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General Obesity" id="{95E13395-52DB-4CA5-9BDA-D026BB1D0A90}">
          <p14:sldIdLst>
            <p14:sldId id="256"/>
          </p14:sldIdLst>
        </p14:section>
        <p14:section name="Abdominal obesity" id="{43FF0A64-1248-48B1-9ADC-65E26DD58D90}">
          <p14:sldIdLst>
            <p14:sldId id="257"/>
          </p14:sldIdLst>
        </p14:section>
        <p14:section name="Hypertension" id="{19D61D6E-FA80-4C96-B8DD-AC20EFC3B31D}">
          <p14:sldIdLst>
            <p14:sldId id="258"/>
            <p14:sldId id="259"/>
            <p14:sldId id="260"/>
          </p14:sldIdLst>
        </p14:section>
        <p14:section name="Type2 diabetes mellitus" id="{47737329-0E02-47EC-9C9E-83E8095C648F}">
          <p14:sldIdLst>
            <p14:sldId id="261"/>
          </p14:sldIdLst>
        </p14:section>
        <p14:section name="Hypercholesterolemia" id="{48A3E446-A324-4BC8-A92F-B8BA1C5E0B6B}">
          <p14:sldIdLst>
            <p14:sldId id="262"/>
            <p14:sldId id="263"/>
            <p14:sldId id="264"/>
          </p14:sldIdLst>
        </p14:section>
        <p14:section name="Hypertriglyceridemia" id="{278F0C55-A829-4DB2-89E0-5A1E096040F7}">
          <p14:sldIdLst>
            <p14:sldId id="265"/>
            <p14:sldId id="266"/>
          </p14:sldIdLst>
        </p14:section>
        <p14:section name="Hypo-HDL cholesterolemia" id="{72251638-6FB5-4060-B00C-8B5E93A56430}">
          <p14:sldIdLst>
            <p14:sldId id="267"/>
            <p14:sldId id="268"/>
            <p14:sldId id="269"/>
          </p14:sldIdLst>
        </p14:section>
        <p14:section name="Metabolic syndrome" id="{E3951B08-485D-4BE8-98B0-765712FD74E9}">
          <p14:sldIdLst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5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CD24-A1BD-4574-AA4D-3996CDCF677A}" type="datetimeFigureOut">
              <a:rPr lang="ko-KR" altLang="en-US" smtClean="0"/>
              <a:t>2022-10-06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482DA-2F64-4CF4-964C-0875299257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8997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CD24-A1BD-4574-AA4D-3996CDCF677A}" type="datetimeFigureOut">
              <a:rPr lang="ko-KR" altLang="en-US" smtClean="0"/>
              <a:t>2022-10-06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482DA-2F64-4CF4-964C-0875299257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4896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CD24-A1BD-4574-AA4D-3996CDCF677A}" type="datetimeFigureOut">
              <a:rPr lang="ko-KR" altLang="en-US" smtClean="0"/>
              <a:t>2022-10-06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482DA-2F64-4CF4-964C-0875299257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78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CD24-A1BD-4574-AA4D-3996CDCF677A}" type="datetimeFigureOut">
              <a:rPr lang="ko-KR" altLang="en-US" smtClean="0"/>
              <a:t>2022-10-06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482DA-2F64-4CF4-964C-0875299257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9179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CD24-A1BD-4574-AA4D-3996CDCF677A}" type="datetimeFigureOut">
              <a:rPr lang="ko-KR" altLang="en-US" smtClean="0"/>
              <a:t>2022-10-06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482DA-2F64-4CF4-964C-0875299257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807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CD24-A1BD-4574-AA4D-3996CDCF677A}" type="datetimeFigureOut">
              <a:rPr lang="ko-KR" altLang="en-US" smtClean="0"/>
              <a:t>2022-10-06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482DA-2F64-4CF4-964C-0875299257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3108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CD24-A1BD-4574-AA4D-3996CDCF677A}" type="datetimeFigureOut">
              <a:rPr lang="ko-KR" altLang="en-US" smtClean="0"/>
              <a:t>2022-10-06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482DA-2F64-4CF4-964C-0875299257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9922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CD24-A1BD-4574-AA4D-3996CDCF677A}" type="datetimeFigureOut">
              <a:rPr lang="ko-KR" altLang="en-US" smtClean="0"/>
              <a:t>2022-10-06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482DA-2F64-4CF4-964C-0875299257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147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CD24-A1BD-4574-AA4D-3996CDCF677A}" type="datetimeFigureOut">
              <a:rPr lang="ko-KR" altLang="en-US" smtClean="0"/>
              <a:t>2022-10-06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482DA-2F64-4CF4-964C-0875299257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40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CD24-A1BD-4574-AA4D-3996CDCF677A}" type="datetimeFigureOut">
              <a:rPr lang="ko-KR" altLang="en-US" smtClean="0"/>
              <a:t>2022-10-06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482DA-2F64-4CF4-964C-0875299257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8998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CD24-A1BD-4574-AA4D-3996CDCF677A}" type="datetimeFigureOut">
              <a:rPr lang="ko-KR" altLang="en-US" smtClean="0"/>
              <a:t>2022-10-06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482DA-2F64-4CF4-964C-0875299257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0816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5CD24-A1BD-4574-AA4D-3996CDCF677A}" type="datetimeFigureOut">
              <a:rPr lang="ko-KR" altLang="en-US" smtClean="0"/>
              <a:t>2022-10-06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82DA-2F64-4CF4-964C-0875299257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0064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10" Type="http://schemas.openxmlformats.org/officeDocument/2006/relationships/image" Target="../media/image92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3000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S9A. General Obesity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266817" y="483946"/>
            <a:ext cx="9372367" cy="6301928"/>
            <a:chOff x="207704" y="459009"/>
            <a:chExt cx="9372367" cy="6301928"/>
          </a:xfrm>
        </p:grpSpPr>
        <p:grpSp>
          <p:nvGrpSpPr>
            <p:cNvPr id="14" name="그룹 13"/>
            <p:cNvGrpSpPr/>
            <p:nvPr/>
          </p:nvGrpSpPr>
          <p:grpSpPr>
            <a:xfrm>
              <a:off x="207704" y="459009"/>
              <a:ext cx="9372367" cy="1980000"/>
              <a:chOff x="207704" y="459009"/>
              <a:chExt cx="9372367" cy="1980000"/>
            </a:xfrm>
          </p:grpSpPr>
          <p:pic>
            <p:nvPicPr>
              <p:cNvPr id="5" name="그림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7704" y="459009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6" name="그림 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79602" y="459009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7" name="그림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51500" y="459009"/>
                <a:ext cx="2828571" cy="1980000"/>
              </a:xfrm>
              <a:prstGeom prst="rect">
                <a:avLst/>
              </a:prstGeom>
            </p:spPr>
          </p:pic>
        </p:grpSp>
        <p:grpSp>
          <p:nvGrpSpPr>
            <p:cNvPr id="15" name="그룹 14"/>
            <p:cNvGrpSpPr/>
            <p:nvPr/>
          </p:nvGrpSpPr>
          <p:grpSpPr>
            <a:xfrm>
              <a:off x="3479602" y="2619973"/>
              <a:ext cx="6100468" cy="1980000"/>
              <a:chOff x="3479602" y="2627287"/>
              <a:chExt cx="6100468" cy="1980000"/>
            </a:xfrm>
          </p:grpSpPr>
          <p:pic>
            <p:nvPicPr>
              <p:cNvPr id="8" name="그림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79602" y="2627287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9" name="그림 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51499" y="2627287"/>
                <a:ext cx="2828571" cy="1980000"/>
              </a:xfrm>
              <a:prstGeom prst="rect">
                <a:avLst/>
              </a:prstGeom>
            </p:spPr>
          </p:pic>
        </p:grpSp>
        <p:grpSp>
          <p:nvGrpSpPr>
            <p:cNvPr id="16" name="그룹 15"/>
            <p:cNvGrpSpPr/>
            <p:nvPr/>
          </p:nvGrpSpPr>
          <p:grpSpPr>
            <a:xfrm>
              <a:off x="207704" y="4780937"/>
              <a:ext cx="9372367" cy="1980000"/>
              <a:chOff x="207704" y="4780937"/>
              <a:chExt cx="9372367" cy="1980000"/>
            </a:xfrm>
          </p:grpSpPr>
          <p:pic>
            <p:nvPicPr>
              <p:cNvPr id="10" name="그림 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7704" y="4780937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11" name="그림 10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79602" y="4780937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12" name="그림 1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51500" y="4780937"/>
                <a:ext cx="2828571" cy="1980000"/>
              </a:xfrm>
              <a:prstGeom prst="rect">
                <a:avLst/>
              </a:prstGeom>
            </p:spPr>
          </p:pic>
        </p:grpSp>
      </p:grpSp>
      <p:sp>
        <p:nvSpPr>
          <p:cNvPr id="13" name="TextBox 12"/>
          <p:cNvSpPr txBox="1"/>
          <p:nvPr/>
        </p:nvSpPr>
        <p:spPr>
          <a:xfrm>
            <a:off x="1399787" y="289895"/>
            <a:ext cx="562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[go-L1]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75543" y="289895"/>
            <a:ext cx="562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[go-L2]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47441" y="289895"/>
            <a:ext cx="562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[go-L3]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99787" y="2489975"/>
            <a:ext cx="562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[go-L4]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543" y="2489975"/>
            <a:ext cx="562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[go-L5]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947441" y="2489975"/>
            <a:ext cx="562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[go-L6]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99787" y="4636732"/>
            <a:ext cx="562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[go-L7]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75543" y="4636732"/>
            <a:ext cx="562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[go-L8]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47441" y="4636732"/>
            <a:ext cx="562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[go-L9]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120" y="2733811"/>
            <a:ext cx="2831268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058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/>
        </p:nvGrpSpPr>
        <p:grpSpPr>
          <a:xfrm>
            <a:off x="349288" y="291083"/>
            <a:ext cx="9207425" cy="6375590"/>
            <a:chOff x="323849" y="396685"/>
            <a:chExt cx="9207425" cy="6375590"/>
          </a:xfrm>
        </p:grpSpPr>
        <p:grpSp>
          <p:nvGrpSpPr>
            <p:cNvPr id="12" name="그룹 11"/>
            <p:cNvGrpSpPr/>
            <p:nvPr/>
          </p:nvGrpSpPr>
          <p:grpSpPr>
            <a:xfrm>
              <a:off x="323850" y="2594480"/>
              <a:ext cx="9207424" cy="1980000"/>
              <a:chOff x="323850" y="2654578"/>
              <a:chExt cx="9207424" cy="1980000"/>
            </a:xfrm>
          </p:grpSpPr>
          <p:pic>
            <p:nvPicPr>
              <p:cNvPr id="4" name="그림 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3850" y="2654578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5" name="그림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13276" y="2654578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6" name="그림 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2703" y="2654578"/>
                <a:ext cx="2828571" cy="1980000"/>
              </a:xfrm>
              <a:prstGeom prst="rect">
                <a:avLst/>
              </a:prstGeom>
            </p:spPr>
          </p:pic>
        </p:grpSp>
        <p:grpSp>
          <p:nvGrpSpPr>
            <p:cNvPr id="11" name="그룹 10"/>
            <p:cNvGrpSpPr/>
            <p:nvPr/>
          </p:nvGrpSpPr>
          <p:grpSpPr>
            <a:xfrm>
              <a:off x="323850" y="396685"/>
              <a:ext cx="9207424" cy="1980000"/>
              <a:chOff x="323850" y="396685"/>
              <a:chExt cx="9207424" cy="1980000"/>
            </a:xfrm>
          </p:grpSpPr>
          <p:pic>
            <p:nvPicPr>
              <p:cNvPr id="2" name="그림 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3850" y="396685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3" name="그림 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2703" y="396685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9" name="그림 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13276" y="396685"/>
                <a:ext cx="2828572" cy="1980000"/>
              </a:xfrm>
              <a:prstGeom prst="rect">
                <a:avLst/>
              </a:prstGeom>
            </p:spPr>
          </p:pic>
        </p:grpSp>
        <p:grpSp>
          <p:nvGrpSpPr>
            <p:cNvPr id="13" name="그룹 12"/>
            <p:cNvGrpSpPr/>
            <p:nvPr/>
          </p:nvGrpSpPr>
          <p:grpSpPr>
            <a:xfrm>
              <a:off x="323849" y="4792275"/>
              <a:ext cx="9207425" cy="1980000"/>
              <a:chOff x="323849" y="4878000"/>
              <a:chExt cx="9207425" cy="1980000"/>
            </a:xfrm>
          </p:grpSpPr>
          <p:pic>
            <p:nvPicPr>
              <p:cNvPr id="7" name="그림 6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3849" y="4878000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8" name="그림 7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13277" y="4878000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10" name="그림 9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2703" y="4878000"/>
                <a:ext cx="2828571" cy="1980000"/>
              </a:xfrm>
              <a:prstGeom prst="rect">
                <a:avLst/>
              </a:prstGeom>
            </p:spPr>
          </p:pic>
        </p:grpSp>
      </p:grpSp>
      <p:sp>
        <p:nvSpPr>
          <p:cNvPr id="15" name="TextBox 14"/>
          <p:cNvSpPr txBox="1"/>
          <p:nvPr/>
        </p:nvSpPr>
        <p:spPr>
          <a:xfrm>
            <a:off x="1374641" y="14586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[tg-L1]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53452" y="14586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[tg-L2]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32263" y="14586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[tg-L3]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82261" y="232364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[tg-L4]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63131" y="232364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[tg-L5]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39883" y="232364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[tg-L6]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74641" y="452549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[tg-L7]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53452" y="452549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[tg-L8]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32263" y="452549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[tg-L9]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7AD684-0062-E512-D04D-091846B48B41}"/>
              </a:ext>
            </a:extLst>
          </p:cNvPr>
          <p:cNvSpPr txBox="1"/>
          <p:nvPr/>
        </p:nvSpPr>
        <p:spPr>
          <a:xfrm>
            <a:off x="0" y="0"/>
            <a:ext cx="3391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S9F. Hypertriglyceridemia 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518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431270" y="481730"/>
            <a:ext cx="9043460" cy="4364997"/>
            <a:chOff x="497516" y="1195388"/>
            <a:chExt cx="9043460" cy="4364997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4961" y="1195388"/>
              <a:ext cx="2828571" cy="1980000"/>
            </a:xfrm>
            <a:prstGeom prst="rect">
              <a:avLst/>
            </a:prstGeom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2404" y="1195388"/>
              <a:ext cx="2828572" cy="1980000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16" y="3580385"/>
              <a:ext cx="2828571" cy="1980000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4960" y="3580385"/>
              <a:ext cx="2828571" cy="1980000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16" y="1195388"/>
              <a:ext cx="2828572" cy="1980000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1410201" y="29641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[tg-L10]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90041" y="29641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[tg-L11]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92646" y="29641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[tg-L12]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10201" y="271549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[tg-L13]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90041" y="271549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[tg-L14]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20FDDA-71BC-FFF2-59CA-BA7DC9F5311F}"/>
              </a:ext>
            </a:extLst>
          </p:cNvPr>
          <p:cNvSpPr txBox="1"/>
          <p:nvPr/>
        </p:nvSpPr>
        <p:spPr>
          <a:xfrm>
            <a:off x="0" y="0"/>
            <a:ext cx="3391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S9F. Hypertriglyceridemia 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026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400315" y="356866"/>
            <a:ext cx="9105371" cy="6244024"/>
            <a:chOff x="400315" y="135538"/>
            <a:chExt cx="9105371" cy="6244024"/>
          </a:xfrm>
        </p:grpSpPr>
        <p:grpSp>
          <p:nvGrpSpPr>
            <p:cNvPr id="13" name="그룹 12"/>
            <p:cNvGrpSpPr/>
            <p:nvPr/>
          </p:nvGrpSpPr>
          <p:grpSpPr>
            <a:xfrm>
              <a:off x="400316" y="135538"/>
              <a:ext cx="9105370" cy="1980000"/>
              <a:chOff x="511806" y="488950"/>
              <a:chExt cx="9105370" cy="1980000"/>
            </a:xfrm>
          </p:grpSpPr>
          <p:pic>
            <p:nvPicPr>
              <p:cNvPr id="2" name="그림 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806" y="488950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3" name="그림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50204" y="488950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4" name="그림 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88604" y="488950"/>
                <a:ext cx="2828572" cy="1980000"/>
              </a:xfrm>
              <a:prstGeom prst="rect">
                <a:avLst/>
              </a:prstGeom>
            </p:spPr>
          </p:pic>
        </p:grpSp>
        <p:grpSp>
          <p:nvGrpSpPr>
            <p:cNvPr id="14" name="그룹 13"/>
            <p:cNvGrpSpPr/>
            <p:nvPr/>
          </p:nvGrpSpPr>
          <p:grpSpPr>
            <a:xfrm>
              <a:off x="400315" y="2267550"/>
              <a:ext cx="9105371" cy="1980000"/>
              <a:chOff x="511805" y="2748950"/>
              <a:chExt cx="9105371" cy="1980000"/>
            </a:xfrm>
          </p:grpSpPr>
          <p:pic>
            <p:nvPicPr>
              <p:cNvPr id="5" name="그림 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805" y="2748950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6" name="그림 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50204" y="2748950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9" name="그림 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88604" y="2748950"/>
                <a:ext cx="2828572" cy="1980000"/>
              </a:xfrm>
              <a:prstGeom prst="rect">
                <a:avLst/>
              </a:prstGeom>
            </p:spPr>
          </p:pic>
        </p:grpSp>
        <p:grpSp>
          <p:nvGrpSpPr>
            <p:cNvPr id="15" name="그룹 14"/>
            <p:cNvGrpSpPr/>
            <p:nvPr/>
          </p:nvGrpSpPr>
          <p:grpSpPr>
            <a:xfrm>
              <a:off x="400315" y="4399562"/>
              <a:ext cx="9105371" cy="1980000"/>
              <a:chOff x="511805" y="5095874"/>
              <a:chExt cx="9105371" cy="1980000"/>
            </a:xfrm>
          </p:grpSpPr>
          <p:pic>
            <p:nvPicPr>
              <p:cNvPr id="10" name="그림 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805" y="5095874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11" name="그림 1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50203" y="5095874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12" name="그림 11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88604" y="5095874"/>
                <a:ext cx="2828572" cy="1980000"/>
              </a:xfrm>
              <a:prstGeom prst="rect">
                <a:avLst/>
              </a:prstGeom>
            </p:spPr>
          </p:pic>
        </p:grpSp>
      </p:grpSp>
      <p:sp>
        <p:nvSpPr>
          <p:cNvPr id="18" name="TextBox 17"/>
          <p:cNvSpPr txBox="1"/>
          <p:nvPr/>
        </p:nvSpPr>
        <p:spPr>
          <a:xfrm>
            <a:off x="1378451" y="218891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[hdl-L1]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58291" y="218891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[hdl-L2]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36073" y="218891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[hdl-L3]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78451" y="2345865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[hdl-L4]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58291" y="2345865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[hdl-L5]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36073" y="2345865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[hdl-L6]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78451" y="448104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[hdl-L7]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58291" y="448104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[hdl-L8]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36073" y="448104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[hdl-L9]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DD79BE-AACD-1033-6728-B77221678CAD}"/>
              </a:ext>
            </a:extLst>
          </p:cNvPr>
          <p:cNvSpPr txBox="1"/>
          <p:nvPr/>
        </p:nvSpPr>
        <p:spPr>
          <a:xfrm>
            <a:off x="0" y="0"/>
            <a:ext cx="35387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S9G. Hypo HDL </a:t>
            </a:r>
            <a:r>
              <a:rPr lang="en-US" altLang="ko-KR" sz="1000" b="1" dirty="0" err="1">
                <a:latin typeface="times" panose="02020603050405020304" pitchFamily="18" charset="0"/>
                <a:cs typeface="times" panose="02020603050405020304" pitchFamily="18" charset="0"/>
              </a:rPr>
              <a:t>cholesterolemia</a:t>
            </a:r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 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528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/>
        </p:nvGrpSpPr>
        <p:grpSpPr>
          <a:xfrm>
            <a:off x="484117" y="286047"/>
            <a:ext cx="8937766" cy="6568543"/>
            <a:chOff x="579715" y="470534"/>
            <a:chExt cx="8937766" cy="65685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715" y="470534"/>
              <a:ext cx="2828572" cy="1980000"/>
            </a:xfrm>
            <a:prstGeom prst="rect">
              <a:avLst/>
            </a:prstGeom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4312" y="470534"/>
              <a:ext cx="2828572" cy="1980000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8909" y="470534"/>
              <a:ext cx="2828572" cy="1980000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715" y="2747678"/>
              <a:ext cx="2828571" cy="1980000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4312" y="2747678"/>
              <a:ext cx="2828572" cy="19800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8910" y="2747678"/>
              <a:ext cx="2828571" cy="1980000"/>
            </a:xfrm>
            <a:prstGeom prst="rect">
              <a:avLst/>
            </a:prstGeom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715" y="5059077"/>
              <a:ext cx="2828572" cy="1980000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4312" y="5059077"/>
              <a:ext cx="2828571" cy="1980000"/>
            </a:xfrm>
            <a:prstGeom prst="rect">
              <a:avLst/>
            </a:prstGeom>
          </p:spPr>
        </p:pic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8910" y="5059077"/>
              <a:ext cx="2828571" cy="1980000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1511554" y="149601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[hdl-L10]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66151" y="149601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[hdl-L11]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20749" y="149601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[hdl-L12]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11554" y="2372314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[hdl-L13]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66151" y="2372314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[hdl-L14]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20749" y="2372314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[hdl-L15]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11553" y="4721193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[hdl-L16]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66151" y="4721193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[hdl-L17]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20749" y="4721193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[hdl-L18]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3F984C-A2D6-ABED-20B2-75288B9E4483}"/>
              </a:ext>
            </a:extLst>
          </p:cNvPr>
          <p:cNvSpPr txBox="1"/>
          <p:nvPr/>
        </p:nvSpPr>
        <p:spPr>
          <a:xfrm>
            <a:off x="0" y="0"/>
            <a:ext cx="35387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S9G. Hypo HDL </a:t>
            </a:r>
            <a:r>
              <a:rPr lang="en-US" altLang="ko-KR" sz="1000" b="1" dirty="0" err="1">
                <a:latin typeface="times" panose="02020603050405020304" pitchFamily="18" charset="0"/>
                <a:cs typeface="times" panose="02020603050405020304" pitchFamily="18" charset="0"/>
              </a:rPr>
              <a:t>cholesterolemia</a:t>
            </a:r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 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032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17" y="360861"/>
            <a:ext cx="2828572" cy="1980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714" y="360261"/>
            <a:ext cx="2828572" cy="1980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11554" y="224415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[hdl-L19]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66151" y="224415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[hdl-L20]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E8EE9C-5E31-CCA6-7B7C-B1E1A30A5F79}"/>
              </a:ext>
            </a:extLst>
          </p:cNvPr>
          <p:cNvSpPr txBox="1"/>
          <p:nvPr/>
        </p:nvSpPr>
        <p:spPr>
          <a:xfrm>
            <a:off x="0" y="0"/>
            <a:ext cx="35387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S9G. Hypo HDL </a:t>
            </a:r>
            <a:r>
              <a:rPr lang="en-US" altLang="ko-KR" sz="1000" b="1" dirty="0" err="1">
                <a:latin typeface="times" panose="02020603050405020304" pitchFamily="18" charset="0"/>
                <a:cs typeface="times" panose="02020603050405020304" pitchFamily="18" charset="0"/>
              </a:rPr>
              <a:t>cholesterolemia</a:t>
            </a:r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 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8302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/>
        </p:nvGrpSpPr>
        <p:grpSpPr>
          <a:xfrm>
            <a:off x="288065" y="390827"/>
            <a:ext cx="9329871" cy="6225980"/>
            <a:chOff x="288065" y="158848"/>
            <a:chExt cx="9329871" cy="6225980"/>
          </a:xfrm>
        </p:grpSpPr>
        <p:grpSp>
          <p:nvGrpSpPr>
            <p:cNvPr id="10" name="그룹 9"/>
            <p:cNvGrpSpPr/>
            <p:nvPr/>
          </p:nvGrpSpPr>
          <p:grpSpPr>
            <a:xfrm>
              <a:off x="288065" y="158848"/>
              <a:ext cx="9329871" cy="1980000"/>
              <a:chOff x="411029" y="691779"/>
              <a:chExt cx="9329871" cy="1980000"/>
            </a:xfrm>
          </p:grpSpPr>
          <p:pic>
            <p:nvPicPr>
              <p:cNvPr id="2" name="그림 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1029" y="691779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3" name="그림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61679" y="691779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4" name="그림 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12328" y="691779"/>
                <a:ext cx="2828572" cy="1980000"/>
              </a:xfrm>
              <a:prstGeom prst="rect">
                <a:avLst/>
              </a:prstGeom>
            </p:spPr>
          </p:pic>
        </p:grpSp>
        <p:grpSp>
          <p:nvGrpSpPr>
            <p:cNvPr id="11" name="그룹 10"/>
            <p:cNvGrpSpPr/>
            <p:nvPr/>
          </p:nvGrpSpPr>
          <p:grpSpPr>
            <a:xfrm>
              <a:off x="288065" y="2281838"/>
              <a:ext cx="9329871" cy="1980000"/>
              <a:chOff x="411029" y="3032571"/>
              <a:chExt cx="9329871" cy="1980000"/>
            </a:xfrm>
          </p:grpSpPr>
          <p:pic>
            <p:nvPicPr>
              <p:cNvPr id="5" name="그림 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1029" y="3032571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7" name="그림 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12329" y="3032571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8" name="그림 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61678" y="3032571"/>
                <a:ext cx="2828571" cy="1980000"/>
              </a:xfrm>
              <a:prstGeom prst="rect">
                <a:avLst/>
              </a:prstGeom>
            </p:spPr>
          </p:pic>
        </p:grpSp>
        <p:grpSp>
          <p:nvGrpSpPr>
            <p:cNvPr id="12" name="그룹 11"/>
            <p:cNvGrpSpPr/>
            <p:nvPr/>
          </p:nvGrpSpPr>
          <p:grpSpPr>
            <a:xfrm>
              <a:off x="288066" y="4404828"/>
              <a:ext cx="6079219" cy="1980000"/>
              <a:chOff x="411030" y="5252084"/>
              <a:chExt cx="6079219" cy="1980000"/>
            </a:xfrm>
          </p:grpSpPr>
          <p:pic>
            <p:nvPicPr>
              <p:cNvPr id="6" name="그림 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61677" y="5252084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9" name="그림 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1030" y="5252084"/>
                <a:ext cx="2828571" cy="1980000"/>
              </a:xfrm>
              <a:prstGeom prst="rect">
                <a:avLst/>
              </a:prstGeom>
            </p:spPr>
          </p:pic>
        </p:grpSp>
      </p:grpSp>
      <p:sp>
        <p:nvSpPr>
          <p:cNvPr id="15" name="TextBox 14"/>
          <p:cNvSpPr txBox="1"/>
          <p:nvPr/>
        </p:nvSpPr>
        <p:spPr>
          <a:xfrm>
            <a:off x="1378451" y="24383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[mets-L1]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58291" y="24383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[mets-L2]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36073" y="24383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[metsL3]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78451" y="2370804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[mets-L4]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58291" y="2370804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[metsL5]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36073" y="2370804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[metsL6]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78451" y="4505987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[mets-L7]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58291" y="4505987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[mets-L8]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626B9C-33C5-A600-D3CC-FB6C6256E323}"/>
              </a:ext>
            </a:extLst>
          </p:cNvPr>
          <p:cNvSpPr txBox="1"/>
          <p:nvPr/>
        </p:nvSpPr>
        <p:spPr>
          <a:xfrm>
            <a:off x="0" y="0"/>
            <a:ext cx="35387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</a:t>
            </a:r>
            <a:r>
              <a:rPr lang="en-US" altLang="ko-KR" sz="1000" b="1">
                <a:latin typeface="times" panose="02020603050405020304" pitchFamily="18" charset="0"/>
                <a:cs typeface="times" panose="02020603050405020304" pitchFamily="18" charset="0"/>
              </a:rPr>
              <a:t>Figure S9H</a:t>
            </a:r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. Metabolic Syndrome 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342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290256" y="381601"/>
            <a:ext cx="6549036" cy="4448880"/>
            <a:chOff x="1566999" y="1007744"/>
            <a:chExt cx="6549036" cy="4448880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6999" y="1007744"/>
              <a:ext cx="2828572" cy="1980000"/>
            </a:xfrm>
            <a:prstGeom prst="rect">
              <a:avLst/>
            </a:prstGeom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7463" y="1007744"/>
              <a:ext cx="2828572" cy="1980000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6999" y="3476624"/>
              <a:ext cx="2828572" cy="1980000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7463" y="3476624"/>
              <a:ext cx="2828572" cy="198000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1423227" y="192047"/>
            <a:ext cx="562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[ab-L1]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7867" y="192047"/>
            <a:ext cx="562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[ab-L2]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3227" y="2641470"/>
            <a:ext cx="562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[ab-L3]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7867" y="2641470"/>
            <a:ext cx="5626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[ab-L4]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9E320C-0525-3F84-34F1-01F15A93FF74}"/>
              </a:ext>
            </a:extLst>
          </p:cNvPr>
          <p:cNvSpPr txBox="1"/>
          <p:nvPr/>
        </p:nvSpPr>
        <p:spPr>
          <a:xfrm>
            <a:off x="0" y="0"/>
            <a:ext cx="3000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S9B. Abdominal Obesity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653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그룹 38"/>
          <p:cNvGrpSpPr/>
          <p:nvPr/>
        </p:nvGrpSpPr>
        <p:grpSpPr>
          <a:xfrm>
            <a:off x="228528" y="327914"/>
            <a:ext cx="9448945" cy="6301928"/>
            <a:chOff x="245870" y="278036"/>
            <a:chExt cx="9448945" cy="6301928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870" y="278036"/>
              <a:ext cx="2828572" cy="1980000"/>
            </a:xfrm>
            <a:prstGeom prst="rect">
              <a:avLst/>
            </a:prstGeom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6057" y="278036"/>
              <a:ext cx="2828572" cy="1980000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6244" y="278036"/>
              <a:ext cx="2828571" cy="1980000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870" y="2439000"/>
              <a:ext cx="2828572" cy="1980000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6057" y="2439000"/>
              <a:ext cx="2828572" cy="19800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6243" y="2439000"/>
              <a:ext cx="2828572" cy="1980000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870" y="4599964"/>
              <a:ext cx="2828572" cy="1980000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6057" y="4599964"/>
              <a:ext cx="2828572" cy="1980000"/>
            </a:xfrm>
            <a:prstGeom prst="rect">
              <a:avLst/>
            </a:prstGeom>
          </p:spPr>
        </p:pic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6243" y="4599964"/>
              <a:ext cx="2828572" cy="1980000"/>
            </a:xfrm>
            <a:prstGeom prst="rect">
              <a:avLst/>
            </a:prstGeom>
          </p:spPr>
        </p:pic>
      </p:grpSp>
      <p:sp>
        <p:nvSpPr>
          <p:cNvPr id="40" name="TextBox 39"/>
          <p:cNvSpPr txBox="1"/>
          <p:nvPr/>
        </p:nvSpPr>
        <p:spPr>
          <a:xfrm>
            <a:off x="1255966" y="14047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[htn-L1]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566153" y="14089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[htn-L2]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876339" y="14695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[htn-L3]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55966" y="2301442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[htn-L4]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566153" y="2301862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[htn-L5]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76339" y="2307914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[htn-L6]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255966" y="446845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[htn-L7]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66153" y="446887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[htn-L8]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76339" y="447493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[htn-L9]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EADAD8-2772-5EAA-AB73-53ED3B248DA5}"/>
              </a:ext>
            </a:extLst>
          </p:cNvPr>
          <p:cNvSpPr txBox="1"/>
          <p:nvPr/>
        </p:nvSpPr>
        <p:spPr>
          <a:xfrm>
            <a:off x="0" y="0"/>
            <a:ext cx="3000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S9C. Hypertension 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866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359903" y="322276"/>
            <a:ext cx="9186194" cy="6557045"/>
            <a:chOff x="436697" y="300955"/>
            <a:chExt cx="9186194" cy="6557045"/>
          </a:xfrm>
        </p:grpSpPr>
        <p:grpSp>
          <p:nvGrpSpPr>
            <p:cNvPr id="10" name="그룹 9"/>
            <p:cNvGrpSpPr/>
            <p:nvPr/>
          </p:nvGrpSpPr>
          <p:grpSpPr>
            <a:xfrm>
              <a:off x="436698" y="300955"/>
              <a:ext cx="9186193" cy="1980000"/>
              <a:chOff x="436698" y="300955"/>
              <a:chExt cx="9186193" cy="1980000"/>
            </a:xfrm>
          </p:grpSpPr>
          <p:pic>
            <p:nvPicPr>
              <p:cNvPr id="2" name="그림 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6698" y="300955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3" name="그림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15508" y="300955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4" name="그림 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94319" y="300955"/>
                <a:ext cx="2828572" cy="1980000"/>
              </a:xfrm>
              <a:prstGeom prst="rect">
                <a:avLst/>
              </a:prstGeom>
            </p:spPr>
          </p:pic>
        </p:grpSp>
        <p:grpSp>
          <p:nvGrpSpPr>
            <p:cNvPr id="11" name="그룹 10"/>
            <p:cNvGrpSpPr/>
            <p:nvPr/>
          </p:nvGrpSpPr>
          <p:grpSpPr>
            <a:xfrm>
              <a:off x="436698" y="2589477"/>
              <a:ext cx="9186193" cy="1980000"/>
              <a:chOff x="436698" y="2650463"/>
              <a:chExt cx="9186193" cy="1980000"/>
            </a:xfrm>
          </p:grpSpPr>
          <p:pic>
            <p:nvPicPr>
              <p:cNvPr id="5" name="그림 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6698" y="2650463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6" name="그림 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94319" y="2650463"/>
                <a:ext cx="2828572" cy="1980000"/>
              </a:xfrm>
              <a:prstGeom prst="rect">
                <a:avLst/>
              </a:prstGeom>
            </p:spPr>
          </p:pic>
        </p:grpSp>
        <p:grpSp>
          <p:nvGrpSpPr>
            <p:cNvPr id="12" name="그룹 11"/>
            <p:cNvGrpSpPr/>
            <p:nvPr/>
          </p:nvGrpSpPr>
          <p:grpSpPr>
            <a:xfrm>
              <a:off x="436697" y="4878000"/>
              <a:ext cx="9186194" cy="1980000"/>
              <a:chOff x="436697" y="4878000"/>
              <a:chExt cx="9186194" cy="1980000"/>
            </a:xfrm>
          </p:grpSpPr>
          <p:pic>
            <p:nvPicPr>
              <p:cNvPr id="7" name="그림 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6697" y="4878000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8" name="그림 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15509" y="4878000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9" name="그림 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94320" y="4878000"/>
                <a:ext cx="2828571" cy="1980000"/>
              </a:xfrm>
              <a:prstGeom prst="rect">
                <a:avLst/>
              </a:prstGeom>
            </p:spPr>
          </p:pic>
        </p:grpSp>
      </p:grpSp>
      <p:sp>
        <p:nvSpPr>
          <p:cNvPr id="14" name="TextBox 13"/>
          <p:cNvSpPr txBox="1"/>
          <p:nvPr/>
        </p:nvSpPr>
        <p:spPr>
          <a:xfrm>
            <a:off x="1387341" y="13062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[htn-L10]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66152" y="13062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[htn-L11]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44963" y="13062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[htn-L12]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87341" y="243794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[htn-L13]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68211" y="243794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[htn-L14]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44963" y="243794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[htn-L15]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87341" y="472361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[htn-L16]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66152" y="472361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[htn-L17]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44963" y="472361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[htn-L18]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655" y="2610798"/>
            <a:ext cx="2828572" cy="1980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54493EA-3906-3E61-0A35-9BD02B3D18C3}"/>
              </a:ext>
            </a:extLst>
          </p:cNvPr>
          <p:cNvSpPr txBox="1"/>
          <p:nvPr/>
        </p:nvSpPr>
        <p:spPr>
          <a:xfrm>
            <a:off x="0" y="0"/>
            <a:ext cx="3000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S9C. Hypertension 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46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87341" y="147252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[htn-L19]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04" y="338902"/>
            <a:ext cx="2828571" cy="198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7EB8E7-0F93-D9E3-59D0-00EF7B12E38C}"/>
              </a:ext>
            </a:extLst>
          </p:cNvPr>
          <p:cNvSpPr txBox="1"/>
          <p:nvPr/>
        </p:nvSpPr>
        <p:spPr>
          <a:xfrm>
            <a:off x="0" y="0"/>
            <a:ext cx="3000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S9C. Hypertension 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690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그룹 14"/>
          <p:cNvGrpSpPr/>
          <p:nvPr/>
        </p:nvGrpSpPr>
        <p:grpSpPr>
          <a:xfrm>
            <a:off x="309830" y="325930"/>
            <a:ext cx="9286340" cy="6339148"/>
            <a:chOff x="309830" y="34636"/>
            <a:chExt cx="9286340" cy="6339148"/>
          </a:xfrm>
        </p:grpSpPr>
        <p:grpSp>
          <p:nvGrpSpPr>
            <p:cNvPr id="11" name="그룹 10"/>
            <p:cNvGrpSpPr/>
            <p:nvPr/>
          </p:nvGrpSpPr>
          <p:grpSpPr>
            <a:xfrm>
              <a:off x="309830" y="34636"/>
              <a:ext cx="9286340" cy="1980000"/>
              <a:chOff x="427809" y="498348"/>
              <a:chExt cx="9286340" cy="1980000"/>
            </a:xfrm>
          </p:grpSpPr>
          <p:pic>
            <p:nvPicPr>
              <p:cNvPr id="2" name="그림 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7809" y="498348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3" name="그림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56693" y="498348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4" name="그림 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5577" y="498348"/>
                <a:ext cx="2828572" cy="1980000"/>
              </a:xfrm>
              <a:prstGeom prst="rect">
                <a:avLst/>
              </a:prstGeom>
            </p:spPr>
          </p:pic>
        </p:grpSp>
        <p:grpSp>
          <p:nvGrpSpPr>
            <p:cNvPr id="12" name="그룹 11"/>
            <p:cNvGrpSpPr/>
            <p:nvPr/>
          </p:nvGrpSpPr>
          <p:grpSpPr>
            <a:xfrm>
              <a:off x="309831" y="2214210"/>
              <a:ext cx="9286339" cy="1980000"/>
              <a:chOff x="427810" y="2901142"/>
              <a:chExt cx="9286339" cy="1980000"/>
            </a:xfrm>
          </p:grpSpPr>
          <p:pic>
            <p:nvPicPr>
              <p:cNvPr id="5" name="그림 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7810" y="2901142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6" name="그림 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56693" y="2901142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7" name="그림 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5577" y="2901142"/>
                <a:ext cx="2828572" cy="1980000"/>
              </a:xfrm>
              <a:prstGeom prst="rect">
                <a:avLst/>
              </a:prstGeom>
            </p:spPr>
          </p:pic>
        </p:grpSp>
        <p:grpSp>
          <p:nvGrpSpPr>
            <p:cNvPr id="13" name="그룹 12"/>
            <p:cNvGrpSpPr/>
            <p:nvPr/>
          </p:nvGrpSpPr>
          <p:grpSpPr>
            <a:xfrm>
              <a:off x="309831" y="4393784"/>
              <a:ext cx="9286339" cy="1980000"/>
              <a:chOff x="427810" y="5307076"/>
              <a:chExt cx="9286339" cy="1980000"/>
            </a:xfrm>
          </p:grpSpPr>
          <p:pic>
            <p:nvPicPr>
              <p:cNvPr id="8" name="그림 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7810" y="5307076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9" name="그림 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56692" y="5307076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10" name="그림 9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5578" y="5307076"/>
                <a:ext cx="2828571" cy="1980000"/>
              </a:xfrm>
              <a:prstGeom prst="rect">
                <a:avLst/>
              </a:prstGeom>
            </p:spPr>
          </p:pic>
        </p:grpSp>
      </p:grpSp>
      <p:sp>
        <p:nvSpPr>
          <p:cNvPr id="16" name="TextBox 15"/>
          <p:cNvSpPr txBox="1"/>
          <p:nvPr/>
        </p:nvSpPr>
        <p:spPr>
          <a:xfrm>
            <a:off x="1349241" y="124392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[dm-L1]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28052" y="124392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[dm-L2]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06863" y="124392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[dm-L3]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56861" y="230216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[dm-L4]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37731" y="230216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[dm-L5]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14483" y="230216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[dm-L6]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49241" y="4504024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[dm-L7]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28052" y="4504024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[dm-L8]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706863" y="4504024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[dm-L9]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2579E8-2B80-DFAA-1245-54BBFBB743F5}"/>
              </a:ext>
            </a:extLst>
          </p:cNvPr>
          <p:cNvSpPr txBox="1"/>
          <p:nvPr/>
        </p:nvSpPr>
        <p:spPr>
          <a:xfrm>
            <a:off x="0" y="0"/>
            <a:ext cx="3000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S9D. Type 2 diabetes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891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405859" y="301198"/>
            <a:ext cx="9094282" cy="6355360"/>
            <a:chOff x="434653" y="346586"/>
            <a:chExt cx="9094282" cy="6355360"/>
          </a:xfrm>
        </p:grpSpPr>
        <p:grpSp>
          <p:nvGrpSpPr>
            <p:cNvPr id="10" name="그룹 9"/>
            <p:cNvGrpSpPr/>
            <p:nvPr/>
          </p:nvGrpSpPr>
          <p:grpSpPr>
            <a:xfrm>
              <a:off x="434653" y="346586"/>
              <a:ext cx="9094282" cy="1980000"/>
              <a:chOff x="434653" y="498986"/>
              <a:chExt cx="9094282" cy="1980000"/>
            </a:xfrm>
          </p:grpSpPr>
          <p:pic>
            <p:nvPicPr>
              <p:cNvPr id="2" name="그림 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4653" y="498986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3" name="그림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7508" y="498986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4" name="그림 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0363" y="498986"/>
                <a:ext cx="2828572" cy="1980000"/>
              </a:xfrm>
              <a:prstGeom prst="rect">
                <a:avLst/>
              </a:prstGeom>
            </p:spPr>
          </p:pic>
        </p:grpSp>
        <p:grpSp>
          <p:nvGrpSpPr>
            <p:cNvPr id="12" name="그룹 11"/>
            <p:cNvGrpSpPr/>
            <p:nvPr/>
          </p:nvGrpSpPr>
          <p:grpSpPr>
            <a:xfrm>
              <a:off x="434653" y="4721946"/>
              <a:ext cx="9094282" cy="1980000"/>
              <a:chOff x="434653" y="4721946"/>
              <a:chExt cx="9094282" cy="1980000"/>
            </a:xfrm>
          </p:grpSpPr>
          <p:pic>
            <p:nvPicPr>
              <p:cNvPr id="6" name="그림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4653" y="4721946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7" name="그림 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7508" y="4721946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8" name="그림 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0364" y="4721946"/>
                <a:ext cx="2828571" cy="1980000"/>
              </a:xfrm>
              <a:prstGeom prst="rect">
                <a:avLst/>
              </a:prstGeom>
            </p:spPr>
          </p:pic>
        </p:grpSp>
        <p:grpSp>
          <p:nvGrpSpPr>
            <p:cNvPr id="11" name="그룹 10"/>
            <p:cNvGrpSpPr/>
            <p:nvPr/>
          </p:nvGrpSpPr>
          <p:grpSpPr>
            <a:xfrm>
              <a:off x="434653" y="2534266"/>
              <a:ext cx="5961427" cy="1980000"/>
              <a:chOff x="434653" y="2544726"/>
              <a:chExt cx="5961427" cy="1980000"/>
            </a:xfrm>
          </p:grpSpPr>
          <p:pic>
            <p:nvPicPr>
              <p:cNvPr id="5" name="그림 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7508" y="2544726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9" name="그림 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4653" y="2544726"/>
                <a:ext cx="2828572" cy="1980000"/>
              </a:xfrm>
              <a:prstGeom prst="rect">
                <a:avLst/>
              </a:prstGeom>
            </p:spPr>
          </p:pic>
        </p:grpSp>
      </p:grpSp>
      <p:sp>
        <p:nvSpPr>
          <p:cNvPr id="14" name="TextBox 13"/>
          <p:cNvSpPr txBox="1"/>
          <p:nvPr/>
        </p:nvSpPr>
        <p:spPr>
          <a:xfrm>
            <a:off x="1349241" y="10776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[ch-L1]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8052" y="10776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[ch-L2]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06863" y="107766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[ch-L3]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56861" y="228554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[ch-L4]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37731" y="228554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[ch-L5]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14483" y="2285540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[ch-L6]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49241" y="448739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[ch-L7]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28052" y="448739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[ch-L8]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06863" y="4487398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[ch-L9]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569" y="2488878"/>
            <a:ext cx="2828572" cy="19800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280FDC5-EF19-2139-91C6-0139709DC4AF}"/>
              </a:ext>
            </a:extLst>
          </p:cNvPr>
          <p:cNvSpPr txBox="1"/>
          <p:nvPr/>
        </p:nvSpPr>
        <p:spPr>
          <a:xfrm>
            <a:off x="0" y="0"/>
            <a:ext cx="3391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S9E. Hypercholesterolemia 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805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그룹 14"/>
          <p:cNvGrpSpPr/>
          <p:nvPr/>
        </p:nvGrpSpPr>
        <p:grpSpPr>
          <a:xfrm>
            <a:off x="517549" y="395045"/>
            <a:ext cx="8870903" cy="6167667"/>
            <a:chOff x="517549" y="449942"/>
            <a:chExt cx="8870903" cy="6167667"/>
          </a:xfrm>
        </p:grpSpPr>
        <p:grpSp>
          <p:nvGrpSpPr>
            <p:cNvPr id="11" name="그룹 10"/>
            <p:cNvGrpSpPr/>
            <p:nvPr/>
          </p:nvGrpSpPr>
          <p:grpSpPr>
            <a:xfrm>
              <a:off x="517549" y="449942"/>
              <a:ext cx="8870903" cy="1980000"/>
              <a:chOff x="492171" y="378297"/>
              <a:chExt cx="8870903" cy="1980000"/>
            </a:xfrm>
          </p:grpSpPr>
          <p:pic>
            <p:nvPicPr>
              <p:cNvPr id="2" name="그림 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2171" y="378297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3" name="그림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13337" y="378297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4" name="그림 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34503" y="378297"/>
                <a:ext cx="2828571" cy="1980000"/>
              </a:xfrm>
              <a:prstGeom prst="rect">
                <a:avLst/>
              </a:prstGeom>
            </p:spPr>
          </p:pic>
        </p:grpSp>
        <p:grpSp>
          <p:nvGrpSpPr>
            <p:cNvPr id="12" name="그룹 11"/>
            <p:cNvGrpSpPr/>
            <p:nvPr/>
          </p:nvGrpSpPr>
          <p:grpSpPr>
            <a:xfrm>
              <a:off x="517549" y="2543776"/>
              <a:ext cx="8870903" cy="1980000"/>
              <a:chOff x="492171" y="2750633"/>
              <a:chExt cx="8870903" cy="1980000"/>
            </a:xfrm>
          </p:grpSpPr>
          <p:pic>
            <p:nvPicPr>
              <p:cNvPr id="5" name="그림 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2171" y="2750633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6" name="그림 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13337" y="2750633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7" name="그림 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34502" y="2750633"/>
                <a:ext cx="2828572" cy="1980000"/>
              </a:xfrm>
              <a:prstGeom prst="rect">
                <a:avLst/>
              </a:prstGeom>
            </p:spPr>
          </p:pic>
        </p:grpSp>
        <p:grpSp>
          <p:nvGrpSpPr>
            <p:cNvPr id="13" name="그룹 12"/>
            <p:cNvGrpSpPr/>
            <p:nvPr/>
          </p:nvGrpSpPr>
          <p:grpSpPr>
            <a:xfrm>
              <a:off x="517550" y="4637609"/>
              <a:ext cx="8870902" cy="1980000"/>
              <a:chOff x="492172" y="5118414"/>
              <a:chExt cx="8870902" cy="1980000"/>
            </a:xfrm>
          </p:grpSpPr>
          <p:pic>
            <p:nvPicPr>
              <p:cNvPr id="8" name="그림 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2172" y="5118414"/>
                <a:ext cx="2828571" cy="1980000"/>
              </a:xfrm>
              <a:prstGeom prst="rect">
                <a:avLst/>
              </a:prstGeom>
            </p:spPr>
          </p:pic>
          <p:pic>
            <p:nvPicPr>
              <p:cNvPr id="9" name="그림 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13337" y="5118414"/>
                <a:ext cx="2828572" cy="1980000"/>
              </a:xfrm>
              <a:prstGeom prst="rect">
                <a:avLst/>
              </a:prstGeom>
            </p:spPr>
          </p:pic>
          <p:pic>
            <p:nvPicPr>
              <p:cNvPr id="10" name="그림 9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34503" y="5118414"/>
                <a:ext cx="2828571" cy="1980000"/>
              </a:xfrm>
              <a:prstGeom prst="rect">
                <a:avLst/>
              </a:prstGeom>
            </p:spPr>
          </p:pic>
        </p:grpSp>
      </p:grpSp>
      <p:sp>
        <p:nvSpPr>
          <p:cNvPr id="16" name="TextBox 15"/>
          <p:cNvSpPr txBox="1"/>
          <p:nvPr/>
        </p:nvSpPr>
        <p:spPr>
          <a:xfrm>
            <a:off x="1544987" y="215735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[ch-L10]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66153" y="215735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[ch-L11]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87318" y="215735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[ch-L12]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44987" y="2351841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[ch-L13]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66153" y="2351841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[ch-L14]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87318" y="2351841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[ch-L15]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0072" y="4454832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[ch-L16]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66153" y="4454832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[ch-L17]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587318" y="4454832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[ch-L18]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10DE7A6-104B-28F2-1FD7-0C735EF951C0}"/>
              </a:ext>
            </a:extLst>
          </p:cNvPr>
          <p:cNvSpPr txBox="1"/>
          <p:nvPr/>
        </p:nvSpPr>
        <p:spPr>
          <a:xfrm>
            <a:off x="0" y="0"/>
            <a:ext cx="3391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S9E. Hypercholesterolemia 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298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49" y="395045"/>
            <a:ext cx="2828572" cy="198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44987" y="215735"/>
            <a:ext cx="773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[ch-L19]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19889D-0529-1643-EE66-83BC57DE3DD5}"/>
              </a:ext>
            </a:extLst>
          </p:cNvPr>
          <p:cNvSpPr txBox="1"/>
          <p:nvPr/>
        </p:nvSpPr>
        <p:spPr>
          <a:xfrm>
            <a:off x="0" y="0"/>
            <a:ext cx="33915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times" panose="02020603050405020304" pitchFamily="18" charset="0"/>
                <a:cs typeface="times" panose="02020603050405020304" pitchFamily="18" charset="0"/>
              </a:rPr>
              <a:t>Supplementary Figure S9E. Hypercholesterolemia  Loci </a:t>
            </a:r>
            <a:endParaRPr lang="ko-KR" altLang="en-US" sz="1000" b="1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2140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7bd5990b-edd3-4961-a58c-391ff7dcc3ab}" enabled="1" method="Privileged" siteId="{17dc7d94-0f4b-4944-a177-9babce31602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</TotalTime>
  <Words>407</Words>
  <Application>Microsoft Office PowerPoint</Application>
  <PresentationFormat>A4 Paper (210x297 mm)</PresentationFormat>
  <Paragraphs>117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Theragen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최자은</dc:creator>
  <cp:lastModifiedBy>MDPI-124</cp:lastModifiedBy>
  <cp:revision>15</cp:revision>
  <dcterms:created xsi:type="dcterms:W3CDTF">2022-10-03T03:46:49Z</dcterms:created>
  <dcterms:modified xsi:type="dcterms:W3CDTF">2022-10-06T13:43:10Z</dcterms:modified>
</cp:coreProperties>
</file>