
<file path=[Content_Types].xml><?xml version="1.0" encoding="utf-8"?>
<Types xmlns="http://schemas.openxmlformats.org/package/2006/content-types">
  <Default Extension="bin" ContentType="application/vnd.openxmlformats-officedocument.oleObject"/>
  <Default Extension="docx" ContentType="application/vnd.openxmlformats-officedocument.wordprocessingml.documen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61" r:id="rId5"/>
    <p:sldId id="262" r:id="rId6"/>
    <p:sldId id="259" r:id="rId7"/>
    <p:sldId id="260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5814"/>
  </p:normalViewPr>
  <p:slideViewPr>
    <p:cSldViewPr snapToGrid="0" snapToObjects="1">
      <p:cViewPr varScale="1">
        <p:scale>
          <a:sx n="109" d="100"/>
          <a:sy n="109" d="100"/>
        </p:scale>
        <p:origin x="63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E173A1-6C63-9546-B5A6-6599C3FBA6DF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356976F-1595-A84A-8E87-600AF8BF97D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996914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MALDI TOF/TOF analysis of m/z 1357 by University of Alberta Chemistry Department. The same data and sequencing software (FlexAnalysis) were implemented, with Biotools used to generate reports. Sequencing yielded C-terminally amidated (I/L)CCNPACGPKYSC, the same sequence as in-house interpretation. CID LIFT modes were used in data generation.</a:t>
            </a:r>
            <a:r>
              <a:rPr lang="en-US" dirty="0">
                <a:effectLst/>
              </a:rPr>
              <a:t>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BB1C1F7-C168-A142-AB4F-50A9BE4FC6B1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752095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56976F-1595-A84A-8E87-600AF8BF97D5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402402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i="1" kern="1200" dirty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Analysis of m/z 1400 by University of Alberta Chemistry Department. The same data and sequencing software (FlexAnalysis) were implemented, with Biotools used to generate reports. Sequencing yielded C-terminally amidated YCCHPACGPNFSC. CID LIFT modes were used in data generation.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BB1C1F7-C168-A142-AB4F-50A9BE4FC6B1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36527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712937-2364-E34C-BA85-7AB2FACE6A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ED05DCF-585A-6847-A336-885F0D3309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697F85-2651-CF4D-ABCB-57555A2CF9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69BC7D-917B-C64E-90BB-E99558AC63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4EA28B-A574-6F40-A5FA-BBA5752E1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58805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879768-8E74-7145-8E3A-B534A6A0D7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3386B43-A690-AB44-B980-6F29BCBA89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59E6F7-E722-124A-8238-2DD4338923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0CCCDB-2230-6146-9319-F052490245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115668-1A7D-3949-AF03-559D16DBFF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63796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E4F4C20-79DC-1C4C-AB95-B88691AB209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E8C1BAE-FB45-7041-BA95-B1AA696BDB1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D0D1AB-CE6B-B442-9E55-170076B769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5C3AEA-F8FE-0040-AEB9-4F2020422A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209A5A-79FF-FD46-B618-E8B29D118F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09212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030AAA-9A08-8645-B1B0-03EFA06318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41ECC7-7917-8A4E-BFB4-0F70187CF1A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1F7906-7B95-1240-8DC8-70D38124A7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D6691B-88DC-014D-848B-72E3A9AA6B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776F20-48CE-2D4D-B28B-3EBE68FCF0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1372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A09198-1193-8D4F-9734-F41963C473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8C559A1-B2C5-A442-8656-E2C163A822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7D124F4-3662-0D4D-BC26-750803E020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232128-4A4B-994C-A0AE-EA0DD5B078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8F1952-F2E4-594A-B915-4778E0AECA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44347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2D2205-ADF3-034E-8C1A-DE13AC2030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F7877D0-15B2-FB4F-AE37-6C3049487A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59F3F9D-BBE0-4A4D-8DA5-7D63F1CD7BC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E59A3C7-9A2C-2741-B138-748BFDF5A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E24B69A-F137-A24D-8376-ABAD3BAF30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A501EE5-CA30-B34A-B2D4-4333DF9B35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27427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081A87-E4D4-A247-B156-03D0653979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4DB473-8471-E34E-8B28-829171C04B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E9B00D1-B39D-5348-BB08-2790F335E34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807649A-E7B9-D34C-A255-823FA53C0E6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065BAB9-991E-B542-887A-198E333BE5A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A23C7C1-6F0A-9644-954F-AE6BB9CD82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145A43F-430E-874D-A716-7A5D0ED915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FDE317E-F349-334A-A7AE-3048BBDDA9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43256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1C2AEF-08BC-7847-9308-DBD1C4BD4B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6995DB3-BBF3-8E4D-8572-D2DB28B27A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7543AF0-7FA7-7E45-8B24-7F160E6AF4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1EA7A03-87FB-9D45-9778-8174F4BF62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39661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6CBB015-9BA6-D04A-96D2-0EB899A3D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413922F-919B-3849-B1B7-98843D7D54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CD96D02-0D59-B643-AE88-5A4A48AC9C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6693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6A721A-7C06-444C-9137-E8D9A61AE8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0FC0161-3042-4946-820E-48D80B6C146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1605D9-162D-4042-9ADB-BD70C8943D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F00B19D-96B2-6A41-A2C9-9B251F2A00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95E707A-685C-4F4B-9C7B-67F3822EA4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CE26738-05E7-3949-B575-B31D5691BA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63529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228F93-3298-5B4E-B215-7FF9B515AE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408F0A5-BAC7-444A-9C4D-A98C1C71E62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667241E-E8B7-7143-ABDF-D7D9367B752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07F488B-2620-A34B-B093-007C7857D5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3615D5B-B321-1C4D-8224-41CC242504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094C577-BAF5-7E4E-9937-48D21A02C6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1615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9C9FB71-0027-DB4B-B87B-216B9ED597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DD58618-B6CA-8D4F-8BDE-4B9F8748DC8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F3ADF3-9834-5049-A814-3858DB098F6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7B11FF-620F-AB43-A06B-15A79A6CA856}" type="datetimeFigureOut">
              <a:rPr lang="en-US" smtClean="0"/>
              <a:t>2022-10-11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BACD93-9D2C-0D41-A002-A2C7FFD27BB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EBE7C0-F94A-F44E-B702-8AAE3C5ED9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BE5FE-8B67-A14E-A804-AC8A7E64372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23581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oleObject" Target="../embeddings/oleObject2.bin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6.emf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2" Type="http://schemas.openxmlformats.org/officeDocument/2006/relationships/oleObject" Target="../embeddings/oleObject4.bin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package" Target="../embeddings/Microsoft_Word_Document.docx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DB1F6E5C-579A-25CA-7B8C-BDADA7F09BF9}"/>
              </a:ext>
            </a:extLst>
          </p:cNvPr>
          <p:cNvGrpSpPr/>
          <p:nvPr/>
        </p:nvGrpSpPr>
        <p:grpSpPr>
          <a:xfrm>
            <a:off x="928688" y="514350"/>
            <a:ext cx="13392698" cy="6343650"/>
            <a:chOff x="928688" y="514350"/>
            <a:chExt cx="13392698" cy="6343650"/>
          </a:xfrm>
        </p:grpSpPr>
        <p:pic>
          <p:nvPicPr>
            <p:cNvPr id="4" name="Picture 3">
              <a:extLst>
                <a:ext uri="{FF2B5EF4-FFF2-40B4-BE49-F238E27FC236}">
                  <a16:creationId xmlns:a16="http://schemas.microsoft.com/office/drawing/2014/main" id="{CE8181F2-AED7-F048-B6C3-889AA646FF0B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928688" y="514350"/>
              <a:ext cx="10195492" cy="6343650"/>
            </a:xfrm>
            <a:prstGeom prst="rect">
              <a:avLst/>
            </a:prstGeom>
            <a:noFill/>
            <a:ln>
              <a:noFill/>
            </a:ln>
            <a:effectLst/>
          </p:spPr>
        </p:pic>
        <p:cxnSp>
          <p:nvCxnSpPr>
            <p:cNvPr id="6" name="Straight Arrow Connector 5">
              <a:extLst>
                <a:ext uri="{FF2B5EF4-FFF2-40B4-BE49-F238E27FC236}">
                  <a16:creationId xmlns:a16="http://schemas.microsoft.com/office/drawing/2014/main" id="{459C432F-52E9-BB4F-86D4-38C3C1D1844A}"/>
                </a:ext>
              </a:extLst>
            </p:cNvPr>
            <p:cNvCxnSpPr/>
            <p:nvPr/>
          </p:nvCxnSpPr>
          <p:spPr>
            <a:xfrm flipH="1">
              <a:off x="3919663" y="1113441"/>
              <a:ext cx="272336" cy="29166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" name="Straight Arrow Connector 6">
              <a:extLst>
                <a:ext uri="{FF2B5EF4-FFF2-40B4-BE49-F238E27FC236}">
                  <a16:creationId xmlns:a16="http://schemas.microsoft.com/office/drawing/2014/main" id="{808731B8-6B68-9248-A23A-A45DAAA09F7B}"/>
                </a:ext>
              </a:extLst>
            </p:cNvPr>
            <p:cNvCxnSpPr/>
            <p:nvPr/>
          </p:nvCxnSpPr>
          <p:spPr>
            <a:xfrm flipH="1">
              <a:off x="4055831" y="1600881"/>
              <a:ext cx="491071" cy="670174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" name="Straight Arrow Connector 7">
              <a:extLst>
                <a:ext uri="{FF2B5EF4-FFF2-40B4-BE49-F238E27FC236}">
                  <a16:creationId xmlns:a16="http://schemas.microsoft.com/office/drawing/2014/main" id="{75E0564A-C4E8-6B42-AF94-749A9851A7E2}"/>
                </a:ext>
              </a:extLst>
            </p:cNvPr>
            <p:cNvCxnSpPr>
              <a:cxnSpLocks/>
            </p:cNvCxnSpPr>
            <p:nvPr/>
          </p:nvCxnSpPr>
          <p:spPr>
            <a:xfrm>
              <a:off x="4847147" y="2786529"/>
              <a:ext cx="336770" cy="79233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" name="Straight Arrow Connector 8">
              <a:extLst>
                <a:ext uri="{FF2B5EF4-FFF2-40B4-BE49-F238E27FC236}">
                  <a16:creationId xmlns:a16="http://schemas.microsoft.com/office/drawing/2014/main" id="{85862BBA-3E1C-6B4B-95E4-04932D2ED6EC}"/>
                </a:ext>
              </a:extLst>
            </p:cNvPr>
            <p:cNvCxnSpPr>
              <a:cxnSpLocks/>
            </p:cNvCxnSpPr>
            <p:nvPr/>
          </p:nvCxnSpPr>
          <p:spPr>
            <a:xfrm>
              <a:off x="4935759" y="4182206"/>
              <a:ext cx="236800" cy="73812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" name="Straight Arrow Connector 9">
              <a:extLst>
                <a:ext uri="{FF2B5EF4-FFF2-40B4-BE49-F238E27FC236}">
                  <a16:creationId xmlns:a16="http://schemas.microsoft.com/office/drawing/2014/main" id="{134E6626-E43D-F34D-B2C8-11B1F5AB572F}"/>
                </a:ext>
              </a:extLst>
            </p:cNvPr>
            <p:cNvCxnSpPr/>
            <p:nvPr/>
          </p:nvCxnSpPr>
          <p:spPr>
            <a:xfrm flipH="1">
              <a:off x="5802836" y="2964272"/>
              <a:ext cx="635051" cy="26492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11" name="Text Box 7">
              <a:extLst>
                <a:ext uri="{FF2B5EF4-FFF2-40B4-BE49-F238E27FC236}">
                  <a16:creationId xmlns:a16="http://schemas.microsoft.com/office/drawing/2014/main" id="{61477482-5DFC-0740-9226-A72C7FE16174}"/>
                </a:ext>
              </a:extLst>
            </p:cNvPr>
            <p:cNvSpPr txBox="1"/>
            <p:nvPr/>
          </p:nvSpPr>
          <p:spPr>
            <a:xfrm>
              <a:off x="4125894" y="865171"/>
              <a:ext cx="299005" cy="317673"/>
            </a:xfrm>
            <a:prstGeom prst="rect">
              <a:avLst/>
            </a:prstGeom>
            <a:noFill/>
            <a:ln>
              <a:noFill/>
            </a:ln>
          </p:spPr>
          <p:txBody>
            <a:bodyPr rot="0" spcFirstLastPara="0" vert="horz" wrap="non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spAutoFit/>
            </a:bodyPr>
            <a:lstStyle/>
            <a:p>
              <a:pPr marL="0" marR="0" algn="ctr">
                <a:spcBef>
                  <a:spcPts val="0"/>
                </a:spcBef>
                <a:spcAft>
                  <a:spcPts val="0"/>
                </a:spcAft>
              </a:pPr>
              <a:r>
                <a:rPr lang="en-US" sz="1600" b="1" dirty="0">
                  <a:ln>
                    <a:noFill/>
                  </a:ln>
                  <a:solidFill>
                    <a:srgbClr val="000000"/>
                  </a:solidFill>
                  <a:effectLst>
                    <a:outerShdw blurRad="38100" dist="19050" dir="2700000" algn="tl">
                      <a:schemeClr val="dk1">
                        <a:alpha val="40000"/>
                      </a:schemeClr>
                    </a:outerShdw>
                  </a:effectLst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A</a:t>
              </a:r>
              <a:endParaRPr lang="en-US" sz="16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2" name="Text Box 8">
              <a:extLst>
                <a:ext uri="{FF2B5EF4-FFF2-40B4-BE49-F238E27FC236}">
                  <a16:creationId xmlns:a16="http://schemas.microsoft.com/office/drawing/2014/main" id="{9A0D4BE0-613D-8545-9852-BC040C8B92FA}"/>
                </a:ext>
              </a:extLst>
            </p:cNvPr>
            <p:cNvSpPr txBox="1"/>
            <p:nvPr/>
          </p:nvSpPr>
          <p:spPr>
            <a:xfrm>
              <a:off x="4445434" y="1341212"/>
              <a:ext cx="289718" cy="317673"/>
            </a:xfrm>
            <a:prstGeom prst="rect">
              <a:avLst/>
            </a:prstGeom>
            <a:noFill/>
            <a:ln>
              <a:noFill/>
            </a:ln>
          </p:spPr>
          <p:txBody>
            <a:bodyPr rot="0" spcFirstLastPara="0" vert="horz" wrap="non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spAutoFit/>
            </a:bodyPr>
            <a:lstStyle/>
            <a:p>
              <a:pPr marL="0" marR="0" algn="ctr">
                <a:spcBef>
                  <a:spcPts val="0"/>
                </a:spcBef>
                <a:spcAft>
                  <a:spcPts val="0"/>
                </a:spcAft>
              </a:pPr>
              <a:r>
                <a:rPr lang="en-US" sz="1600" b="1" dirty="0">
                  <a:ln>
                    <a:noFill/>
                  </a:ln>
                  <a:solidFill>
                    <a:srgbClr val="000000"/>
                  </a:solidFill>
                  <a:effectLst>
                    <a:outerShdw blurRad="38100" dist="19050" dir="2700000" algn="tl">
                      <a:schemeClr val="dk1">
                        <a:alpha val="40000"/>
                      </a:schemeClr>
                    </a:outerShdw>
                  </a:effectLst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B</a:t>
              </a:r>
              <a:endParaRPr lang="en-US" sz="16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3" name="Text Box 9">
              <a:extLst>
                <a:ext uri="{FF2B5EF4-FFF2-40B4-BE49-F238E27FC236}">
                  <a16:creationId xmlns:a16="http://schemas.microsoft.com/office/drawing/2014/main" id="{1AB744D8-4D3C-D547-BD22-BF4E4E3C3B4D}"/>
                </a:ext>
              </a:extLst>
            </p:cNvPr>
            <p:cNvSpPr txBox="1"/>
            <p:nvPr/>
          </p:nvSpPr>
          <p:spPr>
            <a:xfrm>
              <a:off x="6324556" y="2683676"/>
              <a:ext cx="275790" cy="317673"/>
            </a:xfrm>
            <a:prstGeom prst="rect">
              <a:avLst/>
            </a:prstGeom>
            <a:noFill/>
            <a:ln>
              <a:noFill/>
            </a:ln>
          </p:spPr>
          <p:txBody>
            <a:bodyPr rot="0" spcFirstLastPara="0" vert="horz" wrap="non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spAutoFit/>
            </a:bodyPr>
            <a:lstStyle/>
            <a:p>
              <a:pPr marL="0" marR="0" algn="ctr">
                <a:spcBef>
                  <a:spcPts val="0"/>
                </a:spcBef>
                <a:spcAft>
                  <a:spcPts val="0"/>
                </a:spcAft>
              </a:pPr>
              <a:r>
                <a:rPr lang="en-US" sz="1600" b="1" dirty="0">
                  <a:ln>
                    <a:noFill/>
                  </a:ln>
                  <a:solidFill>
                    <a:srgbClr val="000000"/>
                  </a:solidFill>
                  <a:effectLst>
                    <a:outerShdw blurRad="38100" dist="19050" dir="2700000" algn="tl">
                      <a:schemeClr val="dk1">
                        <a:alpha val="40000"/>
                      </a:schemeClr>
                    </a:outerShdw>
                  </a:effectLst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E</a:t>
              </a:r>
              <a:endParaRPr lang="en-US" sz="16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4" name="Text Box 11">
              <a:extLst>
                <a:ext uri="{FF2B5EF4-FFF2-40B4-BE49-F238E27FC236}">
                  <a16:creationId xmlns:a16="http://schemas.microsoft.com/office/drawing/2014/main" id="{03742232-5352-1948-9492-2E420A6CE669}"/>
                </a:ext>
              </a:extLst>
            </p:cNvPr>
            <p:cNvSpPr txBox="1"/>
            <p:nvPr/>
          </p:nvSpPr>
          <p:spPr>
            <a:xfrm>
              <a:off x="4758434" y="3910322"/>
              <a:ext cx="269600" cy="317673"/>
            </a:xfrm>
            <a:prstGeom prst="rect">
              <a:avLst/>
            </a:prstGeom>
            <a:noFill/>
            <a:ln>
              <a:noFill/>
            </a:ln>
          </p:spPr>
          <p:txBody>
            <a:bodyPr rot="0" spcFirstLastPara="0" vert="horz" wrap="non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spAutoFit/>
            </a:bodyPr>
            <a:lstStyle/>
            <a:p>
              <a:pPr marL="0" marR="0" algn="ctr">
                <a:spcBef>
                  <a:spcPts val="0"/>
                </a:spcBef>
                <a:spcAft>
                  <a:spcPts val="0"/>
                </a:spcAft>
              </a:pPr>
              <a:r>
                <a:rPr lang="en-US" sz="1600" b="1" dirty="0">
                  <a:ln>
                    <a:noFill/>
                  </a:ln>
                  <a:solidFill>
                    <a:srgbClr val="000000"/>
                  </a:solidFill>
                  <a:effectLst>
                    <a:outerShdw blurRad="38100" dist="19050" dir="2700000" algn="tl">
                      <a:schemeClr val="dk1">
                        <a:alpha val="40000"/>
                      </a:schemeClr>
                    </a:outerShdw>
                  </a:effectLst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F</a:t>
              </a:r>
              <a:endParaRPr lang="en-US" sz="16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sp>
          <p:nvSpPr>
            <p:cNvPr id="15" name="Text Box 12">
              <a:extLst>
                <a:ext uri="{FF2B5EF4-FFF2-40B4-BE49-F238E27FC236}">
                  <a16:creationId xmlns:a16="http://schemas.microsoft.com/office/drawing/2014/main" id="{932EE23E-26D1-A54C-8879-C41EE9751878}"/>
                </a:ext>
              </a:extLst>
            </p:cNvPr>
            <p:cNvSpPr txBox="1"/>
            <p:nvPr/>
          </p:nvSpPr>
          <p:spPr>
            <a:xfrm>
              <a:off x="4638896" y="2526415"/>
              <a:ext cx="303648" cy="317673"/>
            </a:xfrm>
            <a:prstGeom prst="rect">
              <a:avLst/>
            </a:prstGeom>
            <a:noFill/>
            <a:ln>
              <a:noFill/>
            </a:ln>
          </p:spPr>
          <p:txBody>
            <a:bodyPr rot="0" spcFirstLastPara="0" vert="horz" wrap="non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spAutoFit/>
            </a:bodyPr>
            <a:lstStyle/>
            <a:p>
              <a:pPr marL="0" marR="0" algn="ctr">
                <a:spcBef>
                  <a:spcPts val="0"/>
                </a:spcBef>
                <a:spcAft>
                  <a:spcPts val="0"/>
                </a:spcAft>
              </a:pPr>
              <a:r>
                <a:rPr lang="en-US" sz="1600" b="1" dirty="0">
                  <a:ln>
                    <a:noFill/>
                  </a:ln>
                  <a:solidFill>
                    <a:srgbClr val="000000"/>
                  </a:solidFill>
                  <a:effectLst>
                    <a:outerShdw blurRad="38100" dist="19050" dir="2700000" algn="tl">
                      <a:schemeClr val="dk1">
                        <a:alpha val="40000"/>
                      </a:schemeClr>
                    </a:outerShdw>
                  </a:effectLst>
                  <a:latin typeface="Calibri" panose="020F0502020204030204" pitchFamily="34" charset="0"/>
                  <a:ea typeface="Calibri" panose="020F0502020204030204" pitchFamily="34" charset="0"/>
                  <a:cs typeface="Times New Roman" panose="02020603050405020304" pitchFamily="18" charset="0"/>
                </a:rPr>
                <a:t>G</a:t>
              </a:r>
              <a:endParaRPr lang="en-US" sz="16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endParaRPr>
            </a:p>
          </p:txBody>
        </p:sp>
        <p:pic>
          <p:nvPicPr>
            <p:cNvPr id="17" name="Picture 16">
              <a:extLst>
                <a:ext uri="{FF2B5EF4-FFF2-40B4-BE49-F238E27FC236}">
                  <a16:creationId xmlns:a16="http://schemas.microsoft.com/office/drawing/2014/main" id="{ADA8D744-C654-2248-A263-15CD3F2FAF99}"/>
                </a:ext>
              </a:extLst>
            </p:cNvPr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8328872" y="865171"/>
              <a:ext cx="5992514" cy="2653458"/>
            </a:xfrm>
            <a:prstGeom prst="rect">
              <a:avLst/>
            </a:prstGeom>
          </p:spPr>
        </p:pic>
        <p:pic>
          <p:nvPicPr>
            <p:cNvPr id="18" name="Picture 17">
              <a:extLst>
                <a:ext uri="{FF2B5EF4-FFF2-40B4-BE49-F238E27FC236}">
                  <a16:creationId xmlns:a16="http://schemas.microsoft.com/office/drawing/2014/main" id="{D288DEB7-14C8-7E4C-A4AA-FF5EEAE938F4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5237122" y="3725439"/>
              <a:ext cx="4998968" cy="1587307"/>
            </a:xfrm>
            <a:prstGeom prst="rect">
              <a:avLst/>
            </a:prstGeom>
          </p:spPr>
        </p:pic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0F393CAC-6C18-E341-BF89-169A0AEB57B2}"/>
                </a:ext>
              </a:extLst>
            </p:cNvPr>
            <p:cNvSpPr txBox="1"/>
            <p:nvPr/>
          </p:nvSpPr>
          <p:spPr>
            <a:xfrm>
              <a:off x="8027192" y="778837"/>
              <a:ext cx="37863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(i)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855681F4-795E-3B4F-908C-B0029EA74776}"/>
                </a:ext>
              </a:extLst>
            </p:cNvPr>
            <p:cNvSpPr txBox="1"/>
            <p:nvPr/>
          </p:nvSpPr>
          <p:spPr>
            <a:xfrm>
              <a:off x="6666395" y="3339621"/>
              <a:ext cx="416625" cy="34655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/>
                <a:t>(ii)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090666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5C28FE6E-0151-1239-1689-F2D3DB2E6420}"/>
              </a:ext>
            </a:extLst>
          </p:cNvPr>
          <p:cNvSpPr txBox="1"/>
          <p:nvPr/>
        </p:nvSpPr>
        <p:spPr>
          <a:xfrm>
            <a:off x="376740" y="388620"/>
            <a:ext cx="1181526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b="1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Figure S1. The molecular mass profile of the TCEP reduced desalted pool MV from </a:t>
            </a:r>
            <a:r>
              <a:rPr lang="en-US" sz="1800" b="1" i="1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Conus obscurus </a:t>
            </a:r>
            <a:r>
              <a:rPr lang="en-US" sz="1800" b="1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by MALD-TOF.</a:t>
            </a:r>
            <a:r>
              <a:rPr lang="en-US" sz="1800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 Table (i) lists the observed molecular masses, some correlated to known conotoxins, as derived from Conoserver in their reduced form, as illustrated in Table (ii). These include Peaks A and B, which correspond to </a:t>
            </a:r>
            <a:r>
              <a:rPr lang="en-US" sz="1800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α</a:t>
            </a:r>
            <a:r>
              <a:rPr lang="en-US" sz="1800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-SI (</a:t>
            </a:r>
            <a:r>
              <a:rPr lang="en-US" sz="1800" i="1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m/z</a:t>
            </a:r>
            <a:r>
              <a:rPr lang="en-US" sz="1800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 1357.58), and </a:t>
            </a:r>
            <a:r>
              <a:rPr lang="en-US" sz="1800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α</a:t>
            </a:r>
            <a:r>
              <a:rPr lang="en-US" sz="1800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-OI (</a:t>
            </a:r>
            <a:r>
              <a:rPr lang="en-US" sz="1800" i="1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m/z</a:t>
            </a:r>
            <a:r>
              <a:rPr lang="en-US" sz="1800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 1400.53), respectively, which are the focus of this study.</a:t>
            </a:r>
          </a:p>
          <a:p>
            <a:endParaRPr lang="en-US" dirty="0">
              <a:latin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197171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>
            <a:extLst>
              <a:ext uri="{FF2B5EF4-FFF2-40B4-BE49-F238E27FC236}">
                <a16:creationId xmlns:a16="http://schemas.microsoft.com/office/drawing/2014/main" id="{B598B898-C9CD-BC42-80BC-DF1B1DF045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" y="-1"/>
            <a:ext cx="19298895" cy="457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 dirty="0"/>
          </a:p>
        </p:txBody>
      </p:sp>
      <p:graphicFrame>
        <p:nvGraphicFramePr>
          <p:cNvPr id="5" name="Object 4">
            <a:extLst>
              <a:ext uri="{FF2B5EF4-FFF2-40B4-BE49-F238E27FC236}">
                <a16:creationId xmlns:a16="http://schemas.microsoft.com/office/drawing/2014/main" id="{117C1FCF-0324-624C-82EE-F7736CA4B8B5}"/>
              </a:ext>
            </a:extLst>
          </p:cNvPr>
          <p:cNvGraphicFramePr>
            <a:graphicFrameLocks noChangeAspect="1"/>
          </p:cNvGraphicFramePr>
          <p:nvPr/>
        </p:nvGraphicFramePr>
        <p:xfrm>
          <a:off x="95250" y="-22793"/>
          <a:ext cx="12001500" cy="690358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3" imgW="10071100" imgH="7785100" progId="AcroExch.Document.11">
                  <p:embed/>
                </p:oleObj>
              </mc:Choice>
              <mc:Fallback>
                <p:oleObj r:id="rId3" imgW="10071100" imgH="7785100" progId="AcroExch.Document.11">
                  <p:embed/>
                  <p:pic>
                    <p:nvPicPr>
                      <p:cNvPr id="5" name="Object 4">
                        <a:extLst>
                          <a:ext uri="{FF2B5EF4-FFF2-40B4-BE49-F238E27FC236}">
                            <a16:creationId xmlns:a16="http://schemas.microsoft.com/office/drawing/2014/main" id="{117C1FCF-0324-624C-82EE-F7736CA4B8B5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 b="2782"/>
                      <a:stretch>
                        <a:fillRect/>
                      </a:stretch>
                    </p:blipFill>
                    <p:spPr bwMode="auto">
                      <a:xfrm>
                        <a:off x="95250" y="-22793"/>
                        <a:ext cx="12001500" cy="6903585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ctangle 1">
            <a:extLst>
              <a:ext uri="{FF2B5EF4-FFF2-40B4-BE49-F238E27FC236}">
                <a16:creationId xmlns:a16="http://schemas.microsoft.com/office/drawing/2014/main" id="{BEA5D3C1-A10B-864D-8CD7-79DC1BB41154}"/>
              </a:ext>
            </a:extLst>
          </p:cNvPr>
          <p:cNvSpPr/>
          <p:nvPr/>
        </p:nvSpPr>
        <p:spPr>
          <a:xfrm>
            <a:off x="1907219" y="2068677"/>
            <a:ext cx="2604111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α</a:t>
            </a:r>
            <a:r>
              <a:rPr lang="en-US" i="1" dirty="0">
                <a:latin typeface="Arial" panose="020B0604020202020204" pitchFamily="34" charset="0"/>
                <a:cs typeface="Arial" panose="020B0604020202020204" pitchFamily="34" charset="0"/>
              </a:rPr>
              <a:t>-SI</a:t>
            </a:r>
          </a:p>
          <a:p>
            <a:r>
              <a:rPr lang="en-US" i="1" dirty="0">
                <a:latin typeface="Arial" panose="020B0604020202020204" pitchFamily="34" charset="0"/>
                <a:cs typeface="Arial" panose="020B0604020202020204" pitchFamily="34" charset="0"/>
              </a:rPr>
              <a:t>(I/L)</a:t>
            </a:r>
            <a:r>
              <a:rPr lang="en-US" i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CC</a:t>
            </a:r>
            <a:r>
              <a:rPr lang="en-US" i="1" dirty="0">
                <a:latin typeface="Arial" panose="020B0604020202020204" pitchFamily="34" charset="0"/>
                <a:cs typeface="Arial" panose="020B0604020202020204" pitchFamily="34" charset="0"/>
              </a:rPr>
              <a:t>NPA</a:t>
            </a:r>
            <a:r>
              <a:rPr lang="en-US" i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i="1" dirty="0">
                <a:latin typeface="Arial" panose="020B0604020202020204" pitchFamily="34" charset="0"/>
                <a:cs typeface="Arial" panose="020B0604020202020204" pitchFamily="34" charset="0"/>
              </a:rPr>
              <a:t>GPKYS</a:t>
            </a:r>
            <a:r>
              <a:rPr lang="en-US" i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i="1" dirty="0">
                <a:latin typeface="Arial" panose="020B0604020202020204" pitchFamily="34" charset="0"/>
                <a:cs typeface="Arial" panose="020B0604020202020204" pitchFamily="34" charset="0"/>
              </a:rPr>
              <a:t>*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623746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>
            <a:extLst>
              <a:ext uri="{FF2B5EF4-FFF2-40B4-BE49-F238E27FC236}">
                <a16:creationId xmlns:a16="http://schemas.microsoft.com/office/drawing/2014/main" id="{0E5716A1-2DE2-BA40-9819-AB85ABAC8F75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-128589"/>
            <a:ext cx="13095678" cy="457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 dirty="0"/>
          </a:p>
        </p:txBody>
      </p:sp>
      <p:graphicFrame>
        <p:nvGraphicFramePr>
          <p:cNvPr id="5" name="Object 4">
            <a:extLst>
              <a:ext uri="{FF2B5EF4-FFF2-40B4-BE49-F238E27FC236}">
                <a16:creationId xmlns:a16="http://schemas.microsoft.com/office/drawing/2014/main" id="{B4628948-8F95-3949-A7CC-8195211EE5F2}"/>
              </a:ext>
            </a:extLst>
          </p:cNvPr>
          <p:cNvGraphicFramePr>
            <a:graphicFrameLocks noChangeAspect="1"/>
          </p:cNvGraphicFramePr>
          <p:nvPr/>
        </p:nvGraphicFramePr>
        <p:xfrm>
          <a:off x="0" y="-697985"/>
          <a:ext cx="15479486" cy="1029372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10071100" imgH="7785100" progId="AcroExch.Document.11">
                  <p:embed/>
                </p:oleObj>
              </mc:Choice>
              <mc:Fallback>
                <p:oleObj r:id="rId2" imgW="10071100" imgH="7785100" progId="AcroExch.Document.11">
                  <p:embed/>
                  <p:pic>
                    <p:nvPicPr>
                      <p:cNvPr id="5" name="Object 4">
                        <a:extLst>
                          <a:ext uri="{FF2B5EF4-FFF2-40B4-BE49-F238E27FC236}">
                            <a16:creationId xmlns:a16="http://schemas.microsoft.com/office/drawing/2014/main" id="{B4628948-8F95-3949-A7CC-8195211EE5F2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3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 b="3595"/>
                      <a:stretch>
                        <a:fillRect/>
                      </a:stretch>
                    </p:blipFill>
                    <p:spPr bwMode="auto">
                      <a:xfrm>
                        <a:off x="0" y="-697985"/>
                        <a:ext cx="15479486" cy="10293729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3B6967B3-26EB-8445-B4AA-7C79AC211CA7}"/>
              </a:ext>
            </a:extLst>
          </p:cNvPr>
          <p:cNvSpPr txBox="1"/>
          <p:nvPr/>
        </p:nvSpPr>
        <p:spPr>
          <a:xfrm>
            <a:off x="4924697" y="1808390"/>
            <a:ext cx="745562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i="1" dirty="0"/>
              <a:t>Calculated and observed MALDI peak lists for m/z 1357 analysis. The same data and sequencing software (FlexAnalysis) were implemented, with Biotools used to generate reports. Sequencing yielded C-terminally amidated (I/L)CCNPACGPKYSC. CID LIFT modes were used in data generation.</a:t>
            </a:r>
          </a:p>
        </p:txBody>
      </p:sp>
    </p:spTree>
    <p:extLst>
      <p:ext uri="{BB962C8B-B14F-4D97-AF65-F5344CB8AC3E}">
        <p14:creationId xmlns:p14="http://schemas.microsoft.com/office/powerpoint/2010/main" val="4828619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E2E7326-1F34-663D-D942-CA54980338FB}"/>
              </a:ext>
            </a:extLst>
          </p:cNvPr>
          <p:cNvSpPr txBox="1"/>
          <p:nvPr/>
        </p:nvSpPr>
        <p:spPr>
          <a:xfrm>
            <a:off x="148590" y="150198"/>
            <a:ext cx="11658600" cy="175432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</a:pPr>
            <a:r>
              <a:rPr lang="en-US" b="1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Figure S2: The full sequence analysis of </a:t>
            </a:r>
            <a:r>
              <a:rPr lang="en-US" i="1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m/z</a:t>
            </a:r>
            <a:r>
              <a:rPr lang="en-US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 1357.58 (</a:t>
            </a:r>
            <a:r>
              <a:rPr lang="en-US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α</a:t>
            </a:r>
            <a:r>
              <a:rPr lang="en-US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-SI), as performed by</a:t>
            </a:r>
            <a:r>
              <a:rPr lang="en-US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 MALDI TOF/TOF, with interpretation and analysis aided by flexAnalysis (</a:t>
            </a:r>
            <a:r>
              <a:rPr lang="en-US" sz="1800" dirty="0">
                <a:effectLst/>
                <a:latin typeface="Palatino Linotype" panose="0204050205050503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Bruker Daltonics Inc., Fremont, CA, USA</a:t>
            </a:r>
            <a:r>
              <a:rPr lang="en-US" dirty="0">
                <a:effectLst/>
              </a:rPr>
              <a:t> </a:t>
            </a:r>
            <a:r>
              <a:rPr lang="en-US" dirty="0">
                <a:solidFill>
                  <a:srgbClr val="4D5156"/>
                </a:solidFill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ion</a:t>
            </a:r>
            <a:r>
              <a:rPr lang="en-US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) sequence software, with Biotools</a:t>
            </a:r>
            <a:r>
              <a:rPr lang="en-US" baseline="30000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TM</a:t>
            </a:r>
            <a:r>
              <a:rPr lang="en-US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 (</a:t>
            </a:r>
            <a:r>
              <a:rPr lang="en-US" sz="1800" dirty="0">
                <a:effectLst/>
                <a:latin typeface="Palatino Linotype" panose="0204050205050503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Bruker Daltonics Inc., Fremont, CA, USA</a:t>
            </a:r>
            <a:r>
              <a:rPr lang="en-US" sz="1800" dirty="0">
                <a:latin typeface="Palatino Linotype" panose="0204050205050503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) </a:t>
            </a:r>
            <a:r>
              <a:rPr lang="en-US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used to generate reports. The exact sequence was independently confirmed </a:t>
            </a:r>
            <a:r>
              <a:rPr lang="en-US" i="1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in-house</a:t>
            </a:r>
            <a:r>
              <a:rPr lang="en-US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 using CID LIFT modes.</a:t>
            </a: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endParaRPr lang="en-US" dirty="0">
              <a:latin typeface="Palatino Linotype" panose="02040502050505030304" pitchFamily="18" charset="0"/>
              <a:ea typeface="Times New Roman" panose="02020603050405020304" pitchFamily="18" charset="0"/>
            </a:endParaRPr>
          </a:p>
          <a:p>
            <a:pPr marL="0" marR="0">
              <a:spcBef>
                <a:spcPts val="0"/>
              </a:spcBef>
              <a:spcAft>
                <a:spcPts val="0"/>
              </a:spcAft>
            </a:pPr>
            <a:endParaRPr lang="en-US" dirty="0">
              <a:effectLst/>
              <a:latin typeface="Palatino Linotype" panose="0204050205050503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04991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>
            <a:extLst>
              <a:ext uri="{FF2B5EF4-FFF2-40B4-BE49-F238E27FC236}">
                <a16:creationId xmlns:a16="http://schemas.microsoft.com/office/drawing/2014/main" id="{8C74B8CC-5630-2345-9579-8DFA5CF5B1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324" y="-45719"/>
            <a:ext cx="18678573" cy="457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 dirty="0"/>
          </a:p>
        </p:txBody>
      </p:sp>
      <p:graphicFrame>
        <p:nvGraphicFramePr>
          <p:cNvPr id="5" name="Object 4">
            <a:extLst>
              <a:ext uri="{FF2B5EF4-FFF2-40B4-BE49-F238E27FC236}">
                <a16:creationId xmlns:a16="http://schemas.microsoft.com/office/drawing/2014/main" id="{4D997BCE-F91B-CB40-9790-CC8BAC5A8A75}"/>
              </a:ext>
            </a:extLst>
          </p:cNvPr>
          <p:cNvGraphicFramePr>
            <a:graphicFrameLocks noChangeAspect="1"/>
          </p:cNvGraphicFramePr>
          <p:nvPr/>
        </p:nvGraphicFramePr>
        <p:xfrm>
          <a:off x="314324" y="-302521"/>
          <a:ext cx="11615738" cy="697254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3" imgW="10071100" imgH="7785100" progId="AcroExch.Document.11">
                  <p:embed/>
                </p:oleObj>
              </mc:Choice>
              <mc:Fallback>
                <p:oleObj r:id="rId3" imgW="10071100" imgH="7785100" progId="AcroExch.Document.11">
                  <p:embed/>
                  <p:pic>
                    <p:nvPicPr>
                      <p:cNvPr id="5" name="Object 4">
                        <a:extLst>
                          <a:ext uri="{FF2B5EF4-FFF2-40B4-BE49-F238E27FC236}">
                            <a16:creationId xmlns:a16="http://schemas.microsoft.com/office/drawing/2014/main" id="{4D997BCE-F91B-CB40-9790-CC8BAC5A8A75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 b="3432"/>
                      <a:stretch>
                        <a:fillRect/>
                      </a:stretch>
                    </p:blipFill>
                    <p:spPr bwMode="auto">
                      <a:xfrm>
                        <a:off x="314324" y="-302521"/>
                        <a:ext cx="11615738" cy="6972540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ctangle 1">
            <a:extLst>
              <a:ext uri="{FF2B5EF4-FFF2-40B4-BE49-F238E27FC236}">
                <a16:creationId xmlns:a16="http://schemas.microsoft.com/office/drawing/2014/main" id="{7A51DB38-16D5-2C42-AC6A-B122E70EAF19}"/>
              </a:ext>
            </a:extLst>
          </p:cNvPr>
          <p:cNvSpPr/>
          <p:nvPr/>
        </p:nvSpPr>
        <p:spPr>
          <a:xfrm>
            <a:off x="1574406" y="1486786"/>
            <a:ext cx="234763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α-OI</a:t>
            </a:r>
          </a:p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Y</a:t>
            </a:r>
            <a:r>
              <a:rPr lang="en-US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CC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HPA</a:t>
            </a:r>
            <a:r>
              <a:rPr lang="en-US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GPNFS</a:t>
            </a:r>
            <a:r>
              <a:rPr lang="en-US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*</a:t>
            </a:r>
          </a:p>
        </p:txBody>
      </p:sp>
    </p:spTree>
    <p:extLst>
      <p:ext uri="{BB962C8B-B14F-4D97-AF65-F5344CB8AC3E}">
        <p14:creationId xmlns:p14="http://schemas.microsoft.com/office/powerpoint/2010/main" val="9192959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76A16B-5066-CF4E-8B19-69D3DD1AD3B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95362" y="365125"/>
            <a:ext cx="13217157" cy="153566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48362A-CD56-7C43-95B7-29BE8CA2025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2">
            <a:extLst>
              <a:ext uri="{FF2B5EF4-FFF2-40B4-BE49-F238E27FC236}">
                <a16:creationId xmlns:a16="http://schemas.microsoft.com/office/drawing/2014/main" id="{3B3B65E9-44AE-B04B-B8C2-A6AFBF9A00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7163" y="-1"/>
            <a:ext cx="15324240" cy="457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 dirty="0"/>
          </a:p>
        </p:txBody>
      </p:sp>
      <p:graphicFrame>
        <p:nvGraphicFramePr>
          <p:cNvPr id="5" name="Object 4">
            <a:extLst>
              <a:ext uri="{FF2B5EF4-FFF2-40B4-BE49-F238E27FC236}">
                <a16:creationId xmlns:a16="http://schemas.microsoft.com/office/drawing/2014/main" id="{81B8556B-8AD8-AF4D-B1E5-6D676B4CF1F8}"/>
              </a:ext>
            </a:extLst>
          </p:cNvPr>
          <p:cNvGraphicFramePr>
            <a:graphicFrameLocks noChangeAspect="1"/>
          </p:cNvGraphicFramePr>
          <p:nvPr/>
        </p:nvGraphicFramePr>
        <p:xfrm>
          <a:off x="0" y="-163920"/>
          <a:ext cx="15851573" cy="107004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10071100" imgH="7785100" progId="AcroExch.Document.11">
                  <p:embed/>
                </p:oleObj>
              </mc:Choice>
              <mc:Fallback>
                <p:oleObj r:id="rId2" imgW="10071100" imgH="7785100" progId="AcroExch.Document.11">
                  <p:embed/>
                  <p:pic>
                    <p:nvPicPr>
                      <p:cNvPr id="5" name="Object 4">
                        <a:extLst>
                          <a:ext uri="{FF2B5EF4-FFF2-40B4-BE49-F238E27FC236}">
                            <a16:creationId xmlns:a16="http://schemas.microsoft.com/office/drawing/2014/main" id="{81B8556B-8AD8-AF4D-B1E5-6D676B4CF1F8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3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 b="3268"/>
                      <a:stretch>
                        <a:fillRect/>
                      </a:stretch>
                    </p:blipFill>
                    <p:spPr bwMode="auto">
                      <a:xfrm>
                        <a:off x="0" y="-163920"/>
                        <a:ext cx="15851573" cy="10700475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3F9474DC-2D88-7444-8BE0-44CEEDC20FCD}"/>
              </a:ext>
            </a:extLst>
          </p:cNvPr>
          <p:cNvSpPr txBox="1"/>
          <p:nvPr/>
        </p:nvSpPr>
        <p:spPr>
          <a:xfrm>
            <a:off x="5422071" y="2220195"/>
            <a:ext cx="5007429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Calculated and observed peak lists for </a:t>
            </a:r>
            <a:r>
              <a:rPr lang="en-US" i="1" dirty="0"/>
              <a:t>m/z </a:t>
            </a:r>
            <a:r>
              <a:rPr lang="en-US" dirty="0"/>
              <a:t>1400. The same data and sequencing software (FlexAnalysis) were implemented with Biotools used to generate reports. Sequencing yielded </a:t>
            </a:r>
            <a:r>
              <a:rPr lang="en-US" i="1" dirty="0"/>
              <a:t>C-</a:t>
            </a:r>
            <a:r>
              <a:rPr lang="en-US" dirty="0"/>
              <a:t>terminally amidated YCCHPACGPNFSC. CID LIFT modes were used in data generation. </a:t>
            </a:r>
          </a:p>
        </p:txBody>
      </p:sp>
    </p:spTree>
    <p:extLst>
      <p:ext uri="{BB962C8B-B14F-4D97-AF65-F5344CB8AC3E}">
        <p14:creationId xmlns:p14="http://schemas.microsoft.com/office/powerpoint/2010/main" val="6224268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A9117CEC-A7A4-253F-B8E4-30EADA7FC14C}"/>
              </a:ext>
            </a:extLst>
          </p:cNvPr>
          <p:cNvSpPr txBox="1"/>
          <p:nvPr/>
        </p:nvSpPr>
        <p:spPr>
          <a:xfrm>
            <a:off x="262890" y="195918"/>
            <a:ext cx="11929110" cy="9233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800" b="1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Figure S3: The full sequence analysis of </a:t>
            </a:r>
            <a:r>
              <a:rPr lang="en-US" sz="1800" i="1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m/z</a:t>
            </a:r>
            <a:r>
              <a:rPr lang="en-US" sz="1800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 1400.53 (</a:t>
            </a:r>
            <a:r>
              <a:rPr lang="en-US" sz="1800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α</a:t>
            </a:r>
            <a:r>
              <a:rPr lang="en-US" sz="1800" dirty="0">
                <a:effectLst/>
                <a:latin typeface="Palatino Linotype" panose="02040502050505030304" pitchFamily="18" charset="0"/>
                <a:ea typeface="Times New Roman" panose="02020603050405020304" pitchFamily="18" charset="0"/>
              </a:rPr>
              <a:t>-OI), as performed by</a:t>
            </a:r>
            <a:r>
              <a:rPr lang="en-US" sz="1800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 MALDI TOF/TOF, with interpretation and analysis aided by FlexAnalysis sequence software, with </a:t>
            </a:r>
            <a:r>
              <a:rPr lang="en-US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Biotools</a:t>
            </a:r>
            <a:r>
              <a:rPr lang="en-US" baseline="30000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TM</a:t>
            </a:r>
            <a:r>
              <a:rPr lang="en-US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 (</a:t>
            </a:r>
            <a:r>
              <a:rPr lang="en-US" sz="1800" dirty="0">
                <a:effectLst/>
                <a:latin typeface="Palatino Linotype" panose="02040502050505030304" pitchFamily="18" charset="0"/>
                <a:ea typeface="Arial" panose="020B0604020202020204" pitchFamily="34" charset="0"/>
                <a:cs typeface="Times New Roman" panose="02020603050405020304" pitchFamily="18" charset="0"/>
              </a:rPr>
              <a:t>Bruker Daltonics Inc., Fremont, CA, USA)</a:t>
            </a:r>
            <a:r>
              <a:rPr lang="en-US" sz="1800" dirty="0">
                <a:effectLst/>
                <a:latin typeface="Palatino Linotype" panose="02040502050505030304" pitchFamily="18" charset="0"/>
                <a:ea typeface="Arial" panose="020B0604020202020204" pitchFamily="34" charset="0"/>
              </a:rPr>
              <a:t> used to generate reports. The exact sequence was independently confirmed in-house using CID LIFT modes.</a:t>
            </a:r>
            <a:endParaRPr lang="en-US" sz="1800" dirty="0">
              <a:effectLst/>
              <a:latin typeface="Palatino Linotype" panose="0204050205050503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382546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Object 5">
            <a:extLst>
              <a:ext uri="{FF2B5EF4-FFF2-40B4-BE49-F238E27FC236}">
                <a16:creationId xmlns:a16="http://schemas.microsoft.com/office/drawing/2014/main" id="{93343260-64C1-A23D-FE46-FAAFF157F778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900725485"/>
              </p:ext>
            </p:extLst>
          </p:nvPr>
        </p:nvGraphicFramePr>
        <p:xfrm>
          <a:off x="888068" y="182766"/>
          <a:ext cx="8179732" cy="690383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2" imgW="5943600" imgH="5016500" progId="Word.Document.12">
                  <p:embed/>
                </p:oleObj>
              </mc:Choice>
              <mc:Fallback>
                <p:oleObj name="Document" r:id="rId2" imgW="5943600" imgH="5016500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888068" y="182766"/>
                        <a:ext cx="8179732" cy="690383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9714829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665</TotalTime>
  <Words>456</Words>
  <Application>Microsoft Office PowerPoint</Application>
  <PresentationFormat>Widescreen</PresentationFormat>
  <Paragraphs>21</Paragraphs>
  <Slides>9</Slides>
  <Notes>3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Arial</vt:lpstr>
      <vt:lpstr>Calibri</vt:lpstr>
      <vt:lpstr>Calibri Light</vt:lpstr>
      <vt:lpstr>Palatino Linotype</vt:lpstr>
      <vt:lpstr>Office Theme</vt:lpstr>
      <vt:lpstr>AcroExch.Document.11</vt:lpstr>
      <vt:lpstr>Document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Jon-Paul Bingham</dc:creator>
  <cp:lastModifiedBy>MDPI-85</cp:lastModifiedBy>
  <cp:revision>7</cp:revision>
  <dcterms:created xsi:type="dcterms:W3CDTF">2022-01-18T04:35:26Z</dcterms:created>
  <dcterms:modified xsi:type="dcterms:W3CDTF">2022-10-11T12:09:52Z</dcterms:modified>
</cp:coreProperties>
</file>

<file path=docProps/thumbnail.jpeg>
</file>