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notesSlides/notesSlide1.xml" ContentType="application/vnd.openxmlformats-officedocument.presentationml.notesSlide+xml"/>
  <Override PartName="/ppt/tags/tag65.xml" ContentType="application/vnd.openxmlformats-officedocument.presentationml.tags+xml"/>
  <Override PartName="/ppt/notesSlides/notesSlide2.xml" ContentType="application/vnd.openxmlformats-officedocument.presentationml.notesSlide+xml"/>
  <Override PartName="/ppt/tags/tag66.xml" ContentType="application/vnd.openxmlformats-officedocument.presentationml.tags+xml"/>
  <Override PartName="/ppt/notesSlides/notesSlide3.xml" ContentType="application/vnd.openxmlformats-officedocument.presentationml.notesSlide+xml"/>
  <Override PartName="/ppt/tags/tag67.xml" ContentType="application/vnd.openxmlformats-officedocument.presentationml.tags+xml"/>
  <Override PartName="/ppt/notesSlides/notesSlide4.xml" ContentType="application/vnd.openxmlformats-officedocument.presentationml.notesSlide+xml"/>
  <Override PartName="/ppt/tags/tag68.xml" ContentType="application/vnd.openxmlformats-officedocument.presentationml.tags+xml"/>
  <Override PartName="/ppt/notesSlides/notesSlide5.xml" ContentType="application/vnd.openxmlformats-officedocument.presentationml.notesSlide+xml"/>
  <Override PartName="/ppt/tags/tag69.xml" ContentType="application/vnd.openxmlformats-officedocument.presentationml.tags+xml"/>
  <Override PartName="/ppt/notesSlides/notesSlide6.xml" ContentType="application/vnd.openxmlformats-officedocument.presentationml.notesSlide+xml"/>
  <Override PartName="/ppt/tags/tag70.xml" ContentType="application/vnd.openxmlformats-officedocument.presentationml.tags+xml"/>
  <Override PartName="/ppt/notesSlides/notesSlide7.xml" ContentType="application/vnd.openxmlformats-officedocument.presentationml.notesSlide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tags/tag72.xml" ContentType="application/vnd.openxmlformats-officedocument.presentationml.tags+xml"/>
  <Override PartName="/ppt/notesSlides/notesSlide9.xml" ContentType="application/vnd.openxmlformats-officedocument.presentationml.notesSlide+xml"/>
  <Override PartName="/ppt/tags/tag73.xml" ContentType="application/vnd.openxmlformats-officedocument.presentationml.tags+xml"/>
  <Override PartName="/ppt/notesSlides/notesSlide10.xml" ContentType="application/vnd.openxmlformats-officedocument.presentationml.notesSlide+xml"/>
  <Override PartName="/ppt/tags/tag74.xml" ContentType="application/vnd.openxmlformats-officedocument.presentationml.tags+xml"/>
  <Override PartName="/ppt/notesSlides/notesSlide11.xml" ContentType="application/vnd.openxmlformats-officedocument.presentationml.notesSlide+xml"/>
  <Override PartName="/ppt/tags/tag75.xml" ContentType="application/vnd.openxmlformats-officedocument.presentationml.tags+xml"/>
  <Override PartName="/ppt/notesSlides/notesSlide12.xml" ContentType="application/vnd.openxmlformats-officedocument.presentationml.notesSlide+xml"/>
  <Override PartName="/ppt/tags/tag76.xml" ContentType="application/vnd.openxmlformats-officedocument.presentationml.tags+xml"/>
  <Override PartName="/ppt/notesSlides/notesSlide13.xml" ContentType="application/vnd.openxmlformats-officedocument.presentationml.notesSlide+xml"/>
  <Override PartName="/ppt/tags/tag77.xml" ContentType="application/vnd.openxmlformats-officedocument.presentationml.tags+xml"/>
  <Override PartName="/ppt/notesSlides/notesSlide14.xml" ContentType="application/vnd.openxmlformats-officedocument.presentationml.notesSlide+xml"/>
  <Override PartName="/ppt/tags/tag78.xml" ContentType="application/vnd.openxmlformats-officedocument.presentationml.tags+xml"/>
  <Override PartName="/ppt/notesSlides/notesSlide15.xml" ContentType="application/vnd.openxmlformats-officedocument.presentationml.notesSlide+xml"/>
  <Override PartName="/ppt/tags/tag79.xml" ContentType="application/vnd.openxmlformats-officedocument.presentationml.tags+xml"/>
  <Override PartName="/ppt/notesSlides/notesSlide16.xml" ContentType="application/vnd.openxmlformats-officedocument.presentationml.notesSlide+xml"/>
  <Override PartName="/ppt/tags/tag80.xml" ContentType="application/vnd.openxmlformats-officedocument.presentationml.tags+xml"/>
  <Override PartName="/ppt/notesSlides/notesSlide17.xml" ContentType="application/vnd.openxmlformats-officedocument.presentationml.notesSlide+xml"/>
  <Override PartName="/ppt/tags/tag81.xml" ContentType="application/vnd.openxmlformats-officedocument.presentationml.tags+xml"/>
  <Override PartName="/ppt/notesSlides/notesSlide18.xml" ContentType="application/vnd.openxmlformats-officedocument.presentationml.notesSlide+xml"/>
  <Override PartName="/ppt/tags/tag82.xml" ContentType="application/vnd.openxmlformats-officedocument.presentationml.tags+xml"/>
  <Override PartName="/ppt/notesSlides/notesSlide19.xml" ContentType="application/vnd.openxmlformats-officedocument.presentationml.notesSlide+xml"/>
  <Override PartName="/ppt/tags/tag83.xml" ContentType="application/vnd.openxmlformats-officedocument.presentationml.tags+xml"/>
  <Override PartName="/ppt/notesSlides/notesSlide20.xml" ContentType="application/vnd.openxmlformats-officedocument.presentationml.notesSlide+xml"/>
  <Override PartName="/ppt/tags/tag84.xml" ContentType="application/vnd.openxmlformats-officedocument.presentationml.tags+xml"/>
  <Override PartName="/ppt/notesSlides/notesSlide21.xml" ContentType="application/vnd.openxmlformats-officedocument.presentationml.notesSlide+xml"/>
  <Override PartName="/ppt/tags/tag85.xml" ContentType="application/vnd.openxmlformats-officedocument.presentationml.tags+xml"/>
  <Override PartName="/ppt/notesSlides/notesSlide22.xml" ContentType="application/vnd.openxmlformats-officedocument.presentationml.notesSlide+xml"/>
  <Override PartName="/ppt/tags/tag86.xml" ContentType="application/vnd.openxmlformats-officedocument.presentationml.tags+xml"/>
  <Override PartName="/ppt/notesSlides/notesSlide23.xml" ContentType="application/vnd.openxmlformats-officedocument.presentationml.notesSlide+xml"/>
  <Override PartName="/ppt/tags/tag87.xml" ContentType="application/vnd.openxmlformats-officedocument.presentationml.tags+xml"/>
  <Override PartName="/ppt/notesSlides/notesSlide24.xml" ContentType="application/vnd.openxmlformats-officedocument.presentationml.notesSlide+xml"/>
  <Override PartName="/ppt/tags/tag88.xml" ContentType="application/vnd.openxmlformats-officedocument.presentationml.tags+xml"/>
  <Override PartName="/ppt/notesSlides/notesSlide25.xml" ContentType="application/vnd.openxmlformats-officedocument.presentationml.notesSlide+xml"/>
  <Override PartName="/ppt/tags/tag89.xml" ContentType="application/vnd.openxmlformats-officedocument.presentationml.tags+xml"/>
  <Override PartName="/ppt/notesSlides/notesSlide26.xml" ContentType="application/vnd.openxmlformats-officedocument.presentationml.notesSlide+xml"/>
  <Override PartName="/ppt/tags/tag90.xml" ContentType="application/vnd.openxmlformats-officedocument.presentationml.tags+xml"/>
  <Override PartName="/ppt/notesSlides/notesSlide27.xml" ContentType="application/vnd.openxmlformats-officedocument.presentationml.notesSlide+xml"/>
  <Override PartName="/ppt/tags/tag91.xml" ContentType="application/vnd.openxmlformats-officedocument.presentationml.tags+xml"/>
  <Override PartName="/ppt/notesSlides/notesSlide28.xml" ContentType="application/vnd.openxmlformats-officedocument.presentationml.notesSlide+xml"/>
  <Override PartName="/ppt/tags/tag92.xml" ContentType="application/vnd.openxmlformats-officedocument.presentationml.tags+xml"/>
  <Override PartName="/ppt/notesSlides/notesSlide29.xml" ContentType="application/vnd.openxmlformats-officedocument.presentationml.notesSlide+xml"/>
  <Override PartName="/ppt/tags/tag93.xml" ContentType="application/vnd.openxmlformats-officedocument.presentationml.tags+xml"/>
  <Override PartName="/ppt/notesSlides/notesSlide30.xml" ContentType="application/vnd.openxmlformats-officedocument.presentationml.notesSlide+xml"/>
  <Override PartName="/ppt/tags/tag94.xml" ContentType="application/vnd.openxmlformats-officedocument.presentationml.tags+xml"/>
  <Override PartName="/ppt/notesSlides/notesSlide31.xml" ContentType="application/vnd.openxmlformats-officedocument.presentationml.notesSlide+xml"/>
  <Override PartName="/ppt/tags/tag95.xml" ContentType="application/vnd.openxmlformats-officedocument.presentationml.tags+xml"/>
  <Override PartName="/ppt/notesSlides/notesSlide32.xml" ContentType="application/vnd.openxmlformats-officedocument.presentationml.notesSlide+xml"/>
  <Override PartName="/ppt/tags/tag96.xml" ContentType="application/vnd.openxmlformats-officedocument.presentationml.tags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14" r:id="rId2"/>
    <p:sldId id="315" r:id="rId3"/>
    <p:sldId id="316" r:id="rId4"/>
    <p:sldId id="278" r:id="rId5"/>
    <p:sldId id="268" r:id="rId6"/>
    <p:sldId id="279" r:id="rId7"/>
    <p:sldId id="269" r:id="rId8"/>
    <p:sldId id="259" r:id="rId9"/>
    <p:sldId id="319" r:id="rId10"/>
    <p:sldId id="257" r:id="rId11"/>
    <p:sldId id="256" r:id="rId12"/>
    <p:sldId id="317" r:id="rId13"/>
    <p:sldId id="262" r:id="rId14"/>
    <p:sldId id="346" r:id="rId15"/>
    <p:sldId id="347" r:id="rId16"/>
    <p:sldId id="292" r:id="rId17"/>
    <p:sldId id="318" r:id="rId18"/>
    <p:sldId id="263" r:id="rId19"/>
    <p:sldId id="270" r:id="rId20"/>
    <p:sldId id="258" r:id="rId21"/>
    <p:sldId id="271" r:id="rId22"/>
    <p:sldId id="272" r:id="rId23"/>
    <p:sldId id="297" r:id="rId24"/>
    <p:sldId id="311" r:id="rId25"/>
    <p:sldId id="280" r:id="rId26"/>
    <p:sldId id="281" r:id="rId27"/>
    <p:sldId id="282" r:id="rId28"/>
    <p:sldId id="293" r:id="rId29"/>
    <p:sldId id="294" r:id="rId30"/>
    <p:sldId id="295" r:id="rId31"/>
    <p:sldId id="296" r:id="rId32"/>
    <p:sldId id="261" r:id="rId33"/>
    <p:sldId id="313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>
          <p15:clr>
            <a:srgbClr val="A4A3A4"/>
          </p15:clr>
        </p15:guide>
        <p15:guide id="2" pos="374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51" autoAdjust="0"/>
    <p:restoredTop sz="83333"/>
  </p:normalViewPr>
  <p:slideViewPr>
    <p:cSldViewPr snapToGrid="0">
      <p:cViewPr varScale="1">
        <p:scale>
          <a:sx n="76" d="100"/>
          <a:sy n="76" d="100"/>
        </p:scale>
        <p:origin x="1360" y="200"/>
      </p:cViewPr>
      <p:guideLst>
        <p:guide orient="horz" pos="2125"/>
        <p:guide pos="374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  <a:p>
            <a:endParaRPr 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2022/10/29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8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9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image" Target="../media/image88.pn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9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0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109.png"/><Relationship Id="rId10" Type="http://schemas.openxmlformats.org/officeDocument/2006/relationships/image" Target="../media/image114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19.png"/><Relationship Id="rId12" Type="http://schemas.openxmlformats.org/officeDocument/2006/relationships/image" Target="../media/image1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6" Type="http://schemas.openxmlformats.org/officeDocument/2006/relationships/image" Target="../media/image118.png"/><Relationship Id="rId11" Type="http://schemas.openxmlformats.org/officeDocument/2006/relationships/image" Target="../media/image123.png"/><Relationship Id="rId5" Type="http://schemas.openxmlformats.org/officeDocument/2006/relationships/image" Target="../media/image117.png"/><Relationship Id="rId10" Type="http://schemas.openxmlformats.org/officeDocument/2006/relationships/image" Target="../media/image122.png"/><Relationship Id="rId4" Type="http://schemas.openxmlformats.org/officeDocument/2006/relationships/image" Target="../media/image116.png"/><Relationship Id="rId9" Type="http://schemas.openxmlformats.org/officeDocument/2006/relationships/image" Target="../media/image1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Relationship Id="rId9" Type="http://schemas.openxmlformats.org/officeDocument/2006/relationships/image" Target="../media/image1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1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6" Type="http://schemas.openxmlformats.org/officeDocument/2006/relationships/image" Target="../media/image133.png"/><Relationship Id="rId11" Type="http://schemas.openxmlformats.org/officeDocument/2006/relationships/image" Target="../media/image138.png"/><Relationship Id="rId5" Type="http://schemas.openxmlformats.org/officeDocument/2006/relationships/image" Target="../media/image132.png"/><Relationship Id="rId10" Type="http://schemas.openxmlformats.org/officeDocument/2006/relationships/image" Target="../media/image137.png"/><Relationship Id="rId4" Type="http://schemas.openxmlformats.org/officeDocument/2006/relationships/image" Target="../media/image131.png"/><Relationship Id="rId9" Type="http://schemas.openxmlformats.org/officeDocument/2006/relationships/image" Target="../media/image13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42.png"/><Relationship Id="rId12" Type="http://schemas.openxmlformats.org/officeDocument/2006/relationships/image" Target="../media/image14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6" Type="http://schemas.openxmlformats.org/officeDocument/2006/relationships/image" Target="../media/image141.png"/><Relationship Id="rId11" Type="http://schemas.openxmlformats.org/officeDocument/2006/relationships/image" Target="../media/image146.png"/><Relationship Id="rId5" Type="http://schemas.openxmlformats.org/officeDocument/2006/relationships/image" Target="../media/image140.png"/><Relationship Id="rId10" Type="http://schemas.openxmlformats.org/officeDocument/2006/relationships/image" Target="../media/image145.png"/><Relationship Id="rId4" Type="http://schemas.openxmlformats.org/officeDocument/2006/relationships/image" Target="../media/image139.png"/><Relationship Id="rId9" Type="http://schemas.openxmlformats.org/officeDocument/2006/relationships/image" Target="../media/image14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15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10" Type="http://schemas.openxmlformats.org/officeDocument/2006/relationships/image" Target="../media/image154.png"/><Relationship Id="rId4" Type="http://schemas.openxmlformats.org/officeDocument/2006/relationships/image" Target="../media/image148.png"/><Relationship Id="rId9" Type="http://schemas.openxmlformats.org/officeDocument/2006/relationships/image" Target="../media/image15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15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5.png"/><Relationship Id="rId9" Type="http://schemas.openxmlformats.org/officeDocument/2006/relationships/image" Target="../media/image16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16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6" Type="http://schemas.openxmlformats.org/officeDocument/2006/relationships/image" Target="../media/image163.png"/><Relationship Id="rId11" Type="http://schemas.openxmlformats.org/officeDocument/2006/relationships/image" Target="../media/image168.png"/><Relationship Id="rId5" Type="http://schemas.openxmlformats.org/officeDocument/2006/relationships/image" Target="../media/image162.png"/><Relationship Id="rId10" Type="http://schemas.openxmlformats.org/officeDocument/2006/relationships/image" Target="../media/image167.png"/><Relationship Id="rId4" Type="http://schemas.openxmlformats.org/officeDocument/2006/relationships/image" Target="../media/image161.png"/><Relationship Id="rId9" Type="http://schemas.openxmlformats.org/officeDocument/2006/relationships/image" Target="../media/image16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17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169.png"/><Relationship Id="rId9" Type="http://schemas.openxmlformats.org/officeDocument/2006/relationships/image" Target="../media/image17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7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6" Type="http://schemas.openxmlformats.org/officeDocument/2006/relationships/image" Target="../media/image177.png"/><Relationship Id="rId11" Type="http://schemas.openxmlformats.org/officeDocument/2006/relationships/image" Target="../media/image182.png"/><Relationship Id="rId5" Type="http://schemas.openxmlformats.org/officeDocument/2006/relationships/image" Target="../media/image176.png"/><Relationship Id="rId10" Type="http://schemas.openxmlformats.org/officeDocument/2006/relationships/image" Target="../media/image181.png"/><Relationship Id="rId4" Type="http://schemas.openxmlformats.org/officeDocument/2006/relationships/image" Target="../media/image175.png"/><Relationship Id="rId9" Type="http://schemas.openxmlformats.org/officeDocument/2006/relationships/image" Target="../media/image18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186.png"/><Relationship Id="rId12" Type="http://schemas.openxmlformats.org/officeDocument/2006/relationships/image" Target="../media/image19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Relationship Id="rId6" Type="http://schemas.openxmlformats.org/officeDocument/2006/relationships/image" Target="../media/image185.png"/><Relationship Id="rId11" Type="http://schemas.openxmlformats.org/officeDocument/2006/relationships/image" Target="../media/image190.png"/><Relationship Id="rId5" Type="http://schemas.openxmlformats.org/officeDocument/2006/relationships/image" Target="../media/image184.png"/><Relationship Id="rId10" Type="http://schemas.openxmlformats.org/officeDocument/2006/relationships/image" Target="../media/image189.png"/><Relationship Id="rId4" Type="http://schemas.openxmlformats.org/officeDocument/2006/relationships/image" Target="../media/image183.png"/><Relationship Id="rId9" Type="http://schemas.openxmlformats.org/officeDocument/2006/relationships/image" Target="../media/image18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13" Type="http://schemas.openxmlformats.org/officeDocument/2006/relationships/image" Target="../media/image201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195.png"/><Relationship Id="rId12" Type="http://schemas.openxmlformats.org/officeDocument/2006/relationships/image" Target="../media/image20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Relationship Id="rId6" Type="http://schemas.openxmlformats.org/officeDocument/2006/relationships/image" Target="../media/image194.png"/><Relationship Id="rId11" Type="http://schemas.openxmlformats.org/officeDocument/2006/relationships/image" Target="../media/image199.png"/><Relationship Id="rId5" Type="http://schemas.openxmlformats.org/officeDocument/2006/relationships/image" Target="../media/image193.png"/><Relationship Id="rId10" Type="http://schemas.openxmlformats.org/officeDocument/2006/relationships/image" Target="../media/image198.png"/><Relationship Id="rId4" Type="http://schemas.openxmlformats.org/officeDocument/2006/relationships/image" Target="../media/image192.png"/><Relationship Id="rId9" Type="http://schemas.openxmlformats.org/officeDocument/2006/relationships/image" Target="../media/image197.png"/><Relationship Id="rId14" Type="http://schemas.openxmlformats.org/officeDocument/2006/relationships/image" Target="../media/image20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png"/><Relationship Id="rId13" Type="http://schemas.openxmlformats.org/officeDocument/2006/relationships/image" Target="../media/image212.pn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206.png"/><Relationship Id="rId12" Type="http://schemas.openxmlformats.org/officeDocument/2006/relationships/image" Target="../media/image2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Relationship Id="rId6" Type="http://schemas.openxmlformats.org/officeDocument/2006/relationships/image" Target="../media/image205.png"/><Relationship Id="rId11" Type="http://schemas.openxmlformats.org/officeDocument/2006/relationships/image" Target="../media/image210.png"/><Relationship Id="rId5" Type="http://schemas.openxmlformats.org/officeDocument/2006/relationships/image" Target="../media/image204.png"/><Relationship Id="rId10" Type="http://schemas.openxmlformats.org/officeDocument/2006/relationships/image" Target="../media/image209.png"/><Relationship Id="rId4" Type="http://schemas.openxmlformats.org/officeDocument/2006/relationships/image" Target="../media/image203.png"/><Relationship Id="rId9" Type="http://schemas.openxmlformats.org/officeDocument/2006/relationships/image" Target="../media/image208.png"/><Relationship Id="rId14" Type="http://schemas.openxmlformats.org/officeDocument/2006/relationships/image" Target="../media/image2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png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2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Relationship Id="rId6" Type="http://schemas.openxmlformats.org/officeDocument/2006/relationships/image" Target="../media/image216.png"/><Relationship Id="rId11" Type="http://schemas.openxmlformats.org/officeDocument/2006/relationships/image" Target="../media/image221.png"/><Relationship Id="rId5" Type="http://schemas.openxmlformats.org/officeDocument/2006/relationships/image" Target="../media/image215.png"/><Relationship Id="rId10" Type="http://schemas.openxmlformats.org/officeDocument/2006/relationships/image" Target="../media/image220.png"/><Relationship Id="rId4" Type="http://schemas.openxmlformats.org/officeDocument/2006/relationships/image" Target="../media/image214.png"/><Relationship Id="rId9" Type="http://schemas.openxmlformats.org/officeDocument/2006/relationships/image" Target="../media/image21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6.png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2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4.xml"/><Relationship Id="rId6" Type="http://schemas.openxmlformats.org/officeDocument/2006/relationships/image" Target="../media/image224.png"/><Relationship Id="rId5" Type="http://schemas.openxmlformats.org/officeDocument/2006/relationships/image" Target="../media/image223.png"/><Relationship Id="rId4" Type="http://schemas.openxmlformats.org/officeDocument/2006/relationships/image" Target="../media/image222.png"/><Relationship Id="rId9" Type="http://schemas.openxmlformats.org/officeDocument/2006/relationships/image" Target="../media/image22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png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2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Relationship Id="rId6" Type="http://schemas.openxmlformats.org/officeDocument/2006/relationships/image" Target="../media/image230.png"/><Relationship Id="rId5" Type="http://schemas.openxmlformats.org/officeDocument/2006/relationships/image" Target="../media/image229.png"/><Relationship Id="rId4" Type="http://schemas.openxmlformats.org/officeDocument/2006/relationships/image" Target="../media/image228.png"/><Relationship Id="rId9" Type="http://schemas.openxmlformats.org/officeDocument/2006/relationships/image" Target="../media/image23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png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2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Relationship Id="rId6" Type="http://schemas.openxmlformats.org/officeDocument/2006/relationships/image" Target="../media/image236.png"/><Relationship Id="rId5" Type="http://schemas.openxmlformats.org/officeDocument/2006/relationships/image" Target="../media/image235.png"/><Relationship Id="rId4" Type="http://schemas.openxmlformats.org/officeDocument/2006/relationships/image" Target="../media/image234.png"/><Relationship Id="rId9" Type="http://schemas.openxmlformats.org/officeDocument/2006/relationships/image" Target="../media/image23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6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26870" y="-38735"/>
            <a:ext cx="10810875" cy="3190240"/>
            <a:chOff x="1026" y="-61"/>
            <a:chExt cx="17025" cy="502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32" y="2919"/>
              <a:ext cx="1780" cy="177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63" y="2919"/>
              <a:ext cx="2310" cy="1940"/>
            </a:xfrm>
            <a:prstGeom prst="rect">
              <a:avLst/>
            </a:prstGeom>
          </p:spPr>
        </p:pic>
        <p:sp>
          <p:nvSpPr>
            <p:cNvPr id="31" name="TextBox 83"/>
            <p:cNvSpPr txBox="1"/>
            <p:nvPr/>
          </p:nvSpPr>
          <p:spPr>
            <a:xfrm>
              <a:off x="5675" y="3265"/>
              <a:ext cx="848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TBP</a:t>
              </a:r>
            </a:p>
          </p:txBody>
        </p:sp>
        <p:sp>
          <p:nvSpPr>
            <p:cNvPr id="62" name="TextBox 83"/>
            <p:cNvSpPr txBox="1"/>
            <p:nvPr/>
          </p:nvSpPr>
          <p:spPr>
            <a:xfrm>
              <a:off x="3473" y="30"/>
              <a:ext cx="117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HCT15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577" y="2929"/>
              <a:ext cx="1480" cy="19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77" y="3063"/>
              <a:ext cx="1620" cy="19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89" y="1118"/>
              <a:ext cx="6180" cy="1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65" y="1269"/>
              <a:ext cx="5360" cy="166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4438" y="899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012" y="899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10" y="899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684" y="899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77" y="513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nuclear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35" y="513"/>
              <a:ext cx="129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cytoplasm</a:t>
              </a:r>
            </a:p>
          </p:txBody>
        </p:sp>
        <p:sp>
          <p:nvSpPr>
            <p:cNvPr id="15" name="TextBox 83"/>
            <p:cNvSpPr txBox="1"/>
            <p:nvPr/>
          </p:nvSpPr>
          <p:spPr>
            <a:xfrm>
              <a:off x="1026" y="3228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16" name="TextBox 83"/>
            <p:cNvSpPr txBox="1"/>
            <p:nvPr/>
          </p:nvSpPr>
          <p:spPr>
            <a:xfrm>
              <a:off x="7830" y="1945"/>
              <a:ext cx="1533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β-catenin</a:t>
              </a:r>
            </a:p>
          </p:txBody>
        </p:sp>
        <p:sp>
          <p:nvSpPr>
            <p:cNvPr id="32" name="文本框 6"/>
            <p:cNvSpPr txBox="1"/>
            <p:nvPr/>
          </p:nvSpPr>
          <p:spPr>
            <a:xfrm>
              <a:off x="13499" y="356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3" name="直接箭头连接符 32"/>
            <p:cNvCxnSpPr/>
            <p:nvPr/>
          </p:nvCxnSpPr>
          <p:spPr>
            <a:xfrm>
              <a:off x="13122" y="374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6"/>
            <p:cNvSpPr txBox="1"/>
            <p:nvPr/>
          </p:nvSpPr>
          <p:spPr>
            <a:xfrm>
              <a:off x="13499" y="3889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13122" y="407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6"/>
            <p:cNvSpPr txBox="1"/>
            <p:nvPr/>
          </p:nvSpPr>
          <p:spPr>
            <a:xfrm>
              <a:off x="13488" y="2842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8" name="直接箭头连接符 17"/>
            <p:cNvCxnSpPr/>
            <p:nvPr/>
          </p:nvCxnSpPr>
          <p:spPr>
            <a:xfrm>
              <a:off x="13111" y="303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6"/>
            <p:cNvSpPr txBox="1"/>
            <p:nvPr/>
          </p:nvSpPr>
          <p:spPr>
            <a:xfrm>
              <a:off x="13488" y="317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2" name="直接箭头连接符 21"/>
            <p:cNvCxnSpPr/>
            <p:nvPr/>
          </p:nvCxnSpPr>
          <p:spPr>
            <a:xfrm>
              <a:off x="13111" y="336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6"/>
            <p:cNvSpPr txBox="1"/>
            <p:nvPr/>
          </p:nvSpPr>
          <p:spPr>
            <a:xfrm>
              <a:off x="16595" y="2099"/>
              <a:ext cx="145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4" name="直接箭头连接符 23"/>
            <p:cNvCxnSpPr/>
            <p:nvPr/>
          </p:nvCxnSpPr>
          <p:spPr>
            <a:xfrm>
              <a:off x="16218" y="228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6"/>
            <p:cNvSpPr txBox="1"/>
            <p:nvPr/>
          </p:nvSpPr>
          <p:spPr>
            <a:xfrm>
              <a:off x="16595" y="2428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6" name="直接箭头连接符 25"/>
            <p:cNvCxnSpPr/>
            <p:nvPr/>
          </p:nvCxnSpPr>
          <p:spPr>
            <a:xfrm>
              <a:off x="16218" y="2617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6"/>
            <p:cNvSpPr txBox="1"/>
            <p:nvPr/>
          </p:nvSpPr>
          <p:spPr>
            <a:xfrm>
              <a:off x="16589" y="1518"/>
              <a:ext cx="145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180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8" name="直接箭头连接符 27"/>
            <p:cNvCxnSpPr/>
            <p:nvPr/>
          </p:nvCxnSpPr>
          <p:spPr>
            <a:xfrm>
              <a:off x="16212" y="1707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6"/>
            <p:cNvSpPr txBox="1"/>
            <p:nvPr/>
          </p:nvSpPr>
          <p:spPr>
            <a:xfrm>
              <a:off x="16589" y="1846"/>
              <a:ext cx="132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0" name="直接箭头连接符 29"/>
            <p:cNvCxnSpPr/>
            <p:nvPr/>
          </p:nvCxnSpPr>
          <p:spPr>
            <a:xfrm>
              <a:off x="16212" y="2036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83"/>
            <p:cNvSpPr txBox="1"/>
            <p:nvPr/>
          </p:nvSpPr>
          <p:spPr>
            <a:xfrm>
              <a:off x="11169" y="-61"/>
              <a:ext cx="117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HCT15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2134" y="744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1708" y="744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806" y="744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380" y="744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1873" y="358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nuclear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0531" y="358"/>
              <a:ext cx="129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cytoplasm</a:t>
              </a:r>
            </a:p>
          </p:txBody>
        </p:sp>
        <p:sp>
          <p:nvSpPr>
            <p:cNvPr id="55" name="Rectangle 58"/>
            <p:cNvSpPr/>
            <p:nvPr/>
          </p:nvSpPr>
          <p:spPr>
            <a:xfrm>
              <a:off x="2886" y="1518"/>
              <a:ext cx="991" cy="296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Rectangle 58"/>
            <p:cNvSpPr/>
            <p:nvPr/>
          </p:nvSpPr>
          <p:spPr>
            <a:xfrm>
              <a:off x="4077" y="1518"/>
              <a:ext cx="1127" cy="296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" name="Rectangle 58"/>
            <p:cNvSpPr/>
            <p:nvPr/>
          </p:nvSpPr>
          <p:spPr>
            <a:xfrm>
              <a:off x="10396" y="1518"/>
              <a:ext cx="1127" cy="296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Rectangle 58"/>
            <p:cNvSpPr/>
            <p:nvPr/>
          </p:nvSpPr>
          <p:spPr>
            <a:xfrm>
              <a:off x="11753" y="1518"/>
              <a:ext cx="1127" cy="296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4713" y="2785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4176" y="2785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0.77</a:t>
              </a: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3512" y="2820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2975" y="2820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0.96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12700" y="3137535"/>
            <a:ext cx="10815320" cy="3079115"/>
            <a:chOff x="-36" y="4941"/>
            <a:chExt cx="17032" cy="4849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241" y="6196"/>
              <a:ext cx="2830" cy="1700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156" y="6196"/>
              <a:ext cx="2760" cy="1760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93" y="8237"/>
              <a:ext cx="4346" cy="1362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294" y="8080"/>
              <a:ext cx="5330" cy="171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383" y="8237"/>
              <a:ext cx="1657" cy="1461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3499" y="8148"/>
              <a:ext cx="1840" cy="1450"/>
            </a:xfrm>
            <a:prstGeom prst="rect">
              <a:avLst/>
            </a:prstGeom>
          </p:spPr>
        </p:pic>
        <p:sp>
          <p:nvSpPr>
            <p:cNvPr id="56" name="TextBox 83"/>
            <p:cNvSpPr txBox="1"/>
            <p:nvPr/>
          </p:nvSpPr>
          <p:spPr>
            <a:xfrm>
              <a:off x="7077" y="8632"/>
              <a:ext cx="848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TBP</a:t>
              </a:r>
            </a:p>
          </p:txBody>
        </p:sp>
        <p:sp>
          <p:nvSpPr>
            <p:cNvPr id="57" name="TextBox 83"/>
            <p:cNvSpPr txBox="1"/>
            <p:nvPr/>
          </p:nvSpPr>
          <p:spPr>
            <a:xfrm>
              <a:off x="-36" y="8633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58" name="TextBox 83"/>
            <p:cNvSpPr txBox="1"/>
            <p:nvPr/>
          </p:nvSpPr>
          <p:spPr>
            <a:xfrm>
              <a:off x="4916" y="4941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897" y="5810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471" y="5810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569" y="5810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143" y="5810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5636" y="5424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nuclear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4294" y="5424"/>
              <a:ext cx="129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cytoplasm</a:t>
              </a:r>
            </a:p>
          </p:txBody>
        </p:sp>
        <p:sp>
          <p:nvSpPr>
            <p:cNvPr id="66" name="Rectangle 58"/>
            <p:cNvSpPr/>
            <p:nvPr/>
          </p:nvSpPr>
          <p:spPr>
            <a:xfrm>
              <a:off x="4176" y="6369"/>
              <a:ext cx="1208" cy="296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Rectangle 58"/>
            <p:cNvSpPr/>
            <p:nvPr/>
          </p:nvSpPr>
          <p:spPr>
            <a:xfrm>
              <a:off x="5447" y="6369"/>
              <a:ext cx="1208" cy="296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8" name="Rectangle 58"/>
            <p:cNvSpPr/>
            <p:nvPr/>
          </p:nvSpPr>
          <p:spPr>
            <a:xfrm>
              <a:off x="12241" y="6501"/>
              <a:ext cx="1208" cy="296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Rectangle 58"/>
            <p:cNvSpPr/>
            <p:nvPr/>
          </p:nvSpPr>
          <p:spPr>
            <a:xfrm>
              <a:off x="13520" y="6501"/>
              <a:ext cx="1208" cy="296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0" name="TextBox 83"/>
            <p:cNvSpPr txBox="1"/>
            <p:nvPr/>
          </p:nvSpPr>
          <p:spPr>
            <a:xfrm>
              <a:off x="12928" y="4941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3909" y="5810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3483" y="5810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2581" y="5810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2155" y="5810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3648" y="5424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nuclear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2306" y="5424"/>
              <a:ext cx="129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cytoplasm</a:t>
              </a:r>
            </a:p>
          </p:txBody>
        </p:sp>
        <p:sp>
          <p:nvSpPr>
            <p:cNvPr id="77" name="文本框 6"/>
            <p:cNvSpPr txBox="1"/>
            <p:nvPr/>
          </p:nvSpPr>
          <p:spPr>
            <a:xfrm>
              <a:off x="15749" y="8884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78" name="直接箭头连接符 77"/>
            <p:cNvCxnSpPr/>
            <p:nvPr/>
          </p:nvCxnSpPr>
          <p:spPr>
            <a:xfrm>
              <a:off x="15372" y="907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文本框 6"/>
            <p:cNvSpPr txBox="1"/>
            <p:nvPr/>
          </p:nvSpPr>
          <p:spPr>
            <a:xfrm>
              <a:off x="15749" y="9213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80" name="直接箭头连接符 79"/>
            <p:cNvCxnSpPr/>
            <p:nvPr/>
          </p:nvCxnSpPr>
          <p:spPr>
            <a:xfrm>
              <a:off x="15372" y="9402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6"/>
            <p:cNvSpPr txBox="1"/>
            <p:nvPr/>
          </p:nvSpPr>
          <p:spPr>
            <a:xfrm>
              <a:off x="15738" y="8166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82" name="直接箭头连接符 81"/>
            <p:cNvCxnSpPr/>
            <p:nvPr/>
          </p:nvCxnSpPr>
          <p:spPr>
            <a:xfrm>
              <a:off x="15361" y="835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6"/>
            <p:cNvSpPr txBox="1"/>
            <p:nvPr/>
          </p:nvSpPr>
          <p:spPr>
            <a:xfrm>
              <a:off x="15738" y="8495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84" name="直接箭头连接符 83"/>
            <p:cNvCxnSpPr/>
            <p:nvPr/>
          </p:nvCxnSpPr>
          <p:spPr>
            <a:xfrm>
              <a:off x="15361" y="8684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文本框 6"/>
            <p:cNvSpPr txBox="1"/>
            <p:nvPr/>
          </p:nvSpPr>
          <p:spPr>
            <a:xfrm>
              <a:off x="15539" y="7181"/>
              <a:ext cx="145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86" name="直接箭头连接符 85"/>
            <p:cNvCxnSpPr/>
            <p:nvPr/>
          </p:nvCxnSpPr>
          <p:spPr>
            <a:xfrm>
              <a:off x="15162" y="737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文本框 6"/>
            <p:cNvSpPr txBox="1"/>
            <p:nvPr/>
          </p:nvSpPr>
          <p:spPr>
            <a:xfrm>
              <a:off x="15539" y="751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88" name="直接箭头连接符 87"/>
            <p:cNvCxnSpPr/>
            <p:nvPr/>
          </p:nvCxnSpPr>
          <p:spPr>
            <a:xfrm>
              <a:off x="15162" y="769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箭头连接符 88"/>
            <p:cNvCxnSpPr/>
            <p:nvPr/>
          </p:nvCxnSpPr>
          <p:spPr>
            <a:xfrm>
              <a:off x="15156" y="711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文本框 6"/>
            <p:cNvSpPr txBox="1"/>
            <p:nvPr/>
          </p:nvSpPr>
          <p:spPr>
            <a:xfrm>
              <a:off x="15514" y="6891"/>
              <a:ext cx="132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91" name="文本框 6"/>
            <p:cNvSpPr txBox="1"/>
            <p:nvPr/>
          </p:nvSpPr>
          <p:spPr>
            <a:xfrm>
              <a:off x="15506" y="6618"/>
              <a:ext cx="149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180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92" name="直接箭头连接符 91"/>
            <p:cNvCxnSpPr/>
            <p:nvPr/>
          </p:nvCxnSpPr>
          <p:spPr>
            <a:xfrm>
              <a:off x="15129" y="6807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96"/>
            <p:cNvSpPr txBox="1"/>
            <p:nvPr/>
          </p:nvSpPr>
          <p:spPr>
            <a:xfrm>
              <a:off x="4845" y="7851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4308" y="7851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0.72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6182" y="7851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5645" y="7851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0.62</a:t>
              </a:r>
            </a:p>
          </p:txBody>
        </p:sp>
        <p:sp>
          <p:nvSpPr>
            <p:cNvPr id="103" name="TextBox 83"/>
            <p:cNvSpPr txBox="1"/>
            <p:nvPr/>
          </p:nvSpPr>
          <p:spPr>
            <a:xfrm>
              <a:off x="7040" y="7133"/>
              <a:ext cx="1533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β-catenin</a:t>
              </a:r>
            </a:p>
          </p:txBody>
        </p:sp>
      </p:grpSp>
      <p:sp>
        <p:nvSpPr>
          <p:cNvPr id="104" name="TextBox 26"/>
          <p:cNvSpPr txBox="1"/>
          <p:nvPr/>
        </p:nvSpPr>
        <p:spPr>
          <a:xfrm>
            <a:off x="252730" y="1104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S3.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4CE2DB-1DFA-C341-AD62-A0B4C15C3B14}"/>
              </a:ext>
            </a:extLst>
          </p:cNvPr>
          <p:cNvSpPr/>
          <p:nvPr/>
        </p:nvSpPr>
        <p:spPr>
          <a:xfrm>
            <a:off x="0" y="6419334"/>
            <a:ext cx="46089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S3.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/>
              <a:t>Raw western blots for Figure </a:t>
            </a:r>
            <a:r>
              <a:rPr lang="en-US" altLang="zh-CN" dirty="0"/>
              <a:t>1</a:t>
            </a:r>
            <a:r>
              <a:rPr lang="zh-CN" altLang="en-US" dirty="0"/>
              <a:t>D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2668270" y="745490"/>
            <a:ext cx="6010910" cy="3782060"/>
            <a:chOff x="321" y="273"/>
            <a:chExt cx="9466" cy="59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7" y="1211"/>
              <a:ext cx="3160" cy="9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47" y="1231"/>
              <a:ext cx="2800" cy="740"/>
            </a:xfrm>
            <a:prstGeom prst="rect">
              <a:avLst/>
            </a:prstGeom>
          </p:spPr>
        </p:pic>
        <p:sp>
          <p:nvSpPr>
            <p:cNvPr id="86" name="TextBox 83"/>
            <p:cNvSpPr txBox="1"/>
            <p:nvPr/>
          </p:nvSpPr>
          <p:spPr>
            <a:xfrm>
              <a:off x="2544" y="392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6" name="TextBox 83"/>
            <p:cNvSpPr txBox="1"/>
            <p:nvPr/>
          </p:nvSpPr>
          <p:spPr>
            <a:xfrm>
              <a:off x="4226" y="1439"/>
              <a:ext cx="1221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ALDH1</a:t>
              </a:r>
            </a:p>
          </p:txBody>
        </p:sp>
        <p:sp>
          <p:nvSpPr>
            <p:cNvPr id="10" name="TextBox 83"/>
            <p:cNvSpPr txBox="1"/>
            <p:nvPr/>
          </p:nvSpPr>
          <p:spPr>
            <a:xfrm>
              <a:off x="4436" y="2242"/>
              <a:ext cx="103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SOX2</a:t>
              </a:r>
            </a:p>
          </p:txBody>
        </p:sp>
        <p:sp>
          <p:nvSpPr>
            <p:cNvPr id="114" name="Rectangle 58"/>
            <p:cNvSpPr/>
            <p:nvPr/>
          </p:nvSpPr>
          <p:spPr>
            <a:xfrm>
              <a:off x="2833" y="1351"/>
              <a:ext cx="1494" cy="61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86" y="2131"/>
              <a:ext cx="2940" cy="1310"/>
            </a:xfrm>
            <a:prstGeom prst="rect">
              <a:avLst/>
            </a:prstGeom>
          </p:spPr>
        </p:pic>
        <p:sp>
          <p:nvSpPr>
            <p:cNvPr id="2" name="Rectangle 58"/>
            <p:cNvSpPr/>
            <p:nvPr/>
          </p:nvSpPr>
          <p:spPr>
            <a:xfrm>
              <a:off x="1528" y="2242"/>
              <a:ext cx="1494" cy="92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66" y="4909"/>
              <a:ext cx="2970" cy="13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36" y="4119"/>
              <a:ext cx="3000" cy="79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604" y="4119"/>
              <a:ext cx="2860" cy="760"/>
            </a:xfrm>
            <a:prstGeom prst="rect">
              <a:avLst/>
            </a:prstGeom>
          </p:spPr>
        </p:pic>
        <p:sp>
          <p:nvSpPr>
            <p:cNvPr id="13" name="TextBox 83"/>
            <p:cNvSpPr txBox="1"/>
            <p:nvPr/>
          </p:nvSpPr>
          <p:spPr>
            <a:xfrm>
              <a:off x="4472" y="4236"/>
              <a:ext cx="1221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ALDH1</a:t>
              </a:r>
            </a:p>
          </p:txBody>
        </p:sp>
        <p:sp>
          <p:nvSpPr>
            <p:cNvPr id="14" name="TextBox 83"/>
            <p:cNvSpPr txBox="1"/>
            <p:nvPr/>
          </p:nvSpPr>
          <p:spPr>
            <a:xfrm>
              <a:off x="4472" y="5035"/>
              <a:ext cx="103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SOX2</a:t>
              </a:r>
            </a:p>
          </p:txBody>
        </p:sp>
        <p:sp>
          <p:nvSpPr>
            <p:cNvPr id="113" name="TextBox 83"/>
            <p:cNvSpPr txBox="1"/>
            <p:nvPr/>
          </p:nvSpPr>
          <p:spPr>
            <a:xfrm>
              <a:off x="8247" y="728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15" name="TextBox 83"/>
            <p:cNvSpPr txBox="1"/>
            <p:nvPr/>
          </p:nvSpPr>
          <p:spPr>
            <a:xfrm>
              <a:off x="8581" y="3636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cxnSp>
          <p:nvCxnSpPr>
            <p:cNvPr id="16" name="直接箭头连接符 15"/>
            <p:cNvCxnSpPr/>
            <p:nvPr/>
          </p:nvCxnSpPr>
          <p:spPr>
            <a:xfrm flipH="1">
              <a:off x="1004" y="4378"/>
              <a:ext cx="52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6"/>
            <p:cNvSpPr txBox="1"/>
            <p:nvPr/>
          </p:nvSpPr>
          <p:spPr>
            <a:xfrm>
              <a:off x="321" y="4236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7" name="直接箭头连接符 16"/>
            <p:cNvCxnSpPr/>
            <p:nvPr/>
          </p:nvCxnSpPr>
          <p:spPr>
            <a:xfrm flipH="1" flipV="1">
              <a:off x="1004" y="4635"/>
              <a:ext cx="491" cy="1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6"/>
            <p:cNvSpPr txBox="1"/>
            <p:nvPr/>
          </p:nvSpPr>
          <p:spPr>
            <a:xfrm>
              <a:off x="321" y="4493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9" name="直接箭头连接符 18"/>
            <p:cNvCxnSpPr/>
            <p:nvPr/>
          </p:nvCxnSpPr>
          <p:spPr>
            <a:xfrm flipH="1">
              <a:off x="1123" y="5116"/>
              <a:ext cx="52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6"/>
            <p:cNvSpPr txBox="1"/>
            <p:nvPr/>
          </p:nvSpPr>
          <p:spPr>
            <a:xfrm>
              <a:off x="440" y="4974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1" name="直接箭头连接符 20"/>
            <p:cNvCxnSpPr/>
            <p:nvPr/>
          </p:nvCxnSpPr>
          <p:spPr>
            <a:xfrm flipH="1" flipV="1">
              <a:off x="1123" y="5373"/>
              <a:ext cx="491" cy="1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6"/>
            <p:cNvSpPr txBox="1"/>
            <p:nvPr/>
          </p:nvSpPr>
          <p:spPr>
            <a:xfrm>
              <a:off x="440" y="523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82" name="文本框 6"/>
            <p:cNvSpPr txBox="1"/>
            <p:nvPr/>
          </p:nvSpPr>
          <p:spPr>
            <a:xfrm>
              <a:off x="8670" y="4523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83" name="直接箭头连接符 82"/>
            <p:cNvCxnSpPr/>
            <p:nvPr/>
          </p:nvCxnSpPr>
          <p:spPr>
            <a:xfrm>
              <a:off x="8487" y="4692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文本框 6"/>
            <p:cNvSpPr txBox="1"/>
            <p:nvPr/>
          </p:nvSpPr>
          <p:spPr>
            <a:xfrm>
              <a:off x="8670" y="4157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87" name="直接箭头连接符 86"/>
            <p:cNvCxnSpPr/>
            <p:nvPr/>
          </p:nvCxnSpPr>
          <p:spPr>
            <a:xfrm>
              <a:off x="8487" y="4326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3397" y="964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139" y="964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806" y="964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117" y="980"/>
              <a:ext cx="90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889" y="980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556" y="980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28" name="TextBox 83"/>
            <p:cNvSpPr txBox="1"/>
            <p:nvPr/>
          </p:nvSpPr>
          <p:spPr>
            <a:xfrm>
              <a:off x="6490" y="273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343" y="845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085" y="845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52" y="845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063" y="861"/>
              <a:ext cx="90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835" y="86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502" y="861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38" name="TextBox 83"/>
            <p:cNvSpPr txBox="1"/>
            <p:nvPr/>
          </p:nvSpPr>
          <p:spPr>
            <a:xfrm>
              <a:off x="2815" y="3304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638" y="377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380" y="377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047" y="3771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358" y="3787"/>
              <a:ext cx="90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130" y="3787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97" y="3787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5" name="TextBox 83"/>
            <p:cNvSpPr txBox="1"/>
            <p:nvPr/>
          </p:nvSpPr>
          <p:spPr>
            <a:xfrm>
              <a:off x="6718" y="3199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571" y="377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313" y="377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980" y="3771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291" y="3787"/>
              <a:ext cx="90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063" y="3787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730" y="3787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47" y="1935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311" y="1914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0.04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806" y="1922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0.02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593" y="3194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2057" y="3173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0.94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552" y="3181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0.59</a:t>
              </a:r>
            </a:p>
          </p:txBody>
        </p:sp>
      </p:grpSp>
      <p:sp>
        <p:nvSpPr>
          <p:cNvPr id="52" name="TextBox 26"/>
          <p:cNvSpPr txBox="1"/>
          <p:nvPr/>
        </p:nvSpPr>
        <p:spPr>
          <a:xfrm>
            <a:off x="25273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S12. 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FCF15F5-70A7-054A-9254-80B58E0096D0}"/>
              </a:ext>
            </a:extLst>
          </p:cNvPr>
          <p:cNvSpPr/>
          <p:nvPr/>
        </p:nvSpPr>
        <p:spPr>
          <a:xfrm>
            <a:off x="26987" y="6488668"/>
            <a:ext cx="10508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ym typeface="+mn-ea"/>
              </a:rPr>
              <a:t>Figure S12.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Figure </a:t>
            </a:r>
            <a:r>
              <a:rPr lang="en-US" altLang="zh-CN" dirty="0">
                <a:sym typeface="+mn-ea"/>
              </a:rPr>
              <a:t>2</a:t>
            </a:r>
            <a:r>
              <a:rPr lang="en-US" dirty="0">
                <a:sym typeface="+mn-ea"/>
              </a:rPr>
              <a:t>B </a:t>
            </a:r>
            <a:r>
              <a:rPr lang="en-US" altLang="zh-CN" dirty="0">
                <a:sym typeface="+mn-ea"/>
              </a:rPr>
              <a:t>and 2C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9550" y="4834890"/>
            <a:ext cx="2438400" cy="596900"/>
          </a:xfrm>
          <a:prstGeom prst="rect">
            <a:avLst/>
          </a:prstGeom>
        </p:spPr>
      </p:pic>
      <p:sp>
        <p:nvSpPr>
          <p:cNvPr id="18" name="TextBox 83"/>
          <p:cNvSpPr txBox="1"/>
          <p:nvPr/>
        </p:nvSpPr>
        <p:spPr>
          <a:xfrm>
            <a:off x="5052696" y="4980305"/>
            <a:ext cx="66738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Cmyc</a:t>
            </a:r>
          </a:p>
        </p:txBody>
      </p:sp>
      <p:sp>
        <p:nvSpPr>
          <p:cNvPr id="19" name="TextBox 83"/>
          <p:cNvSpPr txBox="1"/>
          <p:nvPr/>
        </p:nvSpPr>
        <p:spPr>
          <a:xfrm>
            <a:off x="4145915" y="4364355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5775" y="5427345"/>
            <a:ext cx="2041525" cy="7169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70985" y="4671060"/>
            <a:ext cx="12414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DMSO 20 40</a:t>
            </a: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6115" y="4870450"/>
            <a:ext cx="2463800" cy="527050"/>
          </a:xfrm>
          <a:prstGeom prst="rect">
            <a:avLst/>
          </a:prstGeom>
        </p:spPr>
      </p:pic>
      <p:sp>
        <p:nvSpPr>
          <p:cNvPr id="82" name="文本框 6"/>
          <p:cNvSpPr txBox="1"/>
          <p:nvPr/>
        </p:nvSpPr>
        <p:spPr>
          <a:xfrm>
            <a:off x="8354060" y="510286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83" name="直接箭头连接符 82"/>
          <p:cNvCxnSpPr/>
          <p:nvPr/>
        </p:nvCxnSpPr>
        <p:spPr>
          <a:xfrm>
            <a:off x="8237855" y="52101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图片 8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5645" y="5431790"/>
            <a:ext cx="2400300" cy="1168400"/>
          </a:xfrm>
          <a:prstGeom prst="rect">
            <a:avLst/>
          </a:prstGeom>
        </p:spPr>
      </p:pic>
      <p:sp>
        <p:nvSpPr>
          <p:cNvPr id="85" name="文本框 6"/>
          <p:cNvSpPr txBox="1"/>
          <p:nvPr/>
        </p:nvSpPr>
        <p:spPr>
          <a:xfrm>
            <a:off x="8354060" y="487045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87" name="直接箭头连接符 86"/>
          <p:cNvCxnSpPr/>
          <p:nvPr/>
        </p:nvCxnSpPr>
        <p:spPr>
          <a:xfrm>
            <a:off x="8237855" y="497776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6"/>
          <p:cNvSpPr txBox="1"/>
          <p:nvPr/>
        </p:nvSpPr>
        <p:spPr>
          <a:xfrm>
            <a:off x="8343900" y="595947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89" name="直接箭头连接符 88"/>
          <p:cNvCxnSpPr/>
          <p:nvPr/>
        </p:nvCxnSpPr>
        <p:spPr>
          <a:xfrm>
            <a:off x="8227695" y="606679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6"/>
          <p:cNvSpPr txBox="1"/>
          <p:nvPr/>
        </p:nvSpPr>
        <p:spPr>
          <a:xfrm>
            <a:off x="8343900" y="562546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91" name="直接箭头连接符 90"/>
          <p:cNvCxnSpPr/>
          <p:nvPr/>
        </p:nvCxnSpPr>
        <p:spPr>
          <a:xfrm>
            <a:off x="8227695" y="573278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7173595" y="4615180"/>
            <a:ext cx="12414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DMSO 20 40</a:t>
            </a:r>
          </a:p>
        </p:txBody>
      </p:sp>
      <p:sp>
        <p:nvSpPr>
          <p:cNvPr id="111" name="TextBox 83"/>
          <p:cNvSpPr txBox="1"/>
          <p:nvPr/>
        </p:nvSpPr>
        <p:spPr>
          <a:xfrm>
            <a:off x="7283450" y="4364355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sp>
        <p:nvSpPr>
          <p:cNvPr id="113" name="TextBox 83"/>
          <p:cNvSpPr txBox="1"/>
          <p:nvPr/>
        </p:nvSpPr>
        <p:spPr>
          <a:xfrm>
            <a:off x="5002849" y="5652770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sp>
        <p:nvSpPr>
          <p:cNvPr id="114" name="Rectangle 58"/>
          <p:cNvSpPr/>
          <p:nvPr/>
        </p:nvSpPr>
        <p:spPr>
          <a:xfrm>
            <a:off x="4145280" y="4947285"/>
            <a:ext cx="922020" cy="11969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58"/>
          <p:cNvSpPr/>
          <p:nvPr/>
        </p:nvSpPr>
        <p:spPr>
          <a:xfrm>
            <a:off x="7196455" y="4947285"/>
            <a:ext cx="922020" cy="11969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grpSp>
        <p:nvGrpSpPr>
          <p:cNvPr id="119" name="组合 118"/>
          <p:cNvGrpSpPr/>
          <p:nvPr/>
        </p:nvGrpSpPr>
        <p:grpSpPr>
          <a:xfrm>
            <a:off x="3286125" y="340995"/>
            <a:ext cx="5318125" cy="3229610"/>
            <a:chOff x="5175" y="537"/>
            <a:chExt cx="8375" cy="5086"/>
          </a:xfrm>
        </p:grpSpPr>
        <p:sp>
          <p:nvSpPr>
            <p:cNvPr id="86" name="TextBox 83"/>
            <p:cNvSpPr txBox="1"/>
            <p:nvPr/>
          </p:nvSpPr>
          <p:spPr>
            <a:xfrm>
              <a:off x="5908" y="649"/>
              <a:ext cx="131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HCT116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190" y="1591"/>
              <a:ext cx="2970" cy="1600"/>
            </a:xfrm>
            <a:prstGeom prst="rect">
              <a:avLst/>
            </a:prstGeom>
          </p:spPr>
        </p:pic>
        <p:sp>
          <p:nvSpPr>
            <p:cNvPr id="6" name="TextBox 83"/>
            <p:cNvSpPr txBox="1"/>
            <p:nvPr/>
          </p:nvSpPr>
          <p:spPr>
            <a:xfrm>
              <a:off x="8160" y="2149"/>
              <a:ext cx="1004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CD44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235" y="3242"/>
              <a:ext cx="2880" cy="860"/>
            </a:xfrm>
            <a:prstGeom prst="rect">
              <a:avLst/>
            </a:prstGeom>
          </p:spPr>
        </p:pic>
        <p:sp>
          <p:nvSpPr>
            <p:cNvPr id="9" name="TextBox 83"/>
            <p:cNvSpPr txBox="1"/>
            <p:nvPr/>
          </p:nvSpPr>
          <p:spPr>
            <a:xfrm>
              <a:off x="8160" y="4270"/>
              <a:ext cx="129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GAPDH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592" y="1685"/>
              <a:ext cx="2880" cy="16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537" y="3304"/>
              <a:ext cx="2990" cy="80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637" y="4102"/>
              <a:ext cx="2790" cy="137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175" y="4153"/>
              <a:ext cx="2940" cy="1470"/>
            </a:xfrm>
            <a:prstGeom prst="rect">
              <a:avLst/>
            </a:prstGeom>
          </p:spPr>
        </p:pic>
        <p:sp>
          <p:nvSpPr>
            <p:cNvPr id="59" name="Rectangle 58"/>
            <p:cNvSpPr/>
            <p:nvPr/>
          </p:nvSpPr>
          <p:spPr>
            <a:xfrm>
              <a:off x="6448" y="2053"/>
              <a:ext cx="1298" cy="293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095" y="1324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39" y="1324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378" y="1324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69" name="文本框 6"/>
            <p:cNvSpPr txBox="1"/>
            <p:nvPr/>
          </p:nvSpPr>
          <p:spPr>
            <a:xfrm>
              <a:off x="12527" y="3349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0" name="文本框 6"/>
            <p:cNvSpPr txBox="1"/>
            <p:nvPr/>
          </p:nvSpPr>
          <p:spPr>
            <a:xfrm>
              <a:off x="12527" y="3687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1" name="文本框 6"/>
            <p:cNvSpPr txBox="1"/>
            <p:nvPr/>
          </p:nvSpPr>
          <p:spPr>
            <a:xfrm>
              <a:off x="12511" y="4192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2" name="文本框 6"/>
            <p:cNvSpPr txBox="1"/>
            <p:nvPr/>
          </p:nvSpPr>
          <p:spPr>
            <a:xfrm>
              <a:off x="12511" y="4537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3" name="文本框 6"/>
            <p:cNvSpPr txBox="1"/>
            <p:nvPr/>
          </p:nvSpPr>
          <p:spPr>
            <a:xfrm>
              <a:off x="12538" y="291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4" name="文本框 6"/>
            <p:cNvSpPr txBox="1"/>
            <p:nvPr/>
          </p:nvSpPr>
          <p:spPr>
            <a:xfrm>
              <a:off x="12538" y="2572"/>
              <a:ext cx="10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75" name="直接箭头连接符 74"/>
            <p:cNvCxnSpPr/>
            <p:nvPr/>
          </p:nvCxnSpPr>
          <p:spPr>
            <a:xfrm>
              <a:off x="12344" y="4706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箭头连接符 75"/>
            <p:cNvCxnSpPr/>
            <p:nvPr/>
          </p:nvCxnSpPr>
          <p:spPr>
            <a:xfrm>
              <a:off x="12344" y="438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/>
            <p:cNvCxnSpPr/>
            <p:nvPr/>
          </p:nvCxnSpPr>
          <p:spPr>
            <a:xfrm>
              <a:off x="12344" y="3852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箭头连接符 77"/>
            <p:cNvCxnSpPr/>
            <p:nvPr/>
          </p:nvCxnSpPr>
          <p:spPr>
            <a:xfrm>
              <a:off x="12336" y="353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/>
            <p:cNvCxnSpPr/>
            <p:nvPr/>
          </p:nvCxnSpPr>
          <p:spPr>
            <a:xfrm>
              <a:off x="12362" y="310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箭头连接符 79"/>
            <p:cNvCxnSpPr/>
            <p:nvPr/>
          </p:nvCxnSpPr>
          <p:spPr>
            <a:xfrm>
              <a:off x="12362" y="277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83"/>
            <p:cNvSpPr txBox="1"/>
            <p:nvPr/>
          </p:nvSpPr>
          <p:spPr>
            <a:xfrm>
              <a:off x="10360" y="537"/>
              <a:ext cx="131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HCT116</a:t>
              </a: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1457" y="133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1101" y="133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0740" y="1331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" name="Rectangle 58"/>
            <p:cNvSpPr/>
            <p:nvPr/>
          </p:nvSpPr>
          <p:spPr>
            <a:xfrm>
              <a:off x="10778" y="2228"/>
              <a:ext cx="1298" cy="293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23" y="2938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821" y="2931"/>
              <a:ext cx="64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0.5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53" y="2930"/>
              <a:ext cx="64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0.1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701540" y="5254625"/>
            <a:ext cx="3657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0.1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326890" y="5250180"/>
            <a:ext cx="4667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0.67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177665" y="5250180"/>
            <a:ext cx="40894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0" name="TextBox 26"/>
          <p:cNvSpPr txBox="1"/>
          <p:nvPr/>
        </p:nvSpPr>
        <p:spPr>
          <a:xfrm>
            <a:off x="25273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S13.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8BF532-6988-1740-AE0A-A64F139631D4}"/>
              </a:ext>
            </a:extLst>
          </p:cNvPr>
          <p:cNvSpPr/>
          <p:nvPr/>
        </p:nvSpPr>
        <p:spPr>
          <a:xfrm>
            <a:off x="-15091" y="6447155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S13.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2C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2297430" y="1121410"/>
            <a:ext cx="7411085" cy="2641600"/>
            <a:chOff x="284" y="414"/>
            <a:chExt cx="11671" cy="416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8" y="2574"/>
              <a:ext cx="4900" cy="2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4" y="2658"/>
              <a:ext cx="4100" cy="161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82" y="1371"/>
              <a:ext cx="4730" cy="12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9" y="1729"/>
              <a:ext cx="3340" cy="690"/>
            </a:xfrm>
            <a:prstGeom prst="rect">
              <a:avLst/>
            </a:prstGeom>
          </p:spPr>
        </p:pic>
        <p:sp>
          <p:nvSpPr>
            <p:cNvPr id="24" name="Rectangle 58"/>
            <p:cNvSpPr/>
            <p:nvPr/>
          </p:nvSpPr>
          <p:spPr>
            <a:xfrm>
              <a:off x="656" y="1595"/>
              <a:ext cx="1494" cy="215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6" name="TextBox 83"/>
            <p:cNvSpPr txBox="1"/>
            <p:nvPr/>
          </p:nvSpPr>
          <p:spPr>
            <a:xfrm>
              <a:off x="749" y="477"/>
              <a:ext cx="131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HCT116</a:t>
              </a: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377" y="1209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021" y="1209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660" y="1209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9" name="Rectangle 58"/>
            <p:cNvSpPr/>
            <p:nvPr/>
          </p:nvSpPr>
          <p:spPr>
            <a:xfrm>
              <a:off x="6344" y="1371"/>
              <a:ext cx="1494" cy="221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文本框 6"/>
            <p:cNvSpPr txBox="1"/>
            <p:nvPr/>
          </p:nvSpPr>
          <p:spPr>
            <a:xfrm>
              <a:off x="11098" y="1729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0" name="文本框 6"/>
            <p:cNvSpPr txBox="1"/>
            <p:nvPr/>
          </p:nvSpPr>
          <p:spPr>
            <a:xfrm>
              <a:off x="11098" y="2067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1" name="文本框 6"/>
            <p:cNvSpPr txBox="1"/>
            <p:nvPr/>
          </p:nvSpPr>
          <p:spPr>
            <a:xfrm>
              <a:off x="11082" y="2572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2" name="文本框 6"/>
            <p:cNvSpPr txBox="1"/>
            <p:nvPr/>
          </p:nvSpPr>
          <p:spPr>
            <a:xfrm>
              <a:off x="11082" y="2917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3" name="文本框 6"/>
            <p:cNvSpPr txBox="1"/>
            <p:nvPr/>
          </p:nvSpPr>
          <p:spPr>
            <a:xfrm>
              <a:off x="11109" y="129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75" name="直接箭头连接符 74"/>
            <p:cNvCxnSpPr/>
            <p:nvPr/>
          </p:nvCxnSpPr>
          <p:spPr>
            <a:xfrm>
              <a:off x="10915" y="3086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箭头连接符 75"/>
            <p:cNvCxnSpPr/>
            <p:nvPr/>
          </p:nvCxnSpPr>
          <p:spPr>
            <a:xfrm>
              <a:off x="10915" y="276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/>
            <p:cNvCxnSpPr/>
            <p:nvPr/>
          </p:nvCxnSpPr>
          <p:spPr>
            <a:xfrm>
              <a:off x="10915" y="2232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箭头连接符 77"/>
            <p:cNvCxnSpPr/>
            <p:nvPr/>
          </p:nvCxnSpPr>
          <p:spPr>
            <a:xfrm>
              <a:off x="10907" y="191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/>
            <p:cNvCxnSpPr/>
            <p:nvPr/>
          </p:nvCxnSpPr>
          <p:spPr>
            <a:xfrm>
              <a:off x="10933" y="148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83"/>
            <p:cNvSpPr txBox="1"/>
            <p:nvPr/>
          </p:nvSpPr>
          <p:spPr>
            <a:xfrm>
              <a:off x="6477" y="414"/>
              <a:ext cx="131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HCT116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19" y="94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663" y="94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02" y="941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4" name="TextBox 83"/>
            <p:cNvSpPr txBox="1"/>
            <p:nvPr/>
          </p:nvSpPr>
          <p:spPr>
            <a:xfrm>
              <a:off x="4641" y="1853"/>
              <a:ext cx="115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Nanog</a:t>
              </a:r>
            </a:p>
          </p:txBody>
        </p:sp>
        <p:sp>
          <p:nvSpPr>
            <p:cNvPr id="15" name="TextBox 83"/>
            <p:cNvSpPr txBox="1"/>
            <p:nvPr/>
          </p:nvSpPr>
          <p:spPr>
            <a:xfrm>
              <a:off x="4641" y="2475"/>
              <a:ext cx="129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GAPDH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728" y="2336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206" y="2329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1.1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49" y="2336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1.15</a:t>
              </a:r>
            </a:p>
          </p:txBody>
        </p:sp>
      </p:grpSp>
      <p:sp>
        <p:nvSpPr>
          <p:cNvPr id="2" name="TextBox 26"/>
          <p:cNvSpPr txBox="1"/>
          <p:nvPr/>
        </p:nvSpPr>
        <p:spPr>
          <a:xfrm>
            <a:off x="25273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S14.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E0DF24-BDB0-0C41-9E19-DA0CD9A026F5}"/>
              </a:ext>
            </a:extLst>
          </p:cNvPr>
          <p:cNvSpPr/>
          <p:nvPr/>
        </p:nvSpPr>
        <p:spPr>
          <a:xfrm>
            <a:off x="94054" y="6488668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S14.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2C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4690" y="1588135"/>
            <a:ext cx="1784350" cy="514350"/>
          </a:xfrm>
          <a:prstGeom prst="rect">
            <a:avLst/>
          </a:prstGeom>
        </p:spPr>
      </p:pic>
      <p:sp>
        <p:nvSpPr>
          <p:cNvPr id="86" name="TextBox 83"/>
          <p:cNvSpPr txBox="1"/>
          <p:nvPr/>
        </p:nvSpPr>
        <p:spPr>
          <a:xfrm>
            <a:off x="3296920" y="1027430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689985" y="142049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526155" y="142049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314700" y="1420495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4700" y="2236470"/>
            <a:ext cx="1727200" cy="298450"/>
          </a:xfrm>
          <a:prstGeom prst="rect">
            <a:avLst/>
          </a:prstGeom>
        </p:spPr>
      </p:pic>
      <p:sp>
        <p:nvSpPr>
          <p:cNvPr id="7" name="TextBox 83"/>
          <p:cNvSpPr txBox="1"/>
          <p:nvPr/>
        </p:nvSpPr>
        <p:spPr>
          <a:xfrm>
            <a:off x="5224780" y="1692275"/>
            <a:ext cx="6273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KLF4</a:t>
            </a:r>
          </a:p>
        </p:txBody>
      </p:sp>
      <p:sp>
        <p:nvSpPr>
          <p:cNvPr id="16" name="TextBox 83"/>
          <p:cNvSpPr txBox="1"/>
          <p:nvPr/>
        </p:nvSpPr>
        <p:spPr>
          <a:xfrm>
            <a:off x="5224780" y="2094230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7445" y="2236470"/>
            <a:ext cx="2203450" cy="298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91250" y="1588135"/>
            <a:ext cx="2100580" cy="475615"/>
          </a:xfrm>
          <a:prstGeom prst="rect">
            <a:avLst/>
          </a:prstGeom>
        </p:spPr>
      </p:pic>
      <p:sp>
        <p:nvSpPr>
          <p:cNvPr id="88" name="文本框 6"/>
          <p:cNvSpPr txBox="1"/>
          <p:nvPr/>
        </p:nvSpPr>
        <p:spPr>
          <a:xfrm>
            <a:off x="8488680" y="212915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89" name="直接箭头连接符 88"/>
          <p:cNvCxnSpPr/>
          <p:nvPr/>
        </p:nvCxnSpPr>
        <p:spPr>
          <a:xfrm>
            <a:off x="8372475" y="223647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6"/>
          <p:cNvSpPr txBox="1"/>
          <p:nvPr/>
        </p:nvSpPr>
        <p:spPr>
          <a:xfrm>
            <a:off x="8488680" y="182181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91" name="直接箭头连接符 90"/>
          <p:cNvCxnSpPr/>
          <p:nvPr/>
        </p:nvCxnSpPr>
        <p:spPr>
          <a:xfrm>
            <a:off x="8354695" y="192913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6"/>
          <p:cNvSpPr txBox="1"/>
          <p:nvPr/>
        </p:nvSpPr>
        <p:spPr>
          <a:xfrm>
            <a:off x="8469630" y="161480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8344535" y="173990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83"/>
          <p:cNvSpPr txBox="1"/>
          <p:nvPr/>
        </p:nvSpPr>
        <p:spPr>
          <a:xfrm>
            <a:off x="6227445" y="976630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682740" y="136969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56680" y="136969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27445" y="1369695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14" name="Rectangle 58"/>
          <p:cNvSpPr/>
          <p:nvPr/>
        </p:nvSpPr>
        <p:spPr>
          <a:xfrm>
            <a:off x="3321050" y="1692275"/>
            <a:ext cx="890905" cy="8763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91250" y="3279140"/>
            <a:ext cx="1485900" cy="711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76295" y="3993515"/>
            <a:ext cx="1568450" cy="10223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27445" y="4003040"/>
            <a:ext cx="1346200" cy="914400"/>
          </a:xfrm>
          <a:prstGeom prst="rect">
            <a:avLst/>
          </a:prstGeom>
        </p:spPr>
      </p:pic>
      <p:sp>
        <p:nvSpPr>
          <p:cNvPr id="18" name="TextBox 83"/>
          <p:cNvSpPr txBox="1"/>
          <p:nvPr/>
        </p:nvSpPr>
        <p:spPr>
          <a:xfrm>
            <a:off x="5115560" y="3471545"/>
            <a:ext cx="73660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CD133</a:t>
            </a:r>
          </a:p>
        </p:txBody>
      </p:sp>
      <p:sp>
        <p:nvSpPr>
          <p:cNvPr id="19" name="TextBox 83"/>
          <p:cNvSpPr txBox="1"/>
          <p:nvPr/>
        </p:nvSpPr>
        <p:spPr>
          <a:xfrm>
            <a:off x="5100955" y="4351655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sp>
        <p:nvSpPr>
          <p:cNvPr id="20" name="TextBox 83"/>
          <p:cNvSpPr txBox="1"/>
          <p:nvPr/>
        </p:nvSpPr>
        <p:spPr>
          <a:xfrm>
            <a:off x="3861435" y="2704465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254500" y="309753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090670" y="309753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879215" y="3097530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25" name="文本框 6"/>
          <p:cNvSpPr txBox="1"/>
          <p:nvPr/>
        </p:nvSpPr>
        <p:spPr>
          <a:xfrm>
            <a:off x="7754620" y="425196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7638415" y="43592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6"/>
          <p:cNvSpPr txBox="1"/>
          <p:nvPr/>
        </p:nvSpPr>
        <p:spPr>
          <a:xfrm>
            <a:off x="7754620" y="403034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7620635" y="413766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6"/>
          <p:cNvSpPr txBox="1"/>
          <p:nvPr/>
        </p:nvSpPr>
        <p:spPr>
          <a:xfrm>
            <a:off x="7735570" y="371856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7610475" y="384365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6"/>
          <p:cNvSpPr txBox="1"/>
          <p:nvPr/>
        </p:nvSpPr>
        <p:spPr>
          <a:xfrm>
            <a:off x="7767320" y="3483610"/>
            <a:ext cx="7219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5" name="直接箭头连接符 34"/>
          <p:cNvCxnSpPr/>
          <p:nvPr/>
        </p:nvCxnSpPr>
        <p:spPr>
          <a:xfrm>
            <a:off x="7642225" y="360870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23920" y="3286125"/>
            <a:ext cx="1473200" cy="755650"/>
          </a:xfrm>
          <a:prstGeom prst="rect">
            <a:avLst/>
          </a:prstGeom>
        </p:spPr>
      </p:pic>
      <p:sp>
        <p:nvSpPr>
          <p:cNvPr id="36" name="文本框 6"/>
          <p:cNvSpPr txBox="1"/>
          <p:nvPr/>
        </p:nvSpPr>
        <p:spPr>
          <a:xfrm>
            <a:off x="7760970" y="3277235"/>
            <a:ext cx="7219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7" name="直接箭头连接符 36"/>
          <p:cNvCxnSpPr/>
          <p:nvPr/>
        </p:nvCxnSpPr>
        <p:spPr>
          <a:xfrm>
            <a:off x="7635875" y="340233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58"/>
          <p:cNvSpPr/>
          <p:nvPr/>
        </p:nvSpPr>
        <p:spPr>
          <a:xfrm>
            <a:off x="3885565" y="3324225"/>
            <a:ext cx="890905" cy="163322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TextBox 83"/>
          <p:cNvSpPr txBox="1"/>
          <p:nvPr/>
        </p:nvSpPr>
        <p:spPr>
          <a:xfrm>
            <a:off x="6649085" y="2686050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104380" y="307911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878320" y="307911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649085" y="3079115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42" name="Rectangle 58"/>
          <p:cNvSpPr/>
          <p:nvPr/>
        </p:nvSpPr>
        <p:spPr>
          <a:xfrm>
            <a:off x="6649085" y="2674620"/>
            <a:ext cx="962025" cy="240728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Rectangle 58"/>
          <p:cNvSpPr/>
          <p:nvPr/>
        </p:nvSpPr>
        <p:spPr>
          <a:xfrm>
            <a:off x="6282690" y="1588135"/>
            <a:ext cx="890905" cy="98234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文本框 43"/>
          <p:cNvSpPr txBox="1"/>
          <p:nvPr/>
        </p:nvSpPr>
        <p:spPr>
          <a:xfrm>
            <a:off x="3942715" y="2007870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611245" y="200342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0.73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3321050" y="2007870"/>
            <a:ext cx="5118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0.33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4516755" y="3892550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4185285" y="388810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0.64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3895090" y="3892550"/>
            <a:ext cx="5118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0.34</a:t>
            </a:r>
          </a:p>
        </p:txBody>
      </p:sp>
      <p:sp>
        <p:nvSpPr>
          <p:cNvPr id="45" name="TextBox 26"/>
          <p:cNvSpPr txBox="1"/>
          <p:nvPr/>
        </p:nvSpPr>
        <p:spPr>
          <a:xfrm>
            <a:off x="25273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S15. 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3C53E3C-A78A-7F47-A5E8-F5E9424BBBE9}"/>
              </a:ext>
            </a:extLst>
          </p:cNvPr>
          <p:cNvSpPr/>
          <p:nvPr/>
        </p:nvSpPr>
        <p:spPr>
          <a:xfrm>
            <a:off x="0" y="6440805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S15.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2C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5270" y="1188085"/>
            <a:ext cx="4114800" cy="130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8090" y="1379220"/>
            <a:ext cx="4241800" cy="1117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8770" y="3120390"/>
            <a:ext cx="4051300" cy="895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0965" y="3164840"/>
            <a:ext cx="4229100" cy="850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3840" y="2428240"/>
            <a:ext cx="3943350" cy="692150"/>
          </a:xfrm>
          <a:prstGeom prst="rect">
            <a:avLst/>
          </a:prstGeom>
        </p:spPr>
      </p:pic>
      <p:sp>
        <p:nvSpPr>
          <p:cNvPr id="12" name="TextBox 83"/>
          <p:cNvSpPr txBox="1"/>
          <p:nvPr/>
        </p:nvSpPr>
        <p:spPr>
          <a:xfrm>
            <a:off x="3629660" y="888365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84955" y="128143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58895" y="128143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629660" y="1281430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9" name="TextBox 83"/>
          <p:cNvSpPr txBox="1"/>
          <p:nvPr/>
        </p:nvSpPr>
        <p:spPr>
          <a:xfrm>
            <a:off x="2680335" y="881380"/>
            <a:ext cx="76644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SW480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01340" y="127444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75280" y="1274445"/>
            <a:ext cx="4819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646045" y="1274445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24" name="Rectangle 58"/>
          <p:cNvSpPr/>
          <p:nvPr/>
        </p:nvSpPr>
        <p:spPr>
          <a:xfrm>
            <a:off x="2738755" y="1605915"/>
            <a:ext cx="890905" cy="205613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Rectangle 58"/>
          <p:cNvSpPr/>
          <p:nvPr/>
        </p:nvSpPr>
        <p:spPr>
          <a:xfrm>
            <a:off x="3712845" y="1612900"/>
            <a:ext cx="779780" cy="205613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TextBox 83"/>
          <p:cNvSpPr txBox="1"/>
          <p:nvPr/>
        </p:nvSpPr>
        <p:spPr>
          <a:xfrm>
            <a:off x="8463915" y="795020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919210" y="118808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693150" y="118808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463915" y="1188085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22" name="TextBox 83"/>
          <p:cNvSpPr txBox="1"/>
          <p:nvPr/>
        </p:nvSpPr>
        <p:spPr>
          <a:xfrm>
            <a:off x="7514590" y="788035"/>
            <a:ext cx="76644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SW480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935595" y="118110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709535" y="1181100"/>
            <a:ext cx="4819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480300" y="1181100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27" name="Rectangle 58"/>
          <p:cNvSpPr/>
          <p:nvPr/>
        </p:nvSpPr>
        <p:spPr>
          <a:xfrm>
            <a:off x="7573010" y="1512570"/>
            <a:ext cx="890905" cy="205613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Rectangle 58"/>
          <p:cNvSpPr/>
          <p:nvPr/>
        </p:nvSpPr>
        <p:spPr>
          <a:xfrm>
            <a:off x="8547100" y="1519555"/>
            <a:ext cx="779780" cy="205613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TextBox 83"/>
          <p:cNvSpPr txBox="1"/>
          <p:nvPr/>
        </p:nvSpPr>
        <p:spPr>
          <a:xfrm>
            <a:off x="5625148" y="2012315"/>
            <a:ext cx="6572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LGR5</a:t>
            </a:r>
          </a:p>
        </p:txBody>
      </p:sp>
      <p:sp>
        <p:nvSpPr>
          <p:cNvPr id="30" name="TextBox 83"/>
          <p:cNvSpPr txBox="1"/>
          <p:nvPr/>
        </p:nvSpPr>
        <p:spPr>
          <a:xfrm>
            <a:off x="5620385" y="3362325"/>
            <a:ext cx="8248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31" name="文本框 6"/>
          <p:cNvSpPr txBox="1"/>
          <p:nvPr/>
        </p:nvSpPr>
        <p:spPr>
          <a:xfrm>
            <a:off x="10770870" y="282448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10654665" y="293179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6"/>
          <p:cNvSpPr txBox="1"/>
          <p:nvPr/>
        </p:nvSpPr>
        <p:spPr>
          <a:xfrm>
            <a:off x="10770870" y="260286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10636885" y="271018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6"/>
          <p:cNvSpPr txBox="1"/>
          <p:nvPr/>
        </p:nvSpPr>
        <p:spPr>
          <a:xfrm>
            <a:off x="10876915" y="351028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10760710" y="361759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6"/>
          <p:cNvSpPr txBox="1"/>
          <p:nvPr/>
        </p:nvSpPr>
        <p:spPr>
          <a:xfrm>
            <a:off x="10876915" y="328866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10742930" y="339598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"/>
          <p:cNvSpPr txBox="1"/>
          <p:nvPr/>
        </p:nvSpPr>
        <p:spPr>
          <a:xfrm>
            <a:off x="10742930" y="218948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0" name="直接箭头连接符 39"/>
          <p:cNvCxnSpPr/>
          <p:nvPr/>
        </p:nvCxnSpPr>
        <p:spPr>
          <a:xfrm>
            <a:off x="10626725" y="229679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6"/>
          <p:cNvSpPr txBox="1"/>
          <p:nvPr/>
        </p:nvSpPr>
        <p:spPr>
          <a:xfrm>
            <a:off x="10742930" y="1967865"/>
            <a:ext cx="6711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10608945" y="207518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6"/>
          <p:cNvSpPr txBox="1"/>
          <p:nvPr/>
        </p:nvSpPr>
        <p:spPr>
          <a:xfrm>
            <a:off x="10742930" y="1809750"/>
            <a:ext cx="7150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4" name="直接箭头连接符 43"/>
          <p:cNvCxnSpPr/>
          <p:nvPr/>
        </p:nvCxnSpPr>
        <p:spPr>
          <a:xfrm>
            <a:off x="10620375" y="191706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6"/>
          <p:cNvSpPr txBox="1"/>
          <p:nvPr/>
        </p:nvSpPr>
        <p:spPr>
          <a:xfrm>
            <a:off x="10742930" y="1588135"/>
            <a:ext cx="6711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6" name="直接箭头连接符 45"/>
          <p:cNvCxnSpPr/>
          <p:nvPr/>
        </p:nvCxnSpPr>
        <p:spPr>
          <a:xfrm>
            <a:off x="10608945" y="169545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4307205" y="2366010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975735" y="236156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0.19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646170" y="2367280"/>
            <a:ext cx="5118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0.08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383915" y="2369185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052445" y="2364740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1.16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2722880" y="2370455"/>
            <a:ext cx="5118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0.69</a:t>
            </a:r>
          </a:p>
        </p:txBody>
      </p:sp>
      <p:sp>
        <p:nvSpPr>
          <p:cNvPr id="2" name="TextBox 26"/>
          <p:cNvSpPr txBox="1"/>
          <p:nvPr/>
        </p:nvSpPr>
        <p:spPr>
          <a:xfrm>
            <a:off x="25273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S16.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4003C1B-DA97-724A-AAA7-9028759F0761}"/>
              </a:ext>
            </a:extLst>
          </p:cNvPr>
          <p:cNvSpPr/>
          <p:nvPr/>
        </p:nvSpPr>
        <p:spPr>
          <a:xfrm>
            <a:off x="0" y="6488668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S16.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2C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1900" y="1609090"/>
            <a:ext cx="2940050" cy="1390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2575" y="1704340"/>
            <a:ext cx="3314700" cy="1295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3355" y="3557270"/>
            <a:ext cx="2362200" cy="781050"/>
          </a:xfrm>
          <a:prstGeom prst="rect">
            <a:avLst/>
          </a:prstGeom>
        </p:spPr>
      </p:pic>
      <p:sp>
        <p:nvSpPr>
          <p:cNvPr id="12" name="TextBox 83"/>
          <p:cNvSpPr txBox="1"/>
          <p:nvPr/>
        </p:nvSpPr>
        <p:spPr>
          <a:xfrm>
            <a:off x="4126230" y="884555"/>
            <a:ext cx="6470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DLD1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87545" y="127762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61485" y="127762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032250" y="1277620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7" name="Rectangle 58"/>
          <p:cNvSpPr/>
          <p:nvPr/>
        </p:nvSpPr>
        <p:spPr>
          <a:xfrm>
            <a:off x="3879850" y="1609090"/>
            <a:ext cx="1098550" cy="247586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83"/>
          <p:cNvSpPr txBox="1"/>
          <p:nvPr/>
        </p:nvSpPr>
        <p:spPr>
          <a:xfrm>
            <a:off x="8100060" y="992505"/>
            <a:ext cx="6470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DLD1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35315" y="138557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006080" y="1385570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543925" y="137668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29" name="TextBox 83"/>
          <p:cNvSpPr txBox="1"/>
          <p:nvPr/>
        </p:nvSpPr>
        <p:spPr>
          <a:xfrm>
            <a:off x="5625148" y="2012315"/>
            <a:ext cx="6572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LGR5</a:t>
            </a:r>
          </a:p>
        </p:txBody>
      </p:sp>
      <p:sp>
        <p:nvSpPr>
          <p:cNvPr id="72" name="TextBox 83"/>
          <p:cNvSpPr txBox="1"/>
          <p:nvPr/>
        </p:nvSpPr>
        <p:spPr>
          <a:xfrm>
            <a:off x="5541963" y="3446780"/>
            <a:ext cx="8248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35" name="文本框 6"/>
          <p:cNvSpPr txBox="1"/>
          <p:nvPr/>
        </p:nvSpPr>
        <p:spPr>
          <a:xfrm>
            <a:off x="10095865" y="344678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9979660" y="355409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6"/>
          <p:cNvSpPr txBox="1"/>
          <p:nvPr/>
        </p:nvSpPr>
        <p:spPr>
          <a:xfrm>
            <a:off x="10095865" y="322516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9961880" y="333248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6"/>
          <p:cNvSpPr txBox="1"/>
          <p:nvPr/>
        </p:nvSpPr>
        <p:spPr>
          <a:xfrm>
            <a:off x="10095865" y="279336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9979660" y="290068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6"/>
          <p:cNvSpPr txBox="1"/>
          <p:nvPr/>
        </p:nvSpPr>
        <p:spPr>
          <a:xfrm>
            <a:off x="10095865" y="2571750"/>
            <a:ext cx="7785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9961880" y="267906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6"/>
          <p:cNvSpPr txBox="1"/>
          <p:nvPr/>
        </p:nvSpPr>
        <p:spPr>
          <a:xfrm>
            <a:off x="10095865" y="2361565"/>
            <a:ext cx="8420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9979660" y="246888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6"/>
          <p:cNvSpPr txBox="1"/>
          <p:nvPr/>
        </p:nvSpPr>
        <p:spPr>
          <a:xfrm>
            <a:off x="10095865" y="2139950"/>
            <a:ext cx="7785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9961880" y="224726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1465" y="2976245"/>
            <a:ext cx="3320415" cy="77914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01460" y="3753485"/>
            <a:ext cx="3354070" cy="1333500"/>
          </a:xfrm>
          <a:prstGeom prst="rect">
            <a:avLst/>
          </a:prstGeom>
        </p:spPr>
      </p:pic>
      <p:sp>
        <p:nvSpPr>
          <p:cNvPr id="11" name="Rectangle 58"/>
          <p:cNvSpPr/>
          <p:nvPr/>
        </p:nvSpPr>
        <p:spPr>
          <a:xfrm>
            <a:off x="7853680" y="1869440"/>
            <a:ext cx="1098550" cy="257111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文本框 6"/>
          <p:cNvSpPr txBox="1"/>
          <p:nvPr/>
        </p:nvSpPr>
        <p:spPr>
          <a:xfrm>
            <a:off x="10095865" y="406146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9979660" y="41687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6"/>
          <p:cNvSpPr txBox="1"/>
          <p:nvPr/>
        </p:nvSpPr>
        <p:spPr>
          <a:xfrm>
            <a:off x="10095865" y="383984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9961880" y="394716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4613910" y="2815590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282440" y="281114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0.12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952875" y="2816860"/>
            <a:ext cx="5118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0.11</a:t>
            </a:r>
          </a:p>
        </p:txBody>
      </p:sp>
      <p:sp>
        <p:nvSpPr>
          <p:cNvPr id="2" name="TextBox 26"/>
          <p:cNvSpPr txBox="1"/>
          <p:nvPr/>
        </p:nvSpPr>
        <p:spPr>
          <a:xfrm>
            <a:off x="25273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S17.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82CA02-2987-AB41-87FA-67C693363F21}"/>
              </a:ext>
            </a:extLst>
          </p:cNvPr>
          <p:cNvSpPr/>
          <p:nvPr/>
        </p:nvSpPr>
        <p:spPr>
          <a:xfrm>
            <a:off x="0" y="6473676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S17.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2C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1830" y="1788160"/>
            <a:ext cx="2851150" cy="1225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8030" y="3013710"/>
            <a:ext cx="2774950" cy="933450"/>
          </a:xfrm>
          <a:prstGeom prst="rect">
            <a:avLst/>
          </a:prstGeom>
        </p:spPr>
      </p:pic>
      <p:sp>
        <p:nvSpPr>
          <p:cNvPr id="57" name="TextBox 83"/>
          <p:cNvSpPr txBox="1"/>
          <p:nvPr/>
        </p:nvSpPr>
        <p:spPr>
          <a:xfrm>
            <a:off x="2376805" y="1179830"/>
            <a:ext cx="6470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DLD1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2645410" y="154305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2481580" y="154305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2270125" y="1543050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49" name="Rectangle 58"/>
          <p:cNvSpPr/>
          <p:nvPr/>
        </p:nvSpPr>
        <p:spPr>
          <a:xfrm>
            <a:off x="2152650" y="1944370"/>
            <a:ext cx="1141095" cy="185483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Box 83"/>
          <p:cNvSpPr txBox="1"/>
          <p:nvPr/>
        </p:nvSpPr>
        <p:spPr>
          <a:xfrm>
            <a:off x="4803140" y="2158365"/>
            <a:ext cx="63754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CD44</a:t>
            </a:r>
          </a:p>
        </p:txBody>
      </p:sp>
      <p:sp>
        <p:nvSpPr>
          <p:cNvPr id="72" name="TextBox 83"/>
          <p:cNvSpPr txBox="1"/>
          <p:nvPr/>
        </p:nvSpPr>
        <p:spPr>
          <a:xfrm>
            <a:off x="4803140" y="3326765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rcRect t="23621" b="33480"/>
          <a:stretch>
            <a:fillRect/>
          </a:stretch>
        </p:blipFill>
        <p:spPr>
          <a:xfrm>
            <a:off x="5970270" y="1581150"/>
            <a:ext cx="4134485" cy="2366010"/>
          </a:xfrm>
          <a:prstGeom prst="rect">
            <a:avLst/>
          </a:prstGeom>
        </p:spPr>
      </p:pic>
      <p:sp>
        <p:nvSpPr>
          <p:cNvPr id="7" name="Rectangle 58"/>
          <p:cNvSpPr/>
          <p:nvPr/>
        </p:nvSpPr>
        <p:spPr>
          <a:xfrm>
            <a:off x="6950710" y="2158365"/>
            <a:ext cx="1026160" cy="164084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文本框 15"/>
          <p:cNvSpPr txBox="1"/>
          <p:nvPr/>
        </p:nvSpPr>
        <p:spPr>
          <a:xfrm>
            <a:off x="2842260" y="2837815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510790" y="2833370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0.93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181225" y="2829560"/>
            <a:ext cx="5118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0.61</a:t>
            </a:r>
          </a:p>
        </p:txBody>
      </p:sp>
      <p:sp>
        <p:nvSpPr>
          <p:cNvPr id="2" name="TextBox 26"/>
          <p:cNvSpPr txBox="1"/>
          <p:nvPr/>
        </p:nvSpPr>
        <p:spPr>
          <a:xfrm>
            <a:off x="25273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S18.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B6C26A-F0EB-CF49-89EB-3390C592BBAE}"/>
              </a:ext>
            </a:extLst>
          </p:cNvPr>
          <p:cNvSpPr/>
          <p:nvPr/>
        </p:nvSpPr>
        <p:spPr>
          <a:xfrm>
            <a:off x="42793" y="6488668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S18.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2C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101090" y="363855"/>
            <a:ext cx="9217025" cy="2398395"/>
            <a:chOff x="1734" y="573"/>
            <a:chExt cx="14515" cy="377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34" y="1918"/>
              <a:ext cx="5930" cy="8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03" y="1878"/>
              <a:ext cx="6110" cy="89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34" y="2880"/>
              <a:ext cx="6300" cy="147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63" y="2724"/>
              <a:ext cx="6150" cy="1510"/>
            </a:xfrm>
            <a:prstGeom prst="rect">
              <a:avLst/>
            </a:prstGeom>
          </p:spPr>
        </p:pic>
        <p:sp>
          <p:nvSpPr>
            <p:cNvPr id="8" name="TextBox 83"/>
            <p:cNvSpPr txBox="1"/>
            <p:nvPr/>
          </p:nvSpPr>
          <p:spPr>
            <a:xfrm>
              <a:off x="6059" y="690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504" y="1533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246" y="1533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913" y="1533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3" name="Rectangle 58"/>
            <p:cNvSpPr/>
            <p:nvPr/>
          </p:nvSpPr>
          <p:spPr>
            <a:xfrm>
              <a:off x="5914" y="2036"/>
              <a:ext cx="1338" cy="2074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0" name="文本框 6"/>
            <p:cNvSpPr txBox="1"/>
            <p:nvPr/>
          </p:nvSpPr>
          <p:spPr>
            <a:xfrm>
              <a:off x="15365" y="213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1" name="文本框 6"/>
            <p:cNvSpPr txBox="1"/>
            <p:nvPr/>
          </p:nvSpPr>
          <p:spPr>
            <a:xfrm>
              <a:off x="15403" y="284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2" name="文本框 6"/>
            <p:cNvSpPr txBox="1"/>
            <p:nvPr/>
          </p:nvSpPr>
          <p:spPr>
            <a:xfrm>
              <a:off x="15403" y="3186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75" name="直接箭头连接符 74"/>
            <p:cNvCxnSpPr/>
            <p:nvPr/>
          </p:nvCxnSpPr>
          <p:spPr>
            <a:xfrm>
              <a:off x="15236" y="335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箭头连接符 75"/>
            <p:cNvCxnSpPr/>
            <p:nvPr/>
          </p:nvCxnSpPr>
          <p:spPr>
            <a:xfrm>
              <a:off x="15236" y="3032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/>
            <p:cNvCxnSpPr/>
            <p:nvPr/>
          </p:nvCxnSpPr>
          <p:spPr>
            <a:xfrm>
              <a:off x="15182" y="2296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6"/>
            <p:cNvSpPr txBox="1"/>
            <p:nvPr/>
          </p:nvSpPr>
          <p:spPr>
            <a:xfrm>
              <a:off x="15361" y="2345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15178" y="251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83"/>
            <p:cNvSpPr txBox="1"/>
            <p:nvPr/>
          </p:nvSpPr>
          <p:spPr>
            <a:xfrm>
              <a:off x="7948" y="2027"/>
              <a:ext cx="115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Nanog</a:t>
              </a:r>
              <a:endParaRPr lang="zh-CN" altLang="en-US" sz="14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" name="TextBox 83"/>
            <p:cNvSpPr txBox="1"/>
            <p:nvPr/>
          </p:nvSpPr>
          <p:spPr>
            <a:xfrm>
              <a:off x="7878" y="2877"/>
              <a:ext cx="129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GAPDH</a:t>
              </a:r>
              <a:endParaRPr lang="zh-CN" altLang="en-US" sz="14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" name="TextBox 83"/>
            <p:cNvSpPr txBox="1"/>
            <p:nvPr/>
          </p:nvSpPr>
          <p:spPr>
            <a:xfrm>
              <a:off x="13592" y="573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4037" y="141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779" y="141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3446" y="1416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25" name="Rectangle 58"/>
            <p:cNvSpPr/>
            <p:nvPr/>
          </p:nvSpPr>
          <p:spPr>
            <a:xfrm>
              <a:off x="13447" y="1919"/>
              <a:ext cx="1338" cy="2074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976" y="2692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40" y="2699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1.09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935" y="2693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0.46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231390" y="3157855"/>
            <a:ext cx="6518275" cy="2303780"/>
            <a:chOff x="7867" y="5016"/>
            <a:chExt cx="10265" cy="3628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67" y="6264"/>
              <a:ext cx="4000" cy="81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373" y="5974"/>
              <a:ext cx="3810" cy="790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303" y="6764"/>
              <a:ext cx="3880" cy="1880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977" y="7079"/>
              <a:ext cx="3780" cy="1250"/>
            </a:xfrm>
            <a:prstGeom prst="rect">
              <a:avLst/>
            </a:prstGeom>
          </p:spPr>
        </p:pic>
        <p:sp>
          <p:nvSpPr>
            <p:cNvPr id="57" name="TextBox 83"/>
            <p:cNvSpPr txBox="1"/>
            <p:nvPr/>
          </p:nvSpPr>
          <p:spPr>
            <a:xfrm>
              <a:off x="8947" y="5327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457" y="597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9238" y="5974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638" y="5974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61" name="Rectangle 58"/>
            <p:cNvSpPr/>
            <p:nvPr/>
          </p:nvSpPr>
          <p:spPr>
            <a:xfrm>
              <a:off x="8670" y="6285"/>
              <a:ext cx="1494" cy="138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2" name="Rectangle 58"/>
            <p:cNvSpPr/>
            <p:nvPr/>
          </p:nvSpPr>
          <p:spPr>
            <a:xfrm>
              <a:off x="14080" y="6154"/>
              <a:ext cx="1494" cy="151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3" name="文本框 6"/>
            <p:cNvSpPr txBox="1"/>
            <p:nvPr/>
          </p:nvSpPr>
          <p:spPr>
            <a:xfrm>
              <a:off x="17286" y="6272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64" name="直接箭头连接符 63"/>
            <p:cNvCxnSpPr/>
            <p:nvPr/>
          </p:nvCxnSpPr>
          <p:spPr>
            <a:xfrm>
              <a:off x="17103" y="644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文本框 6"/>
            <p:cNvSpPr txBox="1"/>
            <p:nvPr/>
          </p:nvSpPr>
          <p:spPr>
            <a:xfrm>
              <a:off x="17286" y="5906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66" name="直接箭头连接符 65"/>
            <p:cNvCxnSpPr/>
            <p:nvPr/>
          </p:nvCxnSpPr>
          <p:spPr>
            <a:xfrm>
              <a:off x="17103" y="607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文本框 6"/>
            <p:cNvSpPr txBox="1"/>
            <p:nvPr/>
          </p:nvSpPr>
          <p:spPr>
            <a:xfrm>
              <a:off x="17270" y="762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89" name="直接箭头连接符 88"/>
            <p:cNvCxnSpPr/>
            <p:nvPr/>
          </p:nvCxnSpPr>
          <p:spPr>
            <a:xfrm>
              <a:off x="17087" y="779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文本框 6"/>
            <p:cNvSpPr txBox="1"/>
            <p:nvPr/>
          </p:nvSpPr>
          <p:spPr>
            <a:xfrm>
              <a:off x="17270" y="7095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91" name="直接箭头连接符 90"/>
            <p:cNvCxnSpPr/>
            <p:nvPr/>
          </p:nvCxnSpPr>
          <p:spPr>
            <a:xfrm>
              <a:off x="17087" y="7264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83"/>
            <p:cNvSpPr txBox="1"/>
            <p:nvPr/>
          </p:nvSpPr>
          <p:spPr>
            <a:xfrm>
              <a:off x="14330" y="5016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871" y="5588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4495" y="5588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000" y="5588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20" name="TextBox 83"/>
            <p:cNvSpPr txBox="1"/>
            <p:nvPr/>
          </p:nvSpPr>
          <p:spPr>
            <a:xfrm>
              <a:off x="12089" y="6292"/>
              <a:ext cx="105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Cmyc</a:t>
              </a:r>
            </a:p>
          </p:txBody>
        </p:sp>
        <p:sp>
          <p:nvSpPr>
            <p:cNvPr id="26" name="TextBox 83"/>
            <p:cNvSpPr txBox="1"/>
            <p:nvPr/>
          </p:nvSpPr>
          <p:spPr>
            <a:xfrm>
              <a:off x="12089" y="7074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613" y="6891"/>
              <a:ext cx="87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0.24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105" y="6870"/>
              <a:ext cx="79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0.31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670" y="6878"/>
              <a:ext cx="50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</p:grpSp>
      <p:sp>
        <p:nvSpPr>
          <p:cNvPr id="2" name="TextBox 26"/>
          <p:cNvSpPr txBox="1"/>
          <p:nvPr/>
        </p:nvSpPr>
        <p:spPr>
          <a:xfrm>
            <a:off x="25273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S19.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47A57D-6EC9-724A-8200-E612B0832628}"/>
              </a:ext>
            </a:extLst>
          </p:cNvPr>
          <p:cNvSpPr/>
          <p:nvPr/>
        </p:nvSpPr>
        <p:spPr>
          <a:xfrm>
            <a:off x="11482" y="6479585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S19.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2C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2758440" y="0"/>
            <a:ext cx="6216650" cy="3558540"/>
            <a:chOff x="269" y="123"/>
            <a:chExt cx="9790" cy="560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9" y="1352"/>
              <a:ext cx="3510" cy="1700"/>
            </a:xfrm>
            <a:prstGeom prst="rect">
              <a:avLst/>
            </a:prstGeom>
          </p:spPr>
        </p:pic>
        <p:sp>
          <p:nvSpPr>
            <p:cNvPr id="86" name="TextBox 83"/>
            <p:cNvSpPr txBox="1"/>
            <p:nvPr/>
          </p:nvSpPr>
          <p:spPr>
            <a:xfrm>
              <a:off x="2565" y="123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790" y="96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532" y="96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199" y="966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65" y="1310"/>
              <a:ext cx="3430" cy="169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rcRect r="4790"/>
            <a:stretch>
              <a:fillRect/>
            </a:stretch>
          </p:blipFill>
          <p:spPr>
            <a:xfrm>
              <a:off x="453" y="3843"/>
              <a:ext cx="3399" cy="171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00" y="3811"/>
              <a:ext cx="3588" cy="1917"/>
            </a:xfrm>
            <a:prstGeom prst="rect">
              <a:avLst/>
            </a:prstGeom>
          </p:spPr>
        </p:pic>
        <p:sp>
          <p:nvSpPr>
            <p:cNvPr id="18" name="TextBox 83"/>
            <p:cNvSpPr txBox="1"/>
            <p:nvPr/>
          </p:nvSpPr>
          <p:spPr>
            <a:xfrm>
              <a:off x="3852" y="1961"/>
              <a:ext cx="1160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CD133</a:t>
              </a:r>
            </a:p>
          </p:txBody>
        </p:sp>
        <p:sp>
          <p:nvSpPr>
            <p:cNvPr id="10" name="TextBox 83"/>
            <p:cNvSpPr txBox="1"/>
            <p:nvPr/>
          </p:nvSpPr>
          <p:spPr>
            <a:xfrm>
              <a:off x="3794" y="3618"/>
              <a:ext cx="129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GAPDH</a:t>
              </a:r>
            </a:p>
          </p:txBody>
        </p:sp>
        <p:sp>
          <p:nvSpPr>
            <p:cNvPr id="114" name="Rectangle 58"/>
            <p:cNvSpPr/>
            <p:nvPr/>
          </p:nvSpPr>
          <p:spPr>
            <a:xfrm>
              <a:off x="2257" y="1310"/>
              <a:ext cx="1403" cy="366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文本框 6"/>
            <p:cNvSpPr txBox="1"/>
            <p:nvPr/>
          </p:nvSpPr>
          <p:spPr>
            <a:xfrm>
              <a:off x="8660" y="268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0" name="文本框 6"/>
            <p:cNvSpPr txBox="1"/>
            <p:nvPr/>
          </p:nvSpPr>
          <p:spPr>
            <a:xfrm>
              <a:off x="8660" y="320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1" name="文本框 6"/>
            <p:cNvSpPr txBox="1"/>
            <p:nvPr/>
          </p:nvSpPr>
          <p:spPr>
            <a:xfrm>
              <a:off x="8698" y="391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2" name="文本框 6"/>
            <p:cNvSpPr txBox="1"/>
            <p:nvPr/>
          </p:nvSpPr>
          <p:spPr>
            <a:xfrm>
              <a:off x="8698" y="4255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3" name="文本框 6"/>
            <p:cNvSpPr txBox="1"/>
            <p:nvPr/>
          </p:nvSpPr>
          <p:spPr>
            <a:xfrm>
              <a:off x="8671" y="2424"/>
              <a:ext cx="138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4" name="文本框 6"/>
            <p:cNvSpPr txBox="1"/>
            <p:nvPr/>
          </p:nvSpPr>
          <p:spPr>
            <a:xfrm>
              <a:off x="8671" y="2057"/>
              <a:ext cx="10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75" name="直接箭头连接符 74"/>
            <p:cNvCxnSpPr/>
            <p:nvPr/>
          </p:nvCxnSpPr>
          <p:spPr>
            <a:xfrm>
              <a:off x="8531" y="4424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箭头连接符 75"/>
            <p:cNvCxnSpPr/>
            <p:nvPr/>
          </p:nvCxnSpPr>
          <p:spPr>
            <a:xfrm>
              <a:off x="8531" y="410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/>
            <p:cNvCxnSpPr/>
            <p:nvPr/>
          </p:nvCxnSpPr>
          <p:spPr>
            <a:xfrm>
              <a:off x="8477" y="336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箭头连接符 77"/>
            <p:cNvCxnSpPr/>
            <p:nvPr/>
          </p:nvCxnSpPr>
          <p:spPr>
            <a:xfrm>
              <a:off x="8469" y="287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/>
            <p:cNvCxnSpPr/>
            <p:nvPr/>
          </p:nvCxnSpPr>
          <p:spPr>
            <a:xfrm>
              <a:off x="8495" y="2614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箭头连接符 79"/>
            <p:cNvCxnSpPr/>
            <p:nvPr/>
          </p:nvCxnSpPr>
          <p:spPr>
            <a:xfrm>
              <a:off x="8495" y="226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065" y="2884"/>
              <a:ext cx="3458" cy="973"/>
            </a:xfrm>
            <a:prstGeom prst="rect">
              <a:avLst/>
            </a:prstGeom>
          </p:spPr>
        </p:pic>
        <p:sp>
          <p:nvSpPr>
            <p:cNvPr id="13" name="文本框 6"/>
            <p:cNvSpPr txBox="1"/>
            <p:nvPr/>
          </p:nvSpPr>
          <p:spPr>
            <a:xfrm>
              <a:off x="8656" y="3414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8473" y="357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Rectangle 58"/>
            <p:cNvSpPr/>
            <p:nvPr/>
          </p:nvSpPr>
          <p:spPr>
            <a:xfrm>
              <a:off x="6851" y="1563"/>
              <a:ext cx="1403" cy="366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" name="TextBox 83"/>
            <p:cNvSpPr txBox="1"/>
            <p:nvPr/>
          </p:nvSpPr>
          <p:spPr>
            <a:xfrm>
              <a:off x="7043" y="123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88" y="96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230" y="96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897" y="966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360" y="2960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824" y="2967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0.4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319" y="2961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0.61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56945" y="4151630"/>
            <a:ext cx="9949815" cy="2382520"/>
            <a:chOff x="589" y="6538"/>
            <a:chExt cx="15669" cy="375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89" y="7674"/>
              <a:ext cx="5860" cy="88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760" y="7554"/>
              <a:ext cx="6180" cy="800"/>
            </a:xfrm>
            <a:prstGeom prst="rect">
              <a:avLst/>
            </a:prstGeom>
          </p:spPr>
        </p:pic>
        <p:sp>
          <p:nvSpPr>
            <p:cNvPr id="17" name="TextBox 83"/>
            <p:cNvSpPr txBox="1"/>
            <p:nvPr/>
          </p:nvSpPr>
          <p:spPr>
            <a:xfrm>
              <a:off x="7095" y="7713"/>
              <a:ext cx="988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KLF4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94" y="8692"/>
              <a:ext cx="5623" cy="1359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698" y="8532"/>
              <a:ext cx="6485" cy="1759"/>
            </a:xfrm>
            <a:prstGeom prst="rect">
              <a:avLst/>
            </a:prstGeom>
          </p:spPr>
        </p:pic>
        <p:sp>
          <p:nvSpPr>
            <p:cNvPr id="22" name="TextBox 83"/>
            <p:cNvSpPr txBox="1"/>
            <p:nvPr/>
          </p:nvSpPr>
          <p:spPr>
            <a:xfrm>
              <a:off x="7053" y="8954"/>
              <a:ext cx="129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GAPDH</a:t>
              </a:r>
            </a:p>
          </p:txBody>
        </p:sp>
        <p:sp>
          <p:nvSpPr>
            <p:cNvPr id="23" name="文本框 6"/>
            <p:cNvSpPr txBox="1"/>
            <p:nvPr/>
          </p:nvSpPr>
          <p:spPr>
            <a:xfrm>
              <a:off x="15071" y="7707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24" name="文本框 6"/>
            <p:cNvSpPr txBox="1"/>
            <p:nvPr/>
          </p:nvSpPr>
          <p:spPr>
            <a:xfrm>
              <a:off x="15412" y="8594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25" name="文本框 6"/>
            <p:cNvSpPr txBox="1"/>
            <p:nvPr/>
          </p:nvSpPr>
          <p:spPr>
            <a:xfrm>
              <a:off x="15412" y="8939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6" name="直接箭头连接符 25"/>
            <p:cNvCxnSpPr/>
            <p:nvPr/>
          </p:nvCxnSpPr>
          <p:spPr>
            <a:xfrm>
              <a:off x="15215" y="915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>
              <a:off x="15230" y="884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>
              <a:off x="14888" y="7872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6"/>
            <p:cNvSpPr txBox="1"/>
            <p:nvPr/>
          </p:nvSpPr>
          <p:spPr>
            <a:xfrm>
              <a:off x="15067" y="792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3" name="直接箭头连接符 32"/>
            <p:cNvCxnSpPr/>
            <p:nvPr/>
          </p:nvCxnSpPr>
          <p:spPr>
            <a:xfrm>
              <a:off x="14884" y="8086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83"/>
            <p:cNvSpPr txBox="1"/>
            <p:nvPr/>
          </p:nvSpPr>
          <p:spPr>
            <a:xfrm>
              <a:off x="2473" y="6538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866" y="702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08" y="702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275" y="7021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39" name="TextBox 83"/>
            <p:cNvSpPr txBox="1"/>
            <p:nvPr/>
          </p:nvSpPr>
          <p:spPr>
            <a:xfrm>
              <a:off x="10676" y="6661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1069" y="7144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811" y="7144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478" y="7144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3" name="Rectangle 58"/>
            <p:cNvSpPr/>
            <p:nvPr/>
          </p:nvSpPr>
          <p:spPr>
            <a:xfrm>
              <a:off x="10584" y="7524"/>
              <a:ext cx="1339" cy="2074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Rectangle 58"/>
            <p:cNvSpPr/>
            <p:nvPr/>
          </p:nvSpPr>
          <p:spPr>
            <a:xfrm>
              <a:off x="2319" y="7530"/>
              <a:ext cx="1339" cy="225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360" y="8381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824" y="8388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1.18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319" y="8368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0.56</a:t>
              </a:r>
            </a:p>
          </p:txBody>
        </p:sp>
      </p:grpSp>
      <p:sp>
        <p:nvSpPr>
          <p:cNvPr id="50" name="TextBox 26"/>
          <p:cNvSpPr txBox="1"/>
          <p:nvPr/>
        </p:nvSpPr>
        <p:spPr>
          <a:xfrm>
            <a:off x="25273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S20.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2121267-1CA0-8F46-B7E9-ECE048818AE4}"/>
              </a:ext>
            </a:extLst>
          </p:cNvPr>
          <p:cNvSpPr/>
          <p:nvPr/>
        </p:nvSpPr>
        <p:spPr>
          <a:xfrm>
            <a:off x="0" y="6486376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S20.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2C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428240" y="906145"/>
            <a:ext cx="6828790" cy="3555365"/>
            <a:chOff x="1583" y="334"/>
            <a:chExt cx="10754" cy="559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83" y="1487"/>
              <a:ext cx="3650" cy="168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37" y="1298"/>
              <a:ext cx="3620" cy="166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83" y="4209"/>
              <a:ext cx="3820" cy="143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37" y="4209"/>
              <a:ext cx="3880" cy="149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74" y="3259"/>
              <a:ext cx="3359" cy="85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117" y="3114"/>
              <a:ext cx="3862" cy="908"/>
            </a:xfrm>
            <a:prstGeom prst="rect">
              <a:avLst/>
            </a:prstGeom>
          </p:spPr>
        </p:pic>
        <p:sp>
          <p:nvSpPr>
            <p:cNvPr id="17" name="TextBox 83"/>
            <p:cNvSpPr txBox="1"/>
            <p:nvPr/>
          </p:nvSpPr>
          <p:spPr>
            <a:xfrm>
              <a:off x="5734" y="1981"/>
              <a:ext cx="1004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CD44</a:t>
              </a:r>
              <a:endParaRPr lang="zh-CN" altLang="en-US" sz="14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TextBox 83"/>
            <p:cNvSpPr txBox="1"/>
            <p:nvPr/>
          </p:nvSpPr>
          <p:spPr>
            <a:xfrm>
              <a:off x="5802" y="4209"/>
              <a:ext cx="103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SOX2</a:t>
              </a:r>
              <a:endParaRPr lang="zh-CN" altLang="en-US" sz="14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" name="TextBox 83"/>
            <p:cNvSpPr txBox="1"/>
            <p:nvPr/>
          </p:nvSpPr>
          <p:spPr>
            <a:xfrm>
              <a:off x="5717" y="3539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12" name="TextBox 83"/>
            <p:cNvSpPr txBox="1"/>
            <p:nvPr/>
          </p:nvSpPr>
          <p:spPr>
            <a:xfrm>
              <a:off x="3723" y="429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359" y="110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01" y="110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768" y="1101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35" y="1101"/>
              <a:ext cx="103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877" y="110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44" y="1101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3" name="Rectangle 58"/>
            <p:cNvSpPr/>
            <p:nvPr/>
          </p:nvSpPr>
          <p:spPr>
            <a:xfrm>
              <a:off x="3909" y="1827"/>
              <a:ext cx="1253" cy="2263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Rectangle 58"/>
            <p:cNvSpPr/>
            <p:nvPr/>
          </p:nvSpPr>
          <p:spPr>
            <a:xfrm>
              <a:off x="2656" y="3260"/>
              <a:ext cx="1253" cy="16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TextBox 83"/>
            <p:cNvSpPr txBox="1"/>
            <p:nvPr/>
          </p:nvSpPr>
          <p:spPr>
            <a:xfrm>
              <a:off x="9377" y="334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968" y="912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710" y="912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407" y="912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789" y="912"/>
              <a:ext cx="92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531" y="912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198" y="912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29" name="Rectangle 58"/>
            <p:cNvSpPr/>
            <p:nvPr/>
          </p:nvSpPr>
          <p:spPr>
            <a:xfrm>
              <a:off x="9586" y="1622"/>
              <a:ext cx="1253" cy="2263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Rectangle 58"/>
            <p:cNvSpPr/>
            <p:nvPr/>
          </p:nvSpPr>
          <p:spPr>
            <a:xfrm>
              <a:off x="8383" y="3260"/>
              <a:ext cx="1233" cy="16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0" name="文本框 6"/>
            <p:cNvSpPr txBox="1"/>
            <p:nvPr/>
          </p:nvSpPr>
          <p:spPr>
            <a:xfrm>
              <a:off x="11259" y="333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1" name="文本框 6"/>
            <p:cNvSpPr txBox="1"/>
            <p:nvPr/>
          </p:nvSpPr>
          <p:spPr>
            <a:xfrm>
              <a:off x="11312" y="4347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2" name="文本框 6"/>
            <p:cNvSpPr txBox="1"/>
            <p:nvPr/>
          </p:nvSpPr>
          <p:spPr>
            <a:xfrm>
              <a:off x="11312" y="4692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75" name="直接箭头连接符 74"/>
            <p:cNvCxnSpPr/>
            <p:nvPr/>
          </p:nvCxnSpPr>
          <p:spPr>
            <a:xfrm>
              <a:off x="11145" y="486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箭头连接符 75"/>
            <p:cNvCxnSpPr/>
            <p:nvPr/>
          </p:nvCxnSpPr>
          <p:spPr>
            <a:xfrm>
              <a:off x="11145" y="453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/>
            <p:cNvCxnSpPr/>
            <p:nvPr/>
          </p:nvCxnSpPr>
          <p:spPr>
            <a:xfrm>
              <a:off x="11076" y="349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6"/>
            <p:cNvSpPr txBox="1"/>
            <p:nvPr/>
          </p:nvSpPr>
          <p:spPr>
            <a:xfrm>
              <a:off x="11255" y="3544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11072" y="370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6"/>
            <p:cNvSpPr txBox="1"/>
            <p:nvPr/>
          </p:nvSpPr>
          <p:spPr>
            <a:xfrm>
              <a:off x="11121" y="2240"/>
              <a:ext cx="121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8" name="直接箭头连接符 37"/>
            <p:cNvCxnSpPr/>
            <p:nvPr/>
          </p:nvCxnSpPr>
          <p:spPr>
            <a:xfrm>
              <a:off x="10938" y="240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6"/>
            <p:cNvSpPr txBox="1"/>
            <p:nvPr/>
          </p:nvSpPr>
          <p:spPr>
            <a:xfrm>
              <a:off x="11117" y="2454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0" name="直接箭头连接符 39"/>
            <p:cNvCxnSpPr/>
            <p:nvPr/>
          </p:nvCxnSpPr>
          <p:spPr>
            <a:xfrm>
              <a:off x="10934" y="261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6"/>
            <p:cNvSpPr txBox="1"/>
            <p:nvPr/>
          </p:nvSpPr>
          <p:spPr>
            <a:xfrm>
              <a:off x="11121" y="1733"/>
              <a:ext cx="121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180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2" name="直接箭头连接符 41"/>
            <p:cNvCxnSpPr/>
            <p:nvPr/>
          </p:nvCxnSpPr>
          <p:spPr>
            <a:xfrm>
              <a:off x="10938" y="189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6"/>
            <p:cNvSpPr txBox="1"/>
            <p:nvPr/>
          </p:nvSpPr>
          <p:spPr>
            <a:xfrm>
              <a:off x="11117" y="1947"/>
              <a:ext cx="122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5" name="直接箭头连接符 44"/>
            <p:cNvCxnSpPr/>
            <p:nvPr/>
          </p:nvCxnSpPr>
          <p:spPr>
            <a:xfrm>
              <a:off x="10934" y="2112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/>
            <p:cNvSpPr txBox="1"/>
            <p:nvPr/>
          </p:nvSpPr>
          <p:spPr>
            <a:xfrm>
              <a:off x="4853" y="2873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303" y="2880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1.39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812" y="2874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0.42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85" y="5540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035" y="5547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1.09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544" y="5541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0.56</a:t>
              </a:r>
            </a:p>
          </p:txBody>
        </p:sp>
      </p:grpSp>
      <p:sp>
        <p:nvSpPr>
          <p:cNvPr id="50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S21.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DF374B6-A332-DF4B-B18E-A36E3F20A7C5}"/>
              </a:ext>
            </a:extLst>
          </p:cNvPr>
          <p:cNvSpPr/>
          <p:nvPr/>
        </p:nvSpPr>
        <p:spPr>
          <a:xfrm>
            <a:off x="0" y="6476658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S21.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2C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1024255" y="1361440"/>
            <a:ext cx="10863580" cy="2740660"/>
            <a:chOff x="1613" y="2093"/>
            <a:chExt cx="17108" cy="431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51" y="3571"/>
              <a:ext cx="6130" cy="118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9" y="3309"/>
              <a:ext cx="6430" cy="148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53" y="4789"/>
              <a:ext cx="3072" cy="130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569" y="4789"/>
              <a:ext cx="3490" cy="16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rcRect r="4200" b="2583"/>
            <a:stretch>
              <a:fillRect/>
            </a:stretch>
          </p:blipFill>
          <p:spPr>
            <a:xfrm>
              <a:off x="2600" y="4789"/>
              <a:ext cx="3353" cy="11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508" y="4775"/>
              <a:ext cx="3180" cy="1520"/>
            </a:xfrm>
            <a:prstGeom prst="rect">
              <a:avLst/>
            </a:prstGeom>
          </p:spPr>
        </p:pic>
        <p:sp>
          <p:nvSpPr>
            <p:cNvPr id="62" name="TextBox 83"/>
            <p:cNvSpPr txBox="1"/>
            <p:nvPr/>
          </p:nvSpPr>
          <p:spPr>
            <a:xfrm>
              <a:off x="5953" y="2093"/>
              <a:ext cx="131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HCT116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745" y="3105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34" y="3105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946" y="3105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616" y="3105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755" y="2719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nuclear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334" y="2719"/>
              <a:ext cx="129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cytoplasm</a:t>
              </a:r>
            </a:p>
          </p:txBody>
        </p:sp>
        <p:sp>
          <p:nvSpPr>
            <p:cNvPr id="55" name="Rectangle 58"/>
            <p:cNvSpPr/>
            <p:nvPr/>
          </p:nvSpPr>
          <p:spPr>
            <a:xfrm>
              <a:off x="4422" y="3602"/>
              <a:ext cx="812" cy="270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Rectangle 58"/>
            <p:cNvSpPr/>
            <p:nvPr/>
          </p:nvSpPr>
          <p:spPr>
            <a:xfrm>
              <a:off x="7757" y="3459"/>
              <a:ext cx="913" cy="280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604" y="2962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5289" y="2576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nuclear</a:t>
              </a:r>
            </a:p>
          </p:txBody>
        </p:sp>
        <p:sp>
          <p:nvSpPr>
            <p:cNvPr id="18" name="Rectangle 58"/>
            <p:cNvSpPr/>
            <p:nvPr/>
          </p:nvSpPr>
          <p:spPr>
            <a:xfrm>
              <a:off x="11692" y="3459"/>
              <a:ext cx="812" cy="270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093" y="2971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531" y="3006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5201" y="3006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692" y="2620"/>
              <a:ext cx="129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cytoplasm</a:t>
              </a:r>
            </a:p>
          </p:txBody>
        </p:sp>
        <p:sp>
          <p:nvSpPr>
            <p:cNvPr id="25" name="Rectangle 58"/>
            <p:cNvSpPr/>
            <p:nvPr/>
          </p:nvSpPr>
          <p:spPr>
            <a:xfrm>
              <a:off x="15342" y="3360"/>
              <a:ext cx="913" cy="280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TextBox 83"/>
            <p:cNvSpPr txBox="1"/>
            <p:nvPr/>
          </p:nvSpPr>
          <p:spPr>
            <a:xfrm>
              <a:off x="9094" y="3808"/>
              <a:ext cx="1533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β-catenin</a:t>
              </a:r>
            </a:p>
          </p:txBody>
        </p:sp>
        <p:sp>
          <p:nvSpPr>
            <p:cNvPr id="31" name="TextBox 83"/>
            <p:cNvSpPr txBox="1"/>
            <p:nvPr/>
          </p:nvSpPr>
          <p:spPr>
            <a:xfrm>
              <a:off x="9292" y="5268"/>
              <a:ext cx="848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TBP</a:t>
              </a:r>
            </a:p>
          </p:txBody>
        </p:sp>
        <p:sp>
          <p:nvSpPr>
            <p:cNvPr id="27" name="TextBox 83"/>
            <p:cNvSpPr txBox="1"/>
            <p:nvPr/>
          </p:nvSpPr>
          <p:spPr>
            <a:xfrm>
              <a:off x="1613" y="5201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32" name="文本框 6"/>
            <p:cNvSpPr txBox="1"/>
            <p:nvPr/>
          </p:nvSpPr>
          <p:spPr>
            <a:xfrm>
              <a:off x="17404" y="5468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3" name="直接箭头连接符 32"/>
            <p:cNvCxnSpPr/>
            <p:nvPr/>
          </p:nvCxnSpPr>
          <p:spPr>
            <a:xfrm>
              <a:off x="17027" y="5657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6"/>
            <p:cNvSpPr txBox="1"/>
            <p:nvPr/>
          </p:nvSpPr>
          <p:spPr>
            <a:xfrm>
              <a:off x="17404" y="5797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17027" y="5986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6"/>
            <p:cNvSpPr txBox="1"/>
            <p:nvPr/>
          </p:nvSpPr>
          <p:spPr>
            <a:xfrm>
              <a:off x="17393" y="475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9" name="直接箭头连接符 28"/>
            <p:cNvCxnSpPr/>
            <p:nvPr/>
          </p:nvCxnSpPr>
          <p:spPr>
            <a:xfrm>
              <a:off x="17016" y="493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6"/>
            <p:cNvSpPr txBox="1"/>
            <p:nvPr/>
          </p:nvSpPr>
          <p:spPr>
            <a:xfrm>
              <a:off x="17393" y="5079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6" name="直接箭头连接符 35"/>
            <p:cNvCxnSpPr/>
            <p:nvPr/>
          </p:nvCxnSpPr>
          <p:spPr>
            <a:xfrm>
              <a:off x="17016" y="526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6"/>
            <p:cNvSpPr txBox="1"/>
            <p:nvPr/>
          </p:nvSpPr>
          <p:spPr>
            <a:xfrm>
              <a:off x="17448" y="3962"/>
              <a:ext cx="1273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8" name="直接箭头连接符 37"/>
            <p:cNvCxnSpPr/>
            <p:nvPr/>
          </p:nvCxnSpPr>
          <p:spPr>
            <a:xfrm>
              <a:off x="17071" y="415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6"/>
            <p:cNvSpPr txBox="1"/>
            <p:nvPr/>
          </p:nvSpPr>
          <p:spPr>
            <a:xfrm>
              <a:off x="17448" y="429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0" name="直接箭头连接符 39"/>
            <p:cNvCxnSpPr/>
            <p:nvPr/>
          </p:nvCxnSpPr>
          <p:spPr>
            <a:xfrm>
              <a:off x="17071" y="448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6"/>
            <p:cNvSpPr txBox="1"/>
            <p:nvPr/>
          </p:nvSpPr>
          <p:spPr>
            <a:xfrm>
              <a:off x="17448" y="3392"/>
              <a:ext cx="1273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180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2" name="直接箭头连接符 41"/>
            <p:cNvCxnSpPr/>
            <p:nvPr/>
          </p:nvCxnSpPr>
          <p:spPr>
            <a:xfrm>
              <a:off x="17071" y="358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6"/>
            <p:cNvSpPr txBox="1"/>
            <p:nvPr/>
          </p:nvSpPr>
          <p:spPr>
            <a:xfrm>
              <a:off x="17448" y="3721"/>
              <a:ext cx="1273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4" name="直接箭头连接符 43"/>
            <p:cNvCxnSpPr/>
            <p:nvPr/>
          </p:nvCxnSpPr>
          <p:spPr>
            <a:xfrm>
              <a:off x="17071" y="391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96"/>
            <p:cNvSpPr txBox="1"/>
            <p:nvPr/>
          </p:nvSpPr>
          <p:spPr>
            <a:xfrm>
              <a:off x="4959" y="4485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4422" y="4485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0.44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292" y="4494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755" y="4494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1.16</a:t>
              </a:r>
            </a:p>
          </p:txBody>
        </p:sp>
      </p:grpSp>
      <p:sp>
        <p:nvSpPr>
          <p:cNvPr id="2" name="TextBox 26"/>
          <p:cNvSpPr txBox="1"/>
          <p:nvPr/>
        </p:nvSpPr>
        <p:spPr>
          <a:xfrm>
            <a:off x="252730" y="1104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S4.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F8BA06-EB46-E143-B72D-88D45E15E89D}"/>
              </a:ext>
            </a:extLst>
          </p:cNvPr>
          <p:cNvSpPr/>
          <p:nvPr/>
        </p:nvSpPr>
        <p:spPr>
          <a:xfrm>
            <a:off x="40402" y="6432153"/>
            <a:ext cx="5827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S4.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Figure 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D</a:t>
            </a:r>
            <a:r>
              <a:rPr lang="en-US" altLang="zh-CN" dirty="0">
                <a:sym typeface="+mn-ea"/>
              </a:rPr>
              <a:t>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116330" y="845820"/>
            <a:ext cx="9666605" cy="2158365"/>
            <a:chOff x="976" y="443"/>
            <a:chExt cx="15223" cy="339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4" y="1339"/>
              <a:ext cx="5480" cy="9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6" y="2402"/>
              <a:ext cx="5688" cy="1237"/>
            </a:xfrm>
            <a:prstGeom prst="rect">
              <a:avLst/>
            </a:prstGeom>
          </p:spPr>
        </p:pic>
        <p:sp>
          <p:nvSpPr>
            <p:cNvPr id="86" name="TextBox 83"/>
            <p:cNvSpPr txBox="1"/>
            <p:nvPr/>
          </p:nvSpPr>
          <p:spPr>
            <a:xfrm>
              <a:off x="2769" y="470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7" name="TextBox 83"/>
            <p:cNvSpPr txBox="1"/>
            <p:nvPr/>
          </p:nvSpPr>
          <p:spPr>
            <a:xfrm>
              <a:off x="6914" y="1573"/>
              <a:ext cx="1051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Cmyc</a:t>
              </a:r>
            </a:p>
          </p:txBody>
        </p:sp>
        <p:sp>
          <p:nvSpPr>
            <p:cNvPr id="8" name="TextBox 83"/>
            <p:cNvSpPr txBox="1"/>
            <p:nvPr/>
          </p:nvSpPr>
          <p:spPr>
            <a:xfrm>
              <a:off x="6790" y="2662"/>
              <a:ext cx="129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GAPDH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92" y="1222"/>
              <a:ext cx="6250" cy="11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15" y="2402"/>
              <a:ext cx="6880" cy="1440"/>
            </a:xfrm>
            <a:prstGeom prst="rect">
              <a:avLst/>
            </a:prstGeom>
          </p:spPr>
        </p:pic>
        <p:sp>
          <p:nvSpPr>
            <p:cNvPr id="21" name="Rectangle 58"/>
            <p:cNvSpPr/>
            <p:nvPr/>
          </p:nvSpPr>
          <p:spPr>
            <a:xfrm>
              <a:off x="2795" y="1339"/>
              <a:ext cx="1253" cy="16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360" y="953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102" y="953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769" y="953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5" name="TextBox 83"/>
            <p:cNvSpPr txBox="1"/>
            <p:nvPr/>
          </p:nvSpPr>
          <p:spPr>
            <a:xfrm>
              <a:off x="10051" y="443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9" name="Rectangle 58"/>
            <p:cNvSpPr/>
            <p:nvPr/>
          </p:nvSpPr>
          <p:spPr>
            <a:xfrm>
              <a:off x="10077" y="1312"/>
              <a:ext cx="1253" cy="16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642" y="92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384" y="92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051" y="926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70" name="文本框 6"/>
            <p:cNvSpPr txBox="1"/>
            <p:nvPr/>
          </p:nvSpPr>
          <p:spPr>
            <a:xfrm>
              <a:off x="15111" y="1544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1" name="文本框 6"/>
            <p:cNvSpPr txBox="1"/>
            <p:nvPr/>
          </p:nvSpPr>
          <p:spPr>
            <a:xfrm>
              <a:off x="15353" y="2426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2" name="文本框 6"/>
            <p:cNvSpPr txBox="1"/>
            <p:nvPr/>
          </p:nvSpPr>
          <p:spPr>
            <a:xfrm>
              <a:off x="15353" y="277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75" name="直接箭头连接符 74"/>
            <p:cNvCxnSpPr/>
            <p:nvPr/>
          </p:nvCxnSpPr>
          <p:spPr>
            <a:xfrm>
              <a:off x="15186" y="294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箭头连接符 75"/>
            <p:cNvCxnSpPr/>
            <p:nvPr/>
          </p:nvCxnSpPr>
          <p:spPr>
            <a:xfrm>
              <a:off x="15186" y="2617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/>
            <p:cNvCxnSpPr/>
            <p:nvPr/>
          </p:nvCxnSpPr>
          <p:spPr>
            <a:xfrm>
              <a:off x="14916" y="171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6"/>
            <p:cNvSpPr txBox="1"/>
            <p:nvPr/>
          </p:nvSpPr>
          <p:spPr>
            <a:xfrm>
              <a:off x="15095" y="1912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14912" y="2077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3712" y="2081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162" y="2088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0.91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671" y="2082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0.42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27045" y="3312795"/>
            <a:ext cx="5661025" cy="2143125"/>
            <a:chOff x="2795" y="4513"/>
            <a:chExt cx="8915" cy="337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95" y="5226"/>
              <a:ext cx="3400" cy="86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72" y="5318"/>
              <a:ext cx="3270" cy="83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619" y="6148"/>
              <a:ext cx="2413" cy="173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312" y="6148"/>
              <a:ext cx="3330" cy="1740"/>
            </a:xfrm>
            <a:prstGeom prst="rect">
              <a:avLst/>
            </a:prstGeom>
          </p:spPr>
        </p:pic>
        <p:sp>
          <p:nvSpPr>
            <p:cNvPr id="34" name="TextBox 83"/>
            <p:cNvSpPr txBox="1"/>
            <p:nvPr/>
          </p:nvSpPr>
          <p:spPr>
            <a:xfrm>
              <a:off x="4397" y="4513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988" y="499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570" y="4996"/>
              <a:ext cx="128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013" y="4996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39" name="文本框 6"/>
            <p:cNvSpPr txBox="1"/>
            <p:nvPr/>
          </p:nvSpPr>
          <p:spPr>
            <a:xfrm>
              <a:off x="10864" y="570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40" name="文本框 6"/>
            <p:cNvSpPr txBox="1"/>
            <p:nvPr/>
          </p:nvSpPr>
          <p:spPr>
            <a:xfrm>
              <a:off x="10784" y="682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41" name="文本框 6"/>
            <p:cNvSpPr txBox="1"/>
            <p:nvPr/>
          </p:nvSpPr>
          <p:spPr>
            <a:xfrm>
              <a:off x="10784" y="7309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2" name="直接箭头连接符 41"/>
            <p:cNvCxnSpPr/>
            <p:nvPr/>
          </p:nvCxnSpPr>
          <p:spPr>
            <a:xfrm>
              <a:off x="10617" y="747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>
              <a:off x="10617" y="701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/>
            <p:nvPr/>
          </p:nvCxnSpPr>
          <p:spPr>
            <a:xfrm>
              <a:off x="10669" y="586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6"/>
            <p:cNvSpPr txBox="1"/>
            <p:nvPr/>
          </p:nvSpPr>
          <p:spPr>
            <a:xfrm>
              <a:off x="10848" y="6324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52" name="直接箭头连接符 51"/>
            <p:cNvCxnSpPr/>
            <p:nvPr/>
          </p:nvCxnSpPr>
          <p:spPr>
            <a:xfrm>
              <a:off x="10665" y="648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6"/>
            <p:cNvSpPr txBox="1"/>
            <p:nvPr/>
          </p:nvSpPr>
          <p:spPr>
            <a:xfrm>
              <a:off x="10845" y="5339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54" name="直接箭头连接符 53"/>
            <p:cNvCxnSpPr/>
            <p:nvPr/>
          </p:nvCxnSpPr>
          <p:spPr>
            <a:xfrm>
              <a:off x="10650" y="550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83"/>
            <p:cNvSpPr txBox="1"/>
            <p:nvPr/>
          </p:nvSpPr>
          <p:spPr>
            <a:xfrm>
              <a:off x="6117" y="5430"/>
              <a:ext cx="988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KLF4</a:t>
              </a:r>
            </a:p>
          </p:txBody>
        </p:sp>
        <p:sp>
          <p:nvSpPr>
            <p:cNvPr id="56" name="TextBox 83"/>
            <p:cNvSpPr txBox="1"/>
            <p:nvPr/>
          </p:nvSpPr>
          <p:spPr>
            <a:xfrm>
              <a:off x="6106" y="6324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272" y="5873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722" y="5880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0.73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31" y="5874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0.55</a:t>
              </a:r>
            </a:p>
          </p:txBody>
        </p:sp>
      </p:grpSp>
      <p:sp>
        <p:nvSpPr>
          <p:cNvPr id="50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S22.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F7C6EFE-31AE-0F40-8015-B0CBE999711D}"/>
              </a:ext>
            </a:extLst>
          </p:cNvPr>
          <p:cNvSpPr/>
          <p:nvPr/>
        </p:nvSpPr>
        <p:spPr>
          <a:xfrm>
            <a:off x="-16679" y="6488668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S22.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2C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605" y="3725822"/>
            <a:ext cx="2673350" cy="9906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8120" y="3662957"/>
            <a:ext cx="2457450" cy="10858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0685" y="5205372"/>
            <a:ext cx="3924300" cy="12890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6270" y="5243472"/>
            <a:ext cx="3854450" cy="1250950"/>
          </a:xfrm>
          <a:prstGeom prst="rect">
            <a:avLst/>
          </a:prstGeom>
        </p:spPr>
      </p:pic>
      <p:sp>
        <p:nvSpPr>
          <p:cNvPr id="28" name="TextBox 83"/>
          <p:cNvSpPr txBox="1"/>
          <p:nvPr/>
        </p:nvSpPr>
        <p:spPr>
          <a:xfrm>
            <a:off x="3779520" y="3174007"/>
            <a:ext cx="76644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SW480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196715" y="3480712"/>
            <a:ext cx="630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977005" y="3480712"/>
            <a:ext cx="3937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745230" y="3480712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34" name="Rectangle 58"/>
          <p:cNvSpPr/>
          <p:nvPr/>
        </p:nvSpPr>
        <p:spPr>
          <a:xfrm>
            <a:off x="3875405" y="3958232"/>
            <a:ext cx="882015" cy="175006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TextBox 83"/>
          <p:cNvSpPr txBox="1"/>
          <p:nvPr/>
        </p:nvSpPr>
        <p:spPr>
          <a:xfrm>
            <a:off x="5329238" y="4035702"/>
            <a:ext cx="73660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CD133</a:t>
            </a:r>
          </a:p>
        </p:txBody>
      </p:sp>
      <p:sp>
        <p:nvSpPr>
          <p:cNvPr id="43" name="TextBox 83"/>
          <p:cNvSpPr txBox="1"/>
          <p:nvPr/>
        </p:nvSpPr>
        <p:spPr>
          <a:xfrm>
            <a:off x="5395596" y="4508142"/>
            <a:ext cx="8248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GAPDH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48120" y="4748807"/>
            <a:ext cx="2508250" cy="615950"/>
          </a:xfrm>
          <a:prstGeom prst="rect">
            <a:avLst/>
          </a:prstGeom>
        </p:spPr>
      </p:pic>
      <p:sp>
        <p:nvSpPr>
          <p:cNvPr id="35" name="Rectangle 58"/>
          <p:cNvSpPr/>
          <p:nvPr/>
        </p:nvSpPr>
        <p:spPr>
          <a:xfrm>
            <a:off x="7818755" y="3958232"/>
            <a:ext cx="882015" cy="202882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文本框 6"/>
          <p:cNvSpPr txBox="1"/>
          <p:nvPr/>
        </p:nvSpPr>
        <p:spPr>
          <a:xfrm>
            <a:off x="9201150" y="4539257"/>
            <a:ext cx="7715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8973185" y="4644032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6"/>
          <p:cNvSpPr txBox="1"/>
          <p:nvPr/>
        </p:nvSpPr>
        <p:spPr>
          <a:xfrm>
            <a:off x="9362440" y="4849772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0" name="直接箭头连接符 49"/>
          <p:cNvCxnSpPr/>
          <p:nvPr/>
        </p:nvCxnSpPr>
        <p:spPr>
          <a:xfrm>
            <a:off x="9140190" y="4970422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6"/>
          <p:cNvSpPr txBox="1"/>
          <p:nvPr/>
        </p:nvSpPr>
        <p:spPr>
          <a:xfrm>
            <a:off x="9362440" y="5039002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2" name="直接箭头连接符 51"/>
          <p:cNvCxnSpPr/>
          <p:nvPr/>
        </p:nvCxnSpPr>
        <p:spPr>
          <a:xfrm>
            <a:off x="9140190" y="5180607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6"/>
          <p:cNvSpPr txBox="1"/>
          <p:nvPr/>
        </p:nvSpPr>
        <p:spPr>
          <a:xfrm>
            <a:off x="11094720" y="5409207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4" name="直接箭头连接符 53"/>
          <p:cNvCxnSpPr/>
          <p:nvPr/>
        </p:nvCxnSpPr>
        <p:spPr>
          <a:xfrm>
            <a:off x="10872470" y="5529857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6"/>
          <p:cNvSpPr txBox="1"/>
          <p:nvPr/>
        </p:nvSpPr>
        <p:spPr>
          <a:xfrm>
            <a:off x="11094720" y="5617487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10855325" y="5730517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6"/>
          <p:cNvSpPr txBox="1"/>
          <p:nvPr/>
        </p:nvSpPr>
        <p:spPr>
          <a:xfrm>
            <a:off x="9195435" y="4398922"/>
            <a:ext cx="7715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9" name="直接箭头连接符 58"/>
          <p:cNvCxnSpPr/>
          <p:nvPr/>
        </p:nvCxnSpPr>
        <p:spPr>
          <a:xfrm>
            <a:off x="9017635" y="4503697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6"/>
          <p:cNvSpPr txBox="1"/>
          <p:nvPr/>
        </p:nvSpPr>
        <p:spPr>
          <a:xfrm>
            <a:off x="9195435" y="4153812"/>
            <a:ext cx="7715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1" name="直接箭头连接符 60"/>
          <p:cNvCxnSpPr/>
          <p:nvPr/>
        </p:nvCxnSpPr>
        <p:spPr>
          <a:xfrm>
            <a:off x="8997950" y="4258587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"/>
          <p:cNvSpPr txBox="1"/>
          <p:nvPr/>
        </p:nvSpPr>
        <p:spPr>
          <a:xfrm>
            <a:off x="9195435" y="3997602"/>
            <a:ext cx="7715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3" name="直接箭头连接符 62"/>
          <p:cNvCxnSpPr/>
          <p:nvPr/>
        </p:nvCxnSpPr>
        <p:spPr>
          <a:xfrm>
            <a:off x="9017635" y="4118252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3658870" y="-15763"/>
            <a:ext cx="5581015" cy="3122295"/>
            <a:chOff x="67" y="219"/>
            <a:chExt cx="8789" cy="49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7" y="1088"/>
              <a:ext cx="2590" cy="227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083" y="1238"/>
              <a:ext cx="3200" cy="197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7" y="3356"/>
              <a:ext cx="2770" cy="178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101" y="3356"/>
              <a:ext cx="3040" cy="1740"/>
            </a:xfrm>
            <a:prstGeom prst="rect">
              <a:avLst/>
            </a:prstGeom>
          </p:spPr>
        </p:pic>
        <p:sp>
          <p:nvSpPr>
            <p:cNvPr id="37" name="文本框 6"/>
            <p:cNvSpPr txBox="1"/>
            <p:nvPr/>
          </p:nvSpPr>
          <p:spPr>
            <a:xfrm>
              <a:off x="7642" y="1839"/>
              <a:ext cx="121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8" name="直接箭头连接符 37"/>
            <p:cNvCxnSpPr/>
            <p:nvPr/>
          </p:nvCxnSpPr>
          <p:spPr>
            <a:xfrm>
              <a:off x="7283" y="2004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6"/>
            <p:cNvSpPr txBox="1"/>
            <p:nvPr/>
          </p:nvSpPr>
          <p:spPr>
            <a:xfrm>
              <a:off x="7651" y="2146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0" name="直接箭头连接符 39"/>
            <p:cNvCxnSpPr/>
            <p:nvPr/>
          </p:nvCxnSpPr>
          <p:spPr>
            <a:xfrm>
              <a:off x="7301" y="2336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6"/>
            <p:cNvSpPr txBox="1"/>
            <p:nvPr/>
          </p:nvSpPr>
          <p:spPr>
            <a:xfrm>
              <a:off x="7651" y="2822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0" name="直接箭头连接符 9"/>
            <p:cNvCxnSpPr/>
            <p:nvPr/>
          </p:nvCxnSpPr>
          <p:spPr>
            <a:xfrm>
              <a:off x="7301" y="3012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6"/>
            <p:cNvSpPr txBox="1"/>
            <p:nvPr/>
          </p:nvSpPr>
          <p:spPr>
            <a:xfrm>
              <a:off x="7545" y="3688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2" name="直接箭头连接符 11"/>
            <p:cNvCxnSpPr/>
            <p:nvPr/>
          </p:nvCxnSpPr>
          <p:spPr>
            <a:xfrm>
              <a:off x="7195" y="387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6"/>
            <p:cNvSpPr txBox="1"/>
            <p:nvPr/>
          </p:nvSpPr>
          <p:spPr>
            <a:xfrm>
              <a:off x="7545" y="4176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7168" y="4354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83"/>
            <p:cNvSpPr txBox="1"/>
            <p:nvPr/>
          </p:nvSpPr>
          <p:spPr>
            <a:xfrm>
              <a:off x="758" y="219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75" y="702"/>
              <a:ext cx="993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69" y="702"/>
              <a:ext cx="62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4" y="702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9" name="TextBox 83"/>
            <p:cNvSpPr txBox="1"/>
            <p:nvPr/>
          </p:nvSpPr>
          <p:spPr>
            <a:xfrm>
              <a:off x="4631" y="369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448" y="852"/>
              <a:ext cx="993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942" y="852"/>
              <a:ext cx="62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337" y="852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55" name="TextBox 83"/>
            <p:cNvSpPr txBox="1"/>
            <p:nvPr/>
          </p:nvSpPr>
          <p:spPr>
            <a:xfrm>
              <a:off x="2800" y="2534"/>
              <a:ext cx="115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Nanog</a:t>
              </a:r>
            </a:p>
          </p:txBody>
        </p:sp>
        <p:sp>
          <p:nvSpPr>
            <p:cNvPr id="23" name="TextBox 83"/>
            <p:cNvSpPr txBox="1"/>
            <p:nvPr/>
          </p:nvSpPr>
          <p:spPr>
            <a:xfrm>
              <a:off x="2802" y="3395"/>
              <a:ext cx="129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GAPDH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799" y="2224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249" y="2231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1.18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58" y="2225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0.6</a:t>
              </a: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526280" y="4724677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119245" y="4729122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1.38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906520" y="4725312"/>
            <a:ext cx="37084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44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S23. 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8E191A2-D7E2-8D4D-8809-1A83D5E23BAD}"/>
              </a:ext>
            </a:extLst>
          </p:cNvPr>
          <p:cNvSpPr/>
          <p:nvPr/>
        </p:nvSpPr>
        <p:spPr>
          <a:xfrm>
            <a:off x="-1204" y="6488668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S23.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2C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2385" y="1257300"/>
            <a:ext cx="2178050" cy="1079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3790" y="1384935"/>
            <a:ext cx="2139950" cy="1022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535" y="2439035"/>
            <a:ext cx="3679825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6890" y="2435860"/>
            <a:ext cx="4006850" cy="596900"/>
          </a:xfrm>
          <a:prstGeom prst="rect">
            <a:avLst/>
          </a:prstGeom>
        </p:spPr>
      </p:pic>
      <p:sp>
        <p:nvSpPr>
          <p:cNvPr id="28" name="TextBox 83"/>
          <p:cNvSpPr txBox="1"/>
          <p:nvPr/>
        </p:nvSpPr>
        <p:spPr>
          <a:xfrm>
            <a:off x="3348355" y="734060"/>
            <a:ext cx="76644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SW480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735070" y="1040765"/>
            <a:ext cx="630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545840" y="1040765"/>
            <a:ext cx="3937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54705" y="1040765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34" name="Rectangle 58"/>
          <p:cNvSpPr/>
          <p:nvPr/>
        </p:nvSpPr>
        <p:spPr>
          <a:xfrm>
            <a:off x="3453130" y="1438910"/>
            <a:ext cx="807085" cy="175006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83"/>
          <p:cNvSpPr txBox="1"/>
          <p:nvPr/>
        </p:nvSpPr>
        <p:spPr>
          <a:xfrm>
            <a:off x="8289925" y="790575"/>
            <a:ext cx="76644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SW480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676640" y="1097280"/>
            <a:ext cx="630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487410" y="1097280"/>
            <a:ext cx="3937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296275" y="1097280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2" name="Rectangle 58"/>
          <p:cNvSpPr/>
          <p:nvPr/>
        </p:nvSpPr>
        <p:spPr>
          <a:xfrm>
            <a:off x="8333740" y="1454785"/>
            <a:ext cx="807085" cy="175006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文本框 6"/>
          <p:cNvSpPr txBox="1"/>
          <p:nvPr/>
        </p:nvSpPr>
        <p:spPr>
          <a:xfrm>
            <a:off x="9850120" y="254063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4" name="直接箭头连接符 53"/>
          <p:cNvCxnSpPr/>
          <p:nvPr/>
        </p:nvCxnSpPr>
        <p:spPr>
          <a:xfrm>
            <a:off x="9627870" y="266128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6"/>
          <p:cNvSpPr txBox="1"/>
          <p:nvPr/>
        </p:nvSpPr>
        <p:spPr>
          <a:xfrm>
            <a:off x="9850120" y="274891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9610725" y="286194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6"/>
          <p:cNvSpPr txBox="1"/>
          <p:nvPr/>
        </p:nvSpPr>
        <p:spPr>
          <a:xfrm>
            <a:off x="9850120" y="2039620"/>
            <a:ext cx="76327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9627870" y="216027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6"/>
          <p:cNvSpPr txBox="1"/>
          <p:nvPr/>
        </p:nvSpPr>
        <p:spPr>
          <a:xfrm>
            <a:off x="9850120" y="220726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9610725" y="232029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6"/>
          <p:cNvSpPr txBox="1"/>
          <p:nvPr/>
        </p:nvSpPr>
        <p:spPr>
          <a:xfrm>
            <a:off x="9850120" y="1659890"/>
            <a:ext cx="76327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9627870" y="178054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6"/>
          <p:cNvSpPr txBox="1"/>
          <p:nvPr/>
        </p:nvSpPr>
        <p:spPr>
          <a:xfrm>
            <a:off x="9850120" y="1827530"/>
            <a:ext cx="84137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9610725" y="194056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83"/>
          <p:cNvSpPr txBox="1"/>
          <p:nvPr/>
        </p:nvSpPr>
        <p:spPr>
          <a:xfrm>
            <a:off x="4681220" y="1765935"/>
            <a:ext cx="6070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C-Kit</a:t>
            </a:r>
          </a:p>
        </p:txBody>
      </p:sp>
      <p:sp>
        <p:nvSpPr>
          <p:cNvPr id="21" name="TextBox 83"/>
          <p:cNvSpPr txBox="1"/>
          <p:nvPr/>
        </p:nvSpPr>
        <p:spPr>
          <a:xfrm>
            <a:off x="4681220" y="2748915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039870" y="2223770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665855" y="222821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0.16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365500" y="2221230"/>
            <a:ext cx="47498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0.03</a:t>
            </a:r>
          </a:p>
        </p:txBody>
      </p:sp>
      <p:sp>
        <p:nvSpPr>
          <p:cNvPr id="2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S24.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3735" y="4113530"/>
            <a:ext cx="2819400" cy="1060450"/>
          </a:xfrm>
          <a:prstGeom prst="rect">
            <a:avLst/>
          </a:prstGeom>
        </p:spPr>
      </p:pic>
      <p:sp>
        <p:nvSpPr>
          <p:cNvPr id="46" name="TextBox 83"/>
          <p:cNvSpPr txBox="1"/>
          <p:nvPr/>
        </p:nvSpPr>
        <p:spPr>
          <a:xfrm>
            <a:off x="2767330" y="3546475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140710" y="391922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2955925" y="3919220"/>
            <a:ext cx="40513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2736850" y="3919220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50" name="TextBox 83"/>
          <p:cNvSpPr txBox="1"/>
          <p:nvPr/>
        </p:nvSpPr>
        <p:spPr>
          <a:xfrm>
            <a:off x="3659505" y="3542665"/>
            <a:ext cx="6470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DLD1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959860" y="392557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752850" y="392557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565525" y="3925570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23" name="Rectangle 58"/>
          <p:cNvSpPr/>
          <p:nvPr/>
        </p:nvSpPr>
        <p:spPr>
          <a:xfrm>
            <a:off x="2830830" y="4331970"/>
            <a:ext cx="704215" cy="163322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43735" y="5177155"/>
            <a:ext cx="2781300" cy="577850"/>
          </a:xfrm>
          <a:prstGeom prst="rect">
            <a:avLst/>
          </a:prstGeom>
        </p:spPr>
      </p:pic>
      <p:sp>
        <p:nvSpPr>
          <p:cNvPr id="24" name="Rectangle 58"/>
          <p:cNvSpPr/>
          <p:nvPr/>
        </p:nvSpPr>
        <p:spPr>
          <a:xfrm>
            <a:off x="3535045" y="4331970"/>
            <a:ext cx="807720" cy="163322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0"/>
          <a:srcRect t="17149" r="14580" b="30042"/>
          <a:stretch>
            <a:fillRect/>
          </a:stretch>
        </p:blipFill>
        <p:spPr>
          <a:xfrm>
            <a:off x="6673215" y="3642360"/>
            <a:ext cx="2954655" cy="2437130"/>
          </a:xfrm>
          <a:prstGeom prst="rect">
            <a:avLst/>
          </a:prstGeom>
        </p:spPr>
      </p:pic>
      <p:sp>
        <p:nvSpPr>
          <p:cNvPr id="58" name="TextBox 83"/>
          <p:cNvSpPr txBox="1"/>
          <p:nvPr/>
        </p:nvSpPr>
        <p:spPr>
          <a:xfrm>
            <a:off x="4899025" y="4521200"/>
            <a:ext cx="6070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C-Kit</a:t>
            </a:r>
          </a:p>
        </p:txBody>
      </p:sp>
      <p:sp>
        <p:nvSpPr>
          <p:cNvPr id="59" name="TextBox 83"/>
          <p:cNvSpPr txBox="1"/>
          <p:nvPr/>
        </p:nvSpPr>
        <p:spPr>
          <a:xfrm>
            <a:off x="4899025" y="5312410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sp>
        <p:nvSpPr>
          <p:cNvPr id="60" name="Rectangle 58"/>
          <p:cNvSpPr/>
          <p:nvPr/>
        </p:nvSpPr>
        <p:spPr>
          <a:xfrm>
            <a:off x="8295005" y="4175760"/>
            <a:ext cx="648335" cy="163322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61" name="Rectangle 58"/>
          <p:cNvSpPr/>
          <p:nvPr/>
        </p:nvSpPr>
        <p:spPr>
          <a:xfrm>
            <a:off x="7686040" y="4178935"/>
            <a:ext cx="608965" cy="163322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67" name="文本框 66"/>
          <p:cNvSpPr txBox="1"/>
          <p:nvPr/>
        </p:nvSpPr>
        <p:spPr>
          <a:xfrm>
            <a:off x="3354070" y="4980305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3019425" y="4980305"/>
            <a:ext cx="4413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0.68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2753360" y="4980305"/>
            <a:ext cx="5118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0.46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4166235" y="4980305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3831590" y="4980305"/>
            <a:ext cx="4413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0.23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3565525" y="4980305"/>
            <a:ext cx="5118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015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27E1EE-B858-6C40-82C8-30B0D46C7746}"/>
              </a:ext>
            </a:extLst>
          </p:cNvPr>
          <p:cNvSpPr/>
          <p:nvPr/>
        </p:nvSpPr>
        <p:spPr>
          <a:xfrm>
            <a:off x="0" y="6453356"/>
            <a:ext cx="401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S24.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3C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807845" y="1535430"/>
            <a:ext cx="9075420" cy="3402965"/>
            <a:chOff x="1199" y="2418"/>
            <a:chExt cx="14292" cy="535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9" y="6397"/>
              <a:ext cx="5210" cy="138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74" y="5908"/>
              <a:ext cx="5160" cy="123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9" y="3238"/>
              <a:ext cx="5360" cy="19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74" y="3268"/>
              <a:ext cx="5290" cy="19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81" y="5425"/>
              <a:ext cx="4700" cy="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279" y="5178"/>
              <a:ext cx="5350" cy="73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378" y="3040"/>
              <a:ext cx="1019" cy="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/>
                <a:t>Ctrl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618" y="3040"/>
              <a:ext cx="1074" cy="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/>
                <a:t>OE-C-Kit</a:t>
              </a:r>
            </a:p>
          </p:txBody>
        </p:sp>
        <p:sp>
          <p:nvSpPr>
            <p:cNvPr id="19" name="TextBox 83"/>
            <p:cNvSpPr txBox="1"/>
            <p:nvPr/>
          </p:nvSpPr>
          <p:spPr>
            <a:xfrm>
              <a:off x="4826" y="2557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13" name="Rectangle 58"/>
            <p:cNvSpPr/>
            <p:nvPr/>
          </p:nvSpPr>
          <p:spPr>
            <a:xfrm>
              <a:off x="4964" y="3658"/>
              <a:ext cx="813" cy="3343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Rectangle 58"/>
            <p:cNvSpPr/>
            <p:nvPr/>
          </p:nvSpPr>
          <p:spPr>
            <a:xfrm>
              <a:off x="11526" y="3721"/>
              <a:ext cx="1295" cy="321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2209" y="2901"/>
              <a:ext cx="1019" cy="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/>
                <a:t>Ctrl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1449" y="2901"/>
              <a:ext cx="1074" cy="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/>
                <a:t>OE-C-Kit</a:t>
              </a:r>
            </a:p>
          </p:txBody>
        </p:sp>
        <p:sp>
          <p:nvSpPr>
            <p:cNvPr id="11" name="TextBox 83"/>
            <p:cNvSpPr txBox="1"/>
            <p:nvPr/>
          </p:nvSpPr>
          <p:spPr>
            <a:xfrm>
              <a:off x="11657" y="2418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45" name="文本框 6"/>
            <p:cNvSpPr txBox="1"/>
            <p:nvPr/>
          </p:nvSpPr>
          <p:spPr>
            <a:xfrm>
              <a:off x="14126" y="5515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6" name="直接箭头连接符 45"/>
            <p:cNvCxnSpPr/>
            <p:nvPr/>
          </p:nvCxnSpPr>
          <p:spPr>
            <a:xfrm>
              <a:off x="13749" y="5704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6"/>
            <p:cNvSpPr txBox="1"/>
            <p:nvPr/>
          </p:nvSpPr>
          <p:spPr>
            <a:xfrm>
              <a:off x="14126" y="515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8" name="直接箭头连接符 47"/>
            <p:cNvCxnSpPr/>
            <p:nvPr/>
          </p:nvCxnSpPr>
          <p:spPr>
            <a:xfrm>
              <a:off x="13749" y="533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6"/>
            <p:cNvSpPr txBox="1"/>
            <p:nvPr/>
          </p:nvSpPr>
          <p:spPr>
            <a:xfrm>
              <a:off x="14126" y="5908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13749" y="6097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6"/>
            <p:cNvSpPr txBox="1"/>
            <p:nvPr/>
          </p:nvSpPr>
          <p:spPr>
            <a:xfrm>
              <a:off x="14126" y="6342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6" name="直接箭头连接符 15"/>
            <p:cNvCxnSpPr/>
            <p:nvPr/>
          </p:nvCxnSpPr>
          <p:spPr>
            <a:xfrm>
              <a:off x="13749" y="653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6"/>
            <p:cNvSpPr txBox="1"/>
            <p:nvPr/>
          </p:nvSpPr>
          <p:spPr>
            <a:xfrm>
              <a:off x="14099" y="4488"/>
              <a:ext cx="139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8" name="直接箭头连接符 17"/>
            <p:cNvCxnSpPr/>
            <p:nvPr/>
          </p:nvCxnSpPr>
          <p:spPr>
            <a:xfrm>
              <a:off x="13722" y="4677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6"/>
            <p:cNvSpPr txBox="1"/>
            <p:nvPr/>
          </p:nvSpPr>
          <p:spPr>
            <a:xfrm>
              <a:off x="14099" y="4802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2" name="直接箭头连接符 21"/>
            <p:cNvCxnSpPr/>
            <p:nvPr/>
          </p:nvCxnSpPr>
          <p:spPr>
            <a:xfrm>
              <a:off x="13722" y="499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6"/>
            <p:cNvSpPr txBox="1"/>
            <p:nvPr/>
          </p:nvSpPr>
          <p:spPr>
            <a:xfrm>
              <a:off x="14072" y="3826"/>
              <a:ext cx="139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180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4" name="直接箭头连接符 23"/>
            <p:cNvCxnSpPr/>
            <p:nvPr/>
          </p:nvCxnSpPr>
          <p:spPr>
            <a:xfrm>
              <a:off x="13695" y="401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6"/>
            <p:cNvSpPr txBox="1"/>
            <p:nvPr/>
          </p:nvSpPr>
          <p:spPr>
            <a:xfrm>
              <a:off x="14072" y="4140"/>
              <a:ext cx="141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6" name="直接箭头连接符 25"/>
            <p:cNvCxnSpPr/>
            <p:nvPr/>
          </p:nvCxnSpPr>
          <p:spPr>
            <a:xfrm>
              <a:off x="13695" y="432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83"/>
            <p:cNvSpPr txBox="1"/>
            <p:nvPr/>
          </p:nvSpPr>
          <p:spPr>
            <a:xfrm>
              <a:off x="6930" y="4391"/>
              <a:ext cx="95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C-Kit</a:t>
              </a:r>
            </a:p>
          </p:txBody>
        </p:sp>
        <p:sp>
          <p:nvSpPr>
            <p:cNvPr id="30" name="TextBox 83"/>
            <p:cNvSpPr txBox="1"/>
            <p:nvPr/>
          </p:nvSpPr>
          <p:spPr>
            <a:xfrm>
              <a:off x="6887" y="6381"/>
              <a:ext cx="89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Slug</a:t>
              </a:r>
            </a:p>
          </p:txBody>
        </p:sp>
        <p:sp>
          <p:nvSpPr>
            <p:cNvPr id="31" name="TextBox 83"/>
            <p:cNvSpPr txBox="1"/>
            <p:nvPr/>
          </p:nvSpPr>
          <p:spPr>
            <a:xfrm>
              <a:off x="6832" y="5418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378" y="5018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841" y="5018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82.4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13" y="7138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976" y="7138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1.76</a:t>
              </a:r>
            </a:p>
          </p:txBody>
        </p:sp>
      </p:grpSp>
      <p:sp>
        <p:nvSpPr>
          <p:cNvPr id="44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S25.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8E6D693-E9AC-B743-8676-A330A408DD4E}"/>
              </a:ext>
            </a:extLst>
          </p:cNvPr>
          <p:cNvSpPr/>
          <p:nvPr/>
        </p:nvSpPr>
        <p:spPr>
          <a:xfrm>
            <a:off x="0" y="6454820"/>
            <a:ext cx="401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S25.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3</a:t>
            </a:r>
            <a:r>
              <a:rPr lang="en-US" dirty="0">
                <a:sym typeface="+mn-ea"/>
              </a:rPr>
              <a:t>D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5655" y="826770"/>
            <a:ext cx="10600690" cy="4443730"/>
            <a:chOff x="502" y="524"/>
            <a:chExt cx="16694" cy="699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2" y="3376"/>
              <a:ext cx="6520" cy="106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65" y="3406"/>
              <a:ext cx="6710" cy="1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65" y="4436"/>
              <a:ext cx="6510" cy="96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92" y="4436"/>
              <a:ext cx="6330" cy="10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02" y="1466"/>
              <a:ext cx="6480" cy="191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665" y="1477"/>
              <a:ext cx="6785" cy="189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805" y="5398"/>
              <a:ext cx="6470" cy="211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52" y="5496"/>
              <a:ext cx="6170" cy="1640"/>
            </a:xfrm>
            <a:prstGeom prst="rect">
              <a:avLst/>
            </a:prstGeom>
          </p:spPr>
        </p:pic>
        <p:sp>
          <p:nvSpPr>
            <p:cNvPr id="29" name="TextBox 83"/>
            <p:cNvSpPr txBox="1"/>
            <p:nvPr/>
          </p:nvSpPr>
          <p:spPr>
            <a:xfrm>
              <a:off x="7345" y="2185"/>
              <a:ext cx="95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C-Kit</a:t>
              </a:r>
            </a:p>
          </p:txBody>
        </p:sp>
        <p:sp>
          <p:nvSpPr>
            <p:cNvPr id="30" name="TextBox 83"/>
            <p:cNvSpPr txBox="1"/>
            <p:nvPr/>
          </p:nvSpPr>
          <p:spPr>
            <a:xfrm>
              <a:off x="7345" y="5873"/>
              <a:ext cx="89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Slug</a:t>
              </a:r>
            </a:p>
          </p:txBody>
        </p:sp>
        <p:sp>
          <p:nvSpPr>
            <p:cNvPr id="31" name="TextBox 83"/>
            <p:cNvSpPr txBox="1"/>
            <p:nvPr/>
          </p:nvSpPr>
          <p:spPr>
            <a:xfrm>
              <a:off x="7225" y="3775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12" name="TextBox 83"/>
            <p:cNvSpPr txBox="1"/>
            <p:nvPr/>
          </p:nvSpPr>
          <p:spPr>
            <a:xfrm>
              <a:off x="7158" y="4675"/>
              <a:ext cx="157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ALDH1A1</a:t>
              </a:r>
            </a:p>
          </p:txBody>
        </p:sp>
        <p:sp>
          <p:nvSpPr>
            <p:cNvPr id="19" name="文本框 6"/>
            <p:cNvSpPr txBox="1"/>
            <p:nvPr/>
          </p:nvSpPr>
          <p:spPr>
            <a:xfrm>
              <a:off x="15644" y="4939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0" name="直接箭头连接符 19"/>
            <p:cNvCxnSpPr/>
            <p:nvPr/>
          </p:nvCxnSpPr>
          <p:spPr>
            <a:xfrm>
              <a:off x="15267" y="512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6"/>
            <p:cNvSpPr txBox="1"/>
            <p:nvPr/>
          </p:nvSpPr>
          <p:spPr>
            <a:xfrm>
              <a:off x="15644" y="4574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8" name="直接箭头连接符 27"/>
            <p:cNvCxnSpPr/>
            <p:nvPr/>
          </p:nvCxnSpPr>
          <p:spPr>
            <a:xfrm>
              <a:off x="15267" y="476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6"/>
            <p:cNvSpPr txBox="1"/>
            <p:nvPr/>
          </p:nvSpPr>
          <p:spPr>
            <a:xfrm>
              <a:off x="15644" y="5536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3" name="直接箭头连接符 32"/>
            <p:cNvCxnSpPr/>
            <p:nvPr/>
          </p:nvCxnSpPr>
          <p:spPr>
            <a:xfrm>
              <a:off x="15267" y="572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6"/>
            <p:cNvSpPr txBox="1"/>
            <p:nvPr/>
          </p:nvSpPr>
          <p:spPr>
            <a:xfrm>
              <a:off x="15644" y="597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15267" y="615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6"/>
            <p:cNvSpPr txBox="1"/>
            <p:nvPr/>
          </p:nvSpPr>
          <p:spPr>
            <a:xfrm>
              <a:off x="15804" y="2654"/>
              <a:ext cx="139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7" name="直接箭头连接符 36"/>
            <p:cNvCxnSpPr/>
            <p:nvPr/>
          </p:nvCxnSpPr>
          <p:spPr>
            <a:xfrm>
              <a:off x="15427" y="284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6"/>
            <p:cNvSpPr txBox="1"/>
            <p:nvPr/>
          </p:nvSpPr>
          <p:spPr>
            <a:xfrm>
              <a:off x="15804" y="2968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9" name="直接箭头连接符 38"/>
            <p:cNvCxnSpPr/>
            <p:nvPr/>
          </p:nvCxnSpPr>
          <p:spPr>
            <a:xfrm>
              <a:off x="15427" y="3157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6"/>
            <p:cNvSpPr txBox="1"/>
            <p:nvPr/>
          </p:nvSpPr>
          <p:spPr>
            <a:xfrm>
              <a:off x="15777" y="1992"/>
              <a:ext cx="139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180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1" name="直接箭头连接符 40"/>
            <p:cNvCxnSpPr/>
            <p:nvPr/>
          </p:nvCxnSpPr>
          <p:spPr>
            <a:xfrm>
              <a:off x="15400" y="218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6"/>
            <p:cNvSpPr txBox="1"/>
            <p:nvPr/>
          </p:nvSpPr>
          <p:spPr>
            <a:xfrm>
              <a:off x="15777" y="2306"/>
              <a:ext cx="141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3" name="直接箭头连接符 42"/>
            <p:cNvCxnSpPr/>
            <p:nvPr/>
          </p:nvCxnSpPr>
          <p:spPr>
            <a:xfrm>
              <a:off x="15400" y="249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6"/>
            <p:cNvSpPr txBox="1"/>
            <p:nvPr/>
          </p:nvSpPr>
          <p:spPr>
            <a:xfrm>
              <a:off x="15644" y="3954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9" name="直接箭头连接符 48"/>
            <p:cNvCxnSpPr/>
            <p:nvPr/>
          </p:nvCxnSpPr>
          <p:spPr>
            <a:xfrm>
              <a:off x="15267" y="414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6"/>
            <p:cNvSpPr txBox="1"/>
            <p:nvPr/>
          </p:nvSpPr>
          <p:spPr>
            <a:xfrm>
              <a:off x="15644" y="3589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51" name="直接箭头连接符 50"/>
            <p:cNvCxnSpPr/>
            <p:nvPr/>
          </p:nvCxnSpPr>
          <p:spPr>
            <a:xfrm>
              <a:off x="15267" y="377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13949" y="1140"/>
              <a:ext cx="1019" cy="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/>
                <a:t>Ctrl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3290" y="1140"/>
              <a:ext cx="1074" cy="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/>
                <a:t>OE-Slug</a:t>
              </a:r>
            </a:p>
          </p:txBody>
        </p:sp>
        <p:sp>
          <p:nvSpPr>
            <p:cNvPr id="54" name="TextBox 83"/>
            <p:cNvSpPr txBox="1"/>
            <p:nvPr/>
          </p:nvSpPr>
          <p:spPr>
            <a:xfrm>
              <a:off x="13384" y="540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55" name="Rectangle 58"/>
            <p:cNvSpPr/>
            <p:nvPr/>
          </p:nvSpPr>
          <p:spPr>
            <a:xfrm>
              <a:off x="5497" y="1575"/>
              <a:ext cx="1054" cy="514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6" name="Rectangle 58"/>
            <p:cNvSpPr/>
            <p:nvPr/>
          </p:nvSpPr>
          <p:spPr>
            <a:xfrm>
              <a:off x="13375" y="1877"/>
              <a:ext cx="1054" cy="514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963" y="1129"/>
              <a:ext cx="1019" cy="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/>
                <a:t>Ctrl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304" y="1129"/>
              <a:ext cx="1074" cy="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/>
                <a:t>OE-Slug</a:t>
              </a:r>
            </a:p>
          </p:txBody>
        </p:sp>
        <p:sp>
          <p:nvSpPr>
            <p:cNvPr id="62" name="TextBox 83"/>
            <p:cNvSpPr txBox="1"/>
            <p:nvPr/>
          </p:nvSpPr>
          <p:spPr>
            <a:xfrm>
              <a:off x="5497" y="524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103" y="3059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5566" y="3059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2.34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103" y="5325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5566" y="5325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17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103" y="7136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5566" y="7136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2.2</a:t>
              </a:r>
            </a:p>
          </p:txBody>
        </p:sp>
      </p:grpSp>
      <p:sp>
        <p:nvSpPr>
          <p:cNvPr id="3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S26.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4B728D-A7CE-F545-8FAB-FE1DE4CA93AB}"/>
              </a:ext>
            </a:extLst>
          </p:cNvPr>
          <p:cNvSpPr/>
          <p:nvPr/>
        </p:nvSpPr>
        <p:spPr>
          <a:xfrm>
            <a:off x="0" y="6506006"/>
            <a:ext cx="4006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S26.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3E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8835" y="4058920"/>
            <a:ext cx="2692400" cy="1003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9155" y="5200015"/>
            <a:ext cx="2533650" cy="36195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474595" y="3813810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285365" y="3813810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2" name="TextBox 83"/>
          <p:cNvSpPr txBox="1"/>
          <p:nvPr/>
        </p:nvSpPr>
        <p:spPr>
          <a:xfrm>
            <a:off x="2362518" y="3507105"/>
            <a:ext cx="5791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0519</a:t>
            </a:r>
          </a:p>
        </p:txBody>
      </p:sp>
      <p:sp>
        <p:nvSpPr>
          <p:cNvPr id="14" name="Rectangle 58"/>
          <p:cNvSpPr/>
          <p:nvPr/>
        </p:nvSpPr>
        <p:spPr>
          <a:xfrm>
            <a:off x="2251075" y="4386580"/>
            <a:ext cx="802005" cy="117538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TextBox 83"/>
          <p:cNvSpPr txBox="1"/>
          <p:nvPr/>
        </p:nvSpPr>
        <p:spPr>
          <a:xfrm>
            <a:off x="4983798" y="4404995"/>
            <a:ext cx="73660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CD133</a:t>
            </a:r>
          </a:p>
        </p:txBody>
      </p:sp>
      <p:sp>
        <p:nvSpPr>
          <p:cNvPr id="21" name="TextBox 83"/>
          <p:cNvSpPr txBox="1"/>
          <p:nvPr/>
        </p:nvSpPr>
        <p:spPr>
          <a:xfrm>
            <a:off x="4954589" y="5195570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rcRect l="3467" t="6727" r="7131" b="40964"/>
          <a:stretch>
            <a:fillRect/>
          </a:stretch>
        </p:blipFill>
        <p:spPr>
          <a:xfrm>
            <a:off x="6037580" y="3683635"/>
            <a:ext cx="3235325" cy="2524760"/>
          </a:xfrm>
          <a:prstGeom prst="rect">
            <a:avLst/>
          </a:prstGeom>
        </p:spPr>
      </p:pic>
      <p:sp>
        <p:nvSpPr>
          <p:cNvPr id="18" name="Rectangle 58"/>
          <p:cNvSpPr/>
          <p:nvPr/>
        </p:nvSpPr>
        <p:spPr>
          <a:xfrm>
            <a:off x="6985635" y="4404995"/>
            <a:ext cx="607695" cy="105981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110740" y="291465"/>
            <a:ext cx="7785100" cy="2945130"/>
            <a:chOff x="2676" y="459"/>
            <a:chExt cx="12260" cy="463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862" y="1218"/>
              <a:ext cx="2000" cy="154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676" y="3137"/>
              <a:ext cx="6117" cy="1961"/>
            </a:xfrm>
            <a:prstGeom prst="rect">
              <a:avLst/>
            </a:prstGeom>
          </p:spPr>
        </p:pic>
        <p:sp>
          <p:nvSpPr>
            <p:cNvPr id="86" name="TextBox 83"/>
            <p:cNvSpPr txBox="1"/>
            <p:nvPr/>
          </p:nvSpPr>
          <p:spPr>
            <a:xfrm>
              <a:off x="3721" y="459"/>
              <a:ext cx="912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0519</a:t>
              </a:r>
            </a:p>
          </p:txBody>
        </p:sp>
        <p:sp>
          <p:nvSpPr>
            <p:cNvPr id="8" name="TextBox 83"/>
            <p:cNvSpPr txBox="1"/>
            <p:nvPr/>
          </p:nvSpPr>
          <p:spPr>
            <a:xfrm>
              <a:off x="5195" y="1746"/>
              <a:ext cx="173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E-cadherin</a:t>
              </a:r>
            </a:p>
          </p:txBody>
        </p:sp>
        <p:sp>
          <p:nvSpPr>
            <p:cNvPr id="6" name="TextBox 83"/>
            <p:cNvSpPr txBox="1"/>
            <p:nvPr/>
          </p:nvSpPr>
          <p:spPr>
            <a:xfrm>
              <a:off x="5632" y="2758"/>
              <a:ext cx="129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GAPDH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897" y="942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99" y="942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3" name="Rectangle 58"/>
            <p:cNvSpPr/>
            <p:nvPr/>
          </p:nvSpPr>
          <p:spPr>
            <a:xfrm>
              <a:off x="3599" y="1582"/>
              <a:ext cx="1263" cy="223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9"/>
            <a:srcRect l="12941" t="27360" b="28130"/>
            <a:stretch>
              <a:fillRect/>
            </a:stretch>
          </p:blipFill>
          <p:spPr>
            <a:xfrm>
              <a:off x="9508" y="1218"/>
              <a:ext cx="5429" cy="3701"/>
            </a:xfrm>
            <a:prstGeom prst="rect">
              <a:avLst/>
            </a:prstGeom>
          </p:spPr>
        </p:pic>
        <p:sp>
          <p:nvSpPr>
            <p:cNvPr id="3" name="Rectangle 58"/>
            <p:cNvSpPr/>
            <p:nvPr/>
          </p:nvSpPr>
          <p:spPr>
            <a:xfrm>
              <a:off x="11025" y="2120"/>
              <a:ext cx="957" cy="223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310" y="2744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721" y="2751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3.35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703830" y="4950460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329815" y="495490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0.37</a:t>
            </a:r>
          </a:p>
        </p:txBody>
      </p:sp>
      <p:sp>
        <p:nvSpPr>
          <p:cNvPr id="22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S27.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400E4A7-F2AF-C84C-B53A-3974D2383D0A}"/>
              </a:ext>
            </a:extLst>
          </p:cNvPr>
          <p:cNvSpPr/>
          <p:nvPr/>
        </p:nvSpPr>
        <p:spPr>
          <a:xfrm>
            <a:off x="0" y="6451590"/>
            <a:ext cx="4006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S27.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6B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9520" y="1324610"/>
            <a:ext cx="1511300" cy="571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995" y="1324610"/>
            <a:ext cx="1466850" cy="5207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5885" y="1845310"/>
            <a:ext cx="2012950" cy="10223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995" y="1845310"/>
            <a:ext cx="1968500" cy="1181100"/>
          </a:xfrm>
          <a:prstGeom prst="rect">
            <a:avLst/>
          </a:prstGeom>
        </p:spPr>
      </p:pic>
      <p:sp>
        <p:nvSpPr>
          <p:cNvPr id="20" name="TextBox 83"/>
          <p:cNvSpPr txBox="1"/>
          <p:nvPr/>
        </p:nvSpPr>
        <p:spPr>
          <a:xfrm>
            <a:off x="3229928" y="705485"/>
            <a:ext cx="5791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0519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342005" y="1012190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152775" y="1012190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24" name="Rectangle 58"/>
          <p:cNvSpPr/>
          <p:nvPr/>
        </p:nvSpPr>
        <p:spPr>
          <a:xfrm>
            <a:off x="3108960" y="1287145"/>
            <a:ext cx="802005" cy="142113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文本框 6"/>
          <p:cNvSpPr txBox="1"/>
          <p:nvPr/>
        </p:nvSpPr>
        <p:spPr>
          <a:xfrm>
            <a:off x="7622540" y="187071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4" name="直接箭头连接符 53"/>
          <p:cNvCxnSpPr/>
          <p:nvPr/>
        </p:nvCxnSpPr>
        <p:spPr>
          <a:xfrm>
            <a:off x="7400290" y="199136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6"/>
          <p:cNvSpPr txBox="1"/>
          <p:nvPr/>
        </p:nvSpPr>
        <p:spPr>
          <a:xfrm>
            <a:off x="7622540" y="207899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7383145" y="219202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6"/>
          <p:cNvSpPr txBox="1"/>
          <p:nvPr/>
        </p:nvSpPr>
        <p:spPr>
          <a:xfrm>
            <a:off x="7085330" y="139192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" name="直接箭头连接符 4"/>
          <p:cNvCxnSpPr/>
          <p:nvPr/>
        </p:nvCxnSpPr>
        <p:spPr>
          <a:xfrm>
            <a:off x="6863080" y="151257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6"/>
          <p:cNvSpPr txBox="1"/>
          <p:nvPr/>
        </p:nvSpPr>
        <p:spPr>
          <a:xfrm>
            <a:off x="7085330" y="160020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7" name="直接箭头连接符 6"/>
          <p:cNvCxnSpPr/>
          <p:nvPr/>
        </p:nvCxnSpPr>
        <p:spPr>
          <a:xfrm>
            <a:off x="6845935" y="171323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83"/>
          <p:cNvSpPr txBox="1"/>
          <p:nvPr/>
        </p:nvSpPr>
        <p:spPr>
          <a:xfrm>
            <a:off x="5992178" y="675640"/>
            <a:ext cx="5791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0519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04255" y="982345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915025" y="982345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1" name="Rectangle 58"/>
          <p:cNvSpPr/>
          <p:nvPr/>
        </p:nvSpPr>
        <p:spPr>
          <a:xfrm>
            <a:off x="5871210" y="1257300"/>
            <a:ext cx="802005" cy="142113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Box 83"/>
          <p:cNvSpPr txBox="1"/>
          <p:nvPr/>
        </p:nvSpPr>
        <p:spPr>
          <a:xfrm>
            <a:off x="4664076" y="1361440"/>
            <a:ext cx="66738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Cmyc</a:t>
            </a:r>
          </a:p>
        </p:txBody>
      </p:sp>
      <p:sp>
        <p:nvSpPr>
          <p:cNvPr id="13" name="TextBox 83"/>
          <p:cNvSpPr txBox="1"/>
          <p:nvPr/>
        </p:nvSpPr>
        <p:spPr>
          <a:xfrm>
            <a:off x="4664076" y="1896110"/>
            <a:ext cx="8248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GAPDH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14625" y="3509645"/>
            <a:ext cx="1943100" cy="9017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63215" y="4385945"/>
            <a:ext cx="1733550" cy="6159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11145" y="4963160"/>
            <a:ext cx="1837690" cy="1098550"/>
          </a:xfrm>
          <a:prstGeom prst="rect">
            <a:avLst/>
          </a:prstGeom>
        </p:spPr>
      </p:pic>
      <p:sp>
        <p:nvSpPr>
          <p:cNvPr id="25" name="TextBox 83"/>
          <p:cNvSpPr txBox="1"/>
          <p:nvPr/>
        </p:nvSpPr>
        <p:spPr>
          <a:xfrm>
            <a:off x="3257868" y="3000375"/>
            <a:ext cx="5791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0519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415665" y="3307080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230245" y="3307080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28" name="Rectangle 58"/>
          <p:cNvSpPr/>
          <p:nvPr/>
        </p:nvSpPr>
        <p:spPr>
          <a:xfrm>
            <a:off x="3108960" y="3700780"/>
            <a:ext cx="802005" cy="19685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TextBox 83"/>
          <p:cNvSpPr txBox="1"/>
          <p:nvPr/>
        </p:nvSpPr>
        <p:spPr>
          <a:xfrm>
            <a:off x="4676458" y="3940810"/>
            <a:ext cx="6070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C-Kit</a:t>
            </a:r>
          </a:p>
        </p:txBody>
      </p:sp>
      <p:sp>
        <p:nvSpPr>
          <p:cNvPr id="30" name="TextBox 83"/>
          <p:cNvSpPr txBox="1"/>
          <p:nvPr/>
        </p:nvSpPr>
        <p:spPr>
          <a:xfrm>
            <a:off x="4703446" y="5180330"/>
            <a:ext cx="5683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Slug</a:t>
            </a:r>
          </a:p>
        </p:txBody>
      </p:sp>
      <p:sp>
        <p:nvSpPr>
          <p:cNvPr id="31" name="TextBox 83"/>
          <p:cNvSpPr txBox="1"/>
          <p:nvPr/>
        </p:nvSpPr>
        <p:spPr>
          <a:xfrm>
            <a:off x="4692969" y="4531360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rcRect l="5135" t="10912" r="13267" b="33064"/>
          <a:stretch>
            <a:fillRect/>
          </a:stretch>
        </p:blipFill>
        <p:spPr>
          <a:xfrm>
            <a:off x="6241415" y="3355975"/>
            <a:ext cx="3313430" cy="3033395"/>
          </a:xfrm>
          <a:prstGeom prst="rect">
            <a:avLst/>
          </a:prstGeom>
        </p:spPr>
      </p:pic>
      <p:sp>
        <p:nvSpPr>
          <p:cNvPr id="3" name="Rectangle 58"/>
          <p:cNvSpPr/>
          <p:nvPr/>
        </p:nvSpPr>
        <p:spPr>
          <a:xfrm>
            <a:off x="7497445" y="4093210"/>
            <a:ext cx="802005" cy="19685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文本框 45"/>
          <p:cNvSpPr txBox="1"/>
          <p:nvPr/>
        </p:nvSpPr>
        <p:spPr>
          <a:xfrm>
            <a:off x="3630295" y="1707515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256280" y="1711960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0.34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604260" y="4281805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230245" y="4286250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0.16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604260" y="6058535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230245" y="6062980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0.43</a:t>
            </a:r>
          </a:p>
        </p:txBody>
      </p:sp>
      <p:sp>
        <p:nvSpPr>
          <p:cNvPr id="36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S28. 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134987D-CB21-DD4E-AE47-E276A4A3AC6D}"/>
              </a:ext>
            </a:extLst>
          </p:cNvPr>
          <p:cNvSpPr/>
          <p:nvPr/>
        </p:nvSpPr>
        <p:spPr>
          <a:xfrm>
            <a:off x="47264" y="6441247"/>
            <a:ext cx="5224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S28.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6B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3715" y="762635"/>
            <a:ext cx="844550" cy="958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8115" y="488315"/>
            <a:ext cx="1174750" cy="1098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850" y="2221865"/>
            <a:ext cx="3676650" cy="692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61915" y="1993900"/>
            <a:ext cx="3835400" cy="952500"/>
          </a:xfrm>
          <a:prstGeom prst="rect">
            <a:avLst/>
          </a:prstGeom>
        </p:spPr>
      </p:pic>
      <p:sp>
        <p:nvSpPr>
          <p:cNvPr id="20" name="TextBox 83"/>
          <p:cNvSpPr txBox="1"/>
          <p:nvPr/>
        </p:nvSpPr>
        <p:spPr>
          <a:xfrm>
            <a:off x="3241358" y="248920"/>
            <a:ext cx="5791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0528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353435" y="555625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164205" y="555625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24" name="Rectangle 58"/>
          <p:cNvSpPr/>
          <p:nvPr/>
        </p:nvSpPr>
        <p:spPr>
          <a:xfrm>
            <a:off x="3119755" y="800735"/>
            <a:ext cx="822325" cy="191325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83"/>
          <p:cNvSpPr txBox="1"/>
          <p:nvPr/>
        </p:nvSpPr>
        <p:spPr>
          <a:xfrm>
            <a:off x="7909878" y="474980"/>
            <a:ext cx="5791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0528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021955" y="292100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832725" y="292100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2" name="TextBox 83"/>
          <p:cNvSpPr txBox="1"/>
          <p:nvPr/>
        </p:nvSpPr>
        <p:spPr>
          <a:xfrm>
            <a:off x="4000183" y="1024255"/>
            <a:ext cx="11023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E-cadherin</a:t>
            </a:r>
          </a:p>
        </p:txBody>
      </p:sp>
      <p:sp>
        <p:nvSpPr>
          <p:cNvPr id="13" name="TextBox 83"/>
          <p:cNvSpPr txBox="1"/>
          <p:nvPr/>
        </p:nvSpPr>
        <p:spPr>
          <a:xfrm>
            <a:off x="4139566" y="2221865"/>
            <a:ext cx="8248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53" name="文本框 6"/>
          <p:cNvSpPr txBox="1"/>
          <p:nvPr/>
        </p:nvSpPr>
        <p:spPr>
          <a:xfrm>
            <a:off x="9194800" y="201358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4" name="直接箭头连接符 53"/>
          <p:cNvCxnSpPr/>
          <p:nvPr/>
        </p:nvCxnSpPr>
        <p:spPr>
          <a:xfrm>
            <a:off x="8972550" y="213423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6"/>
          <p:cNvSpPr txBox="1"/>
          <p:nvPr/>
        </p:nvSpPr>
        <p:spPr>
          <a:xfrm>
            <a:off x="9194800" y="222186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8955405" y="233489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6"/>
          <p:cNvSpPr txBox="1"/>
          <p:nvPr/>
        </p:nvSpPr>
        <p:spPr>
          <a:xfrm>
            <a:off x="9205595" y="1180465"/>
            <a:ext cx="92964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8983345" y="130111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6"/>
          <p:cNvSpPr txBox="1"/>
          <p:nvPr/>
        </p:nvSpPr>
        <p:spPr>
          <a:xfrm>
            <a:off x="9205595" y="138874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8966200" y="15017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6"/>
          <p:cNvSpPr txBox="1"/>
          <p:nvPr/>
        </p:nvSpPr>
        <p:spPr>
          <a:xfrm>
            <a:off x="9205595" y="809625"/>
            <a:ext cx="8420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8983345" y="9302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6"/>
          <p:cNvSpPr txBox="1"/>
          <p:nvPr/>
        </p:nvSpPr>
        <p:spPr>
          <a:xfrm>
            <a:off x="9205595" y="987425"/>
            <a:ext cx="8191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8966200" y="110045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60970" y="1504950"/>
            <a:ext cx="1168400" cy="571500"/>
          </a:xfrm>
          <a:prstGeom prst="rect">
            <a:avLst/>
          </a:prstGeom>
        </p:spPr>
      </p:pic>
      <p:sp>
        <p:nvSpPr>
          <p:cNvPr id="11" name="Rectangle 58"/>
          <p:cNvSpPr/>
          <p:nvPr/>
        </p:nvSpPr>
        <p:spPr>
          <a:xfrm>
            <a:off x="7846695" y="710565"/>
            <a:ext cx="822325" cy="188785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960" y="5314950"/>
            <a:ext cx="3683000" cy="83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14670" y="5187950"/>
            <a:ext cx="3873500" cy="9588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82865" y="4629150"/>
            <a:ext cx="806450" cy="5588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67965" y="4743450"/>
            <a:ext cx="800100" cy="571500"/>
          </a:xfrm>
          <a:prstGeom prst="rect">
            <a:avLst/>
          </a:prstGeom>
        </p:spPr>
      </p:pic>
      <p:sp>
        <p:nvSpPr>
          <p:cNvPr id="29" name="TextBox 83"/>
          <p:cNvSpPr txBox="1"/>
          <p:nvPr/>
        </p:nvSpPr>
        <p:spPr>
          <a:xfrm>
            <a:off x="2885123" y="4191635"/>
            <a:ext cx="5791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0528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997200" y="4498340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807970" y="4498340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32" name="Rectangle 58"/>
          <p:cNvSpPr/>
          <p:nvPr/>
        </p:nvSpPr>
        <p:spPr>
          <a:xfrm>
            <a:off x="3119755" y="781685"/>
            <a:ext cx="822325" cy="191325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Rectangle 58"/>
          <p:cNvSpPr/>
          <p:nvPr/>
        </p:nvSpPr>
        <p:spPr>
          <a:xfrm>
            <a:off x="2833370" y="4743450"/>
            <a:ext cx="682625" cy="122936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Rectangle 58"/>
          <p:cNvSpPr/>
          <p:nvPr/>
        </p:nvSpPr>
        <p:spPr>
          <a:xfrm>
            <a:off x="7744460" y="4629150"/>
            <a:ext cx="682625" cy="122936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TextBox 83"/>
          <p:cNvSpPr txBox="1"/>
          <p:nvPr/>
        </p:nvSpPr>
        <p:spPr>
          <a:xfrm>
            <a:off x="7746048" y="4077335"/>
            <a:ext cx="5791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0528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858125" y="4384040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668895" y="4384040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39" name="TextBox 83"/>
          <p:cNvSpPr txBox="1"/>
          <p:nvPr/>
        </p:nvSpPr>
        <p:spPr>
          <a:xfrm>
            <a:off x="4584701" y="5314950"/>
            <a:ext cx="8248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40" name="TextBox 83"/>
          <p:cNvSpPr txBox="1"/>
          <p:nvPr/>
        </p:nvSpPr>
        <p:spPr>
          <a:xfrm>
            <a:off x="4663441" y="4755515"/>
            <a:ext cx="66738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Cmyc</a:t>
            </a:r>
          </a:p>
        </p:txBody>
      </p:sp>
      <p:sp>
        <p:nvSpPr>
          <p:cNvPr id="41" name="文本框 6"/>
          <p:cNvSpPr txBox="1"/>
          <p:nvPr/>
        </p:nvSpPr>
        <p:spPr>
          <a:xfrm>
            <a:off x="9742805" y="519366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9520555" y="531431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6"/>
          <p:cNvSpPr txBox="1"/>
          <p:nvPr/>
        </p:nvSpPr>
        <p:spPr>
          <a:xfrm>
            <a:off x="9742805" y="540194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4" name="直接箭头连接符 43"/>
          <p:cNvCxnSpPr/>
          <p:nvPr/>
        </p:nvCxnSpPr>
        <p:spPr>
          <a:xfrm>
            <a:off x="9503410" y="55149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6"/>
          <p:cNvSpPr txBox="1"/>
          <p:nvPr/>
        </p:nvSpPr>
        <p:spPr>
          <a:xfrm>
            <a:off x="8669020" y="469836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6" name="直接箭头连接符 45"/>
          <p:cNvCxnSpPr/>
          <p:nvPr/>
        </p:nvCxnSpPr>
        <p:spPr>
          <a:xfrm>
            <a:off x="8446770" y="481901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6"/>
          <p:cNvSpPr txBox="1"/>
          <p:nvPr/>
        </p:nvSpPr>
        <p:spPr>
          <a:xfrm>
            <a:off x="8669020" y="490664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8429625" y="50196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3538220" y="1717040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164205" y="172148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1.3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259455" y="5603875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2885440" y="5608320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0.93</a:t>
            </a:r>
          </a:p>
        </p:txBody>
      </p:sp>
      <p:sp>
        <p:nvSpPr>
          <p:cNvPr id="52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S29. 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9102811-76D6-274A-8904-CA050A9F902D}"/>
              </a:ext>
            </a:extLst>
          </p:cNvPr>
          <p:cNvSpPr/>
          <p:nvPr/>
        </p:nvSpPr>
        <p:spPr>
          <a:xfrm>
            <a:off x="106319" y="6442051"/>
            <a:ext cx="5224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S29.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6B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868045" y="1564640"/>
            <a:ext cx="6594475" cy="3368040"/>
            <a:chOff x="1958" y="538"/>
            <a:chExt cx="10385" cy="530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8" y="4122"/>
              <a:ext cx="2510" cy="11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58" y="4122"/>
              <a:ext cx="3190" cy="1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78" y="3202"/>
              <a:ext cx="2730" cy="9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88" y="3112"/>
              <a:ext cx="3330" cy="101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58" y="1292"/>
              <a:ext cx="3540" cy="18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23" y="1292"/>
              <a:ext cx="3460" cy="1820"/>
            </a:xfrm>
            <a:prstGeom prst="rect">
              <a:avLst/>
            </a:prstGeom>
          </p:spPr>
        </p:pic>
        <p:sp>
          <p:nvSpPr>
            <p:cNvPr id="12" name="TextBox 83"/>
            <p:cNvSpPr txBox="1"/>
            <p:nvPr/>
          </p:nvSpPr>
          <p:spPr>
            <a:xfrm>
              <a:off x="5893" y="2076"/>
              <a:ext cx="95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C-Kit</a:t>
              </a:r>
            </a:p>
          </p:txBody>
        </p:sp>
        <p:sp>
          <p:nvSpPr>
            <p:cNvPr id="10" name="TextBox 83"/>
            <p:cNvSpPr txBox="1"/>
            <p:nvPr/>
          </p:nvSpPr>
          <p:spPr>
            <a:xfrm>
              <a:off x="5893" y="4287"/>
              <a:ext cx="89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Slug</a:t>
              </a:r>
            </a:p>
          </p:txBody>
        </p:sp>
        <p:sp>
          <p:nvSpPr>
            <p:cNvPr id="31" name="TextBox 83"/>
            <p:cNvSpPr txBox="1"/>
            <p:nvPr/>
          </p:nvSpPr>
          <p:spPr>
            <a:xfrm>
              <a:off x="5895" y="3376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53" name="文本框 6"/>
            <p:cNvSpPr txBox="1"/>
            <p:nvPr/>
          </p:nvSpPr>
          <p:spPr>
            <a:xfrm>
              <a:off x="11042" y="427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54" name="直接箭头连接符 53"/>
            <p:cNvCxnSpPr/>
            <p:nvPr/>
          </p:nvCxnSpPr>
          <p:spPr>
            <a:xfrm>
              <a:off x="10692" y="446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6"/>
            <p:cNvSpPr txBox="1"/>
            <p:nvPr/>
          </p:nvSpPr>
          <p:spPr>
            <a:xfrm>
              <a:off x="11042" y="4598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57" name="直接箭头连接符 56"/>
            <p:cNvCxnSpPr/>
            <p:nvPr/>
          </p:nvCxnSpPr>
          <p:spPr>
            <a:xfrm>
              <a:off x="10665" y="4776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6"/>
            <p:cNvSpPr txBox="1"/>
            <p:nvPr/>
          </p:nvSpPr>
          <p:spPr>
            <a:xfrm>
              <a:off x="11005" y="3283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10655" y="347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6"/>
            <p:cNvSpPr txBox="1"/>
            <p:nvPr/>
          </p:nvSpPr>
          <p:spPr>
            <a:xfrm>
              <a:off x="11005" y="361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6" name="直接箭头连接符 15"/>
            <p:cNvCxnSpPr/>
            <p:nvPr/>
          </p:nvCxnSpPr>
          <p:spPr>
            <a:xfrm>
              <a:off x="10628" y="378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6"/>
            <p:cNvSpPr txBox="1"/>
            <p:nvPr/>
          </p:nvSpPr>
          <p:spPr>
            <a:xfrm>
              <a:off x="11042" y="2390"/>
              <a:ext cx="129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8" name="直接箭头连接符 17"/>
            <p:cNvCxnSpPr/>
            <p:nvPr/>
          </p:nvCxnSpPr>
          <p:spPr>
            <a:xfrm>
              <a:off x="10692" y="258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6"/>
            <p:cNvSpPr txBox="1"/>
            <p:nvPr/>
          </p:nvSpPr>
          <p:spPr>
            <a:xfrm>
              <a:off x="11042" y="2718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0" name="直接箭头连接符 19"/>
            <p:cNvCxnSpPr/>
            <p:nvPr/>
          </p:nvCxnSpPr>
          <p:spPr>
            <a:xfrm>
              <a:off x="10665" y="2896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6"/>
            <p:cNvSpPr txBox="1"/>
            <p:nvPr/>
          </p:nvSpPr>
          <p:spPr>
            <a:xfrm>
              <a:off x="11043" y="1812"/>
              <a:ext cx="129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10798" y="2002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6"/>
            <p:cNvSpPr txBox="1"/>
            <p:nvPr/>
          </p:nvSpPr>
          <p:spPr>
            <a:xfrm>
              <a:off x="11043" y="2125"/>
              <a:ext cx="130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5" name="直接箭头连接符 24"/>
            <p:cNvCxnSpPr/>
            <p:nvPr/>
          </p:nvCxnSpPr>
          <p:spPr>
            <a:xfrm>
              <a:off x="10771" y="231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83"/>
            <p:cNvSpPr txBox="1"/>
            <p:nvPr/>
          </p:nvSpPr>
          <p:spPr>
            <a:xfrm>
              <a:off x="4511" y="538"/>
              <a:ext cx="912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0528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687" y="1021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89" y="1021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29" name="Rectangle 58"/>
            <p:cNvSpPr/>
            <p:nvPr/>
          </p:nvSpPr>
          <p:spPr>
            <a:xfrm>
              <a:off x="4313" y="1768"/>
              <a:ext cx="1295" cy="321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TextBox 83"/>
            <p:cNvSpPr txBox="1"/>
            <p:nvPr/>
          </p:nvSpPr>
          <p:spPr>
            <a:xfrm>
              <a:off x="9541" y="538"/>
              <a:ext cx="912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0528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717" y="1021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419" y="1021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34" name="Rectangle 58"/>
            <p:cNvSpPr/>
            <p:nvPr/>
          </p:nvSpPr>
          <p:spPr>
            <a:xfrm>
              <a:off x="9343" y="1768"/>
              <a:ext cx="1295" cy="321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100" y="2983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394" y="2964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0.21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994" y="5291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288" y="5272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0.6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214360" y="1344930"/>
            <a:ext cx="3699510" cy="3688080"/>
            <a:chOff x="12936" y="4588"/>
            <a:chExt cx="5826" cy="580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936" y="7976"/>
              <a:ext cx="1510" cy="242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5539" y="7976"/>
              <a:ext cx="1560" cy="237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2"/>
            <a:srcRect r="4063" b="20814"/>
            <a:stretch>
              <a:fillRect/>
            </a:stretch>
          </p:blipFill>
          <p:spPr>
            <a:xfrm>
              <a:off x="12936" y="5842"/>
              <a:ext cx="1228" cy="1362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5659" y="5457"/>
              <a:ext cx="1320" cy="1850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5614" y="7307"/>
              <a:ext cx="1410" cy="720"/>
            </a:xfrm>
            <a:prstGeom prst="rect">
              <a:avLst/>
            </a:prstGeom>
          </p:spPr>
        </p:pic>
        <p:sp>
          <p:nvSpPr>
            <p:cNvPr id="40" name="TextBox 83"/>
            <p:cNvSpPr txBox="1"/>
            <p:nvPr/>
          </p:nvSpPr>
          <p:spPr>
            <a:xfrm>
              <a:off x="13094" y="4973"/>
              <a:ext cx="912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0528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3270" y="5456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2972" y="5456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3" name="TextBox 83"/>
            <p:cNvSpPr txBox="1"/>
            <p:nvPr/>
          </p:nvSpPr>
          <p:spPr>
            <a:xfrm>
              <a:off x="14360" y="6282"/>
              <a:ext cx="1160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CD133</a:t>
              </a:r>
            </a:p>
          </p:txBody>
        </p:sp>
        <p:sp>
          <p:nvSpPr>
            <p:cNvPr id="44" name="TextBox 83"/>
            <p:cNvSpPr txBox="1"/>
            <p:nvPr/>
          </p:nvSpPr>
          <p:spPr>
            <a:xfrm>
              <a:off x="14360" y="8598"/>
              <a:ext cx="129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GAPDH</a:t>
              </a:r>
            </a:p>
          </p:txBody>
        </p:sp>
        <p:sp>
          <p:nvSpPr>
            <p:cNvPr id="45" name="文本框 6"/>
            <p:cNvSpPr txBox="1"/>
            <p:nvPr/>
          </p:nvSpPr>
          <p:spPr>
            <a:xfrm>
              <a:off x="17423" y="8068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6" name="直接箭头连接符 45"/>
            <p:cNvCxnSpPr/>
            <p:nvPr/>
          </p:nvCxnSpPr>
          <p:spPr>
            <a:xfrm>
              <a:off x="17073" y="825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6"/>
            <p:cNvSpPr txBox="1"/>
            <p:nvPr/>
          </p:nvSpPr>
          <p:spPr>
            <a:xfrm>
              <a:off x="17423" y="8396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8" name="直接箭头连接符 47"/>
            <p:cNvCxnSpPr/>
            <p:nvPr/>
          </p:nvCxnSpPr>
          <p:spPr>
            <a:xfrm>
              <a:off x="17046" y="8574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6"/>
            <p:cNvSpPr txBox="1"/>
            <p:nvPr/>
          </p:nvSpPr>
          <p:spPr>
            <a:xfrm>
              <a:off x="17423" y="7262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50" name="直接箭头连接符 49"/>
            <p:cNvCxnSpPr/>
            <p:nvPr/>
          </p:nvCxnSpPr>
          <p:spPr>
            <a:xfrm>
              <a:off x="17073" y="7452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6"/>
            <p:cNvSpPr txBox="1"/>
            <p:nvPr/>
          </p:nvSpPr>
          <p:spPr>
            <a:xfrm>
              <a:off x="17423" y="759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52" name="直接箭头连接符 51"/>
            <p:cNvCxnSpPr/>
            <p:nvPr/>
          </p:nvCxnSpPr>
          <p:spPr>
            <a:xfrm>
              <a:off x="17046" y="776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83"/>
            <p:cNvSpPr txBox="1"/>
            <p:nvPr/>
          </p:nvSpPr>
          <p:spPr>
            <a:xfrm>
              <a:off x="15829" y="4588"/>
              <a:ext cx="912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0528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6005" y="5071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5707" y="5071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60" name="文本框 6"/>
            <p:cNvSpPr txBox="1"/>
            <p:nvPr/>
          </p:nvSpPr>
          <p:spPr>
            <a:xfrm>
              <a:off x="17423" y="6548"/>
              <a:ext cx="108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61" name="直接箭头连接符 60"/>
            <p:cNvCxnSpPr/>
            <p:nvPr/>
          </p:nvCxnSpPr>
          <p:spPr>
            <a:xfrm>
              <a:off x="17073" y="673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"/>
            <p:cNvSpPr txBox="1"/>
            <p:nvPr/>
          </p:nvSpPr>
          <p:spPr>
            <a:xfrm>
              <a:off x="17423" y="6876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63" name="直接箭头连接符 62"/>
            <p:cNvCxnSpPr/>
            <p:nvPr/>
          </p:nvCxnSpPr>
          <p:spPr>
            <a:xfrm>
              <a:off x="17046" y="7054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"/>
            <p:cNvSpPr txBox="1"/>
            <p:nvPr/>
          </p:nvSpPr>
          <p:spPr>
            <a:xfrm>
              <a:off x="17396" y="5917"/>
              <a:ext cx="108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180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65" name="直接箭头连接符 64"/>
            <p:cNvCxnSpPr/>
            <p:nvPr/>
          </p:nvCxnSpPr>
          <p:spPr>
            <a:xfrm>
              <a:off x="17046" y="6107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"/>
            <p:cNvSpPr txBox="1"/>
            <p:nvPr/>
          </p:nvSpPr>
          <p:spPr>
            <a:xfrm>
              <a:off x="17396" y="6259"/>
              <a:ext cx="136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67" name="直接箭头连接符 66"/>
            <p:cNvCxnSpPr/>
            <p:nvPr/>
          </p:nvCxnSpPr>
          <p:spPr>
            <a:xfrm>
              <a:off x="17019" y="642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67"/>
            <p:cNvSpPr txBox="1"/>
            <p:nvPr/>
          </p:nvSpPr>
          <p:spPr>
            <a:xfrm>
              <a:off x="13850" y="7493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3144" y="7474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0.38</a:t>
              </a:r>
            </a:p>
          </p:txBody>
        </p:sp>
      </p:grpSp>
      <p:sp>
        <p:nvSpPr>
          <p:cNvPr id="73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S30. 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C1D5988-BD34-EE44-A0B6-9002F92A8673}"/>
              </a:ext>
            </a:extLst>
          </p:cNvPr>
          <p:cNvSpPr/>
          <p:nvPr/>
        </p:nvSpPr>
        <p:spPr>
          <a:xfrm>
            <a:off x="1406" y="6467520"/>
            <a:ext cx="5224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S30.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6B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7854950" y="1043305"/>
            <a:ext cx="3031490" cy="3670935"/>
            <a:chOff x="12428" y="665"/>
            <a:chExt cx="4774" cy="5781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33" y="1797"/>
              <a:ext cx="1350" cy="161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452" y="1513"/>
              <a:ext cx="1650" cy="1894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428" y="4466"/>
              <a:ext cx="1760" cy="198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452" y="4408"/>
              <a:ext cx="1750" cy="1770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452" y="3407"/>
              <a:ext cx="1650" cy="1110"/>
            </a:xfrm>
            <a:prstGeom prst="rect">
              <a:avLst/>
            </a:prstGeom>
          </p:spPr>
        </p:pic>
        <p:sp>
          <p:nvSpPr>
            <p:cNvPr id="40" name="TextBox 83"/>
            <p:cNvSpPr txBox="1"/>
            <p:nvPr/>
          </p:nvSpPr>
          <p:spPr>
            <a:xfrm>
              <a:off x="12868" y="1534"/>
              <a:ext cx="912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0714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3044" y="2017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2746" y="2017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3" name="TextBox 83"/>
            <p:cNvSpPr txBox="1"/>
            <p:nvPr/>
          </p:nvSpPr>
          <p:spPr>
            <a:xfrm>
              <a:off x="13834" y="2462"/>
              <a:ext cx="173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E-cadherin</a:t>
              </a:r>
            </a:p>
          </p:txBody>
        </p:sp>
        <p:sp>
          <p:nvSpPr>
            <p:cNvPr id="44" name="TextBox 83"/>
            <p:cNvSpPr txBox="1"/>
            <p:nvPr/>
          </p:nvSpPr>
          <p:spPr>
            <a:xfrm>
              <a:off x="14170" y="4586"/>
              <a:ext cx="129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GAPDH</a:t>
              </a:r>
            </a:p>
          </p:txBody>
        </p:sp>
        <p:sp>
          <p:nvSpPr>
            <p:cNvPr id="45" name="TextBox 83"/>
            <p:cNvSpPr txBox="1"/>
            <p:nvPr/>
          </p:nvSpPr>
          <p:spPr>
            <a:xfrm>
              <a:off x="15867" y="665"/>
              <a:ext cx="912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0714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6043" y="1148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5745" y="1148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522" y="3284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2816" y="3265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20.9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57090" y="2594610"/>
            <a:ext cx="1600200" cy="869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99665" y="2679065"/>
            <a:ext cx="1155700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72665" y="1121410"/>
            <a:ext cx="1282700" cy="1473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39640" y="1432560"/>
            <a:ext cx="1517650" cy="1162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3"/>
          <a:srcRect r="13042"/>
          <a:stretch>
            <a:fillRect/>
          </a:stretch>
        </p:blipFill>
        <p:spPr>
          <a:xfrm>
            <a:off x="2399665" y="3472180"/>
            <a:ext cx="1325245" cy="1612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57090" y="3456940"/>
            <a:ext cx="1574800" cy="1676400"/>
          </a:xfrm>
          <a:prstGeom prst="rect">
            <a:avLst/>
          </a:prstGeom>
        </p:spPr>
      </p:pic>
      <p:sp>
        <p:nvSpPr>
          <p:cNvPr id="20" name="TextBox 83"/>
          <p:cNvSpPr txBox="1"/>
          <p:nvPr/>
        </p:nvSpPr>
        <p:spPr>
          <a:xfrm>
            <a:off x="5062855" y="808355"/>
            <a:ext cx="5791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0714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174615" y="1115060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985385" y="1115060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3" name="TextBox 83"/>
          <p:cNvSpPr txBox="1"/>
          <p:nvPr/>
        </p:nvSpPr>
        <p:spPr>
          <a:xfrm>
            <a:off x="2626995" y="563245"/>
            <a:ext cx="5791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0714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738755" y="869950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549525" y="869950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6" name="TextBox 83"/>
          <p:cNvSpPr txBox="1"/>
          <p:nvPr/>
        </p:nvSpPr>
        <p:spPr>
          <a:xfrm>
            <a:off x="3816985" y="1859915"/>
            <a:ext cx="6070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C-Kit</a:t>
            </a:r>
          </a:p>
        </p:txBody>
      </p:sp>
      <p:sp>
        <p:nvSpPr>
          <p:cNvPr id="17" name="TextBox 83"/>
          <p:cNvSpPr txBox="1"/>
          <p:nvPr/>
        </p:nvSpPr>
        <p:spPr>
          <a:xfrm>
            <a:off x="3843020" y="3707130"/>
            <a:ext cx="5683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Slug</a:t>
            </a:r>
          </a:p>
        </p:txBody>
      </p:sp>
      <p:sp>
        <p:nvSpPr>
          <p:cNvPr id="31" name="TextBox 83"/>
          <p:cNvSpPr txBox="1"/>
          <p:nvPr/>
        </p:nvSpPr>
        <p:spPr>
          <a:xfrm>
            <a:off x="3843020" y="3115310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sp>
        <p:nvSpPr>
          <p:cNvPr id="53" name="文本框 6"/>
          <p:cNvSpPr txBox="1"/>
          <p:nvPr/>
        </p:nvSpPr>
        <p:spPr>
          <a:xfrm>
            <a:off x="6477635" y="357822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4" name="直接箭头连接符 53"/>
          <p:cNvCxnSpPr/>
          <p:nvPr/>
        </p:nvCxnSpPr>
        <p:spPr>
          <a:xfrm>
            <a:off x="6255385" y="36988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6"/>
          <p:cNvSpPr txBox="1"/>
          <p:nvPr/>
        </p:nvSpPr>
        <p:spPr>
          <a:xfrm>
            <a:off x="6477635" y="378650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6238240" y="389953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6"/>
          <p:cNvSpPr txBox="1"/>
          <p:nvPr/>
        </p:nvSpPr>
        <p:spPr>
          <a:xfrm>
            <a:off x="6454140" y="295148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6231890" y="307213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6"/>
          <p:cNvSpPr txBox="1"/>
          <p:nvPr/>
        </p:nvSpPr>
        <p:spPr>
          <a:xfrm>
            <a:off x="6454140" y="315976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6214745" y="327279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6"/>
          <p:cNvSpPr txBox="1"/>
          <p:nvPr/>
        </p:nvSpPr>
        <p:spPr>
          <a:xfrm>
            <a:off x="6477635" y="2193925"/>
            <a:ext cx="8248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6255385" y="23145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6"/>
          <p:cNvSpPr txBox="1"/>
          <p:nvPr/>
        </p:nvSpPr>
        <p:spPr>
          <a:xfrm>
            <a:off x="6477635" y="268160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6238240" y="279463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6"/>
          <p:cNvSpPr txBox="1"/>
          <p:nvPr/>
        </p:nvSpPr>
        <p:spPr>
          <a:xfrm>
            <a:off x="6478270" y="1725295"/>
            <a:ext cx="8248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6322695" y="184594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6"/>
          <p:cNvSpPr txBox="1"/>
          <p:nvPr/>
        </p:nvSpPr>
        <p:spPr>
          <a:xfrm>
            <a:off x="6478270" y="1924050"/>
            <a:ext cx="8255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6305550" y="204660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080385" y="2515870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81275" y="2519680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0.36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89605" y="5129530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690495" y="5133340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0.58</a:t>
            </a:r>
          </a:p>
        </p:txBody>
      </p:sp>
      <p:sp>
        <p:nvSpPr>
          <p:cNvPr id="48" name="文本框 6"/>
          <p:cNvSpPr txBox="1"/>
          <p:nvPr/>
        </p:nvSpPr>
        <p:spPr>
          <a:xfrm>
            <a:off x="11089005" y="357822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9" name="直接箭头连接符 48"/>
          <p:cNvCxnSpPr/>
          <p:nvPr/>
        </p:nvCxnSpPr>
        <p:spPr>
          <a:xfrm>
            <a:off x="10866755" y="36988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6"/>
          <p:cNvSpPr txBox="1"/>
          <p:nvPr/>
        </p:nvSpPr>
        <p:spPr>
          <a:xfrm>
            <a:off x="11089005" y="378650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10849610" y="389953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6"/>
          <p:cNvSpPr txBox="1"/>
          <p:nvPr/>
        </p:nvSpPr>
        <p:spPr>
          <a:xfrm>
            <a:off x="11089005" y="303593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5" name="直接箭头连接符 54"/>
          <p:cNvCxnSpPr/>
          <p:nvPr/>
        </p:nvCxnSpPr>
        <p:spPr>
          <a:xfrm>
            <a:off x="10866755" y="315658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6"/>
          <p:cNvSpPr txBox="1"/>
          <p:nvPr/>
        </p:nvSpPr>
        <p:spPr>
          <a:xfrm>
            <a:off x="11089005" y="324421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9" name="直接箭头连接符 58"/>
          <p:cNvCxnSpPr/>
          <p:nvPr/>
        </p:nvCxnSpPr>
        <p:spPr>
          <a:xfrm>
            <a:off x="10849610" y="335724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6"/>
          <p:cNvSpPr txBox="1"/>
          <p:nvPr/>
        </p:nvSpPr>
        <p:spPr>
          <a:xfrm>
            <a:off x="11089005" y="2386330"/>
            <a:ext cx="6705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1" name="直接箭头连接符 60"/>
          <p:cNvCxnSpPr/>
          <p:nvPr/>
        </p:nvCxnSpPr>
        <p:spPr>
          <a:xfrm>
            <a:off x="10866755" y="250698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"/>
          <p:cNvSpPr txBox="1"/>
          <p:nvPr/>
        </p:nvSpPr>
        <p:spPr>
          <a:xfrm>
            <a:off x="11089005" y="259461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3" name="直接箭头连接符 62"/>
          <p:cNvCxnSpPr/>
          <p:nvPr/>
        </p:nvCxnSpPr>
        <p:spPr>
          <a:xfrm>
            <a:off x="10849610" y="270764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"/>
          <p:cNvSpPr txBox="1"/>
          <p:nvPr/>
        </p:nvSpPr>
        <p:spPr>
          <a:xfrm>
            <a:off x="11089005" y="1960880"/>
            <a:ext cx="6705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5" name="直接箭头连接符 64"/>
          <p:cNvCxnSpPr/>
          <p:nvPr/>
        </p:nvCxnSpPr>
        <p:spPr>
          <a:xfrm>
            <a:off x="10866755" y="208153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"/>
          <p:cNvSpPr txBox="1"/>
          <p:nvPr/>
        </p:nvSpPr>
        <p:spPr>
          <a:xfrm>
            <a:off x="11089005" y="2169160"/>
            <a:ext cx="7486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7" name="直接箭头连接符 66"/>
          <p:cNvCxnSpPr/>
          <p:nvPr/>
        </p:nvCxnSpPr>
        <p:spPr>
          <a:xfrm>
            <a:off x="10849610" y="228219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S31.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753ADFC-C8F9-DC4D-AC38-4E900BFD2C1F}"/>
              </a:ext>
            </a:extLst>
          </p:cNvPr>
          <p:cNvSpPr/>
          <p:nvPr/>
        </p:nvSpPr>
        <p:spPr>
          <a:xfrm>
            <a:off x="58006" y="6429034"/>
            <a:ext cx="5224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S31.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6B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1355" y="1314450"/>
            <a:ext cx="3981450" cy="9398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4380" y="1314450"/>
            <a:ext cx="4064000" cy="89535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8385" y="2410460"/>
            <a:ext cx="2235200" cy="66675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6635" y="2209800"/>
            <a:ext cx="2717800" cy="939800"/>
          </a:xfrm>
          <a:prstGeom prst="rect">
            <a:avLst/>
          </a:prstGeom>
        </p:spPr>
      </p:pic>
      <p:sp>
        <p:nvSpPr>
          <p:cNvPr id="49" name="Rectangle 58"/>
          <p:cNvSpPr/>
          <p:nvPr/>
        </p:nvSpPr>
        <p:spPr>
          <a:xfrm>
            <a:off x="4862830" y="1264285"/>
            <a:ext cx="622300" cy="178244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Rectangle 58"/>
          <p:cNvSpPr/>
          <p:nvPr/>
        </p:nvSpPr>
        <p:spPr>
          <a:xfrm>
            <a:off x="10003155" y="1367155"/>
            <a:ext cx="622300" cy="178244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文本框 50"/>
          <p:cNvSpPr txBox="1"/>
          <p:nvPr/>
        </p:nvSpPr>
        <p:spPr>
          <a:xfrm>
            <a:off x="10130155" y="1049655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9920605" y="1049655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9996170" y="804545"/>
            <a:ext cx="82169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nuclear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4999355" y="1049655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789805" y="1049655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814570" y="804545"/>
            <a:ext cx="82169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nuclear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0585" y="3677285"/>
            <a:ext cx="2590800" cy="130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85455" y="3677285"/>
            <a:ext cx="2540000" cy="1193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10585" y="4959985"/>
            <a:ext cx="2736850" cy="1104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91805" y="4871085"/>
            <a:ext cx="2533650" cy="11938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68520" y="3505835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58970" y="3505835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83735" y="3260725"/>
            <a:ext cx="82169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cytoplasm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415780" y="3475355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206230" y="3475355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230995" y="3230245"/>
            <a:ext cx="82169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cytoplasm</a:t>
            </a:r>
          </a:p>
        </p:txBody>
      </p:sp>
      <p:sp>
        <p:nvSpPr>
          <p:cNvPr id="14" name="Rectangle 58"/>
          <p:cNvSpPr/>
          <p:nvPr/>
        </p:nvSpPr>
        <p:spPr>
          <a:xfrm>
            <a:off x="4603750" y="4022090"/>
            <a:ext cx="589915" cy="178244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58"/>
          <p:cNvSpPr/>
          <p:nvPr/>
        </p:nvSpPr>
        <p:spPr>
          <a:xfrm>
            <a:off x="9230995" y="4064635"/>
            <a:ext cx="589915" cy="178244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TextBox 83"/>
          <p:cNvSpPr txBox="1"/>
          <p:nvPr/>
        </p:nvSpPr>
        <p:spPr>
          <a:xfrm>
            <a:off x="6152515" y="4175125"/>
            <a:ext cx="97345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β-catenin</a:t>
            </a:r>
          </a:p>
        </p:txBody>
      </p:sp>
      <p:sp>
        <p:nvSpPr>
          <p:cNvPr id="16" name="TextBox 83"/>
          <p:cNvSpPr txBox="1"/>
          <p:nvPr/>
        </p:nvSpPr>
        <p:spPr>
          <a:xfrm>
            <a:off x="6130925" y="1608455"/>
            <a:ext cx="97345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β-catenin</a:t>
            </a:r>
          </a:p>
        </p:txBody>
      </p:sp>
      <p:sp>
        <p:nvSpPr>
          <p:cNvPr id="27" name="TextBox 83"/>
          <p:cNvSpPr txBox="1"/>
          <p:nvPr/>
        </p:nvSpPr>
        <p:spPr>
          <a:xfrm>
            <a:off x="6238240" y="5213350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sp>
        <p:nvSpPr>
          <p:cNvPr id="31" name="TextBox 83"/>
          <p:cNvSpPr txBox="1"/>
          <p:nvPr/>
        </p:nvSpPr>
        <p:spPr>
          <a:xfrm>
            <a:off x="6238240" y="2590165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TBP</a:t>
            </a:r>
          </a:p>
        </p:txBody>
      </p:sp>
      <p:sp>
        <p:nvSpPr>
          <p:cNvPr id="32" name="文本框 6"/>
          <p:cNvSpPr txBox="1"/>
          <p:nvPr/>
        </p:nvSpPr>
        <p:spPr>
          <a:xfrm>
            <a:off x="10880090" y="544385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10650855" y="556387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6"/>
          <p:cNvSpPr txBox="1"/>
          <p:nvPr/>
        </p:nvSpPr>
        <p:spPr>
          <a:xfrm>
            <a:off x="10880090" y="565277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5" name="直接箭头连接符 34"/>
          <p:cNvCxnSpPr/>
          <p:nvPr/>
        </p:nvCxnSpPr>
        <p:spPr>
          <a:xfrm>
            <a:off x="10650855" y="577278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10643870" y="531685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6"/>
          <p:cNvSpPr txBox="1"/>
          <p:nvPr/>
        </p:nvSpPr>
        <p:spPr>
          <a:xfrm>
            <a:off x="10874375" y="519557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sp>
        <p:nvSpPr>
          <p:cNvPr id="18" name="文本框 6"/>
          <p:cNvSpPr txBox="1"/>
          <p:nvPr/>
        </p:nvSpPr>
        <p:spPr>
          <a:xfrm>
            <a:off x="10866120" y="497903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10626725" y="509905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6"/>
          <p:cNvSpPr txBox="1"/>
          <p:nvPr/>
        </p:nvSpPr>
        <p:spPr>
          <a:xfrm>
            <a:off x="10866120" y="4374515"/>
            <a:ext cx="104330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10636885" y="449453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6"/>
          <p:cNvSpPr txBox="1"/>
          <p:nvPr/>
        </p:nvSpPr>
        <p:spPr>
          <a:xfrm>
            <a:off x="10866120" y="458343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10636885" y="470344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10629900" y="431863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6"/>
          <p:cNvSpPr txBox="1"/>
          <p:nvPr/>
        </p:nvSpPr>
        <p:spPr>
          <a:xfrm>
            <a:off x="10870565" y="4197350"/>
            <a:ext cx="10382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sp>
        <p:nvSpPr>
          <p:cNvPr id="28" name="文本框 6"/>
          <p:cNvSpPr txBox="1"/>
          <p:nvPr/>
        </p:nvSpPr>
        <p:spPr>
          <a:xfrm>
            <a:off x="10882630" y="3980815"/>
            <a:ext cx="83883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10612755" y="410083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83"/>
          <p:cNvSpPr txBox="1"/>
          <p:nvPr/>
        </p:nvSpPr>
        <p:spPr>
          <a:xfrm>
            <a:off x="2868930" y="651510"/>
            <a:ext cx="6470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DLD1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203825" y="2190115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862830" y="219011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0.98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944745" y="4714875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603750" y="471487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0.64</a:t>
            </a:r>
          </a:p>
        </p:txBody>
      </p:sp>
      <p:sp>
        <p:nvSpPr>
          <p:cNvPr id="2" name="文本框 6"/>
          <p:cNvSpPr txBox="1"/>
          <p:nvPr/>
        </p:nvSpPr>
        <p:spPr>
          <a:xfrm>
            <a:off x="11654790" y="228854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" name="直接箭头连接符 2"/>
          <p:cNvCxnSpPr/>
          <p:nvPr/>
        </p:nvCxnSpPr>
        <p:spPr>
          <a:xfrm>
            <a:off x="11425555" y="240855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6"/>
          <p:cNvSpPr txBox="1"/>
          <p:nvPr/>
        </p:nvSpPr>
        <p:spPr>
          <a:xfrm>
            <a:off x="11654790" y="249745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7" name="直接箭头连接符 36"/>
          <p:cNvCxnSpPr/>
          <p:nvPr/>
        </p:nvCxnSpPr>
        <p:spPr>
          <a:xfrm>
            <a:off x="11425555" y="261747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6"/>
          <p:cNvSpPr txBox="1"/>
          <p:nvPr/>
        </p:nvSpPr>
        <p:spPr>
          <a:xfrm>
            <a:off x="11654790" y="268795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5" name="直接箭头连接符 54"/>
          <p:cNvCxnSpPr/>
          <p:nvPr/>
        </p:nvCxnSpPr>
        <p:spPr>
          <a:xfrm>
            <a:off x="11425555" y="280797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6"/>
          <p:cNvSpPr txBox="1"/>
          <p:nvPr/>
        </p:nvSpPr>
        <p:spPr>
          <a:xfrm>
            <a:off x="11654790" y="289687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9" name="直接箭头连接符 58"/>
          <p:cNvCxnSpPr/>
          <p:nvPr/>
        </p:nvCxnSpPr>
        <p:spPr>
          <a:xfrm>
            <a:off x="11425555" y="301688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6"/>
          <p:cNvSpPr txBox="1"/>
          <p:nvPr/>
        </p:nvSpPr>
        <p:spPr>
          <a:xfrm>
            <a:off x="11425555" y="1800225"/>
            <a:ext cx="9772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1" name="直接箭头连接符 60"/>
          <p:cNvCxnSpPr/>
          <p:nvPr/>
        </p:nvCxnSpPr>
        <p:spPr>
          <a:xfrm>
            <a:off x="11196320" y="192024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"/>
          <p:cNvSpPr txBox="1"/>
          <p:nvPr/>
        </p:nvSpPr>
        <p:spPr>
          <a:xfrm>
            <a:off x="11425555" y="200914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4" name="直接箭头连接符 63"/>
          <p:cNvCxnSpPr/>
          <p:nvPr/>
        </p:nvCxnSpPr>
        <p:spPr>
          <a:xfrm>
            <a:off x="11196320" y="212915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/>
          <p:nvPr/>
        </p:nvCxnSpPr>
        <p:spPr>
          <a:xfrm>
            <a:off x="11196320" y="161671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"/>
          <p:cNvSpPr txBox="1"/>
          <p:nvPr/>
        </p:nvSpPr>
        <p:spPr>
          <a:xfrm>
            <a:off x="11425555" y="1638935"/>
            <a:ext cx="6838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8" name="直接箭头连接符 67"/>
          <p:cNvCxnSpPr/>
          <p:nvPr/>
        </p:nvCxnSpPr>
        <p:spPr>
          <a:xfrm>
            <a:off x="11196320" y="175895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"/>
          <p:cNvSpPr txBox="1"/>
          <p:nvPr/>
        </p:nvSpPr>
        <p:spPr>
          <a:xfrm>
            <a:off x="11425555" y="1477010"/>
            <a:ext cx="6838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sp>
        <p:nvSpPr>
          <p:cNvPr id="42" name="TextBox 26"/>
          <p:cNvSpPr txBox="1"/>
          <p:nvPr/>
        </p:nvSpPr>
        <p:spPr>
          <a:xfrm>
            <a:off x="252730" y="1104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S5. 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6799A05-D0C5-1347-B998-919A9FBEA1CC}"/>
              </a:ext>
            </a:extLst>
          </p:cNvPr>
          <p:cNvSpPr/>
          <p:nvPr/>
        </p:nvSpPr>
        <p:spPr>
          <a:xfrm>
            <a:off x="0" y="6456283"/>
            <a:ext cx="5827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S5.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Figure 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D</a:t>
            </a:r>
            <a:r>
              <a:rPr lang="en-US" altLang="zh-CN" dirty="0">
                <a:sym typeface="+mn-ea"/>
              </a:rPr>
              <a:t>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28295" y="1618615"/>
            <a:ext cx="5386705" cy="3052445"/>
            <a:chOff x="517" y="849"/>
            <a:chExt cx="8483" cy="480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7" y="2266"/>
              <a:ext cx="1510" cy="188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66" y="1718"/>
              <a:ext cx="2200" cy="208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rcRect b="4611"/>
            <a:stretch>
              <a:fillRect/>
            </a:stretch>
          </p:blipFill>
          <p:spPr>
            <a:xfrm>
              <a:off x="517" y="3936"/>
              <a:ext cx="2380" cy="171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06" y="3936"/>
              <a:ext cx="2360" cy="1720"/>
            </a:xfrm>
            <a:prstGeom prst="rect">
              <a:avLst/>
            </a:prstGeom>
          </p:spPr>
        </p:pic>
        <p:sp>
          <p:nvSpPr>
            <p:cNvPr id="20" name="TextBox 83"/>
            <p:cNvSpPr txBox="1"/>
            <p:nvPr/>
          </p:nvSpPr>
          <p:spPr>
            <a:xfrm>
              <a:off x="1782" y="1415"/>
              <a:ext cx="912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0714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58" y="1898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660" y="1898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8" name="TextBox 83"/>
            <p:cNvSpPr txBox="1"/>
            <p:nvPr/>
          </p:nvSpPr>
          <p:spPr>
            <a:xfrm>
              <a:off x="6003" y="849"/>
              <a:ext cx="912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0714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179" y="1332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881" y="1332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6" name="TextBox 83"/>
            <p:cNvSpPr txBox="1"/>
            <p:nvPr/>
          </p:nvSpPr>
          <p:spPr>
            <a:xfrm>
              <a:off x="3375" y="2517"/>
              <a:ext cx="1160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CD133</a:t>
              </a:r>
            </a:p>
          </p:txBody>
        </p:sp>
        <p:sp>
          <p:nvSpPr>
            <p:cNvPr id="31" name="TextBox 83"/>
            <p:cNvSpPr txBox="1"/>
            <p:nvPr/>
          </p:nvSpPr>
          <p:spPr>
            <a:xfrm>
              <a:off x="3373" y="4146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53" name="文本框 6"/>
            <p:cNvSpPr txBox="1"/>
            <p:nvPr/>
          </p:nvSpPr>
          <p:spPr>
            <a:xfrm>
              <a:off x="7702" y="4443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54" name="直接箭头连接符 53"/>
            <p:cNvCxnSpPr/>
            <p:nvPr/>
          </p:nvCxnSpPr>
          <p:spPr>
            <a:xfrm>
              <a:off x="7352" y="463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6"/>
            <p:cNvSpPr txBox="1"/>
            <p:nvPr/>
          </p:nvSpPr>
          <p:spPr>
            <a:xfrm>
              <a:off x="7702" y="477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57" name="直接箭头连接符 56"/>
            <p:cNvCxnSpPr/>
            <p:nvPr/>
          </p:nvCxnSpPr>
          <p:spPr>
            <a:xfrm>
              <a:off x="7325" y="494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6"/>
            <p:cNvSpPr txBox="1"/>
            <p:nvPr/>
          </p:nvSpPr>
          <p:spPr>
            <a:xfrm>
              <a:off x="7665" y="3456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9" name="直接箭头连接符 18"/>
            <p:cNvCxnSpPr/>
            <p:nvPr/>
          </p:nvCxnSpPr>
          <p:spPr>
            <a:xfrm>
              <a:off x="7315" y="357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6"/>
            <p:cNvSpPr txBox="1"/>
            <p:nvPr/>
          </p:nvSpPr>
          <p:spPr>
            <a:xfrm>
              <a:off x="7665" y="4113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4" name="直接箭头连接符 23"/>
            <p:cNvCxnSpPr/>
            <p:nvPr/>
          </p:nvCxnSpPr>
          <p:spPr>
            <a:xfrm>
              <a:off x="7288" y="4302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6"/>
            <p:cNvSpPr txBox="1"/>
            <p:nvPr/>
          </p:nvSpPr>
          <p:spPr>
            <a:xfrm>
              <a:off x="7702" y="2763"/>
              <a:ext cx="129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6" name="直接箭头连接符 25"/>
            <p:cNvCxnSpPr/>
            <p:nvPr/>
          </p:nvCxnSpPr>
          <p:spPr>
            <a:xfrm>
              <a:off x="7352" y="295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6"/>
            <p:cNvSpPr txBox="1"/>
            <p:nvPr/>
          </p:nvSpPr>
          <p:spPr>
            <a:xfrm>
              <a:off x="7702" y="303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8" name="直接箭头连接符 27"/>
            <p:cNvCxnSpPr/>
            <p:nvPr/>
          </p:nvCxnSpPr>
          <p:spPr>
            <a:xfrm>
              <a:off x="7325" y="320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6"/>
            <p:cNvSpPr txBox="1"/>
            <p:nvPr/>
          </p:nvSpPr>
          <p:spPr>
            <a:xfrm>
              <a:off x="7643" y="2085"/>
              <a:ext cx="129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0" name="直接箭头连接符 29"/>
            <p:cNvCxnSpPr/>
            <p:nvPr/>
          </p:nvCxnSpPr>
          <p:spPr>
            <a:xfrm>
              <a:off x="7398" y="227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6"/>
            <p:cNvSpPr txBox="1"/>
            <p:nvPr/>
          </p:nvSpPr>
          <p:spPr>
            <a:xfrm>
              <a:off x="7643" y="2398"/>
              <a:ext cx="130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3" name="直接箭头连接符 32"/>
            <p:cNvCxnSpPr/>
            <p:nvPr/>
          </p:nvCxnSpPr>
          <p:spPr>
            <a:xfrm>
              <a:off x="7371" y="259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文本框 1"/>
            <p:cNvSpPr txBox="1"/>
            <p:nvPr/>
          </p:nvSpPr>
          <p:spPr>
            <a:xfrm>
              <a:off x="2446" y="3573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60" y="3579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0.51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975475" y="1983105"/>
            <a:ext cx="4179570" cy="2338705"/>
            <a:chOff x="10985" y="1066"/>
            <a:chExt cx="6582" cy="368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525" y="3357"/>
              <a:ext cx="1550" cy="121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401" y="3149"/>
              <a:ext cx="1940" cy="16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985" y="1979"/>
              <a:ext cx="2090" cy="117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4298" y="2034"/>
              <a:ext cx="2043" cy="1220"/>
            </a:xfrm>
            <a:prstGeom prst="rect">
              <a:avLst/>
            </a:prstGeom>
          </p:spPr>
        </p:pic>
        <p:sp>
          <p:nvSpPr>
            <p:cNvPr id="15" name="TextBox 83"/>
            <p:cNvSpPr txBox="1"/>
            <p:nvPr/>
          </p:nvSpPr>
          <p:spPr>
            <a:xfrm>
              <a:off x="11724" y="1235"/>
              <a:ext cx="912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0714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900" y="1718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1602" y="1718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35" name="TextBox 83"/>
            <p:cNvSpPr txBox="1"/>
            <p:nvPr/>
          </p:nvSpPr>
          <p:spPr>
            <a:xfrm>
              <a:off x="14903" y="1066"/>
              <a:ext cx="912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0714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079" y="1549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4781" y="1549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38" name="TextBox 83"/>
            <p:cNvSpPr txBox="1"/>
            <p:nvPr/>
          </p:nvSpPr>
          <p:spPr>
            <a:xfrm>
              <a:off x="13184" y="2349"/>
              <a:ext cx="1051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Cmyc</a:t>
              </a:r>
            </a:p>
          </p:txBody>
        </p:sp>
        <p:sp>
          <p:nvSpPr>
            <p:cNvPr id="40" name="TextBox 83"/>
            <p:cNvSpPr txBox="1"/>
            <p:nvPr/>
          </p:nvSpPr>
          <p:spPr>
            <a:xfrm>
              <a:off x="13075" y="3456"/>
              <a:ext cx="129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GAPDH</a:t>
              </a:r>
            </a:p>
          </p:txBody>
        </p:sp>
        <p:sp>
          <p:nvSpPr>
            <p:cNvPr id="41" name="文本框 6"/>
            <p:cNvSpPr txBox="1"/>
            <p:nvPr/>
          </p:nvSpPr>
          <p:spPr>
            <a:xfrm>
              <a:off x="16721" y="3454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2" name="直接箭头连接符 41"/>
            <p:cNvCxnSpPr/>
            <p:nvPr/>
          </p:nvCxnSpPr>
          <p:spPr>
            <a:xfrm>
              <a:off x="16371" y="3644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6"/>
            <p:cNvSpPr txBox="1"/>
            <p:nvPr/>
          </p:nvSpPr>
          <p:spPr>
            <a:xfrm>
              <a:off x="16721" y="3782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4" name="直接箭头连接符 43"/>
            <p:cNvCxnSpPr/>
            <p:nvPr/>
          </p:nvCxnSpPr>
          <p:spPr>
            <a:xfrm>
              <a:off x="16344" y="396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6"/>
            <p:cNvSpPr txBox="1"/>
            <p:nvPr/>
          </p:nvSpPr>
          <p:spPr>
            <a:xfrm>
              <a:off x="16719" y="2725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6" name="直接箭头连接符 45"/>
            <p:cNvCxnSpPr/>
            <p:nvPr/>
          </p:nvCxnSpPr>
          <p:spPr>
            <a:xfrm>
              <a:off x="16342" y="2914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6"/>
            <p:cNvSpPr txBox="1"/>
            <p:nvPr/>
          </p:nvSpPr>
          <p:spPr>
            <a:xfrm>
              <a:off x="16719" y="236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8" name="直接箭头连接符 47"/>
            <p:cNvCxnSpPr/>
            <p:nvPr/>
          </p:nvCxnSpPr>
          <p:spPr>
            <a:xfrm>
              <a:off x="16342" y="2549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12510" y="3105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1724" y="3111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0.31</a:t>
              </a:r>
            </a:p>
          </p:txBody>
        </p:sp>
      </p:grpSp>
      <p:sp>
        <p:nvSpPr>
          <p:cNvPr id="73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S32. 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C3A684E-9565-9041-ACAE-9B46E836A8FC}"/>
              </a:ext>
            </a:extLst>
          </p:cNvPr>
          <p:cNvSpPr/>
          <p:nvPr/>
        </p:nvSpPr>
        <p:spPr>
          <a:xfrm>
            <a:off x="34217" y="6403340"/>
            <a:ext cx="5224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S32.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6B 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208020" y="1283335"/>
            <a:ext cx="7240270" cy="3749040"/>
            <a:chOff x="2163" y="503"/>
            <a:chExt cx="11402" cy="590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63" y="1522"/>
              <a:ext cx="2000" cy="193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91" y="1518"/>
              <a:ext cx="1950" cy="20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52" y="4438"/>
              <a:ext cx="1890" cy="159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91" y="4214"/>
              <a:ext cx="2030" cy="16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2" y="3674"/>
              <a:ext cx="4080" cy="7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335" y="3572"/>
              <a:ext cx="3980" cy="620"/>
            </a:xfrm>
            <a:prstGeom prst="rect">
              <a:avLst/>
            </a:prstGeom>
          </p:spPr>
        </p:pic>
        <p:sp>
          <p:nvSpPr>
            <p:cNvPr id="29" name="TextBox 83"/>
            <p:cNvSpPr txBox="1"/>
            <p:nvPr/>
          </p:nvSpPr>
          <p:spPr>
            <a:xfrm>
              <a:off x="6905" y="2084"/>
              <a:ext cx="95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C-Kit</a:t>
              </a:r>
            </a:p>
          </p:txBody>
        </p:sp>
        <p:sp>
          <p:nvSpPr>
            <p:cNvPr id="30" name="TextBox 83"/>
            <p:cNvSpPr txBox="1"/>
            <p:nvPr/>
          </p:nvSpPr>
          <p:spPr>
            <a:xfrm>
              <a:off x="6835" y="4751"/>
              <a:ext cx="89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Slug</a:t>
              </a:r>
            </a:p>
          </p:txBody>
        </p:sp>
        <p:sp>
          <p:nvSpPr>
            <p:cNvPr id="31" name="TextBox 83"/>
            <p:cNvSpPr txBox="1"/>
            <p:nvPr/>
          </p:nvSpPr>
          <p:spPr>
            <a:xfrm>
              <a:off x="6775" y="3325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10" name="TextBox 83"/>
            <p:cNvSpPr txBox="1"/>
            <p:nvPr/>
          </p:nvSpPr>
          <p:spPr>
            <a:xfrm>
              <a:off x="2947" y="503"/>
              <a:ext cx="912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1208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23" y="986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25" y="986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3" name="TextBox 83"/>
            <p:cNvSpPr txBox="1"/>
            <p:nvPr/>
          </p:nvSpPr>
          <p:spPr>
            <a:xfrm>
              <a:off x="9046" y="649"/>
              <a:ext cx="912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1208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222" y="1132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924" y="1132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1" name="文本框 6"/>
            <p:cNvSpPr txBox="1"/>
            <p:nvPr/>
          </p:nvSpPr>
          <p:spPr>
            <a:xfrm>
              <a:off x="10700" y="4342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2" name="直接箭头连接符 41"/>
            <p:cNvCxnSpPr/>
            <p:nvPr/>
          </p:nvCxnSpPr>
          <p:spPr>
            <a:xfrm>
              <a:off x="10350" y="4532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6"/>
            <p:cNvSpPr txBox="1"/>
            <p:nvPr/>
          </p:nvSpPr>
          <p:spPr>
            <a:xfrm>
              <a:off x="10700" y="467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4" name="直接箭头连接符 43"/>
            <p:cNvCxnSpPr/>
            <p:nvPr/>
          </p:nvCxnSpPr>
          <p:spPr>
            <a:xfrm>
              <a:off x="10323" y="484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6"/>
            <p:cNvSpPr txBox="1"/>
            <p:nvPr/>
          </p:nvSpPr>
          <p:spPr>
            <a:xfrm>
              <a:off x="12719" y="401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6" name="直接箭头连接符 45"/>
            <p:cNvCxnSpPr/>
            <p:nvPr/>
          </p:nvCxnSpPr>
          <p:spPr>
            <a:xfrm>
              <a:off x="12342" y="420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6"/>
            <p:cNvSpPr txBox="1"/>
            <p:nvPr/>
          </p:nvSpPr>
          <p:spPr>
            <a:xfrm>
              <a:off x="12719" y="3646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8" name="直接箭头连接符 47"/>
            <p:cNvCxnSpPr/>
            <p:nvPr/>
          </p:nvCxnSpPr>
          <p:spPr>
            <a:xfrm>
              <a:off x="12342" y="383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6"/>
            <p:cNvSpPr txBox="1"/>
            <p:nvPr/>
          </p:nvSpPr>
          <p:spPr>
            <a:xfrm>
              <a:off x="10651" y="2939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7" name="直接箭头连接符 16"/>
            <p:cNvCxnSpPr/>
            <p:nvPr/>
          </p:nvCxnSpPr>
          <p:spPr>
            <a:xfrm>
              <a:off x="10274" y="312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6"/>
            <p:cNvSpPr txBox="1"/>
            <p:nvPr/>
          </p:nvSpPr>
          <p:spPr>
            <a:xfrm>
              <a:off x="10651" y="2574"/>
              <a:ext cx="155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19" name="直接箭头连接符 18"/>
            <p:cNvCxnSpPr/>
            <p:nvPr/>
          </p:nvCxnSpPr>
          <p:spPr>
            <a:xfrm>
              <a:off x="10274" y="2763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6"/>
            <p:cNvSpPr txBox="1"/>
            <p:nvPr/>
          </p:nvSpPr>
          <p:spPr>
            <a:xfrm>
              <a:off x="10671" y="2306"/>
              <a:ext cx="155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1" name="直接箭头连接符 20"/>
            <p:cNvCxnSpPr/>
            <p:nvPr/>
          </p:nvCxnSpPr>
          <p:spPr>
            <a:xfrm>
              <a:off x="10294" y="249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6"/>
            <p:cNvSpPr txBox="1"/>
            <p:nvPr/>
          </p:nvSpPr>
          <p:spPr>
            <a:xfrm>
              <a:off x="10671" y="2001"/>
              <a:ext cx="155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180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10294" y="2190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58"/>
            <p:cNvSpPr/>
            <p:nvPr/>
          </p:nvSpPr>
          <p:spPr>
            <a:xfrm>
              <a:off x="2800" y="1839"/>
              <a:ext cx="1295" cy="339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" name="Rectangle 58"/>
            <p:cNvSpPr/>
            <p:nvPr/>
          </p:nvSpPr>
          <p:spPr>
            <a:xfrm>
              <a:off x="8854" y="1839"/>
              <a:ext cx="1295" cy="321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783" y="3349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997" y="3355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0.3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677" y="6021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865" y="6013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0.8</a:t>
              </a:r>
            </a:p>
          </p:txBody>
        </p:sp>
      </p:grpSp>
      <p:sp>
        <p:nvSpPr>
          <p:cNvPr id="73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S33.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13B2D3-FBE6-8A4A-8C58-CF2BBDF14EBD}"/>
              </a:ext>
            </a:extLst>
          </p:cNvPr>
          <p:cNvSpPr/>
          <p:nvPr/>
        </p:nvSpPr>
        <p:spPr>
          <a:xfrm>
            <a:off x="56077" y="6488668"/>
            <a:ext cx="401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S33.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6</a:t>
            </a:r>
            <a:r>
              <a:rPr lang="en-US" dirty="0">
                <a:sym typeface="+mn-ea"/>
              </a:rPr>
              <a:t>D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105" y="3094355"/>
            <a:ext cx="2774950" cy="927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0890" y="2094230"/>
            <a:ext cx="3949700" cy="1117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3715" y="901065"/>
            <a:ext cx="2565400" cy="1282700"/>
          </a:xfrm>
          <a:prstGeom prst="rect">
            <a:avLst/>
          </a:prstGeom>
        </p:spPr>
      </p:pic>
      <p:sp>
        <p:nvSpPr>
          <p:cNvPr id="29" name="TextBox 83"/>
          <p:cNvSpPr txBox="1"/>
          <p:nvPr/>
        </p:nvSpPr>
        <p:spPr>
          <a:xfrm>
            <a:off x="6223318" y="1518285"/>
            <a:ext cx="6070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C-Kit</a:t>
            </a:r>
          </a:p>
        </p:txBody>
      </p:sp>
      <p:sp>
        <p:nvSpPr>
          <p:cNvPr id="30" name="TextBox 83"/>
          <p:cNvSpPr txBox="1"/>
          <p:nvPr/>
        </p:nvSpPr>
        <p:spPr>
          <a:xfrm>
            <a:off x="6179186" y="3211830"/>
            <a:ext cx="5683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Slug</a:t>
            </a:r>
          </a:p>
        </p:txBody>
      </p:sp>
      <p:sp>
        <p:nvSpPr>
          <p:cNvPr id="31" name="TextBox 83"/>
          <p:cNvSpPr txBox="1"/>
          <p:nvPr/>
        </p:nvSpPr>
        <p:spPr>
          <a:xfrm>
            <a:off x="6140769" y="2306320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7865" y="2094230"/>
            <a:ext cx="4102100" cy="1085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29755" y="901065"/>
            <a:ext cx="2406650" cy="11176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36105" y="3227070"/>
            <a:ext cx="2400300" cy="774700"/>
          </a:xfrm>
          <a:prstGeom prst="rect">
            <a:avLst/>
          </a:prstGeom>
        </p:spPr>
      </p:pic>
      <p:sp>
        <p:nvSpPr>
          <p:cNvPr id="13" name="Rectangle 58"/>
          <p:cNvSpPr/>
          <p:nvPr/>
        </p:nvSpPr>
        <p:spPr>
          <a:xfrm>
            <a:off x="2233295" y="1184275"/>
            <a:ext cx="703580" cy="259778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58"/>
          <p:cNvSpPr/>
          <p:nvPr/>
        </p:nvSpPr>
        <p:spPr>
          <a:xfrm>
            <a:off x="7374255" y="1184275"/>
            <a:ext cx="703580" cy="259778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TextBox 83"/>
          <p:cNvSpPr txBox="1"/>
          <p:nvPr/>
        </p:nvSpPr>
        <p:spPr>
          <a:xfrm>
            <a:off x="7466648" y="349250"/>
            <a:ext cx="5689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1101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317740" y="655955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734935" y="655955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9" name="TextBox 83"/>
          <p:cNvSpPr txBox="1"/>
          <p:nvPr/>
        </p:nvSpPr>
        <p:spPr>
          <a:xfrm>
            <a:off x="2405698" y="425450"/>
            <a:ext cx="5689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1101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240280" y="732155"/>
            <a:ext cx="647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644775" y="732155"/>
            <a:ext cx="4038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45" name="文本框 6"/>
          <p:cNvSpPr txBox="1"/>
          <p:nvPr/>
        </p:nvSpPr>
        <p:spPr>
          <a:xfrm>
            <a:off x="11301095" y="273240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6" name="直接箭头连接符 45"/>
          <p:cNvCxnSpPr/>
          <p:nvPr/>
        </p:nvCxnSpPr>
        <p:spPr>
          <a:xfrm>
            <a:off x="11061700" y="285242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6"/>
          <p:cNvSpPr txBox="1"/>
          <p:nvPr/>
        </p:nvSpPr>
        <p:spPr>
          <a:xfrm>
            <a:off x="11301095" y="250063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11061700" y="262064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/>
        </p:nvSpPr>
        <p:spPr>
          <a:xfrm>
            <a:off x="11301095" y="298196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" name="直接箭头连接符 2"/>
          <p:cNvCxnSpPr/>
          <p:nvPr/>
        </p:nvCxnSpPr>
        <p:spPr>
          <a:xfrm>
            <a:off x="11061700" y="31019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6"/>
          <p:cNvSpPr txBox="1"/>
          <p:nvPr/>
        </p:nvSpPr>
        <p:spPr>
          <a:xfrm>
            <a:off x="9617710" y="326898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9" name="直接箭头连接符 8"/>
          <p:cNvCxnSpPr/>
          <p:nvPr/>
        </p:nvCxnSpPr>
        <p:spPr>
          <a:xfrm>
            <a:off x="9378315" y="338899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6"/>
          <p:cNvSpPr txBox="1"/>
          <p:nvPr/>
        </p:nvSpPr>
        <p:spPr>
          <a:xfrm>
            <a:off x="9600565" y="1599565"/>
            <a:ext cx="9467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9361170" y="171958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6"/>
          <p:cNvSpPr txBox="1"/>
          <p:nvPr/>
        </p:nvSpPr>
        <p:spPr>
          <a:xfrm>
            <a:off x="9600565" y="1367790"/>
            <a:ext cx="77724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9361170" y="148780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6"/>
          <p:cNvSpPr txBox="1"/>
          <p:nvPr/>
        </p:nvSpPr>
        <p:spPr>
          <a:xfrm>
            <a:off x="9600565" y="182880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9361170" y="192849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2748915" y="1976755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233295" y="197167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3.69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233295" y="416242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/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703830" y="4168140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/</a:t>
            </a:r>
          </a:p>
        </p:txBody>
      </p:sp>
      <p:sp>
        <p:nvSpPr>
          <p:cNvPr id="73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S34.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4A9D74-525D-6E4C-BADD-F15F5E20D76F}"/>
              </a:ext>
            </a:extLst>
          </p:cNvPr>
          <p:cNvSpPr/>
          <p:nvPr/>
        </p:nvSpPr>
        <p:spPr>
          <a:xfrm>
            <a:off x="0" y="6475581"/>
            <a:ext cx="401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S34.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6</a:t>
            </a:r>
            <a:r>
              <a:rPr lang="en-US" dirty="0">
                <a:sym typeface="+mn-ea"/>
              </a:rPr>
              <a:t>D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6050" y="1437640"/>
            <a:ext cx="2216150" cy="130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2550" y="1570990"/>
            <a:ext cx="2114550" cy="1168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3675" y="3482975"/>
            <a:ext cx="2120900" cy="1073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60490" y="3449320"/>
            <a:ext cx="2086610" cy="11068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08785" y="2739390"/>
            <a:ext cx="3429000" cy="596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72860" y="2871470"/>
            <a:ext cx="4032250" cy="577850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2254250" y="1356995"/>
            <a:ext cx="681990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/>
              <a:t>OE-Slug</a:t>
            </a:r>
          </a:p>
        </p:txBody>
      </p:sp>
      <p:sp>
        <p:nvSpPr>
          <p:cNvPr id="62" name="TextBox 83"/>
          <p:cNvSpPr txBox="1"/>
          <p:nvPr/>
        </p:nvSpPr>
        <p:spPr>
          <a:xfrm>
            <a:off x="2371726" y="972820"/>
            <a:ext cx="6470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DLD1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2672080" y="1356995"/>
            <a:ext cx="64706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/>
              <a:t>Ctrl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2712720" y="2494280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2371725" y="2494280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3.31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678430" y="4796155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37435" y="479615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1.29</a:t>
            </a:r>
          </a:p>
        </p:txBody>
      </p:sp>
      <p:sp>
        <p:nvSpPr>
          <p:cNvPr id="55" name="Rectangle 58"/>
          <p:cNvSpPr/>
          <p:nvPr/>
        </p:nvSpPr>
        <p:spPr>
          <a:xfrm>
            <a:off x="2371725" y="1647825"/>
            <a:ext cx="515620" cy="284924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TextBox 83"/>
          <p:cNvSpPr txBox="1"/>
          <p:nvPr/>
        </p:nvSpPr>
        <p:spPr>
          <a:xfrm>
            <a:off x="5435918" y="2071370"/>
            <a:ext cx="63754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CD44</a:t>
            </a:r>
          </a:p>
        </p:txBody>
      </p:sp>
      <p:sp>
        <p:nvSpPr>
          <p:cNvPr id="31" name="TextBox 83"/>
          <p:cNvSpPr txBox="1"/>
          <p:nvPr/>
        </p:nvSpPr>
        <p:spPr>
          <a:xfrm>
            <a:off x="5371784" y="2919095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sp>
        <p:nvSpPr>
          <p:cNvPr id="15" name="TextBox 83"/>
          <p:cNvSpPr txBox="1"/>
          <p:nvPr/>
        </p:nvSpPr>
        <p:spPr>
          <a:xfrm>
            <a:off x="5534661" y="3866515"/>
            <a:ext cx="5683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Slug</a:t>
            </a:r>
          </a:p>
        </p:txBody>
      </p:sp>
      <p:sp>
        <p:nvSpPr>
          <p:cNvPr id="32" name="文本框 6"/>
          <p:cNvSpPr txBox="1"/>
          <p:nvPr/>
        </p:nvSpPr>
        <p:spPr>
          <a:xfrm>
            <a:off x="8830310" y="354330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8590915" y="366331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6"/>
          <p:cNvSpPr txBox="1"/>
          <p:nvPr/>
        </p:nvSpPr>
        <p:spPr>
          <a:xfrm>
            <a:off x="8830310" y="375221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5" name="直接箭头连接符 34"/>
          <p:cNvCxnSpPr/>
          <p:nvPr/>
        </p:nvCxnSpPr>
        <p:spPr>
          <a:xfrm>
            <a:off x="8590915" y="387223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6"/>
          <p:cNvSpPr txBox="1"/>
          <p:nvPr/>
        </p:nvSpPr>
        <p:spPr>
          <a:xfrm>
            <a:off x="10640060" y="299529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10400665" y="311531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6"/>
          <p:cNvSpPr txBox="1"/>
          <p:nvPr/>
        </p:nvSpPr>
        <p:spPr>
          <a:xfrm>
            <a:off x="10640060" y="320421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10400665" y="332422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6"/>
          <p:cNvSpPr txBox="1"/>
          <p:nvPr/>
        </p:nvSpPr>
        <p:spPr>
          <a:xfrm>
            <a:off x="8830310" y="2417445"/>
            <a:ext cx="110109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8590915" y="253746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6"/>
          <p:cNvSpPr txBox="1"/>
          <p:nvPr/>
        </p:nvSpPr>
        <p:spPr>
          <a:xfrm>
            <a:off x="8830310" y="262636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8590915" y="27463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6"/>
          <p:cNvSpPr txBox="1"/>
          <p:nvPr/>
        </p:nvSpPr>
        <p:spPr>
          <a:xfrm>
            <a:off x="8754745" y="2032635"/>
            <a:ext cx="9759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8515350" y="21621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6"/>
          <p:cNvSpPr txBox="1"/>
          <p:nvPr/>
        </p:nvSpPr>
        <p:spPr>
          <a:xfrm>
            <a:off x="8754745" y="2203450"/>
            <a:ext cx="9759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8515350" y="232346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58"/>
          <p:cNvSpPr/>
          <p:nvPr/>
        </p:nvSpPr>
        <p:spPr>
          <a:xfrm>
            <a:off x="7350125" y="1647825"/>
            <a:ext cx="515620" cy="284924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文本框 13"/>
          <p:cNvSpPr txBox="1"/>
          <p:nvPr/>
        </p:nvSpPr>
        <p:spPr>
          <a:xfrm>
            <a:off x="7184390" y="1356995"/>
            <a:ext cx="681990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/>
              <a:t>OE-Slug</a:t>
            </a:r>
          </a:p>
        </p:txBody>
      </p:sp>
      <p:sp>
        <p:nvSpPr>
          <p:cNvPr id="28" name="TextBox 83"/>
          <p:cNvSpPr txBox="1"/>
          <p:nvPr/>
        </p:nvSpPr>
        <p:spPr>
          <a:xfrm>
            <a:off x="7301866" y="972820"/>
            <a:ext cx="6470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DLD1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602220" y="1356995"/>
            <a:ext cx="64706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/>
              <a:t>Ctrl</a:t>
            </a:r>
          </a:p>
        </p:txBody>
      </p:sp>
      <p:sp>
        <p:nvSpPr>
          <p:cNvPr id="73" name="TextBox 26"/>
          <p:cNvSpPr txBox="1"/>
          <p:nvPr/>
        </p:nvSpPr>
        <p:spPr>
          <a:xfrm>
            <a:off x="288290" y="977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S35.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2CF138-003D-7840-B529-3EC4A7091043}"/>
              </a:ext>
            </a:extLst>
          </p:cNvPr>
          <p:cNvSpPr/>
          <p:nvPr/>
        </p:nvSpPr>
        <p:spPr>
          <a:xfrm>
            <a:off x="0" y="6488668"/>
            <a:ext cx="4147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S35.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</a:t>
            </a:r>
            <a:r>
              <a:rPr lang="en-US" altLang="zh-CN" dirty="0">
                <a:sym typeface="+mn-ea"/>
              </a:rPr>
              <a:t>S1F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630" y="1515745"/>
            <a:ext cx="3962400" cy="1250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2275" y="1515745"/>
            <a:ext cx="4184650" cy="1066800"/>
          </a:xfrm>
          <a:prstGeom prst="rect">
            <a:avLst/>
          </a:prstGeom>
        </p:spPr>
      </p:pic>
      <p:sp>
        <p:nvSpPr>
          <p:cNvPr id="13" name="TextBox 83"/>
          <p:cNvSpPr txBox="1"/>
          <p:nvPr/>
        </p:nvSpPr>
        <p:spPr>
          <a:xfrm>
            <a:off x="4872991" y="1802130"/>
            <a:ext cx="5683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Slug</a:t>
            </a:r>
            <a:endParaRPr lang="zh-CN" altLang="en-US" sz="14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9010" y="956945"/>
            <a:ext cx="3683000" cy="558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57825" y="1001395"/>
            <a:ext cx="4273550" cy="514350"/>
          </a:xfrm>
          <a:prstGeom prst="rect">
            <a:avLst/>
          </a:prstGeom>
        </p:spPr>
      </p:pic>
      <p:sp>
        <p:nvSpPr>
          <p:cNvPr id="19" name="TextBox 83"/>
          <p:cNvSpPr txBox="1"/>
          <p:nvPr/>
        </p:nvSpPr>
        <p:spPr>
          <a:xfrm>
            <a:off x="4692015" y="1082675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sp>
        <p:nvSpPr>
          <p:cNvPr id="106" name="TextBox 83"/>
          <p:cNvSpPr txBox="1"/>
          <p:nvPr/>
        </p:nvSpPr>
        <p:spPr>
          <a:xfrm>
            <a:off x="2249805" y="259715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2648585" y="72453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2422525" y="72453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2193290" y="724535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42" name="Rectangle 58"/>
          <p:cNvSpPr/>
          <p:nvPr/>
        </p:nvSpPr>
        <p:spPr>
          <a:xfrm>
            <a:off x="2193290" y="956945"/>
            <a:ext cx="948690" cy="150431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83"/>
          <p:cNvSpPr txBox="1"/>
          <p:nvPr/>
        </p:nvSpPr>
        <p:spPr>
          <a:xfrm>
            <a:off x="6990080" y="304165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88860" y="76898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62800" y="76898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33565" y="768985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2" name="Rectangle 58"/>
          <p:cNvSpPr/>
          <p:nvPr/>
        </p:nvSpPr>
        <p:spPr>
          <a:xfrm>
            <a:off x="6933565" y="1001395"/>
            <a:ext cx="948690" cy="150431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文本框 6"/>
          <p:cNvSpPr txBox="1"/>
          <p:nvPr/>
        </p:nvSpPr>
        <p:spPr>
          <a:xfrm>
            <a:off x="9874885" y="99504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sp>
        <p:nvSpPr>
          <p:cNvPr id="25" name="文本框 6"/>
          <p:cNvSpPr txBox="1"/>
          <p:nvPr/>
        </p:nvSpPr>
        <p:spPr>
          <a:xfrm>
            <a:off x="9874885" y="120967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sp>
        <p:nvSpPr>
          <p:cNvPr id="26" name="文本框 6"/>
          <p:cNvSpPr txBox="1"/>
          <p:nvPr/>
        </p:nvSpPr>
        <p:spPr>
          <a:xfrm>
            <a:off x="9864725" y="147828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sp>
        <p:nvSpPr>
          <p:cNvPr id="27" name="文本框 6"/>
          <p:cNvSpPr txBox="1"/>
          <p:nvPr/>
        </p:nvSpPr>
        <p:spPr>
          <a:xfrm>
            <a:off x="9864725" y="169735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9758680" y="180467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9758680" y="159956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9758680" y="131445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9753600" y="111569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5990" y="3716020"/>
            <a:ext cx="3937000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3015" y="4930775"/>
            <a:ext cx="3282950" cy="635000"/>
          </a:xfrm>
          <a:prstGeom prst="rect">
            <a:avLst/>
          </a:prstGeom>
        </p:spPr>
      </p:pic>
      <p:sp>
        <p:nvSpPr>
          <p:cNvPr id="18" name="Rectangle 58"/>
          <p:cNvSpPr/>
          <p:nvPr/>
        </p:nvSpPr>
        <p:spPr>
          <a:xfrm>
            <a:off x="1404620" y="3961130"/>
            <a:ext cx="1017905" cy="150622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TextBox 83"/>
          <p:cNvSpPr txBox="1"/>
          <p:nvPr/>
        </p:nvSpPr>
        <p:spPr>
          <a:xfrm>
            <a:off x="1459230" y="3210560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858010" y="367538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631950" y="367538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402715" y="3675380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34" name="TextBox 83"/>
          <p:cNvSpPr txBox="1"/>
          <p:nvPr/>
        </p:nvSpPr>
        <p:spPr>
          <a:xfrm>
            <a:off x="4786313" y="4048760"/>
            <a:ext cx="111188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N-cadherin</a:t>
            </a:r>
          </a:p>
        </p:txBody>
      </p:sp>
      <p:sp>
        <p:nvSpPr>
          <p:cNvPr id="36" name="TextBox 83"/>
          <p:cNvSpPr txBox="1"/>
          <p:nvPr/>
        </p:nvSpPr>
        <p:spPr>
          <a:xfrm>
            <a:off x="4872990" y="5075555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rcRect t="21708" b="49104"/>
          <a:stretch>
            <a:fillRect/>
          </a:stretch>
        </p:blipFill>
        <p:spPr>
          <a:xfrm>
            <a:off x="6212840" y="3841115"/>
            <a:ext cx="3959860" cy="1541145"/>
          </a:xfrm>
          <a:prstGeom prst="rect">
            <a:avLst/>
          </a:prstGeom>
        </p:spPr>
      </p:pic>
      <p:sp>
        <p:nvSpPr>
          <p:cNvPr id="3" name="Rectangle 58"/>
          <p:cNvSpPr/>
          <p:nvPr/>
        </p:nvSpPr>
        <p:spPr>
          <a:xfrm>
            <a:off x="7162800" y="4264660"/>
            <a:ext cx="867410" cy="88011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文本框 15"/>
          <p:cNvSpPr txBox="1"/>
          <p:nvPr/>
        </p:nvSpPr>
        <p:spPr>
          <a:xfrm>
            <a:off x="2854325" y="2002790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522855" y="199834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0.51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193290" y="1994535"/>
            <a:ext cx="5118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0.61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120265" y="4619625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788795" y="4615180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0.76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9230" y="4620260"/>
            <a:ext cx="5118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0.18</a:t>
            </a:r>
          </a:p>
        </p:txBody>
      </p:sp>
      <p:sp>
        <p:nvSpPr>
          <p:cNvPr id="39" name="TextBox 26"/>
          <p:cNvSpPr txBox="1"/>
          <p:nvPr/>
        </p:nvSpPr>
        <p:spPr>
          <a:xfrm>
            <a:off x="252730" y="1104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S6.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1309823-ADA4-8247-AA48-3F8A6FEAFD32}"/>
              </a:ext>
            </a:extLst>
          </p:cNvPr>
          <p:cNvSpPr/>
          <p:nvPr/>
        </p:nvSpPr>
        <p:spPr>
          <a:xfrm>
            <a:off x="29624" y="6488668"/>
            <a:ext cx="4596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S6.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Figure </a:t>
            </a:r>
            <a:r>
              <a:rPr lang="en-US" altLang="zh-CN" dirty="0">
                <a:sym typeface="+mn-ea"/>
              </a:rPr>
              <a:t>1</a:t>
            </a:r>
            <a:r>
              <a:rPr lang="en-US" dirty="0">
                <a:sym typeface="+mn-ea"/>
              </a:rPr>
              <a:t>E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6310" y="1802130"/>
            <a:ext cx="2381250" cy="12128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2920" y="1794510"/>
            <a:ext cx="2330450" cy="11811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2920" y="2975610"/>
            <a:ext cx="2311400" cy="736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0445" y="3712210"/>
            <a:ext cx="2343150" cy="955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82920" y="3693795"/>
            <a:ext cx="2291080" cy="923290"/>
          </a:xfrm>
          <a:prstGeom prst="rect">
            <a:avLst/>
          </a:prstGeom>
        </p:spPr>
      </p:pic>
      <p:sp>
        <p:nvSpPr>
          <p:cNvPr id="20" name="TextBox 83"/>
          <p:cNvSpPr txBox="1"/>
          <p:nvPr/>
        </p:nvSpPr>
        <p:spPr>
          <a:xfrm>
            <a:off x="4777105" y="2668905"/>
            <a:ext cx="63754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ZEB1</a:t>
            </a:r>
          </a:p>
        </p:txBody>
      </p:sp>
      <p:sp>
        <p:nvSpPr>
          <p:cNvPr id="22" name="TextBox 83"/>
          <p:cNvSpPr txBox="1"/>
          <p:nvPr/>
        </p:nvSpPr>
        <p:spPr>
          <a:xfrm>
            <a:off x="4668520" y="3732530"/>
            <a:ext cx="8801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23" name="文本框 6"/>
          <p:cNvSpPr txBox="1"/>
          <p:nvPr/>
        </p:nvSpPr>
        <p:spPr>
          <a:xfrm>
            <a:off x="8035925" y="331279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sp>
        <p:nvSpPr>
          <p:cNvPr id="25" name="文本框 6"/>
          <p:cNvSpPr txBox="1"/>
          <p:nvPr/>
        </p:nvSpPr>
        <p:spPr>
          <a:xfrm>
            <a:off x="8035925" y="352742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sp>
        <p:nvSpPr>
          <p:cNvPr id="26" name="文本框 6"/>
          <p:cNvSpPr txBox="1"/>
          <p:nvPr/>
        </p:nvSpPr>
        <p:spPr>
          <a:xfrm>
            <a:off x="8025765" y="391795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sp>
        <p:nvSpPr>
          <p:cNvPr id="27" name="文本框 6"/>
          <p:cNvSpPr txBox="1"/>
          <p:nvPr/>
        </p:nvSpPr>
        <p:spPr>
          <a:xfrm>
            <a:off x="8025765" y="413702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sp>
        <p:nvSpPr>
          <p:cNvPr id="28" name="文本框 6"/>
          <p:cNvSpPr txBox="1"/>
          <p:nvPr/>
        </p:nvSpPr>
        <p:spPr>
          <a:xfrm>
            <a:off x="8066405" y="276542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7919720" y="424434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7919720" y="403923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7919720" y="363220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7914640" y="343344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7954645" y="28860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83"/>
          <p:cNvSpPr txBox="1"/>
          <p:nvPr/>
        </p:nvSpPr>
        <p:spPr>
          <a:xfrm>
            <a:off x="3003550" y="1222375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347720" y="155702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121660" y="155702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892425" y="1557020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38" name="TextBox 83"/>
          <p:cNvSpPr txBox="1"/>
          <p:nvPr/>
        </p:nvSpPr>
        <p:spPr>
          <a:xfrm>
            <a:off x="6181725" y="1222375"/>
            <a:ext cx="8350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HCT116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525895" y="155702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299835" y="155702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070600" y="1557020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42" name="Rectangle 58"/>
          <p:cNvSpPr/>
          <p:nvPr/>
        </p:nvSpPr>
        <p:spPr>
          <a:xfrm>
            <a:off x="2828290" y="2658745"/>
            <a:ext cx="948690" cy="150431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Rectangle 58"/>
          <p:cNvSpPr/>
          <p:nvPr/>
        </p:nvSpPr>
        <p:spPr>
          <a:xfrm>
            <a:off x="5984875" y="2534920"/>
            <a:ext cx="948690" cy="150749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文本框 1"/>
          <p:cNvSpPr txBox="1"/>
          <p:nvPr/>
        </p:nvSpPr>
        <p:spPr>
          <a:xfrm>
            <a:off x="3514090" y="3014980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82620" y="301053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1.28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892425" y="3014980"/>
            <a:ext cx="5118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0.16</a:t>
            </a:r>
          </a:p>
        </p:txBody>
      </p:sp>
      <p:sp>
        <p:nvSpPr>
          <p:cNvPr id="4" name="文本框 6"/>
          <p:cNvSpPr txBox="1"/>
          <p:nvPr/>
        </p:nvSpPr>
        <p:spPr>
          <a:xfrm>
            <a:off x="8081645" y="2586355"/>
            <a:ext cx="100647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" name="直接箭头连接符 4"/>
          <p:cNvCxnSpPr/>
          <p:nvPr/>
        </p:nvCxnSpPr>
        <p:spPr>
          <a:xfrm>
            <a:off x="7969885" y="270700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6"/>
          <p:cNvSpPr txBox="1"/>
          <p:nvPr/>
        </p:nvSpPr>
        <p:spPr>
          <a:xfrm>
            <a:off x="8066405" y="2397125"/>
            <a:ext cx="9328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7" name="直接箭头连接符 6"/>
          <p:cNvCxnSpPr/>
          <p:nvPr/>
        </p:nvCxnSpPr>
        <p:spPr>
          <a:xfrm>
            <a:off x="7954645" y="25177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6"/>
          <p:cNvSpPr txBox="1"/>
          <p:nvPr/>
        </p:nvSpPr>
        <p:spPr>
          <a:xfrm>
            <a:off x="8081645" y="2218055"/>
            <a:ext cx="100647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9" name="直接箭头连接符 8"/>
          <p:cNvCxnSpPr/>
          <p:nvPr/>
        </p:nvCxnSpPr>
        <p:spPr>
          <a:xfrm>
            <a:off x="7969885" y="233870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6"/>
          <p:cNvSpPr txBox="1"/>
          <p:nvPr/>
        </p:nvSpPr>
        <p:spPr>
          <a:xfrm>
            <a:off x="252730" y="1104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S7.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A77915-0E91-2645-A574-C8090E7EC4DF}"/>
              </a:ext>
            </a:extLst>
          </p:cNvPr>
          <p:cNvSpPr/>
          <p:nvPr/>
        </p:nvSpPr>
        <p:spPr>
          <a:xfrm>
            <a:off x="0" y="6488668"/>
            <a:ext cx="5814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S7.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Figure </a:t>
            </a:r>
            <a:r>
              <a:rPr lang="en-US" altLang="zh-CN" dirty="0">
                <a:sym typeface="+mn-ea"/>
              </a:rPr>
              <a:t>1</a:t>
            </a:r>
            <a:r>
              <a:rPr lang="en-US" dirty="0">
                <a:sym typeface="+mn-ea"/>
              </a:rPr>
              <a:t>E </a:t>
            </a:r>
            <a:r>
              <a:rPr lang="en-US" altLang="zh-CN" dirty="0">
                <a:sym typeface="+mn-ea"/>
              </a:rPr>
              <a:t>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9560" y="1008380"/>
            <a:ext cx="2305050" cy="939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5540" y="1102995"/>
            <a:ext cx="2254250" cy="965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2745" y="2068195"/>
            <a:ext cx="2047240" cy="6502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6495" y="2068195"/>
            <a:ext cx="2212340" cy="585470"/>
          </a:xfrm>
          <a:prstGeom prst="rect">
            <a:avLst/>
          </a:prstGeom>
        </p:spPr>
      </p:pic>
      <p:sp>
        <p:nvSpPr>
          <p:cNvPr id="55" name="TextBox 83"/>
          <p:cNvSpPr txBox="1"/>
          <p:nvPr/>
        </p:nvSpPr>
        <p:spPr>
          <a:xfrm>
            <a:off x="5328920" y="1431925"/>
            <a:ext cx="63754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ZEB1</a:t>
            </a:r>
            <a:endParaRPr lang="zh-CN" altLang="en-US" sz="14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6" name="TextBox 83"/>
          <p:cNvSpPr txBox="1"/>
          <p:nvPr/>
        </p:nvSpPr>
        <p:spPr>
          <a:xfrm>
            <a:off x="5220335" y="2207260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sp>
        <p:nvSpPr>
          <p:cNvPr id="9" name="TextBox 83"/>
          <p:cNvSpPr txBox="1"/>
          <p:nvPr/>
        </p:nvSpPr>
        <p:spPr>
          <a:xfrm>
            <a:off x="3111500" y="481965"/>
            <a:ext cx="6470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DLD1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85185" y="101727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21355" y="1017270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09900" y="1017270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43" name="Rectangle 58"/>
          <p:cNvSpPr/>
          <p:nvPr/>
        </p:nvSpPr>
        <p:spPr>
          <a:xfrm>
            <a:off x="3010535" y="1336675"/>
            <a:ext cx="849630" cy="131699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Box 83"/>
          <p:cNvSpPr txBox="1"/>
          <p:nvPr/>
        </p:nvSpPr>
        <p:spPr>
          <a:xfrm>
            <a:off x="6338570" y="377190"/>
            <a:ext cx="6470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DLD1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621145" y="91249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57315" y="912495"/>
            <a:ext cx="7169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20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245860" y="912495"/>
            <a:ext cx="3530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40</a:t>
            </a:r>
          </a:p>
        </p:txBody>
      </p:sp>
      <p:sp>
        <p:nvSpPr>
          <p:cNvPr id="17" name="Rectangle 58"/>
          <p:cNvSpPr/>
          <p:nvPr/>
        </p:nvSpPr>
        <p:spPr>
          <a:xfrm>
            <a:off x="6246495" y="1231900"/>
            <a:ext cx="849630" cy="148653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文本框 6"/>
          <p:cNvSpPr txBox="1"/>
          <p:nvPr/>
        </p:nvSpPr>
        <p:spPr>
          <a:xfrm>
            <a:off x="8599170" y="220853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8482965" y="231330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6"/>
          <p:cNvSpPr txBox="1"/>
          <p:nvPr/>
        </p:nvSpPr>
        <p:spPr>
          <a:xfrm>
            <a:off x="8599170" y="240855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8482965" y="251333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6"/>
          <p:cNvSpPr txBox="1"/>
          <p:nvPr/>
        </p:nvSpPr>
        <p:spPr>
          <a:xfrm>
            <a:off x="8599170" y="1656080"/>
            <a:ext cx="76327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8482965" y="176085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6"/>
          <p:cNvSpPr txBox="1"/>
          <p:nvPr/>
        </p:nvSpPr>
        <p:spPr>
          <a:xfrm>
            <a:off x="8599170" y="185610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8482965" y="196088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3639185" y="1844040"/>
            <a:ext cx="2603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289935" y="183959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0.73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978150" y="1844675"/>
            <a:ext cx="5118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0.3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2566035" y="3373755"/>
            <a:ext cx="7458075" cy="3023235"/>
            <a:chOff x="2467" y="5239"/>
            <a:chExt cx="11745" cy="4761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467" y="6296"/>
              <a:ext cx="4230" cy="2030"/>
            </a:xfrm>
            <a:prstGeom prst="rect">
              <a:avLst/>
            </a:prstGeom>
          </p:spPr>
        </p:pic>
        <p:sp>
          <p:nvSpPr>
            <p:cNvPr id="30" name="TextBox 83"/>
            <p:cNvSpPr txBox="1"/>
            <p:nvPr/>
          </p:nvSpPr>
          <p:spPr>
            <a:xfrm>
              <a:off x="2910" y="5239"/>
              <a:ext cx="101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DLD1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800" y="5856"/>
              <a:ext cx="195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 20 40</a:t>
              </a:r>
            </a:p>
          </p:txBody>
        </p:sp>
        <p:sp>
          <p:nvSpPr>
            <p:cNvPr id="35" name="TextBox 83"/>
            <p:cNvSpPr txBox="1"/>
            <p:nvPr/>
          </p:nvSpPr>
          <p:spPr>
            <a:xfrm>
              <a:off x="6913" y="7646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36" name="TextBox 83"/>
            <p:cNvSpPr txBox="1"/>
            <p:nvPr/>
          </p:nvSpPr>
          <p:spPr>
            <a:xfrm>
              <a:off x="6946" y="8662"/>
              <a:ext cx="89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Slug</a:t>
              </a:r>
              <a:endParaRPr lang="zh-CN" altLang="en-US" sz="14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467" y="8225"/>
              <a:ext cx="4190" cy="1650"/>
            </a:xfrm>
            <a:prstGeom prst="rect">
              <a:avLst/>
            </a:prstGeom>
          </p:spPr>
        </p:pic>
        <p:sp>
          <p:nvSpPr>
            <p:cNvPr id="34" name="Rectangle 58"/>
            <p:cNvSpPr/>
            <p:nvPr/>
          </p:nvSpPr>
          <p:spPr>
            <a:xfrm>
              <a:off x="2627" y="7245"/>
              <a:ext cx="1936" cy="2074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Rectangle 58"/>
            <p:cNvSpPr/>
            <p:nvPr/>
          </p:nvSpPr>
          <p:spPr>
            <a:xfrm>
              <a:off x="4563" y="7245"/>
              <a:ext cx="1936" cy="217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1" name="TextBox 83"/>
            <p:cNvSpPr txBox="1"/>
            <p:nvPr/>
          </p:nvSpPr>
          <p:spPr>
            <a:xfrm>
              <a:off x="4977" y="5282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961" y="5899"/>
              <a:ext cx="195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 20 40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0"/>
            <a:srcRect t="17827" b="34676"/>
            <a:stretch>
              <a:fillRect/>
            </a:stretch>
          </p:blipFill>
          <p:spPr>
            <a:xfrm>
              <a:off x="8728" y="6242"/>
              <a:ext cx="5485" cy="3475"/>
            </a:xfrm>
            <a:prstGeom prst="rect">
              <a:avLst/>
            </a:prstGeom>
          </p:spPr>
        </p:pic>
        <p:sp>
          <p:nvSpPr>
            <p:cNvPr id="3" name="Rectangle 58"/>
            <p:cNvSpPr/>
            <p:nvPr/>
          </p:nvSpPr>
          <p:spPr>
            <a:xfrm>
              <a:off x="9636" y="7143"/>
              <a:ext cx="1412" cy="217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Rectangle 58"/>
            <p:cNvSpPr/>
            <p:nvPr/>
          </p:nvSpPr>
          <p:spPr>
            <a:xfrm>
              <a:off x="11269" y="7143"/>
              <a:ext cx="1307" cy="217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81" y="9607"/>
              <a:ext cx="85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0.38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224" y="9614"/>
              <a:ext cx="70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0.92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840" y="9608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609" y="9604"/>
              <a:ext cx="85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0.18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047" y="9604"/>
              <a:ext cx="83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0.24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802" y="9605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</p:grpSp>
      <p:sp>
        <p:nvSpPr>
          <p:cNvPr id="48" name="文本框 6"/>
          <p:cNvSpPr txBox="1"/>
          <p:nvPr/>
        </p:nvSpPr>
        <p:spPr>
          <a:xfrm>
            <a:off x="8599170" y="1336675"/>
            <a:ext cx="76327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9" name="直接箭头连接符 48"/>
          <p:cNvCxnSpPr/>
          <p:nvPr/>
        </p:nvCxnSpPr>
        <p:spPr>
          <a:xfrm>
            <a:off x="8482965" y="144145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6"/>
          <p:cNvSpPr txBox="1"/>
          <p:nvPr/>
        </p:nvSpPr>
        <p:spPr>
          <a:xfrm>
            <a:off x="8599170" y="1536700"/>
            <a:ext cx="76327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8482965" y="16414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26"/>
          <p:cNvSpPr txBox="1"/>
          <p:nvPr/>
        </p:nvSpPr>
        <p:spPr>
          <a:xfrm>
            <a:off x="252730" y="1104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S8.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51CE8E4-FEFD-5942-B748-F47870F4D19C}"/>
              </a:ext>
            </a:extLst>
          </p:cNvPr>
          <p:cNvSpPr/>
          <p:nvPr/>
        </p:nvSpPr>
        <p:spPr>
          <a:xfrm>
            <a:off x="0" y="6466959"/>
            <a:ext cx="5814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S8.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Figure </a:t>
            </a:r>
            <a:r>
              <a:rPr lang="en-US" altLang="zh-CN" dirty="0">
                <a:sym typeface="+mn-ea"/>
              </a:rPr>
              <a:t>1</a:t>
            </a:r>
            <a:r>
              <a:rPr lang="en-US" dirty="0">
                <a:sym typeface="+mn-ea"/>
              </a:rPr>
              <a:t>E </a:t>
            </a:r>
            <a:r>
              <a:rPr lang="en-US" altLang="zh-CN" dirty="0">
                <a:sym typeface="+mn-ea"/>
              </a:rPr>
              <a:t>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3565" y="1010285"/>
            <a:ext cx="2476500" cy="11811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5430" y="993140"/>
            <a:ext cx="2476500" cy="11684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2005" y="2150745"/>
            <a:ext cx="3238500" cy="7239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95415" y="2085975"/>
            <a:ext cx="3498850" cy="704850"/>
          </a:xfrm>
          <a:prstGeom prst="rect">
            <a:avLst/>
          </a:prstGeom>
        </p:spPr>
      </p:pic>
      <p:sp>
        <p:nvSpPr>
          <p:cNvPr id="49" name="Rectangle 58"/>
          <p:cNvSpPr/>
          <p:nvPr/>
        </p:nvSpPr>
        <p:spPr>
          <a:xfrm>
            <a:off x="3320415" y="1165225"/>
            <a:ext cx="871220" cy="170878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TextBox 83"/>
          <p:cNvSpPr txBox="1"/>
          <p:nvPr/>
        </p:nvSpPr>
        <p:spPr>
          <a:xfrm>
            <a:off x="3432175" y="440690"/>
            <a:ext cx="6470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DLD1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236595" y="869315"/>
            <a:ext cx="12312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 20 40</a:t>
            </a:r>
          </a:p>
        </p:txBody>
      </p:sp>
      <p:sp>
        <p:nvSpPr>
          <p:cNvPr id="55" name="TextBox 83"/>
          <p:cNvSpPr txBox="1"/>
          <p:nvPr/>
        </p:nvSpPr>
        <p:spPr>
          <a:xfrm>
            <a:off x="5107305" y="1315720"/>
            <a:ext cx="111188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N-cadherin</a:t>
            </a:r>
            <a:endParaRPr lang="zh-CN" altLang="en-US" sz="14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6" name="TextBox 83"/>
          <p:cNvSpPr txBox="1"/>
          <p:nvPr/>
        </p:nvSpPr>
        <p:spPr>
          <a:xfrm>
            <a:off x="5520055" y="2285365"/>
            <a:ext cx="76581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β-actin</a:t>
            </a:r>
          </a:p>
        </p:txBody>
      </p:sp>
      <p:sp>
        <p:nvSpPr>
          <p:cNvPr id="57" name="文本框 6"/>
          <p:cNvSpPr txBox="1"/>
          <p:nvPr/>
        </p:nvSpPr>
        <p:spPr>
          <a:xfrm>
            <a:off x="10172065" y="231584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58" name="直接箭头连接符 57"/>
          <p:cNvCxnSpPr/>
          <p:nvPr/>
        </p:nvCxnSpPr>
        <p:spPr>
          <a:xfrm>
            <a:off x="10055860" y="242062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6"/>
          <p:cNvSpPr txBox="1"/>
          <p:nvPr/>
        </p:nvSpPr>
        <p:spPr>
          <a:xfrm>
            <a:off x="10169525" y="250253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0" name="直接箭头连接符 59"/>
          <p:cNvCxnSpPr/>
          <p:nvPr/>
        </p:nvCxnSpPr>
        <p:spPr>
          <a:xfrm>
            <a:off x="10053320" y="260731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"/>
          <p:cNvSpPr txBox="1"/>
          <p:nvPr/>
        </p:nvSpPr>
        <p:spPr>
          <a:xfrm>
            <a:off x="9446260" y="1896745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2" name="直接箭头连接符 61"/>
          <p:cNvCxnSpPr/>
          <p:nvPr/>
        </p:nvCxnSpPr>
        <p:spPr>
          <a:xfrm>
            <a:off x="9224010" y="201803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"/>
          <p:cNvSpPr txBox="1"/>
          <p:nvPr/>
        </p:nvSpPr>
        <p:spPr>
          <a:xfrm>
            <a:off x="9446260" y="1753870"/>
            <a:ext cx="774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4" name="直接箭头连接符 63"/>
          <p:cNvCxnSpPr/>
          <p:nvPr/>
        </p:nvCxnSpPr>
        <p:spPr>
          <a:xfrm>
            <a:off x="9224010" y="187515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"/>
          <p:cNvSpPr txBox="1"/>
          <p:nvPr/>
        </p:nvSpPr>
        <p:spPr>
          <a:xfrm>
            <a:off x="9355455" y="1466215"/>
            <a:ext cx="12807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6" name="直接箭头连接符 65"/>
          <p:cNvCxnSpPr/>
          <p:nvPr/>
        </p:nvCxnSpPr>
        <p:spPr>
          <a:xfrm>
            <a:off x="9239250" y="157099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"/>
          <p:cNvSpPr txBox="1"/>
          <p:nvPr/>
        </p:nvSpPr>
        <p:spPr>
          <a:xfrm>
            <a:off x="9352915" y="1602105"/>
            <a:ext cx="10864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8" name="直接箭头连接符 67"/>
          <p:cNvCxnSpPr/>
          <p:nvPr/>
        </p:nvCxnSpPr>
        <p:spPr>
          <a:xfrm>
            <a:off x="9236710" y="170688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58"/>
          <p:cNvSpPr/>
          <p:nvPr/>
        </p:nvSpPr>
        <p:spPr>
          <a:xfrm>
            <a:off x="7964170" y="972185"/>
            <a:ext cx="871220" cy="190246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73" name="TextBox 83"/>
          <p:cNvSpPr txBox="1"/>
          <p:nvPr/>
        </p:nvSpPr>
        <p:spPr>
          <a:xfrm>
            <a:off x="8075930" y="297815"/>
            <a:ext cx="64706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ea typeface="Yu Gothic Medium" panose="020B0500000000000000" charset="-128"/>
                <a:cs typeface="Arial" panose="020B0604020202020204" pitchFamily="34" charset="0"/>
              </a:rPr>
              <a:t>DLD1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7880350" y="726440"/>
            <a:ext cx="12312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DMSO 20 40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02380" y="2020570"/>
            <a:ext cx="4394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0.38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516630" y="2025015"/>
            <a:ext cx="5156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0.57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20415" y="2021205"/>
            <a:ext cx="3619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accent1"/>
                </a:solidFill>
              </a:rPr>
              <a:t>1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012190" y="2883180"/>
            <a:ext cx="9427210" cy="3448050"/>
            <a:chOff x="761" y="5141"/>
            <a:chExt cx="14846" cy="543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609" y="6167"/>
              <a:ext cx="3290" cy="176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399" y="6042"/>
              <a:ext cx="3190" cy="156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61" y="8481"/>
              <a:ext cx="6270" cy="2090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477" y="8611"/>
              <a:ext cx="6130" cy="1960"/>
            </a:xfrm>
            <a:prstGeom prst="rect">
              <a:avLst/>
            </a:prstGeom>
          </p:spPr>
        </p:pic>
        <p:sp>
          <p:nvSpPr>
            <p:cNvPr id="32" name="TextBox 83"/>
            <p:cNvSpPr txBox="1"/>
            <p:nvPr/>
          </p:nvSpPr>
          <p:spPr>
            <a:xfrm>
              <a:off x="7831" y="6815"/>
              <a:ext cx="1004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ZEB1</a:t>
              </a:r>
            </a:p>
          </p:txBody>
        </p:sp>
        <p:sp>
          <p:nvSpPr>
            <p:cNvPr id="33" name="TextBox 83"/>
            <p:cNvSpPr txBox="1"/>
            <p:nvPr/>
          </p:nvSpPr>
          <p:spPr>
            <a:xfrm>
              <a:off x="7683" y="8611"/>
              <a:ext cx="129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GAPDH</a:t>
              </a:r>
            </a:p>
          </p:txBody>
        </p:sp>
        <p:sp>
          <p:nvSpPr>
            <p:cNvPr id="34" name="TextBox 83"/>
            <p:cNvSpPr txBox="1"/>
            <p:nvPr/>
          </p:nvSpPr>
          <p:spPr>
            <a:xfrm>
              <a:off x="4730" y="5657"/>
              <a:ext cx="123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339" y="6140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041" y="6140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740" y="6140"/>
              <a:ext cx="57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38" name="Rectangle 58"/>
            <p:cNvSpPr/>
            <p:nvPr/>
          </p:nvSpPr>
          <p:spPr>
            <a:xfrm>
              <a:off x="4895" y="6767"/>
              <a:ext cx="1305" cy="275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9" name="TextBox 83"/>
            <p:cNvSpPr txBox="1"/>
            <p:nvPr/>
          </p:nvSpPr>
          <p:spPr>
            <a:xfrm>
              <a:off x="13502" y="5141"/>
              <a:ext cx="123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4111" y="5624"/>
              <a:ext cx="101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3813" y="5624"/>
              <a:ext cx="63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3512" y="5624"/>
              <a:ext cx="57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2197" y="7581"/>
              <a:ext cx="3410" cy="1150"/>
            </a:xfrm>
            <a:prstGeom prst="rect">
              <a:avLst/>
            </a:prstGeom>
          </p:spPr>
        </p:pic>
        <p:sp>
          <p:nvSpPr>
            <p:cNvPr id="52" name="Rectangle 58"/>
            <p:cNvSpPr/>
            <p:nvPr/>
          </p:nvSpPr>
          <p:spPr>
            <a:xfrm>
              <a:off x="13667" y="6597"/>
              <a:ext cx="1305" cy="275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880" y="7786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291" y="7793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1.67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4818" y="7782"/>
              <a:ext cx="74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1.06</a:t>
              </a:r>
            </a:p>
          </p:txBody>
        </p:sp>
      </p:grpSp>
      <p:sp>
        <p:nvSpPr>
          <p:cNvPr id="2" name="文本框 6"/>
          <p:cNvSpPr txBox="1"/>
          <p:nvPr/>
        </p:nvSpPr>
        <p:spPr>
          <a:xfrm>
            <a:off x="10572750" y="473103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4" name="直接箭头连接符 3"/>
          <p:cNvCxnSpPr/>
          <p:nvPr/>
        </p:nvCxnSpPr>
        <p:spPr>
          <a:xfrm>
            <a:off x="10456545" y="483580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6"/>
          <p:cNvSpPr txBox="1"/>
          <p:nvPr/>
        </p:nvSpPr>
        <p:spPr>
          <a:xfrm>
            <a:off x="10570210" y="491772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6" name="直接箭头连接符 5"/>
          <p:cNvCxnSpPr/>
          <p:nvPr/>
        </p:nvCxnSpPr>
        <p:spPr>
          <a:xfrm>
            <a:off x="10454005" y="502249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575290" y="529745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10459085" y="540222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/>
        </p:nvSpPr>
        <p:spPr>
          <a:xfrm>
            <a:off x="10572750" y="548414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0" name="直接箭头连接符 9"/>
          <p:cNvCxnSpPr/>
          <p:nvPr/>
        </p:nvCxnSpPr>
        <p:spPr>
          <a:xfrm>
            <a:off x="10456545" y="558891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0572750" y="4066185"/>
            <a:ext cx="9080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10456545" y="4170960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6"/>
          <p:cNvSpPr txBox="1"/>
          <p:nvPr/>
        </p:nvSpPr>
        <p:spPr>
          <a:xfrm>
            <a:off x="10570210" y="4491000"/>
            <a:ext cx="5372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10454005" y="45957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0572750" y="3729000"/>
            <a:ext cx="7785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180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10456545" y="383377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6"/>
          <p:cNvSpPr txBox="1"/>
          <p:nvPr/>
        </p:nvSpPr>
        <p:spPr>
          <a:xfrm>
            <a:off x="10570210" y="3915690"/>
            <a:ext cx="7816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130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10454005" y="4020465"/>
            <a:ext cx="22225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26"/>
          <p:cNvSpPr txBox="1"/>
          <p:nvPr/>
        </p:nvSpPr>
        <p:spPr>
          <a:xfrm>
            <a:off x="252730" y="1104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S9.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E986C20-E2AA-2F4A-AC75-3270BEE49FD2}"/>
              </a:ext>
            </a:extLst>
          </p:cNvPr>
          <p:cNvSpPr/>
          <p:nvPr/>
        </p:nvSpPr>
        <p:spPr>
          <a:xfrm>
            <a:off x="-44167" y="6451838"/>
            <a:ext cx="5814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S9.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Figure </a:t>
            </a:r>
            <a:r>
              <a:rPr lang="en-US" altLang="zh-CN" dirty="0">
                <a:sym typeface="+mn-ea"/>
              </a:rPr>
              <a:t>1</a:t>
            </a:r>
            <a:r>
              <a:rPr lang="en-US" dirty="0">
                <a:sym typeface="+mn-ea"/>
              </a:rPr>
              <a:t>E </a:t>
            </a:r>
            <a:r>
              <a:rPr lang="en-US" altLang="zh-CN" dirty="0">
                <a:sym typeface="+mn-ea"/>
              </a:rPr>
              <a:t>(continued)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531745" y="957580"/>
            <a:ext cx="8895080" cy="3701415"/>
            <a:chOff x="1560" y="953"/>
            <a:chExt cx="14008" cy="582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14" y="3216"/>
              <a:ext cx="3390" cy="1110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85" y="3582"/>
              <a:ext cx="3490" cy="1020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14" y="1986"/>
              <a:ext cx="3190" cy="1230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85" y="1797"/>
              <a:ext cx="3450" cy="1940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60" y="4466"/>
              <a:ext cx="6310" cy="1010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924" y="4602"/>
              <a:ext cx="6620" cy="2180"/>
            </a:xfrm>
            <a:prstGeom prst="rect">
              <a:avLst/>
            </a:prstGeom>
          </p:spPr>
        </p:pic>
        <p:sp>
          <p:nvSpPr>
            <p:cNvPr id="17" name="TextBox 83"/>
            <p:cNvSpPr txBox="1"/>
            <p:nvPr/>
          </p:nvSpPr>
          <p:spPr>
            <a:xfrm>
              <a:off x="2122" y="1101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713" y="1584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455" y="1584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122" y="1584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26" name="Rectangle 58"/>
            <p:cNvSpPr/>
            <p:nvPr/>
          </p:nvSpPr>
          <p:spPr>
            <a:xfrm>
              <a:off x="2121" y="1912"/>
              <a:ext cx="1263" cy="328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0" name="文本框 6"/>
            <p:cNvSpPr txBox="1"/>
            <p:nvPr/>
          </p:nvSpPr>
          <p:spPr>
            <a:xfrm>
              <a:off x="11551" y="3866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1" name="文本框 6"/>
            <p:cNvSpPr txBox="1"/>
            <p:nvPr/>
          </p:nvSpPr>
          <p:spPr>
            <a:xfrm>
              <a:off x="14722" y="485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72" name="文本框 6"/>
            <p:cNvSpPr txBox="1"/>
            <p:nvPr/>
          </p:nvSpPr>
          <p:spPr>
            <a:xfrm>
              <a:off x="14722" y="5195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75" name="直接箭头连接符 74"/>
            <p:cNvCxnSpPr/>
            <p:nvPr/>
          </p:nvCxnSpPr>
          <p:spPr>
            <a:xfrm>
              <a:off x="14555" y="5364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箭头连接符 75"/>
            <p:cNvCxnSpPr/>
            <p:nvPr/>
          </p:nvCxnSpPr>
          <p:spPr>
            <a:xfrm>
              <a:off x="14555" y="504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/>
            <p:cNvCxnSpPr/>
            <p:nvPr/>
          </p:nvCxnSpPr>
          <p:spPr>
            <a:xfrm>
              <a:off x="11368" y="403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6"/>
            <p:cNvSpPr txBox="1"/>
            <p:nvPr/>
          </p:nvSpPr>
          <p:spPr>
            <a:xfrm>
              <a:off x="11547" y="4080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11364" y="4245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6"/>
            <p:cNvSpPr txBox="1"/>
            <p:nvPr/>
          </p:nvSpPr>
          <p:spPr>
            <a:xfrm>
              <a:off x="11551" y="3079"/>
              <a:ext cx="121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38" name="直接箭头连接符 37"/>
            <p:cNvCxnSpPr/>
            <p:nvPr/>
          </p:nvCxnSpPr>
          <p:spPr>
            <a:xfrm>
              <a:off x="11368" y="3244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6"/>
            <p:cNvSpPr txBox="1"/>
            <p:nvPr/>
          </p:nvSpPr>
          <p:spPr>
            <a:xfrm>
              <a:off x="11547" y="3293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0" name="直接箭头连接符 39"/>
            <p:cNvCxnSpPr/>
            <p:nvPr/>
          </p:nvCxnSpPr>
          <p:spPr>
            <a:xfrm>
              <a:off x="11364" y="3458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6"/>
            <p:cNvSpPr txBox="1"/>
            <p:nvPr/>
          </p:nvSpPr>
          <p:spPr>
            <a:xfrm>
              <a:off x="11551" y="2572"/>
              <a:ext cx="121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180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2" name="直接箭头连接符 41"/>
            <p:cNvCxnSpPr/>
            <p:nvPr/>
          </p:nvCxnSpPr>
          <p:spPr>
            <a:xfrm>
              <a:off x="11368" y="2737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6"/>
            <p:cNvSpPr txBox="1"/>
            <p:nvPr/>
          </p:nvSpPr>
          <p:spPr>
            <a:xfrm>
              <a:off x="11547" y="2786"/>
              <a:ext cx="122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45" name="直接箭头连接符 44"/>
            <p:cNvCxnSpPr/>
            <p:nvPr/>
          </p:nvCxnSpPr>
          <p:spPr>
            <a:xfrm>
              <a:off x="11364" y="2951"/>
              <a:ext cx="350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TextBox 83"/>
            <p:cNvSpPr txBox="1"/>
            <p:nvPr/>
          </p:nvSpPr>
          <p:spPr>
            <a:xfrm>
              <a:off x="8522" y="953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113" y="143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855" y="143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522" y="1436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0" name="Rectangle 58"/>
            <p:cNvSpPr/>
            <p:nvPr/>
          </p:nvSpPr>
          <p:spPr>
            <a:xfrm>
              <a:off x="8521" y="1764"/>
              <a:ext cx="1263" cy="347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TextBox 83"/>
            <p:cNvSpPr txBox="1"/>
            <p:nvPr/>
          </p:nvSpPr>
          <p:spPr>
            <a:xfrm>
              <a:off x="5673" y="2359"/>
              <a:ext cx="1751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N-cadherin</a:t>
              </a:r>
            </a:p>
          </p:txBody>
        </p:sp>
        <p:sp>
          <p:nvSpPr>
            <p:cNvPr id="12" name="TextBox 83"/>
            <p:cNvSpPr txBox="1"/>
            <p:nvPr/>
          </p:nvSpPr>
          <p:spPr>
            <a:xfrm>
              <a:off x="5795" y="4080"/>
              <a:ext cx="129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GAPDH</a:t>
              </a:r>
            </a:p>
          </p:txBody>
        </p:sp>
        <p:sp>
          <p:nvSpPr>
            <p:cNvPr id="13" name="Rectangle 58"/>
            <p:cNvSpPr/>
            <p:nvPr/>
          </p:nvSpPr>
          <p:spPr>
            <a:xfrm>
              <a:off x="3384" y="2957"/>
              <a:ext cx="1263" cy="223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TextBox 83"/>
            <p:cNvSpPr txBox="1"/>
            <p:nvPr/>
          </p:nvSpPr>
          <p:spPr>
            <a:xfrm>
              <a:off x="3366" y="1105"/>
              <a:ext cx="1207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SW480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57" y="1588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99" y="1588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66" y="1588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23" name="TextBox 83"/>
            <p:cNvSpPr txBox="1"/>
            <p:nvPr/>
          </p:nvSpPr>
          <p:spPr>
            <a:xfrm>
              <a:off x="5845" y="3412"/>
              <a:ext cx="157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ALDH1A1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062" y="2906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12" y="2913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0.69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21" y="2907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0.44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37" y="4207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787" y="4214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0.8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96" y="4208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0.3</a:t>
              </a: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52730" y="1104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S10.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CF65E67-EC88-1C41-91EB-BFBFC439C76B}"/>
              </a:ext>
            </a:extLst>
          </p:cNvPr>
          <p:cNvSpPr/>
          <p:nvPr/>
        </p:nvSpPr>
        <p:spPr>
          <a:xfrm>
            <a:off x="0" y="6488668"/>
            <a:ext cx="78289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ym typeface="+mn-ea"/>
              </a:rPr>
              <a:t>Figure S10.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Figure </a:t>
            </a:r>
            <a:r>
              <a:rPr lang="en-US" altLang="zh-CN" dirty="0">
                <a:sym typeface="+mn-ea"/>
              </a:rPr>
              <a:t>1</a:t>
            </a:r>
            <a:r>
              <a:rPr lang="en-US" dirty="0">
                <a:sym typeface="+mn-ea"/>
              </a:rPr>
              <a:t>E </a:t>
            </a:r>
            <a:r>
              <a:rPr lang="en-US" altLang="zh-CN" dirty="0">
                <a:sym typeface="+mn-ea"/>
              </a:rPr>
              <a:t>(continued) and S1A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/>
          <p:cNvGrpSpPr/>
          <p:nvPr/>
        </p:nvGrpSpPr>
        <p:grpSpPr>
          <a:xfrm>
            <a:off x="2990850" y="969645"/>
            <a:ext cx="6875145" cy="3977640"/>
            <a:chOff x="9284" y="545"/>
            <a:chExt cx="10827" cy="62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75" y="1707"/>
              <a:ext cx="2870" cy="800"/>
            </a:xfrm>
            <a:prstGeom prst="rect">
              <a:avLst/>
            </a:prstGeom>
          </p:spPr>
        </p:pic>
        <p:sp>
          <p:nvSpPr>
            <p:cNvPr id="12" name="TextBox 83"/>
            <p:cNvSpPr txBox="1"/>
            <p:nvPr/>
          </p:nvSpPr>
          <p:spPr>
            <a:xfrm>
              <a:off x="13514" y="1871"/>
              <a:ext cx="157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ALDH1A1</a:t>
              </a:r>
            </a:p>
          </p:txBody>
        </p:sp>
        <p:sp>
          <p:nvSpPr>
            <p:cNvPr id="13" name="TextBox 83"/>
            <p:cNvSpPr txBox="1"/>
            <p:nvPr/>
          </p:nvSpPr>
          <p:spPr>
            <a:xfrm>
              <a:off x="13786" y="2805"/>
              <a:ext cx="103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SOX2</a:t>
              </a:r>
            </a:p>
          </p:txBody>
        </p:sp>
        <p:sp>
          <p:nvSpPr>
            <p:cNvPr id="14" name="TextBox 83"/>
            <p:cNvSpPr txBox="1"/>
            <p:nvPr/>
          </p:nvSpPr>
          <p:spPr>
            <a:xfrm>
              <a:off x="11329" y="545"/>
              <a:ext cx="131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HCT116</a:t>
              </a:r>
            </a:p>
          </p:txBody>
        </p:sp>
        <p:sp>
          <p:nvSpPr>
            <p:cNvPr id="16" name="TextBox 83"/>
            <p:cNvSpPr txBox="1"/>
            <p:nvPr/>
          </p:nvSpPr>
          <p:spPr>
            <a:xfrm>
              <a:off x="17960" y="1690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2749" y="1290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393" y="1290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2032" y="1290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329" y="1304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973" y="1304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612" y="1304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38" name="Rectangle 58"/>
            <p:cNvSpPr/>
            <p:nvPr/>
          </p:nvSpPr>
          <p:spPr>
            <a:xfrm>
              <a:off x="10840" y="1676"/>
              <a:ext cx="1298" cy="80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007" y="1681"/>
              <a:ext cx="3040" cy="830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17319" y="137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6963" y="1371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6602" y="1371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899" y="1385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543" y="1385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182" y="1385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47" name="Rectangle 58"/>
            <p:cNvSpPr/>
            <p:nvPr/>
          </p:nvSpPr>
          <p:spPr>
            <a:xfrm>
              <a:off x="16602" y="1707"/>
              <a:ext cx="1298" cy="80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8" name="Rectangle 58"/>
            <p:cNvSpPr/>
            <p:nvPr/>
          </p:nvSpPr>
          <p:spPr>
            <a:xfrm>
              <a:off x="15304" y="1854"/>
              <a:ext cx="1298" cy="80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49" name="直接箭头连接符 48"/>
            <p:cNvCxnSpPr/>
            <p:nvPr/>
          </p:nvCxnSpPr>
          <p:spPr>
            <a:xfrm flipV="1">
              <a:off x="13545" y="2641"/>
              <a:ext cx="3639" cy="88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>
              <a:stCxn id="10" idx="0"/>
            </p:cNvCxnSpPr>
            <p:nvPr/>
          </p:nvCxnSpPr>
          <p:spPr>
            <a:xfrm>
              <a:off x="12110" y="1707"/>
              <a:ext cx="3044" cy="1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932" y="4457"/>
              <a:ext cx="3530" cy="870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32" y="4436"/>
              <a:ext cx="3520" cy="89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690" y="5579"/>
              <a:ext cx="2980" cy="1230"/>
            </a:xfrm>
            <a:prstGeom prst="rect">
              <a:avLst/>
            </a:prstGeom>
          </p:spPr>
        </p:pic>
        <p:sp>
          <p:nvSpPr>
            <p:cNvPr id="56" name="文本框 6"/>
            <p:cNvSpPr txBox="1"/>
            <p:nvPr/>
          </p:nvSpPr>
          <p:spPr>
            <a:xfrm>
              <a:off x="9284" y="4471"/>
              <a:ext cx="167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57" name="文本框 6"/>
            <p:cNvSpPr txBox="1"/>
            <p:nvPr/>
          </p:nvSpPr>
          <p:spPr>
            <a:xfrm>
              <a:off x="9285" y="4809"/>
              <a:ext cx="167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58" name="文本框 6"/>
            <p:cNvSpPr txBox="1"/>
            <p:nvPr/>
          </p:nvSpPr>
          <p:spPr>
            <a:xfrm>
              <a:off x="9892" y="5611"/>
              <a:ext cx="167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60" name="文本框 6"/>
            <p:cNvSpPr txBox="1"/>
            <p:nvPr/>
          </p:nvSpPr>
          <p:spPr>
            <a:xfrm>
              <a:off x="9893" y="5934"/>
              <a:ext cx="167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61" name="TextBox 83"/>
            <p:cNvSpPr txBox="1"/>
            <p:nvPr/>
          </p:nvSpPr>
          <p:spPr>
            <a:xfrm>
              <a:off x="13511" y="4627"/>
              <a:ext cx="1579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ALDH1A1</a:t>
              </a:r>
            </a:p>
          </p:txBody>
        </p:sp>
        <p:sp>
          <p:nvSpPr>
            <p:cNvPr id="62" name="TextBox 83"/>
            <p:cNvSpPr txBox="1"/>
            <p:nvPr/>
          </p:nvSpPr>
          <p:spPr>
            <a:xfrm>
              <a:off x="13860" y="5885"/>
              <a:ext cx="103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SOX2</a:t>
              </a:r>
            </a:p>
          </p:txBody>
        </p:sp>
        <p:cxnSp>
          <p:nvCxnSpPr>
            <p:cNvPr id="63" name="直接箭头连接符 62"/>
            <p:cNvCxnSpPr/>
            <p:nvPr/>
          </p:nvCxnSpPr>
          <p:spPr>
            <a:xfrm flipH="1">
              <a:off x="10340" y="2000"/>
              <a:ext cx="375" cy="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"/>
            <p:cNvSpPr txBox="1"/>
            <p:nvPr/>
          </p:nvSpPr>
          <p:spPr>
            <a:xfrm>
              <a:off x="9577" y="1771"/>
              <a:ext cx="84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cxnSp>
          <p:nvCxnSpPr>
            <p:cNvPr id="65" name="直接箭头连接符 64"/>
            <p:cNvCxnSpPr/>
            <p:nvPr/>
          </p:nvCxnSpPr>
          <p:spPr>
            <a:xfrm flipH="1">
              <a:off x="10340" y="2908"/>
              <a:ext cx="375" cy="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"/>
            <p:cNvSpPr txBox="1"/>
            <p:nvPr/>
          </p:nvSpPr>
          <p:spPr>
            <a:xfrm>
              <a:off x="9577" y="2712"/>
              <a:ext cx="95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675" y="2684"/>
              <a:ext cx="2910" cy="1290"/>
            </a:xfrm>
            <a:prstGeom prst="rect">
              <a:avLst/>
            </a:prstGeom>
          </p:spPr>
        </p:pic>
        <p:sp>
          <p:nvSpPr>
            <p:cNvPr id="39" name="Rectangle 58"/>
            <p:cNvSpPr/>
            <p:nvPr/>
          </p:nvSpPr>
          <p:spPr>
            <a:xfrm>
              <a:off x="12224" y="2670"/>
              <a:ext cx="1298" cy="80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8" name="文本框 6"/>
            <p:cNvSpPr txBox="1"/>
            <p:nvPr/>
          </p:nvSpPr>
          <p:spPr>
            <a:xfrm>
              <a:off x="18435" y="4870"/>
              <a:ext cx="167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</a:p>
          </p:txBody>
        </p:sp>
        <p:sp>
          <p:nvSpPr>
            <p:cNvPr id="92" name="TextBox 83"/>
            <p:cNvSpPr txBox="1"/>
            <p:nvPr/>
          </p:nvSpPr>
          <p:spPr>
            <a:xfrm>
              <a:off x="11480" y="3715"/>
              <a:ext cx="131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HCT116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2900" y="4092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2544" y="4092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2183" y="4092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1480" y="410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1124" y="4106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10763" y="4106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99" name="TextBox 83"/>
            <p:cNvSpPr txBox="1"/>
            <p:nvPr/>
          </p:nvSpPr>
          <p:spPr>
            <a:xfrm>
              <a:off x="16291" y="3715"/>
              <a:ext cx="1315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HCT116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7606" y="4050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7250" y="4050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6889" y="4050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6186" y="4064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DMSO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5830" y="4064"/>
              <a:ext cx="11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20</a:t>
              </a: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5469" y="4064"/>
              <a:ext cx="55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40</a:t>
              </a:r>
            </a:p>
          </p:txBody>
        </p:sp>
        <p:sp>
          <p:nvSpPr>
            <p:cNvPr id="112" name="TextBox 83"/>
            <p:cNvSpPr txBox="1"/>
            <p:nvPr/>
          </p:nvSpPr>
          <p:spPr>
            <a:xfrm>
              <a:off x="18379" y="4374"/>
              <a:ext cx="1206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ea typeface="Yu Gothic Medium" panose="020B0500000000000000" charset="-128"/>
                  <a:cs typeface="Arial" panose="020B0604020202020204" pitchFamily="34" charset="0"/>
                </a:rPr>
                <a:t>β-actin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1742" y="2396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1220" y="2389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0.58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0763" y="2396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0.15</a:t>
              </a: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3166" y="3429"/>
              <a:ext cx="41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2644" y="3422"/>
              <a:ext cx="81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0.89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12187" y="3429"/>
              <a:ext cx="806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accent1"/>
                  </a:solidFill>
                </a:rPr>
                <a:t>0.57</a:t>
              </a: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52730" y="110490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Fig S11.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D781E44-7D5C-F546-8240-D60FD1D3E1EE}"/>
              </a:ext>
            </a:extLst>
          </p:cNvPr>
          <p:cNvSpPr/>
          <p:nvPr/>
        </p:nvSpPr>
        <p:spPr>
          <a:xfrm>
            <a:off x="53811" y="6490380"/>
            <a:ext cx="55322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ym typeface="+mn-ea"/>
              </a:rPr>
              <a:t>Figure S11.</a:t>
            </a:r>
            <a:r>
              <a:rPr lang="en-US" b="1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Raw western blots for Figure </a:t>
            </a:r>
            <a:r>
              <a:rPr lang="en-US" altLang="zh-CN" dirty="0">
                <a:sym typeface="+mn-ea"/>
              </a:rPr>
              <a:t>2</a:t>
            </a:r>
            <a:r>
              <a:rPr lang="en-US" dirty="0">
                <a:sym typeface="+mn-ea"/>
              </a:rPr>
              <a:t>B </a:t>
            </a:r>
            <a:r>
              <a:rPr lang="en-US" altLang="zh-CN" dirty="0">
                <a:sym typeface="+mn-ea"/>
              </a:rPr>
              <a:t>and 2C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ZiMTNhNjdlZjYzYTg2NTk4OTk0MjExNTQyMDY1ZD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1734</Words>
  <Application>Microsoft Macintosh PowerPoint</Application>
  <PresentationFormat>Widescreen</PresentationFormat>
  <Paragraphs>1061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微软雅黑</vt:lpstr>
      <vt:lpstr>宋体</vt:lpstr>
      <vt:lpstr>Yu Gothic Medium</vt:lpstr>
      <vt:lpstr>Arial</vt:lpstr>
      <vt:lpstr>Calibri</vt:lpstr>
      <vt:lpstr>Wingdings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subject/>
  <dc:creator/>
  <cp:keywords/>
  <dc:description/>
  <cp:lastModifiedBy>Nate Weygant</cp:lastModifiedBy>
  <cp:revision>301</cp:revision>
  <cp:lastPrinted>2022-05-05T08:26:06Z</cp:lastPrinted>
  <dcterms:created xsi:type="dcterms:W3CDTF">2019-06-19T02:08:00Z</dcterms:created>
  <dcterms:modified xsi:type="dcterms:W3CDTF">2022-10-29T02:48:30Z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2052-11.1.0.11636</vt:lpwstr>
  </property>
  <property fmtid="{D5CDD505-2E9C-101B-9397-08002B2CF9AE}" pid="3" name="ICV">
    <vt:lpwstr>1086E73A347349E7A00080941CC8C7C7</vt:lpwstr>
  </property>
</Properties>
</file>