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3366FF"/>
    <a:srgbClr val="009900"/>
    <a:srgbClr val="CC9900"/>
    <a:srgbClr val="0000FF"/>
    <a:srgbClr val="8457DF"/>
    <a:srgbClr val="5F27CF"/>
    <a:srgbClr val="E267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42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67E4E-4AB5-44F6-BB49-35FBDBB618E2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CEFA-FBF7-4E83-939B-88E582FB1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842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67E4E-4AB5-44F6-BB49-35FBDBB618E2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CEFA-FBF7-4E83-939B-88E582FB1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321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67E4E-4AB5-44F6-BB49-35FBDBB618E2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CEFA-FBF7-4E83-939B-88E582FB1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90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67E4E-4AB5-44F6-BB49-35FBDBB618E2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CEFA-FBF7-4E83-939B-88E582FB1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833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67E4E-4AB5-44F6-BB49-35FBDBB618E2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CEFA-FBF7-4E83-939B-88E582FB1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363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67E4E-4AB5-44F6-BB49-35FBDBB618E2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CEFA-FBF7-4E83-939B-88E582FB1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09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67E4E-4AB5-44F6-BB49-35FBDBB618E2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CEFA-FBF7-4E83-939B-88E582FB1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293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67E4E-4AB5-44F6-BB49-35FBDBB618E2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CEFA-FBF7-4E83-939B-88E582FB1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580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67E4E-4AB5-44F6-BB49-35FBDBB618E2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CEFA-FBF7-4E83-939B-88E582FB1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431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67E4E-4AB5-44F6-BB49-35FBDBB618E2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CEFA-FBF7-4E83-939B-88E582FB1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340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67E4E-4AB5-44F6-BB49-35FBDBB618E2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FCEFA-FBF7-4E83-939B-88E582FB1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143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67E4E-4AB5-44F6-BB49-35FBDBB618E2}" type="datetimeFigureOut">
              <a:rPr lang="en-US" smtClean="0"/>
              <a:t>10/14/2022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FCEFA-FBF7-4E83-939B-88E582FB1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194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ED2C1C-FEB9-B519-2ECC-F8BAA56E5B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53" y="176403"/>
            <a:ext cx="6157494" cy="879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823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AAE3B78-F74A-B485-062C-75E835577C66}"/>
              </a:ext>
            </a:extLst>
          </p:cNvPr>
          <p:cNvGrpSpPr/>
          <p:nvPr/>
        </p:nvGrpSpPr>
        <p:grpSpPr>
          <a:xfrm>
            <a:off x="386832" y="112389"/>
            <a:ext cx="6084335" cy="8919221"/>
            <a:chOff x="386832" y="112389"/>
            <a:chExt cx="6084335" cy="8919221"/>
          </a:xfrm>
        </p:grpSpPr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723D0846-2C58-D3ED-832C-148467ACCF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6832" y="112389"/>
              <a:ext cx="6084335" cy="8919221"/>
            </a:xfrm>
            <a:prstGeom prst="rect">
              <a:avLst/>
            </a:prstGeom>
          </p:spPr>
        </p:pic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EEB9B0F3-B5DA-7B71-1736-4608243D75F2}"/>
                </a:ext>
              </a:extLst>
            </p:cNvPr>
            <p:cNvSpPr txBox="1"/>
            <p:nvPr/>
          </p:nvSpPr>
          <p:spPr>
            <a:xfrm>
              <a:off x="2726218" y="7159477"/>
              <a:ext cx="3638534" cy="1615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 S2. </a:t>
              </a:r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sz="11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he expression variations of the 22 </a:t>
              </a:r>
              <a:r>
                <a:rPr lang="en-US" sz="1100" i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PgRb1</a:t>
              </a:r>
              <a:r>
                <a:rPr lang="en-US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 candidate genes in the </a:t>
              </a:r>
              <a:r>
                <a:rPr lang="en-US" sz="11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adventitious roots </a:t>
              </a:r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treated with </a:t>
              </a:r>
              <a:r>
                <a:rPr lang="en-US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MeJA</a:t>
              </a:r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for 6 h through 120 h, relative to the control roots not treated with </a:t>
              </a:r>
              <a:r>
                <a:rPr lang="en-US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MeJA</a:t>
              </a:r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(0 h). The “*” and “**” asteri</a:t>
              </a:r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sks indicate the difference of gene expression level between in </a:t>
              </a:r>
              <a:r>
                <a:rPr lang="en-US" altLang="zh-CN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MeJA</a:t>
              </a:r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treated and control roots is significant at </a:t>
              </a:r>
              <a:r>
                <a:rPr lang="en-US" altLang="zh-CN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 </a:t>
              </a:r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≤ 0.05 and 0.01, respectively. The remaining </a:t>
              </a:r>
              <a:r>
                <a:rPr lang="en-US" altLang="zh-CN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MeJA</a:t>
              </a:r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treated roots not labelled with asterisk have no significantly different expressions of the genes from the control roots.   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0368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1388</TotalTime>
  <Words>91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>Texas A and M AgriLife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Zhang, Meiping</dc:creator>
  <cp:lastModifiedBy>Zhang, Hongbin</cp:lastModifiedBy>
  <cp:revision>34</cp:revision>
  <dcterms:created xsi:type="dcterms:W3CDTF">2022-03-26T18:44:31Z</dcterms:created>
  <dcterms:modified xsi:type="dcterms:W3CDTF">2022-10-14T23:40:21Z</dcterms:modified>
</cp:coreProperties>
</file>