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29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CCB0-3E84-4289-B8BA-608F87320857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198ED-BBB4-46F9-8D94-489D92336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02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CCB0-3E84-4289-B8BA-608F87320857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198ED-BBB4-46F9-8D94-489D92336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1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CCB0-3E84-4289-B8BA-608F87320857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198ED-BBB4-46F9-8D94-489D92336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93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CCB0-3E84-4289-B8BA-608F87320857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198ED-BBB4-46F9-8D94-489D92336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601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CCB0-3E84-4289-B8BA-608F87320857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198ED-BBB4-46F9-8D94-489D92336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869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CCB0-3E84-4289-B8BA-608F87320857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198ED-BBB4-46F9-8D94-489D92336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949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CCB0-3E84-4289-B8BA-608F87320857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198ED-BBB4-46F9-8D94-489D92336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065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CCB0-3E84-4289-B8BA-608F87320857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198ED-BBB4-46F9-8D94-489D92336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751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CCB0-3E84-4289-B8BA-608F87320857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198ED-BBB4-46F9-8D94-489D92336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17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CCB0-3E84-4289-B8BA-608F87320857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198ED-BBB4-46F9-8D94-489D92336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39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CCB0-3E84-4289-B8BA-608F87320857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198ED-BBB4-46F9-8D94-489D92336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31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8CCB0-3E84-4289-B8BA-608F87320857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198ED-BBB4-46F9-8D94-489D92336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65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05CA31-9CCC-ABFF-ABB1-F2E65CBC3A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384" y="810442"/>
            <a:ext cx="6267231" cy="75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62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9BC96C3-8006-D432-8F34-AFFC9FFAF962}"/>
              </a:ext>
            </a:extLst>
          </p:cNvPr>
          <p:cNvGrpSpPr/>
          <p:nvPr/>
        </p:nvGrpSpPr>
        <p:grpSpPr>
          <a:xfrm>
            <a:off x="368543" y="804345"/>
            <a:ext cx="6120914" cy="7535309"/>
            <a:chOff x="368543" y="804345"/>
            <a:chExt cx="6120914" cy="753530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1216EE5-3B1A-02E1-709E-C988E8968F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8543" y="804345"/>
              <a:ext cx="6120914" cy="7535309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EDE3AF-A350-09F0-BDAB-5CB677BC51D2}"/>
                </a:ext>
              </a:extLst>
            </p:cNvPr>
            <p:cNvSpPr txBox="1"/>
            <p:nvPr/>
          </p:nvSpPr>
          <p:spPr>
            <a:xfrm>
              <a:off x="3019298" y="6560900"/>
              <a:ext cx="3241174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S3. </a:t>
              </a:r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sz="1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orrelation between the variations of the 22 </a:t>
              </a:r>
              <a:r>
                <a:rPr lang="en-US" sz="1100" i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PgRb1</a:t>
              </a:r>
              <a:r>
                <a:rPr lang="en-US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 candidate gene </a:t>
              </a:r>
              <a:r>
                <a:rPr lang="en-US" sz="1100" dirty="0">
                  <a:latin typeface="Times New Roman" panose="02020603050405020304" pitchFamily="18" charset="0"/>
                  <a:ea typeface="SimSun" panose="02010600030101010101" pitchFamily="2" charset="-122"/>
                </a:rPr>
                <a:t>expressions </a:t>
              </a:r>
              <a:r>
                <a:rPr lang="en-US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and the variations of Rb1 contents in the </a:t>
              </a:r>
              <a:r>
                <a:rPr lang="en-US" sz="1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adventitious roots </a:t>
              </a:r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treated with and without </a:t>
              </a:r>
              <a:r>
                <a:rPr lang="en-US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MeJA</a:t>
              </a:r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The genes in bolded blue font indicate that their expressions were correlated with Rb1 contents at a significant level of </a:t>
              </a:r>
              <a:r>
                <a:rPr lang="en-US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≤ 0.05 or 0.01, with a correlation coefficient varying from </a:t>
              </a:r>
              <a:r>
                <a:rPr lang="en-US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0.604 for </a:t>
              </a:r>
              <a:r>
                <a:rPr lang="en-US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PgRb1-15-02</a:t>
              </a:r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to </a:t>
              </a:r>
              <a:r>
                <a:rPr lang="en-US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0.821 for </a:t>
              </a:r>
              <a:r>
                <a:rPr lang="en-US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PgRb1-09-22</a:t>
              </a:r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9746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</TotalTime>
  <Words>74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>Texas A and M AgriLife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Zhang, Meiping</dc:creator>
  <cp:lastModifiedBy>Zhang, Hongbin</cp:lastModifiedBy>
  <cp:revision>27</cp:revision>
  <dcterms:created xsi:type="dcterms:W3CDTF">2022-03-27T17:15:25Z</dcterms:created>
  <dcterms:modified xsi:type="dcterms:W3CDTF">2022-10-14T23:40:56Z</dcterms:modified>
</cp:coreProperties>
</file>