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FF"/>
    <a:srgbClr val="CCCC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E:\&#23454;&#39564;&#23460;\&#20889;&#20889;&#20889;\2021.07.14%20&#21457;&#32473;&#24352;&#32769;&#24072;\22_&#23500;&#38598;&#20998;&#2651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298965772671278"/>
          <c:y val="4.9961196922933868E-2"/>
          <c:w val="0.43095883420961523"/>
          <c:h val="0.71612205266489515"/>
        </c:manualLayout>
      </c:layout>
      <c:barChart>
        <c:barDir val="bar"/>
        <c:grouping val="clustered"/>
        <c:varyColors val="1"/>
        <c:ser>
          <c:idx val="0"/>
          <c:order val="0"/>
          <c:spPr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E6-49FC-A14C-72A1DE150F17}"/>
              </c:ext>
            </c:extLst>
          </c:dPt>
          <c:dPt>
            <c:idx val="1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E6-49FC-A14C-72A1DE150F17}"/>
              </c:ext>
            </c:extLst>
          </c:dPt>
          <c:dPt>
            <c:idx val="2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E6-49FC-A14C-72A1DE150F17}"/>
              </c:ext>
            </c:extLst>
          </c:dPt>
          <c:dPt>
            <c:idx val="3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E6-49FC-A14C-72A1DE150F17}"/>
              </c:ext>
            </c:extLst>
          </c:dPt>
          <c:dPt>
            <c:idx val="4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8E6-49FC-A14C-72A1DE150F17}"/>
              </c:ext>
            </c:extLst>
          </c:dPt>
          <c:dPt>
            <c:idx val="5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8E6-49FC-A14C-72A1DE150F17}"/>
              </c:ext>
            </c:extLst>
          </c:dPt>
          <c:dPt>
            <c:idx val="6"/>
            <c:invertIfNegative val="0"/>
            <c:bubble3D val="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8E6-49FC-A14C-72A1DE150F17}"/>
              </c:ext>
            </c:extLst>
          </c:dPt>
          <c:dPt>
            <c:idx val="7"/>
            <c:invertIfNegative val="0"/>
            <c:bubble3D val="0"/>
            <c:spPr>
              <a:solidFill>
                <a:srgbClr val="ED7D31"/>
              </a:solidFill>
              <a:ln>
                <a:solidFill>
                  <a:srgbClr val="ED7D3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8E6-49FC-A14C-72A1DE150F17}"/>
              </c:ext>
            </c:extLst>
          </c:dPt>
          <c:dPt>
            <c:idx val="8"/>
            <c:invertIfNegative val="0"/>
            <c:bubble3D val="0"/>
            <c:spPr>
              <a:solidFill>
                <a:srgbClr val="ED7D31"/>
              </a:solidFill>
              <a:ln>
                <a:solidFill>
                  <a:srgbClr val="ED7D3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8E6-49FC-A14C-72A1DE150F17}"/>
              </c:ext>
            </c:extLst>
          </c:dPt>
          <c:dPt>
            <c:idx val="9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8E6-49FC-A14C-72A1DE150F17}"/>
              </c:ext>
            </c:extLst>
          </c:dPt>
          <c:dPt>
            <c:idx val="10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8E6-49FC-A14C-72A1DE150F17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8E6-49FC-A14C-72A1DE150F17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8E6-49FC-A14C-72A1DE150F17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8E6-49FC-A14C-72A1DE150F17}"/>
              </c:ext>
            </c:extLst>
          </c:dPt>
          <c:dPt>
            <c:idx val="14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8E6-49FC-A14C-72A1DE150F17}"/>
              </c:ext>
            </c:extLst>
          </c:dPt>
          <c:cat>
            <c:multiLvlStrRef>
              <c:f>Sheet1!$B$19:$C$33</c:f>
              <c:multiLvlStrCache>
                <c:ptCount val="15"/>
                <c:lvl>
                  <c:pt idx="0">
                    <c:v>signaling</c:v>
                  </c:pt>
                  <c:pt idx="1">
                    <c:v>biological regulation</c:v>
                  </c:pt>
                  <c:pt idx="2">
                    <c:v>metabolic process</c:v>
                  </c:pt>
                  <c:pt idx="3">
                    <c:v>localization</c:v>
                  </c:pt>
                  <c:pt idx="4">
                    <c:v>cellular process</c:v>
                  </c:pt>
                  <c:pt idx="5">
                    <c:v>regulation of biological process</c:v>
                  </c:pt>
                  <c:pt idx="6">
                    <c:v>response to stimulus</c:v>
                  </c:pt>
                  <c:pt idx="7">
                    <c:v>binding</c:v>
                  </c:pt>
                  <c:pt idx="8">
                    <c:v>catalytic activity</c:v>
                  </c:pt>
                  <c:pt idx="9">
                    <c:v>extracellular region</c:v>
                  </c:pt>
                  <c:pt idx="10">
                    <c:v>membrane</c:v>
                  </c:pt>
                  <c:pt idx="11">
                    <c:v>cell</c:v>
                  </c:pt>
                  <c:pt idx="12">
                    <c:v>organelle</c:v>
                  </c:pt>
                  <c:pt idx="13">
                    <c:v>protein-containing complex</c:v>
                  </c:pt>
                  <c:pt idx="14">
                    <c:v>cell part</c:v>
                  </c:pt>
                </c:lvl>
                <c:lvl>
                  <c:pt idx="0">
                    <c:v>BP</c:v>
                  </c:pt>
                  <c:pt idx="7">
                    <c:v>MF</c:v>
                  </c:pt>
                  <c:pt idx="9">
                    <c:v>CC</c:v>
                  </c:pt>
                </c:lvl>
              </c:multiLvlStrCache>
            </c:multiLvlStrRef>
          </c:cat>
          <c:val>
            <c:numRef>
              <c:f>Sheet1!$D$19:$D$33</c:f>
              <c:numCache>
                <c:formatCode>General</c:formatCode>
                <c:ptCount val="1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2</c:v>
                </c:pt>
                <c:pt idx="4">
                  <c:v>5</c:v>
                </c:pt>
                <c:pt idx="5">
                  <c:v>1</c:v>
                </c:pt>
                <c:pt idx="6">
                  <c:v>2</c:v>
                </c:pt>
                <c:pt idx="7">
                  <c:v>6</c:v>
                </c:pt>
                <c:pt idx="8">
                  <c:v>4</c:v>
                </c:pt>
                <c:pt idx="9">
                  <c:v>1</c:v>
                </c:pt>
                <c:pt idx="10">
                  <c:v>2</c:v>
                </c:pt>
                <c:pt idx="11">
                  <c:v>7</c:v>
                </c:pt>
                <c:pt idx="12">
                  <c:v>5</c:v>
                </c:pt>
                <c:pt idx="13">
                  <c:v>1</c:v>
                </c:pt>
                <c:pt idx="1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58E6-49FC-A14C-72A1DE150F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75"/>
        <c:overlap val="58"/>
        <c:axId val="752109088"/>
        <c:axId val="752110072"/>
      </c:barChart>
      <c:catAx>
        <c:axId val="752109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900" b="0" i="0" baseline="0" dirty="0">
                    <a:effectLst/>
                  </a:rPr>
                  <a:t>Function category</a:t>
                </a:r>
                <a:endParaRPr lang="zh-CN" altLang="zh-CN" sz="9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2.6670907173165646E-2"/>
              <c:y val="0.239893512632575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52110072"/>
        <c:crosses val="autoZero"/>
        <c:auto val="1"/>
        <c:lblAlgn val="ctr"/>
        <c:lblOffset val="100"/>
        <c:noMultiLvlLbl val="0"/>
      </c:catAx>
      <c:valAx>
        <c:axId val="752110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5210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4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37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5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5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33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6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3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3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03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4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3C64-3A27-495B-BC43-2E6F98B4656C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D96CE-C098-4C07-847D-F698670B4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1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53BB995-29D5-F9C5-06DF-DA51EF9268AF}"/>
              </a:ext>
            </a:extLst>
          </p:cNvPr>
          <p:cNvGrpSpPr/>
          <p:nvPr/>
        </p:nvGrpSpPr>
        <p:grpSpPr>
          <a:xfrm>
            <a:off x="1441816" y="2630324"/>
            <a:ext cx="4119457" cy="3412617"/>
            <a:chOff x="1441816" y="2630324"/>
            <a:chExt cx="4119457" cy="3412617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77B06D34-D4AD-4506-836E-EB705DA3EFAB}"/>
                </a:ext>
              </a:extLst>
            </p:cNvPr>
            <p:cNvGrpSpPr/>
            <p:nvPr/>
          </p:nvGrpSpPr>
          <p:grpSpPr>
            <a:xfrm>
              <a:off x="1441816" y="2630324"/>
              <a:ext cx="3974368" cy="3003676"/>
              <a:chOff x="580071" y="3192825"/>
              <a:chExt cx="5836556" cy="3945663"/>
            </a:xfrm>
          </p:grpSpPr>
          <p:sp>
            <p:nvSpPr>
              <p:cNvPr id="21" name="文本框 86">
                <a:extLst>
                  <a:ext uri="{FF2B5EF4-FFF2-40B4-BE49-F238E27FC236}">
                    <a16:creationId xmlns:a16="http://schemas.microsoft.com/office/drawing/2014/main" id="{FE323446-0AAC-4668-9D28-A7FFC501EE28}"/>
                  </a:ext>
                </a:extLst>
              </p:cNvPr>
              <p:cNvSpPr txBox="1"/>
              <p:nvPr/>
            </p:nvSpPr>
            <p:spPr>
              <a:xfrm>
                <a:off x="906954" y="3192825"/>
                <a:ext cx="271287" cy="3499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22" name="图表 49">
                <a:extLst>
                  <a:ext uri="{FF2B5EF4-FFF2-40B4-BE49-F238E27FC236}">
                    <a16:creationId xmlns:a16="http://schemas.microsoft.com/office/drawing/2014/main" id="{C5665FEA-45CA-41D6-90A1-B41EB2DAB88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63502098"/>
                  </p:ext>
                </p:extLst>
              </p:nvPr>
            </p:nvGraphicFramePr>
            <p:xfrm>
              <a:off x="580071" y="3431192"/>
              <a:ext cx="5836556" cy="370729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3C0E8D1-4C74-4F5E-A5FC-0F23D162D972}"/>
                </a:ext>
              </a:extLst>
            </p:cNvPr>
            <p:cNvSpPr txBox="1"/>
            <p:nvPr/>
          </p:nvSpPr>
          <p:spPr>
            <a:xfrm>
              <a:off x="1534414" y="5396610"/>
              <a:ext cx="40268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400"/>
              <a:r>
                <a:rPr 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S4.</a:t>
              </a:r>
              <a:r>
                <a:rPr lang="en-US" sz="1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GO categorization of 18 of the 21 </a:t>
              </a:r>
              <a:r>
                <a:rPr lang="en-US" sz="1200" i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PgRb1</a:t>
              </a:r>
              <a:r>
                <a:rPr lang="en-US" sz="1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genes annotated.</a:t>
              </a:r>
              <a:r>
                <a:rPr lang="en-US" sz="12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CC, Cellular Component; MF, Molecular Function; BP, Biological Process.</a:t>
              </a:r>
              <a:endParaRPr lang="en-US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7027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等线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31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Hongbin</dc:creator>
  <cp:lastModifiedBy>Zhang, Hongbin</cp:lastModifiedBy>
  <cp:revision>21</cp:revision>
  <dcterms:created xsi:type="dcterms:W3CDTF">2021-07-25T22:01:22Z</dcterms:created>
  <dcterms:modified xsi:type="dcterms:W3CDTF">2022-10-14T23:41:27Z</dcterms:modified>
</cp:coreProperties>
</file>