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9" r:id="rId2"/>
    <p:sldId id="256" r:id="rId3"/>
    <p:sldId id="257" r:id="rId4"/>
    <p:sldId id="258" r:id="rId5"/>
    <p:sldId id="260" r:id="rId6"/>
    <p:sldId id="261" r:id="rId7"/>
    <p:sldId id="262" r:id="rId8"/>
    <p:sldId id="263" r:id="rId9"/>
    <p:sldId id="265" r:id="rId10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8" d="100"/>
          <a:sy n="58" d="100"/>
        </p:scale>
        <p:origin x="2539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4108-1350-4739-BA56-E56208E112C7}" type="datetimeFigureOut">
              <a:rPr lang="fr-FR" smtClean="0"/>
              <a:t>08/12/2022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70D42-5A3F-441C-B5C6-01E1B757D90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9162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4108-1350-4739-BA56-E56208E112C7}" type="datetimeFigureOut">
              <a:rPr lang="fr-FR" smtClean="0"/>
              <a:t>08/12/2022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70D42-5A3F-441C-B5C6-01E1B757D90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7090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4108-1350-4739-BA56-E56208E112C7}" type="datetimeFigureOut">
              <a:rPr lang="fr-FR" smtClean="0"/>
              <a:t>08/12/2022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70D42-5A3F-441C-B5C6-01E1B757D90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8836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4108-1350-4739-BA56-E56208E112C7}" type="datetimeFigureOut">
              <a:rPr lang="fr-FR" smtClean="0"/>
              <a:t>08/12/2022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70D42-5A3F-441C-B5C6-01E1B757D90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310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4108-1350-4739-BA56-E56208E112C7}" type="datetimeFigureOut">
              <a:rPr lang="fr-FR" smtClean="0"/>
              <a:t>08/12/2022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70D42-5A3F-441C-B5C6-01E1B757D90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4012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4108-1350-4739-BA56-E56208E112C7}" type="datetimeFigureOut">
              <a:rPr lang="fr-FR" smtClean="0"/>
              <a:t>08/12/2022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70D42-5A3F-441C-B5C6-01E1B757D90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106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4108-1350-4739-BA56-E56208E112C7}" type="datetimeFigureOut">
              <a:rPr lang="fr-FR" smtClean="0"/>
              <a:t>08/12/2022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70D42-5A3F-441C-B5C6-01E1B757D90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4603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4108-1350-4739-BA56-E56208E112C7}" type="datetimeFigureOut">
              <a:rPr lang="fr-FR" smtClean="0"/>
              <a:t>08/12/2022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70D42-5A3F-441C-B5C6-01E1B757D90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8291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4108-1350-4739-BA56-E56208E112C7}" type="datetimeFigureOut">
              <a:rPr lang="fr-FR" smtClean="0"/>
              <a:t>08/12/2022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70D42-5A3F-441C-B5C6-01E1B757D90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29538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4108-1350-4739-BA56-E56208E112C7}" type="datetimeFigureOut">
              <a:rPr lang="fr-FR" smtClean="0"/>
              <a:t>08/12/2022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70D42-5A3F-441C-B5C6-01E1B757D90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6688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4108-1350-4739-BA56-E56208E112C7}" type="datetimeFigureOut">
              <a:rPr lang="fr-FR" smtClean="0"/>
              <a:t>08/12/2022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70D42-5A3F-441C-B5C6-01E1B757D90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5898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C4108-1350-4739-BA56-E56208E112C7}" type="datetimeFigureOut">
              <a:rPr lang="fr-FR" smtClean="0"/>
              <a:t>08/12/2022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70D42-5A3F-441C-B5C6-01E1B757D90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4962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GIF"/><Relationship Id="rId7" Type="http://schemas.openxmlformats.org/officeDocument/2006/relationships/image" Target="../media/image6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4" Type="http://schemas.openxmlformats.org/officeDocument/2006/relationships/image" Target="../media/image3.GIF"/><Relationship Id="rId9" Type="http://schemas.openxmlformats.org/officeDocument/2006/relationships/image" Target="../media/image8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13" Type="http://schemas.openxmlformats.org/officeDocument/2006/relationships/image" Target="../media/image20.emf"/><Relationship Id="rId3" Type="http://schemas.openxmlformats.org/officeDocument/2006/relationships/image" Target="../media/image10.emf"/><Relationship Id="rId7" Type="http://schemas.openxmlformats.org/officeDocument/2006/relationships/image" Target="../media/image14.emf"/><Relationship Id="rId12" Type="http://schemas.openxmlformats.org/officeDocument/2006/relationships/image" Target="../media/image19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image" Target="../media/image18.emf"/><Relationship Id="rId5" Type="http://schemas.openxmlformats.org/officeDocument/2006/relationships/image" Target="../media/image12.GIF"/><Relationship Id="rId15" Type="http://schemas.openxmlformats.org/officeDocument/2006/relationships/image" Target="../media/image22.emf"/><Relationship Id="rId10" Type="http://schemas.openxmlformats.org/officeDocument/2006/relationships/image" Target="../media/image17.emf"/><Relationship Id="rId4" Type="http://schemas.openxmlformats.org/officeDocument/2006/relationships/image" Target="../media/image11.emf"/><Relationship Id="rId9" Type="http://schemas.openxmlformats.org/officeDocument/2006/relationships/image" Target="../media/image16.emf"/><Relationship Id="rId14" Type="http://schemas.openxmlformats.org/officeDocument/2006/relationships/image" Target="../media/image21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emf"/><Relationship Id="rId13" Type="http://schemas.openxmlformats.org/officeDocument/2006/relationships/image" Target="../media/image32.emf"/><Relationship Id="rId3" Type="http://schemas.openxmlformats.org/officeDocument/2006/relationships/image" Target="../media/image13.png"/><Relationship Id="rId7" Type="http://schemas.openxmlformats.org/officeDocument/2006/relationships/image" Target="../media/image26.emf"/><Relationship Id="rId12" Type="http://schemas.openxmlformats.org/officeDocument/2006/relationships/image" Target="../media/image31.em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emf"/><Relationship Id="rId11" Type="http://schemas.openxmlformats.org/officeDocument/2006/relationships/image" Target="../media/image30.emf"/><Relationship Id="rId5" Type="http://schemas.openxmlformats.org/officeDocument/2006/relationships/image" Target="../media/image24.emf"/><Relationship Id="rId15" Type="http://schemas.openxmlformats.org/officeDocument/2006/relationships/image" Target="../media/image34.emf"/><Relationship Id="rId10" Type="http://schemas.openxmlformats.org/officeDocument/2006/relationships/image" Target="../media/image29.emf"/><Relationship Id="rId4" Type="http://schemas.openxmlformats.org/officeDocument/2006/relationships/image" Target="../media/image23.emf"/><Relationship Id="rId9" Type="http://schemas.openxmlformats.org/officeDocument/2006/relationships/image" Target="../media/image28.emf"/><Relationship Id="rId14" Type="http://schemas.openxmlformats.org/officeDocument/2006/relationships/image" Target="../media/image3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12.GIF"/><Relationship Id="rId7" Type="http://schemas.openxmlformats.org/officeDocument/2006/relationships/image" Target="../media/image41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11" Type="http://schemas.openxmlformats.org/officeDocument/2006/relationships/image" Target="../media/image45.emf"/><Relationship Id="rId5" Type="http://schemas.openxmlformats.org/officeDocument/2006/relationships/image" Target="../media/image39.png"/><Relationship Id="rId10" Type="http://schemas.openxmlformats.org/officeDocument/2006/relationships/image" Target="../media/image44.emf"/><Relationship Id="rId4" Type="http://schemas.openxmlformats.org/officeDocument/2006/relationships/image" Target="../media/image38.png"/><Relationship Id="rId9" Type="http://schemas.openxmlformats.org/officeDocument/2006/relationships/image" Target="../media/image43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emf"/><Relationship Id="rId3" Type="http://schemas.openxmlformats.org/officeDocument/2006/relationships/image" Target="../media/image13.png"/><Relationship Id="rId7" Type="http://schemas.openxmlformats.org/officeDocument/2006/relationships/image" Target="../media/image49.em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emf"/><Relationship Id="rId5" Type="http://schemas.openxmlformats.org/officeDocument/2006/relationships/image" Target="../media/image47.emf"/><Relationship Id="rId4" Type="http://schemas.openxmlformats.org/officeDocument/2006/relationships/image" Target="../media/image46.emf"/><Relationship Id="rId9" Type="http://schemas.openxmlformats.org/officeDocument/2006/relationships/image" Target="../media/image51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12" Type="http://schemas.openxmlformats.org/officeDocument/2006/relationships/image" Target="../media/image62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11" Type="http://schemas.openxmlformats.org/officeDocument/2006/relationships/image" Target="../media/image61.png"/><Relationship Id="rId5" Type="http://schemas.openxmlformats.org/officeDocument/2006/relationships/image" Target="../media/image55.png"/><Relationship Id="rId10" Type="http://schemas.openxmlformats.org/officeDocument/2006/relationships/image" Target="../media/image60.png"/><Relationship Id="rId4" Type="http://schemas.openxmlformats.org/officeDocument/2006/relationships/image" Target="../media/image54.png"/><Relationship Id="rId9" Type="http://schemas.openxmlformats.org/officeDocument/2006/relationships/image" Target="../media/image5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9A20789A-1A30-44FF-4404-F87F33F04183}"/>
              </a:ext>
            </a:extLst>
          </p:cNvPr>
          <p:cNvSpPr txBox="1"/>
          <p:nvPr/>
        </p:nvSpPr>
        <p:spPr>
          <a:xfrm>
            <a:off x="303726" y="2373329"/>
            <a:ext cx="6250548" cy="276999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1200" dirty="0">
                <a:latin typeface="+mj-lt"/>
              </a:rPr>
              <a:t>Table S1: Evaluation scores of locomotion </a:t>
            </a:r>
            <a:r>
              <a:rPr lang="fr-FR" sz="1200" dirty="0" err="1">
                <a:latin typeface="+mj-lt"/>
              </a:rPr>
              <a:t>skills</a:t>
            </a:r>
            <a:r>
              <a:rPr lang="fr-FR" sz="1200" dirty="0">
                <a:latin typeface="+mj-lt"/>
              </a:rPr>
              <a:t> in the balance </a:t>
            </a:r>
            <a:r>
              <a:rPr lang="fr-FR" sz="1200" dirty="0" err="1">
                <a:latin typeface="+mj-lt"/>
              </a:rPr>
              <a:t>beam</a:t>
            </a:r>
            <a:r>
              <a:rPr lang="fr-FR" sz="1200" dirty="0">
                <a:latin typeface="+mj-lt"/>
              </a:rPr>
              <a:t> test performed at P32.</a:t>
            </a:r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A0D46A50-0705-A6EA-8E03-C3EADC1C08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7141352"/>
              </p:ext>
            </p:extLst>
          </p:nvPr>
        </p:nvGraphicFramePr>
        <p:xfrm>
          <a:off x="394072" y="402135"/>
          <a:ext cx="5982776" cy="185420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953038">
                  <a:extLst>
                    <a:ext uri="{9D8B030D-6E8A-4147-A177-3AD203B41FA5}">
                      <a16:colId xmlns:a16="http://schemas.microsoft.com/office/drawing/2014/main" val="4286972507"/>
                    </a:ext>
                  </a:extLst>
                </a:gridCol>
                <a:gridCol w="1943100">
                  <a:extLst>
                    <a:ext uri="{9D8B030D-6E8A-4147-A177-3AD203B41FA5}">
                      <a16:colId xmlns:a16="http://schemas.microsoft.com/office/drawing/2014/main" val="2262386173"/>
                    </a:ext>
                  </a:extLst>
                </a:gridCol>
                <a:gridCol w="3086638">
                  <a:extLst>
                    <a:ext uri="{9D8B030D-6E8A-4147-A177-3AD203B41FA5}">
                      <a16:colId xmlns:a16="http://schemas.microsoft.com/office/drawing/2014/main" val="997594883"/>
                    </a:ext>
                  </a:extLst>
                </a:gridCol>
              </a:tblGrid>
              <a:tr h="370841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>
                          <a:latin typeface="+mj-lt"/>
                        </a:rPr>
                        <a:t>Score</a:t>
                      </a: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>
                          <a:latin typeface="+mj-lt"/>
                        </a:rPr>
                        <a:t>Number of imbalances</a:t>
                      </a: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>
                          <a:latin typeface="+mj-lt"/>
                        </a:rPr>
                        <a:t>Type of walking</a:t>
                      </a:r>
                    </a:p>
                  </a:txBody>
                  <a:tcPr marT="45721" marB="45721" anchor="ctr"/>
                </a:tc>
                <a:extLst>
                  <a:ext uri="{0D108BD9-81ED-4DB2-BD59-A6C34878D82A}">
                    <a16:rowId xmlns:a16="http://schemas.microsoft.com/office/drawing/2014/main" val="2301975"/>
                  </a:ext>
                </a:extLst>
              </a:tr>
              <a:tr h="370841"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+mj-lt"/>
                        </a:rPr>
                        <a:t>0</a:t>
                      </a: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+mj-lt"/>
                        </a:rPr>
                        <a:t>0</a:t>
                      </a: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+mj-lt"/>
                        </a:rPr>
                        <a:t>Linear walk</a:t>
                      </a:r>
                    </a:p>
                  </a:txBody>
                  <a:tcPr marT="45721" marB="45721" anchor="ctr"/>
                </a:tc>
                <a:extLst>
                  <a:ext uri="{0D108BD9-81ED-4DB2-BD59-A6C34878D82A}">
                    <a16:rowId xmlns:a16="http://schemas.microsoft.com/office/drawing/2014/main" val="3535967491"/>
                  </a:ext>
                </a:extLst>
              </a:tr>
              <a:tr h="370841"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+mj-lt"/>
                        </a:rPr>
                        <a:t>1</a:t>
                      </a: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+mj-lt"/>
                        </a:rPr>
                        <a:t>1</a:t>
                      </a: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+mj-lt"/>
                        </a:rPr>
                        <a:t>Small jumps/small  steps</a:t>
                      </a:r>
                    </a:p>
                  </a:txBody>
                  <a:tcPr marT="45721" marB="45721" anchor="ctr"/>
                </a:tc>
                <a:extLst>
                  <a:ext uri="{0D108BD9-81ED-4DB2-BD59-A6C34878D82A}">
                    <a16:rowId xmlns:a16="http://schemas.microsoft.com/office/drawing/2014/main" val="129436303"/>
                  </a:ext>
                </a:extLst>
              </a:tr>
              <a:tr h="370841"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+mj-lt"/>
                        </a:rPr>
                        <a:t>2</a:t>
                      </a: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+mj-lt"/>
                        </a:rPr>
                        <a:t>2</a:t>
                      </a: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+mj-lt"/>
                        </a:rPr>
                        <a:t>« crab walk »</a:t>
                      </a:r>
                    </a:p>
                  </a:txBody>
                  <a:tcPr marT="45721" marB="45721" anchor="ctr"/>
                </a:tc>
                <a:extLst>
                  <a:ext uri="{0D108BD9-81ED-4DB2-BD59-A6C34878D82A}">
                    <a16:rowId xmlns:a16="http://schemas.microsoft.com/office/drawing/2014/main" val="3649637112"/>
                  </a:ext>
                </a:extLst>
              </a:tr>
              <a:tr h="370841"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+mj-lt"/>
                        </a:rPr>
                        <a:t>3</a:t>
                      </a: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+mj-lt"/>
                        </a:rPr>
                        <a:t>≥ 3 </a:t>
                      </a: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+mj-lt"/>
                        </a:rPr>
                        <a:t>« crab walk » and small jumps/small steps</a:t>
                      </a:r>
                    </a:p>
                  </a:txBody>
                  <a:tcPr marT="45721" marB="45721" anchor="ctr"/>
                </a:tc>
                <a:extLst>
                  <a:ext uri="{0D108BD9-81ED-4DB2-BD59-A6C34878D82A}">
                    <a16:rowId xmlns:a16="http://schemas.microsoft.com/office/drawing/2014/main" val="443355773"/>
                  </a:ext>
                </a:extLst>
              </a:tr>
            </a:tbl>
          </a:graphicData>
        </a:graphic>
      </p:graphicFrame>
      <p:sp>
        <p:nvSpPr>
          <p:cNvPr id="4" name="ZoneTexte 3">
            <a:extLst>
              <a:ext uri="{FF2B5EF4-FFF2-40B4-BE49-F238E27FC236}">
                <a16:creationId xmlns:a16="http://schemas.microsoft.com/office/drawing/2014/main" id="{F78BB115-EA12-AD15-67F0-53E82752F37F}"/>
              </a:ext>
            </a:extLst>
          </p:cNvPr>
          <p:cNvSpPr txBox="1"/>
          <p:nvPr/>
        </p:nvSpPr>
        <p:spPr>
          <a:xfrm>
            <a:off x="303726" y="8095903"/>
            <a:ext cx="6116661" cy="461665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1200" dirty="0">
                <a:latin typeface="+mj-lt"/>
              </a:rPr>
              <a:t>Table S2: Antibodies utilized for evaluation of oligodendrocyte differenciation by flow cytometry performed at P45.</a:t>
            </a: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C6D414BE-3618-905F-5DB3-60A2BCD06C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0615622"/>
              </p:ext>
            </p:extLst>
          </p:nvPr>
        </p:nvGraphicFramePr>
        <p:xfrm>
          <a:off x="379558" y="4139564"/>
          <a:ext cx="5982773" cy="380610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984786">
                  <a:extLst>
                    <a:ext uri="{9D8B030D-6E8A-4147-A177-3AD203B41FA5}">
                      <a16:colId xmlns:a16="http://schemas.microsoft.com/office/drawing/2014/main" val="4286972507"/>
                    </a:ext>
                  </a:extLst>
                </a:gridCol>
                <a:gridCol w="1536700">
                  <a:extLst>
                    <a:ext uri="{9D8B030D-6E8A-4147-A177-3AD203B41FA5}">
                      <a16:colId xmlns:a16="http://schemas.microsoft.com/office/drawing/2014/main" val="2262386173"/>
                    </a:ext>
                  </a:extLst>
                </a:gridCol>
                <a:gridCol w="1130300">
                  <a:extLst>
                    <a:ext uri="{9D8B030D-6E8A-4147-A177-3AD203B41FA5}">
                      <a16:colId xmlns:a16="http://schemas.microsoft.com/office/drawing/2014/main" val="997594883"/>
                    </a:ext>
                  </a:extLst>
                </a:gridCol>
                <a:gridCol w="2330987">
                  <a:extLst>
                    <a:ext uri="{9D8B030D-6E8A-4147-A177-3AD203B41FA5}">
                      <a16:colId xmlns:a16="http://schemas.microsoft.com/office/drawing/2014/main" val="678011687"/>
                    </a:ext>
                  </a:extLst>
                </a:gridCol>
              </a:tblGrid>
              <a:tr h="710420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err="1">
                          <a:latin typeface="+mj-lt"/>
                        </a:rPr>
                        <a:t>Antigen</a:t>
                      </a:r>
                      <a:endParaRPr lang="fr-FR" sz="1400" b="1" dirty="0">
                        <a:latin typeface="+mj-lt"/>
                      </a:endParaRP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>
                          <a:latin typeface="+mj-lt"/>
                        </a:rPr>
                        <a:t>Fluorochrome </a:t>
                      </a:r>
                      <a:r>
                        <a:rPr lang="fr-FR" sz="1400" b="1" dirty="0" err="1">
                          <a:latin typeface="+mj-lt"/>
                        </a:rPr>
                        <a:t>conjugated</a:t>
                      </a:r>
                      <a:endParaRPr lang="fr-FR" sz="1400" b="1" dirty="0">
                        <a:latin typeface="+mj-lt"/>
                      </a:endParaRP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>
                          <a:latin typeface="+mj-lt"/>
                        </a:rPr>
                        <a:t>Staining concentration</a:t>
                      </a: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>
                          <a:latin typeface="+mj-lt"/>
                        </a:rPr>
                        <a:t>Manufacturer</a:t>
                      </a:r>
                    </a:p>
                  </a:txBody>
                  <a:tcPr marT="45721" marB="45721" anchor="ctr"/>
                </a:tc>
                <a:extLst>
                  <a:ext uri="{0D108BD9-81ED-4DB2-BD59-A6C34878D82A}">
                    <a16:rowId xmlns:a16="http://schemas.microsoft.com/office/drawing/2014/main" val="2301975"/>
                  </a:ext>
                </a:extLst>
              </a:tr>
              <a:tr h="370841"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+mj-lt"/>
                        </a:rPr>
                        <a:t>CD16/CD32</a:t>
                      </a: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+mj-lt"/>
                        </a:rPr>
                        <a:t>--</a:t>
                      </a: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+mj-lt"/>
                        </a:rPr>
                        <a:t>0.5 µg/test</a:t>
                      </a: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eBioScience, cat #14-061-85</a:t>
                      </a:r>
                    </a:p>
                  </a:txBody>
                  <a:tcPr marT="45721" marB="45721" anchor="ctr"/>
                </a:tc>
                <a:extLst>
                  <a:ext uri="{0D108BD9-81ED-4DB2-BD59-A6C34878D82A}">
                    <a16:rowId xmlns:a16="http://schemas.microsoft.com/office/drawing/2014/main" val="2486512513"/>
                  </a:ext>
                </a:extLst>
              </a:tr>
              <a:tr h="370841"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+mj-lt"/>
                        </a:rPr>
                        <a:t>Viability </a:t>
                      </a:r>
                      <a:r>
                        <a:rPr lang="fr-FR" sz="1200" b="1" dirty="0" err="1">
                          <a:latin typeface="+mj-lt"/>
                        </a:rPr>
                        <a:t>dye</a:t>
                      </a:r>
                      <a:endParaRPr lang="fr-FR" sz="1200" b="1" dirty="0">
                        <a:latin typeface="+mj-lt"/>
                      </a:endParaRP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+mj-lt"/>
                        </a:rPr>
                        <a:t>--</a:t>
                      </a: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+mj-lt"/>
                        </a:rPr>
                        <a:t>0.5 µg/test</a:t>
                      </a: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+mj-lt"/>
                        </a:rPr>
                        <a:t>ThermoFischer, cat #65-0868-14</a:t>
                      </a:r>
                    </a:p>
                  </a:txBody>
                  <a:tcPr marT="45721" marB="45721" anchor="ctr"/>
                </a:tc>
                <a:extLst>
                  <a:ext uri="{0D108BD9-81ED-4DB2-BD59-A6C34878D82A}">
                    <a16:rowId xmlns:a16="http://schemas.microsoft.com/office/drawing/2014/main" val="1857467133"/>
                  </a:ext>
                </a:extLst>
              </a:tr>
              <a:tr h="466580"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+mj-lt"/>
                        </a:rPr>
                        <a:t>CD45</a:t>
                      </a: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+mj-lt"/>
                        </a:rPr>
                        <a:t>PerCp.Cy5.5</a:t>
                      </a: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+mj-lt"/>
                        </a:rPr>
                        <a:t>1 µg/test</a:t>
                      </a: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+mj-lt"/>
                        </a:rPr>
                        <a:t>BD Biosciences, cat #550994</a:t>
                      </a:r>
                    </a:p>
                    <a:p>
                      <a:pPr algn="ctr"/>
                      <a:r>
                        <a:rPr lang="fr-FR" sz="1200" b="1" dirty="0">
                          <a:latin typeface="+mj-lt"/>
                        </a:rPr>
                        <a:t>Rat polyclonal </a:t>
                      </a:r>
                    </a:p>
                  </a:txBody>
                  <a:tcPr marT="45721" marB="45721" anchor="ctr"/>
                </a:tc>
                <a:extLst>
                  <a:ext uri="{0D108BD9-81ED-4DB2-BD59-A6C34878D82A}">
                    <a16:rowId xmlns:a16="http://schemas.microsoft.com/office/drawing/2014/main" val="3535967491"/>
                  </a:ext>
                </a:extLst>
              </a:tr>
              <a:tr h="466580"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+mj-lt"/>
                        </a:rPr>
                        <a:t>PDGFR</a:t>
                      </a:r>
                      <a:r>
                        <a:rPr lang="el-GR" sz="1200" b="1" dirty="0">
                          <a:latin typeface="+mj-lt"/>
                        </a:rPr>
                        <a:t>α</a:t>
                      </a:r>
                      <a:endParaRPr lang="fr-FR" sz="1200" b="1" dirty="0">
                        <a:latin typeface="+mj-lt"/>
                      </a:endParaRP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+mj-lt"/>
                        </a:rPr>
                        <a:t>PE-Vio770</a:t>
                      </a: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+mj-lt"/>
                        </a:rPr>
                        <a:t>1 µg/test</a:t>
                      </a: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 err="1">
                          <a:latin typeface="+mj-lt"/>
                        </a:rPr>
                        <a:t>Miltenyi</a:t>
                      </a:r>
                      <a:r>
                        <a:rPr lang="fr-FR" sz="1200" b="1" dirty="0">
                          <a:latin typeface="+mj-lt"/>
                        </a:rPr>
                        <a:t> Biotec., cat #130-105-116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Rat monoclonal </a:t>
                      </a:r>
                      <a:r>
                        <a:rPr lang="fr-FR" sz="1200" b="1" dirty="0">
                          <a:latin typeface="+mj-lt"/>
                        </a:rPr>
                        <a:t> </a:t>
                      </a:r>
                    </a:p>
                  </a:txBody>
                  <a:tcPr marT="45721" marB="45721" anchor="ctr"/>
                </a:tc>
                <a:extLst>
                  <a:ext uri="{0D108BD9-81ED-4DB2-BD59-A6C34878D82A}">
                    <a16:rowId xmlns:a16="http://schemas.microsoft.com/office/drawing/2014/main" val="129436303"/>
                  </a:ext>
                </a:extLst>
              </a:tr>
              <a:tr h="466580"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+mj-lt"/>
                        </a:rPr>
                        <a:t>A2B5</a:t>
                      </a: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+mj-lt"/>
                        </a:rPr>
                        <a:t>AF647</a:t>
                      </a: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1 µg/test</a:t>
                      </a: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+mj-lt"/>
                        </a:rPr>
                        <a:t>Biolegend, cat #150704</a:t>
                      </a:r>
                    </a:p>
                    <a:p>
                      <a:pPr algn="ctr"/>
                      <a:r>
                        <a:rPr lang="fr-FR" sz="1200" b="1" dirty="0">
                          <a:latin typeface="+mj-lt"/>
                        </a:rPr>
                        <a:t>Mouse monoclonal </a:t>
                      </a:r>
                    </a:p>
                  </a:txBody>
                  <a:tcPr marT="45721" marB="45721" anchor="ctr"/>
                </a:tc>
                <a:extLst>
                  <a:ext uri="{0D108BD9-81ED-4DB2-BD59-A6C34878D82A}">
                    <a16:rowId xmlns:a16="http://schemas.microsoft.com/office/drawing/2014/main" val="3649637112"/>
                  </a:ext>
                </a:extLst>
              </a:tr>
              <a:tr h="466580"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+mj-lt"/>
                        </a:rPr>
                        <a:t>O1</a:t>
                      </a: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+mj-lt"/>
                        </a:rPr>
                        <a:t>AF488</a:t>
                      </a: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1 µg/test</a:t>
                      </a: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+mj-lt"/>
                        </a:rPr>
                        <a:t>R&amp;D System, cat #FAB1327G</a:t>
                      </a:r>
                    </a:p>
                    <a:p>
                      <a:pPr algn="ctr"/>
                      <a:r>
                        <a:rPr lang="fr-FR" sz="1200" b="1" dirty="0">
                          <a:latin typeface="+mj-lt"/>
                        </a:rPr>
                        <a:t>Mouse monoclonal</a:t>
                      </a:r>
                    </a:p>
                  </a:txBody>
                  <a:tcPr marT="45721" marB="45721" anchor="ctr"/>
                </a:tc>
                <a:extLst>
                  <a:ext uri="{0D108BD9-81ED-4DB2-BD59-A6C34878D82A}">
                    <a16:rowId xmlns:a16="http://schemas.microsoft.com/office/drawing/2014/main" val="443355773"/>
                  </a:ext>
                </a:extLst>
              </a:tr>
              <a:tr h="466580"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+mj-lt"/>
                        </a:rPr>
                        <a:t>MBP</a:t>
                      </a: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+mj-lt"/>
                        </a:rPr>
                        <a:t>AF555</a:t>
                      </a: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1 µg/test</a:t>
                      </a: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+mj-lt"/>
                        </a:rPr>
                        <a:t>Abcam, cat #Ab62631</a:t>
                      </a:r>
                    </a:p>
                    <a:p>
                      <a:pPr algn="ctr"/>
                      <a:r>
                        <a:rPr lang="fr-FR" sz="1200" b="1" dirty="0">
                          <a:latin typeface="+mj-lt"/>
                        </a:rPr>
                        <a:t>Mouse monoclonal</a:t>
                      </a:r>
                    </a:p>
                  </a:txBody>
                  <a:tcPr marT="45721" marB="45721" anchor="ctr"/>
                </a:tc>
                <a:extLst>
                  <a:ext uri="{0D108BD9-81ED-4DB2-BD59-A6C34878D82A}">
                    <a16:rowId xmlns:a16="http://schemas.microsoft.com/office/drawing/2014/main" val="40852982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55614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CAC6DEB3-CB5A-3617-F20F-F73026C71A83}"/>
              </a:ext>
            </a:extLst>
          </p:cNvPr>
          <p:cNvSpPr txBox="1"/>
          <p:nvPr/>
        </p:nvSpPr>
        <p:spPr>
          <a:xfrm>
            <a:off x="3068756" y="569358"/>
            <a:ext cx="3680172" cy="307905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401" b="1" dirty="0">
                <a:latin typeface="+mj-lt"/>
              </a:rPr>
              <a:t>Body temperature</a:t>
            </a:r>
            <a:endParaRPr lang="en-GB" sz="1401" b="1" dirty="0">
              <a:latin typeface="+mj-lt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29536A0-4958-0A69-13BF-132B52697736}"/>
              </a:ext>
            </a:extLst>
          </p:cNvPr>
          <p:cNvSpPr txBox="1"/>
          <p:nvPr/>
        </p:nvSpPr>
        <p:spPr>
          <a:xfrm>
            <a:off x="90897" y="569359"/>
            <a:ext cx="2924334" cy="307905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401" b="1" dirty="0">
                <a:latin typeface="+mj-lt"/>
              </a:rPr>
              <a:t>Weight intake </a:t>
            </a:r>
            <a:endParaRPr lang="en-GB" sz="1401" b="1" dirty="0">
              <a:latin typeface="+mj-lt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6EFC068-2A82-1CC5-781D-F10D90330B40}"/>
              </a:ext>
            </a:extLst>
          </p:cNvPr>
          <p:cNvSpPr txBox="1"/>
          <p:nvPr/>
        </p:nvSpPr>
        <p:spPr>
          <a:xfrm>
            <a:off x="99780" y="7605539"/>
            <a:ext cx="6632571" cy="1938992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fr-FR" sz="1200" dirty="0">
                <a:latin typeface="+mj-lt"/>
              </a:rPr>
              <a:t>Figure S1: Effects of </a:t>
            </a:r>
            <a:r>
              <a:rPr lang="fr-FR" sz="1200" dirty="0" err="1">
                <a:latin typeface="+mj-lt"/>
              </a:rPr>
              <a:t>three</a:t>
            </a:r>
            <a:r>
              <a:rPr lang="fr-FR" sz="1200" dirty="0">
                <a:latin typeface="+mj-lt"/>
              </a:rPr>
              <a:t> </a:t>
            </a:r>
            <a:r>
              <a:rPr lang="fr-FR" sz="1200" dirty="0" err="1">
                <a:latin typeface="+mj-lt"/>
              </a:rPr>
              <a:t>different</a:t>
            </a:r>
            <a:r>
              <a:rPr lang="fr-FR" sz="1200" dirty="0">
                <a:latin typeface="+mj-lt"/>
              </a:rPr>
              <a:t> doses of 4-PBA (120, 600, 1200 mg/kg) with or without MgSO</a:t>
            </a:r>
            <a:r>
              <a:rPr lang="fr-FR" sz="1200" baseline="-25000" dirty="0">
                <a:latin typeface="+mj-lt"/>
              </a:rPr>
              <a:t>4</a:t>
            </a:r>
            <a:r>
              <a:rPr lang="fr-FR" sz="1200" dirty="0">
                <a:latin typeface="+mj-lt"/>
              </a:rPr>
              <a:t> (600 mg/kg) on </a:t>
            </a:r>
            <a:r>
              <a:rPr lang="fr-FR" sz="1200" dirty="0" err="1">
                <a:latin typeface="+mj-lt"/>
              </a:rPr>
              <a:t>weight</a:t>
            </a:r>
            <a:r>
              <a:rPr lang="fr-FR" sz="1200" dirty="0">
                <a:latin typeface="+mj-lt"/>
              </a:rPr>
              <a:t> intake </a:t>
            </a:r>
            <a:r>
              <a:rPr lang="fr-FR" sz="1200" dirty="0" err="1">
                <a:latin typeface="+mj-lt"/>
              </a:rPr>
              <a:t>from</a:t>
            </a:r>
            <a:r>
              <a:rPr lang="fr-FR" sz="1200" dirty="0">
                <a:latin typeface="+mj-lt"/>
              </a:rPr>
              <a:t> P5 to P10, body temperature and tissue viability at P10 in HI </a:t>
            </a:r>
            <a:r>
              <a:rPr lang="fr-FR" sz="1200" dirty="0" err="1">
                <a:latin typeface="+mj-lt"/>
              </a:rPr>
              <a:t>pups</a:t>
            </a:r>
            <a:r>
              <a:rPr lang="fr-FR" sz="1200" dirty="0">
                <a:latin typeface="+mj-lt"/>
              </a:rPr>
              <a:t>.</a:t>
            </a:r>
          </a:p>
          <a:p>
            <a:pPr algn="just"/>
            <a:r>
              <a:rPr lang="fr-FR" sz="1200" dirty="0">
                <a:latin typeface="+mj-lt"/>
              </a:rPr>
              <a:t>A – Weight intake </a:t>
            </a:r>
            <a:r>
              <a:rPr lang="fr-FR" sz="1200" dirty="0" err="1">
                <a:latin typeface="+mj-lt"/>
              </a:rPr>
              <a:t>from</a:t>
            </a:r>
            <a:r>
              <a:rPr lang="fr-FR" sz="1200" dirty="0">
                <a:latin typeface="+mj-lt"/>
              </a:rPr>
              <a:t> P5 to P10 of Sham or HI </a:t>
            </a:r>
            <a:r>
              <a:rPr lang="fr-FR" sz="1200" dirty="0" err="1">
                <a:latin typeface="+mj-lt"/>
              </a:rPr>
              <a:t>mice</a:t>
            </a:r>
            <a:r>
              <a:rPr lang="fr-FR" sz="1200" dirty="0">
                <a:latin typeface="+mj-lt"/>
              </a:rPr>
              <a:t> traited with 4-PBA (120, 600 or 1200 mg/kg) with or without MgSO</a:t>
            </a:r>
            <a:r>
              <a:rPr lang="fr-FR" sz="1200" baseline="-25000" dirty="0">
                <a:latin typeface="+mj-lt"/>
              </a:rPr>
              <a:t>4</a:t>
            </a:r>
            <a:r>
              <a:rPr lang="fr-FR" sz="1200" dirty="0">
                <a:latin typeface="+mj-lt"/>
              </a:rPr>
              <a:t> (600 mg/kg). Data are </a:t>
            </a:r>
            <a:r>
              <a:rPr lang="fr-FR" sz="1200" dirty="0" err="1">
                <a:latin typeface="+mj-lt"/>
              </a:rPr>
              <a:t>expressed</a:t>
            </a:r>
            <a:r>
              <a:rPr lang="fr-FR" sz="1200" dirty="0">
                <a:latin typeface="+mj-lt"/>
              </a:rPr>
              <a:t> as M ± S.E.M, n = 5-10 </a:t>
            </a:r>
            <a:r>
              <a:rPr lang="fr-FR" sz="1200" dirty="0" err="1">
                <a:latin typeface="+mj-lt"/>
              </a:rPr>
              <a:t>pups</a:t>
            </a:r>
            <a:r>
              <a:rPr lang="fr-FR" sz="1200" dirty="0">
                <a:latin typeface="+mj-lt"/>
              </a:rPr>
              <a:t>/group. One-</a:t>
            </a:r>
            <a:r>
              <a:rPr lang="fr-FR" sz="1200" dirty="0" err="1">
                <a:latin typeface="+mj-lt"/>
              </a:rPr>
              <a:t>way</a:t>
            </a:r>
            <a:r>
              <a:rPr lang="fr-FR" sz="1200" dirty="0">
                <a:latin typeface="+mj-lt"/>
              </a:rPr>
              <a:t> ANOVA test was performed </a:t>
            </a:r>
            <a:r>
              <a:rPr lang="fr-FR" sz="1200" dirty="0" err="1">
                <a:latin typeface="+mj-lt"/>
              </a:rPr>
              <a:t>followed</a:t>
            </a:r>
            <a:r>
              <a:rPr lang="fr-FR" sz="1200" dirty="0">
                <a:latin typeface="+mj-lt"/>
              </a:rPr>
              <a:t> by </a:t>
            </a:r>
            <a:r>
              <a:rPr lang="fr-FR" sz="1200" dirty="0" err="1">
                <a:latin typeface="+mj-lt"/>
              </a:rPr>
              <a:t>Tukey’s</a:t>
            </a:r>
            <a:r>
              <a:rPr lang="fr-FR" sz="1200" dirty="0">
                <a:latin typeface="+mj-lt"/>
              </a:rPr>
              <a:t> post-test (</a:t>
            </a:r>
            <a:r>
              <a:rPr lang="fr-FR" sz="1200" i="1" dirty="0">
                <a:latin typeface="+mj-lt"/>
              </a:rPr>
              <a:t>* p &lt; 0.05).</a:t>
            </a:r>
            <a:endParaRPr lang="fr-FR" sz="1200" dirty="0">
              <a:latin typeface="+mj-lt"/>
            </a:endParaRPr>
          </a:p>
          <a:p>
            <a:pPr algn="just"/>
            <a:r>
              <a:rPr lang="fr-FR" sz="1200" dirty="0">
                <a:latin typeface="+mj-lt"/>
              </a:rPr>
              <a:t>B – Body temperature monitoring in </a:t>
            </a:r>
            <a:r>
              <a:rPr lang="fr-FR" sz="1200" dirty="0" err="1">
                <a:latin typeface="+mj-lt"/>
              </a:rPr>
              <a:t>pups</a:t>
            </a:r>
            <a:r>
              <a:rPr lang="fr-FR" sz="1200" dirty="0">
                <a:latin typeface="+mj-lt"/>
              </a:rPr>
              <a:t> </a:t>
            </a:r>
            <a:r>
              <a:rPr lang="fr-FR" sz="1200" dirty="0" err="1">
                <a:latin typeface="+mj-lt"/>
              </a:rPr>
              <a:t>injected</a:t>
            </a:r>
            <a:r>
              <a:rPr lang="fr-FR" sz="1200" dirty="0">
                <a:latin typeface="+mj-lt"/>
              </a:rPr>
              <a:t> with 4-PBA (120, 600, 1200 mg/kg) </a:t>
            </a:r>
            <a:r>
              <a:rPr lang="fr-FR" sz="1200" dirty="0" err="1">
                <a:latin typeface="+mj-lt"/>
              </a:rPr>
              <a:t>associated</a:t>
            </a:r>
            <a:r>
              <a:rPr lang="fr-FR" sz="1200" dirty="0">
                <a:latin typeface="+mj-lt"/>
              </a:rPr>
              <a:t> </a:t>
            </a:r>
            <a:r>
              <a:rPr lang="fr-FR" sz="1200" dirty="0" err="1">
                <a:latin typeface="+mj-lt"/>
              </a:rPr>
              <a:t>with</a:t>
            </a:r>
            <a:r>
              <a:rPr lang="fr-FR" sz="1200" dirty="0">
                <a:latin typeface="+mj-lt"/>
              </a:rPr>
              <a:t> MgSO</a:t>
            </a:r>
            <a:r>
              <a:rPr lang="fr-FR" sz="1200" baseline="-25000" dirty="0">
                <a:latin typeface="+mj-lt"/>
              </a:rPr>
              <a:t>4 </a:t>
            </a:r>
            <a:r>
              <a:rPr lang="fr-FR" sz="1200" dirty="0">
                <a:latin typeface="+mj-lt"/>
              </a:rPr>
              <a:t>(600 mg/kg). n = 5-10 </a:t>
            </a:r>
            <a:r>
              <a:rPr lang="fr-FR" sz="1200" dirty="0" err="1">
                <a:latin typeface="+mj-lt"/>
              </a:rPr>
              <a:t>pups</a:t>
            </a:r>
            <a:r>
              <a:rPr lang="fr-FR" sz="1200" dirty="0">
                <a:latin typeface="+mj-lt"/>
              </a:rPr>
              <a:t>/group. </a:t>
            </a:r>
            <a:r>
              <a:rPr lang="fr-FR" sz="1200" dirty="0" err="1">
                <a:latin typeface="+mj-lt"/>
              </a:rPr>
              <a:t>Two-way</a:t>
            </a:r>
            <a:r>
              <a:rPr lang="fr-FR" sz="1200" dirty="0">
                <a:latin typeface="+mj-lt"/>
              </a:rPr>
              <a:t> ANOVA </a:t>
            </a:r>
            <a:r>
              <a:rPr lang="fr-FR" sz="1200" dirty="0" err="1">
                <a:latin typeface="+mj-lt"/>
              </a:rPr>
              <a:t>was</a:t>
            </a:r>
            <a:r>
              <a:rPr lang="fr-FR" sz="1200" dirty="0">
                <a:latin typeface="+mj-lt"/>
              </a:rPr>
              <a:t> </a:t>
            </a:r>
            <a:r>
              <a:rPr lang="fr-FR" sz="1200" dirty="0" err="1">
                <a:latin typeface="+mj-lt"/>
              </a:rPr>
              <a:t>performed</a:t>
            </a:r>
            <a:r>
              <a:rPr lang="fr-FR" sz="1200" dirty="0">
                <a:latin typeface="+mj-lt"/>
              </a:rPr>
              <a:t>, no </a:t>
            </a:r>
            <a:r>
              <a:rPr lang="fr-FR" sz="1200" dirty="0" err="1">
                <a:latin typeface="+mj-lt"/>
              </a:rPr>
              <a:t>significant</a:t>
            </a:r>
            <a:r>
              <a:rPr lang="fr-FR" sz="1200" dirty="0">
                <a:latin typeface="+mj-lt"/>
              </a:rPr>
              <a:t> </a:t>
            </a:r>
            <a:r>
              <a:rPr lang="fr-FR" sz="1200" dirty="0" err="1">
                <a:latin typeface="+mj-lt"/>
              </a:rPr>
              <a:t>result</a:t>
            </a:r>
            <a:r>
              <a:rPr lang="fr-FR" sz="1200" dirty="0">
                <a:latin typeface="+mj-lt"/>
              </a:rPr>
              <a:t> </a:t>
            </a:r>
            <a:r>
              <a:rPr lang="fr-FR" sz="1200" dirty="0" err="1">
                <a:latin typeface="+mj-lt"/>
              </a:rPr>
              <a:t>was</a:t>
            </a:r>
            <a:r>
              <a:rPr lang="fr-FR" sz="1200" dirty="0">
                <a:latin typeface="+mj-lt"/>
              </a:rPr>
              <a:t> </a:t>
            </a:r>
            <a:r>
              <a:rPr lang="fr-FR" sz="1200" dirty="0" err="1">
                <a:latin typeface="+mj-lt"/>
              </a:rPr>
              <a:t>obtained</a:t>
            </a:r>
            <a:r>
              <a:rPr lang="fr-FR" sz="1200" dirty="0">
                <a:latin typeface="+mj-lt"/>
              </a:rPr>
              <a:t>.</a:t>
            </a:r>
          </a:p>
          <a:p>
            <a:pPr algn="just"/>
            <a:r>
              <a:rPr lang="fr-FR" sz="1200" dirty="0">
                <a:latin typeface="+mj-lt"/>
              </a:rPr>
              <a:t>C –TTC </a:t>
            </a:r>
            <a:r>
              <a:rPr lang="fr-FR" sz="1200" dirty="0" err="1">
                <a:latin typeface="+mj-lt"/>
              </a:rPr>
              <a:t>staining</a:t>
            </a:r>
            <a:r>
              <a:rPr lang="fr-FR" sz="1200" dirty="0">
                <a:latin typeface="+mj-lt"/>
              </a:rPr>
              <a:t> of brain slices </a:t>
            </a:r>
            <a:r>
              <a:rPr lang="fr-FR" sz="1200" dirty="0" err="1">
                <a:latin typeface="+mj-lt"/>
              </a:rPr>
              <a:t>from</a:t>
            </a:r>
            <a:r>
              <a:rPr lang="fr-FR" sz="1200" dirty="0">
                <a:latin typeface="+mj-lt"/>
              </a:rPr>
              <a:t> HI </a:t>
            </a:r>
            <a:r>
              <a:rPr lang="fr-FR" sz="1200" dirty="0" err="1">
                <a:latin typeface="+mj-lt"/>
              </a:rPr>
              <a:t>pups</a:t>
            </a:r>
            <a:r>
              <a:rPr lang="fr-FR" sz="1200" dirty="0">
                <a:latin typeface="+mj-lt"/>
              </a:rPr>
              <a:t> at P10 </a:t>
            </a:r>
            <a:r>
              <a:rPr lang="fr-FR" sz="1200" dirty="0" err="1">
                <a:latin typeface="+mj-lt"/>
              </a:rPr>
              <a:t>treated</a:t>
            </a:r>
            <a:r>
              <a:rPr lang="fr-FR" sz="1200" dirty="0">
                <a:latin typeface="+mj-lt"/>
              </a:rPr>
              <a:t> with 4-PBA (120, 600 or 1200 mg/kg) </a:t>
            </a:r>
            <a:r>
              <a:rPr lang="fr-FR" sz="1200" dirty="0" err="1">
                <a:latin typeface="+mj-lt"/>
              </a:rPr>
              <a:t>associated</a:t>
            </a:r>
            <a:r>
              <a:rPr lang="fr-FR" sz="1200" dirty="0">
                <a:latin typeface="+mj-lt"/>
              </a:rPr>
              <a:t> with MgSO</a:t>
            </a:r>
            <a:r>
              <a:rPr lang="fr-FR" sz="1200" baseline="-25000" dirty="0">
                <a:latin typeface="+mj-lt"/>
              </a:rPr>
              <a:t>4</a:t>
            </a:r>
            <a:r>
              <a:rPr lang="fr-FR" sz="1200" dirty="0">
                <a:latin typeface="+mj-lt"/>
              </a:rPr>
              <a:t> (600 mg/kg). </a:t>
            </a:r>
            <a:r>
              <a:rPr lang="fr-FR" sz="1200" dirty="0" err="1">
                <a:latin typeface="+mj-lt"/>
              </a:rPr>
              <a:t>Lesioned</a:t>
            </a:r>
            <a:r>
              <a:rPr lang="fr-FR" sz="1200" dirty="0">
                <a:latin typeface="+mj-lt"/>
              </a:rPr>
              <a:t> areas are </a:t>
            </a:r>
            <a:r>
              <a:rPr lang="fr-FR" sz="1200" dirty="0" err="1">
                <a:latin typeface="+mj-lt"/>
              </a:rPr>
              <a:t>showed</a:t>
            </a:r>
            <a:r>
              <a:rPr lang="fr-FR" sz="1200" dirty="0">
                <a:latin typeface="+mj-lt"/>
              </a:rPr>
              <a:t> by </a:t>
            </a:r>
            <a:r>
              <a:rPr lang="fr-FR" sz="1200" dirty="0" err="1">
                <a:latin typeface="+mj-lt"/>
              </a:rPr>
              <a:t>arrows</a:t>
            </a:r>
            <a:r>
              <a:rPr lang="fr-FR" sz="1200" dirty="0">
                <a:latin typeface="+mj-lt"/>
              </a:rPr>
              <a:t> and </a:t>
            </a:r>
            <a:r>
              <a:rPr lang="fr-FR" sz="1200" dirty="0" err="1">
                <a:latin typeface="+mj-lt"/>
              </a:rPr>
              <a:t>dotted</a:t>
            </a:r>
            <a:r>
              <a:rPr lang="fr-FR" sz="1200" dirty="0">
                <a:latin typeface="+mj-lt"/>
              </a:rPr>
              <a:t> </a:t>
            </a:r>
            <a:r>
              <a:rPr lang="fr-FR" sz="1200" dirty="0" err="1">
                <a:latin typeface="+mj-lt"/>
              </a:rPr>
              <a:t>lines</a:t>
            </a:r>
            <a:r>
              <a:rPr lang="fr-FR" sz="1200" dirty="0">
                <a:latin typeface="+mj-lt"/>
              </a:rPr>
              <a:t>. </a:t>
            </a:r>
            <a:endParaRPr lang="fr-FR" sz="1200" i="1" dirty="0">
              <a:latin typeface="+mj-lt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97697B3-777B-FB83-820C-7E87C22F675A}"/>
              </a:ext>
            </a:extLst>
          </p:cNvPr>
          <p:cNvSpPr txBox="1"/>
          <p:nvPr/>
        </p:nvSpPr>
        <p:spPr>
          <a:xfrm>
            <a:off x="3074924" y="558249"/>
            <a:ext cx="288000" cy="307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1" b="1" dirty="0">
                <a:latin typeface="+mj-lt"/>
              </a:rPr>
              <a:t>B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AE060A7-9545-B849-28DB-34DB7397F9E7}"/>
              </a:ext>
            </a:extLst>
          </p:cNvPr>
          <p:cNvSpPr txBox="1"/>
          <p:nvPr/>
        </p:nvSpPr>
        <p:spPr>
          <a:xfrm>
            <a:off x="87300" y="575897"/>
            <a:ext cx="288000" cy="307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1" b="1" dirty="0">
                <a:latin typeface="+mj-lt"/>
              </a:rPr>
              <a:t>A</a:t>
            </a:r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AB12388E-E9B1-7292-DDD4-54CCC51363AF}"/>
              </a:ext>
            </a:extLst>
          </p:cNvPr>
          <p:cNvGrpSpPr/>
          <p:nvPr/>
        </p:nvGrpSpPr>
        <p:grpSpPr>
          <a:xfrm>
            <a:off x="542753" y="4998532"/>
            <a:ext cx="4815826" cy="2273685"/>
            <a:chOff x="2309344" y="815765"/>
            <a:chExt cx="4505715" cy="2100124"/>
          </a:xfrm>
        </p:grpSpPr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4E91DD7C-C373-FB73-2622-2CA01B2E2BE5}"/>
                </a:ext>
              </a:extLst>
            </p:cNvPr>
            <p:cNvGrpSpPr/>
            <p:nvPr/>
          </p:nvGrpSpPr>
          <p:grpSpPr>
            <a:xfrm>
              <a:off x="4654720" y="815765"/>
              <a:ext cx="2078429" cy="981358"/>
              <a:chOff x="1333500" y="3291859"/>
              <a:chExt cx="4282499" cy="1819010"/>
            </a:xfrm>
          </p:grpSpPr>
          <p:pic>
            <p:nvPicPr>
              <p:cNvPr id="27" name="Image 26">
                <a:extLst>
                  <a:ext uri="{FF2B5EF4-FFF2-40B4-BE49-F238E27FC236}">
                    <a16:creationId xmlns:a16="http://schemas.microsoft.com/office/drawing/2014/main" id="{9BD6312B-4CAD-E609-DECE-57540CE2B11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015" t="60783" r="8688" b="4222"/>
              <a:stretch/>
            </p:blipFill>
            <p:spPr>
              <a:xfrm>
                <a:off x="1438272" y="4220450"/>
                <a:ext cx="4134581" cy="890419"/>
              </a:xfrm>
              <a:prstGeom prst="rect">
                <a:avLst/>
              </a:prstGeom>
            </p:spPr>
          </p:pic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3C0D22F5-C8EF-EE12-B243-8D278CDDDD27}"/>
                  </a:ext>
                </a:extLst>
              </p:cNvPr>
              <p:cNvSpPr/>
              <p:nvPr/>
            </p:nvSpPr>
            <p:spPr>
              <a:xfrm>
                <a:off x="4634924" y="3291859"/>
                <a:ext cx="981075" cy="15070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801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2CF78AA2-D35B-0A8D-95E6-AE53AD0AA926}"/>
                  </a:ext>
                </a:extLst>
              </p:cNvPr>
              <p:cNvSpPr/>
              <p:nvPr/>
            </p:nvSpPr>
            <p:spPr>
              <a:xfrm rot="5400000">
                <a:off x="1230881" y="4485527"/>
                <a:ext cx="570092" cy="36485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801"/>
              </a:p>
            </p:txBody>
          </p:sp>
        </p:grp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343539BA-1ED9-4C15-2499-5F8EC52E3AF1}"/>
                </a:ext>
              </a:extLst>
            </p:cNvPr>
            <p:cNvSpPr txBox="1"/>
            <p:nvPr/>
          </p:nvSpPr>
          <p:spPr>
            <a:xfrm>
              <a:off x="2309344" y="2022604"/>
              <a:ext cx="1657313" cy="255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HI-MgSO</a:t>
              </a:r>
              <a:r>
                <a:rPr lang="fr-FR" sz="12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r>
                <a:rPr lang="fr-FR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-4PBA</a:t>
              </a:r>
              <a:endParaRPr lang="fr-FR" sz="1200" i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96EA79C0-9B18-BB3C-BC18-A3729758EDC9}"/>
                </a:ext>
              </a:extLst>
            </p:cNvPr>
            <p:cNvSpPr txBox="1"/>
            <p:nvPr/>
          </p:nvSpPr>
          <p:spPr>
            <a:xfrm>
              <a:off x="3296472" y="1427382"/>
              <a:ext cx="1838659" cy="255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120 mg/kg</a:t>
              </a:r>
              <a:endParaRPr lang="fr-FR" sz="1200" i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74CDAFC2-3BB2-B6C2-4439-946EE21146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64" t="51038" r="2219"/>
            <a:stretch/>
          </p:blipFill>
          <p:spPr>
            <a:xfrm>
              <a:off x="4652460" y="2410231"/>
              <a:ext cx="2162599" cy="505658"/>
            </a:xfrm>
            <a:prstGeom prst="rect">
              <a:avLst/>
            </a:prstGeom>
          </p:spPr>
        </p:pic>
        <p:grpSp>
          <p:nvGrpSpPr>
            <p:cNvPr id="14" name="Groupe 13">
              <a:extLst>
                <a:ext uri="{FF2B5EF4-FFF2-40B4-BE49-F238E27FC236}">
                  <a16:creationId xmlns:a16="http://schemas.microsoft.com/office/drawing/2014/main" id="{1A5605AB-C615-E86E-5845-2E49ABD9ED47}"/>
                </a:ext>
              </a:extLst>
            </p:cNvPr>
            <p:cNvGrpSpPr/>
            <p:nvPr/>
          </p:nvGrpSpPr>
          <p:grpSpPr>
            <a:xfrm>
              <a:off x="4638485" y="1860491"/>
              <a:ext cx="2056601" cy="493507"/>
              <a:chOff x="3055842" y="3551062"/>
              <a:chExt cx="2050094" cy="389597"/>
            </a:xfrm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9F71E788-25B6-B916-6C4E-1361B5E0D8C2}"/>
                  </a:ext>
                </a:extLst>
              </p:cNvPr>
              <p:cNvSpPr/>
              <p:nvPr/>
            </p:nvSpPr>
            <p:spPr>
              <a:xfrm>
                <a:off x="3089936" y="3632521"/>
                <a:ext cx="145647" cy="28415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801"/>
              </a:p>
            </p:txBody>
          </p:sp>
          <p:pic>
            <p:nvPicPr>
              <p:cNvPr id="25" name="Image 24">
                <a:extLst>
                  <a:ext uri="{FF2B5EF4-FFF2-40B4-BE49-F238E27FC236}">
                    <a16:creationId xmlns:a16="http://schemas.microsoft.com/office/drawing/2014/main" id="{3DEC2DF4-55C2-3D38-E523-8FF0263347D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613" t="55059" r="6146" b="2163"/>
              <a:stretch/>
            </p:blipFill>
            <p:spPr>
              <a:xfrm>
                <a:off x="3103591" y="3551062"/>
                <a:ext cx="2002345" cy="389597"/>
              </a:xfrm>
              <a:prstGeom prst="rect">
                <a:avLst/>
              </a:prstGeom>
            </p:spPr>
          </p:pic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5BA0AC30-18BA-4A9B-77E1-712F01D3CD0B}"/>
                  </a:ext>
                </a:extLst>
              </p:cNvPr>
              <p:cNvSpPr/>
              <p:nvPr/>
            </p:nvSpPr>
            <p:spPr>
              <a:xfrm rot="595978">
                <a:off x="3055842" y="3638028"/>
                <a:ext cx="81843" cy="14903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801"/>
              </a:p>
            </p:txBody>
          </p:sp>
        </p:grp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54F3E52C-2C3C-9DCF-099E-50BBF17D137A}"/>
                </a:ext>
              </a:extLst>
            </p:cNvPr>
            <p:cNvSpPr txBox="1"/>
            <p:nvPr/>
          </p:nvSpPr>
          <p:spPr>
            <a:xfrm>
              <a:off x="3286556" y="2555152"/>
              <a:ext cx="1837507" cy="255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1200 mg/kg</a:t>
              </a:r>
              <a:endParaRPr lang="fr-FR" sz="1200" i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CCBE98D9-4690-E523-6256-A30D3285A007}"/>
                </a:ext>
              </a:extLst>
            </p:cNvPr>
            <p:cNvSpPr/>
            <p:nvPr/>
          </p:nvSpPr>
          <p:spPr>
            <a:xfrm>
              <a:off x="4658575" y="1307355"/>
              <a:ext cx="129033" cy="17169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1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32F19A7-3972-6330-1B9E-28E2DF13B7BE}"/>
                </a:ext>
              </a:extLst>
            </p:cNvPr>
            <p:cNvSpPr/>
            <p:nvPr/>
          </p:nvSpPr>
          <p:spPr>
            <a:xfrm>
              <a:off x="5331678" y="1220375"/>
              <a:ext cx="129033" cy="17169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1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5D28602-54D4-490E-2026-A292CDED9822}"/>
                </a:ext>
              </a:extLst>
            </p:cNvPr>
            <p:cNvSpPr/>
            <p:nvPr/>
          </p:nvSpPr>
          <p:spPr>
            <a:xfrm>
              <a:off x="5951880" y="1209848"/>
              <a:ext cx="642022" cy="17169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1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9A17C8F-4831-7962-1AEB-20FDFC69C9DD}"/>
                </a:ext>
              </a:extLst>
            </p:cNvPr>
            <p:cNvSpPr/>
            <p:nvPr/>
          </p:nvSpPr>
          <p:spPr>
            <a:xfrm>
              <a:off x="6052126" y="2381982"/>
              <a:ext cx="653136" cy="12109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1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C0789BD-CC80-C5A8-176F-DF6E8D48A67A}"/>
                </a:ext>
              </a:extLst>
            </p:cNvPr>
            <p:cNvSpPr/>
            <p:nvPr/>
          </p:nvSpPr>
          <p:spPr>
            <a:xfrm>
              <a:off x="5338118" y="2353998"/>
              <a:ext cx="798890" cy="11685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1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7A2B1CE-55E7-06F9-A8AF-F261878FFD26}"/>
                </a:ext>
              </a:extLst>
            </p:cNvPr>
            <p:cNvSpPr/>
            <p:nvPr/>
          </p:nvSpPr>
          <p:spPr>
            <a:xfrm>
              <a:off x="4615024" y="2339841"/>
              <a:ext cx="753203" cy="1016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1"/>
            </a:p>
          </p:txBody>
        </p:sp>
        <p:sp>
          <p:nvSpPr>
            <p:cNvPr id="22" name="ZoneTexte 21">
              <a:extLst>
                <a:ext uri="{FF2B5EF4-FFF2-40B4-BE49-F238E27FC236}">
                  <a16:creationId xmlns:a16="http://schemas.microsoft.com/office/drawing/2014/main" id="{6B97A6B2-9076-15B2-570D-DD22F6F89D79}"/>
                </a:ext>
              </a:extLst>
            </p:cNvPr>
            <p:cNvSpPr txBox="1"/>
            <p:nvPr/>
          </p:nvSpPr>
          <p:spPr>
            <a:xfrm>
              <a:off x="3224184" y="1981940"/>
              <a:ext cx="1910945" cy="255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600 mg/kg</a:t>
              </a:r>
              <a:endParaRPr lang="fr-FR" sz="1200" i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Accolade ouvrante 22">
              <a:extLst>
                <a:ext uri="{FF2B5EF4-FFF2-40B4-BE49-F238E27FC236}">
                  <a16:creationId xmlns:a16="http://schemas.microsoft.com/office/drawing/2014/main" id="{69F884CA-77C1-8E94-DAD7-0F10839CD926}"/>
                </a:ext>
              </a:extLst>
            </p:cNvPr>
            <p:cNvSpPr/>
            <p:nvPr/>
          </p:nvSpPr>
          <p:spPr>
            <a:xfrm>
              <a:off x="3661701" y="1445410"/>
              <a:ext cx="184543" cy="1392243"/>
            </a:xfrm>
            <a:prstGeom prst="leftBrace">
              <a:avLst>
                <a:gd name="adj1" fmla="val 849"/>
                <a:gd name="adj2" fmla="val 50000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 sz="1801"/>
            </a:p>
          </p:txBody>
        </p:sp>
      </p:grpSp>
      <p:sp>
        <p:nvSpPr>
          <p:cNvPr id="30" name="ZoneTexte 29">
            <a:extLst>
              <a:ext uri="{FF2B5EF4-FFF2-40B4-BE49-F238E27FC236}">
                <a16:creationId xmlns:a16="http://schemas.microsoft.com/office/drawing/2014/main" id="{4859EB47-09F5-9111-296A-14A24A6E434B}"/>
              </a:ext>
            </a:extLst>
          </p:cNvPr>
          <p:cNvSpPr txBox="1"/>
          <p:nvPr/>
        </p:nvSpPr>
        <p:spPr>
          <a:xfrm>
            <a:off x="99088" y="4933827"/>
            <a:ext cx="288000" cy="307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1" b="1" dirty="0">
                <a:latin typeface="+mj-lt"/>
              </a:rPr>
              <a:t>C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E3A25B0A-1D1A-1042-BAB7-6080AD55F669}"/>
              </a:ext>
            </a:extLst>
          </p:cNvPr>
          <p:cNvSpPr txBox="1"/>
          <p:nvPr/>
        </p:nvSpPr>
        <p:spPr>
          <a:xfrm>
            <a:off x="99089" y="4926597"/>
            <a:ext cx="6657529" cy="307905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401" b="1" dirty="0">
                <a:latin typeface="+mj-lt"/>
              </a:rPr>
              <a:t>Tissu viability</a:t>
            </a:r>
            <a:endParaRPr lang="en-GB" sz="1401" b="1" dirty="0">
              <a:latin typeface="+mj-lt"/>
            </a:endParaRP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507CFEC7-6F4F-E186-E6F6-36F93B989BB4}"/>
              </a:ext>
            </a:extLst>
          </p:cNvPr>
          <p:cNvSpPr txBox="1"/>
          <p:nvPr/>
        </p:nvSpPr>
        <p:spPr>
          <a:xfrm>
            <a:off x="87301" y="179225"/>
            <a:ext cx="6657529" cy="307905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1" b="1" dirty="0">
                <a:latin typeface="+mj-lt"/>
              </a:rPr>
              <a:t>4-PBA dose selection </a:t>
            </a:r>
          </a:p>
        </p:txBody>
      </p:sp>
      <p:pic>
        <p:nvPicPr>
          <p:cNvPr id="34" name="Image 33">
            <a:extLst>
              <a:ext uri="{FF2B5EF4-FFF2-40B4-BE49-F238E27FC236}">
                <a16:creationId xmlns:a16="http://schemas.microsoft.com/office/drawing/2014/main" id="{9BFDE152-F619-F565-EC99-270845E0A04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6966" b="63147"/>
          <a:stretch/>
        </p:blipFill>
        <p:spPr>
          <a:xfrm>
            <a:off x="3613535" y="3873211"/>
            <a:ext cx="1627690" cy="840382"/>
          </a:xfrm>
          <a:prstGeom prst="rect">
            <a:avLst/>
          </a:prstGeom>
        </p:spPr>
      </p:pic>
      <p:pic>
        <p:nvPicPr>
          <p:cNvPr id="35" name="Image 34">
            <a:extLst>
              <a:ext uri="{FF2B5EF4-FFF2-40B4-BE49-F238E27FC236}">
                <a16:creationId xmlns:a16="http://schemas.microsoft.com/office/drawing/2014/main" id="{A8E2F297-E4BF-6327-3608-AB2E3D3F5AD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96482" y="1108123"/>
            <a:ext cx="3991396" cy="2893915"/>
          </a:xfrm>
          <a:prstGeom prst="rect">
            <a:avLst/>
          </a:prstGeom>
        </p:spPr>
      </p:pic>
      <p:pic>
        <p:nvPicPr>
          <p:cNvPr id="36" name="Image 35">
            <a:extLst>
              <a:ext uri="{FF2B5EF4-FFF2-40B4-BE49-F238E27FC236}">
                <a16:creationId xmlns:a16="http://schemas.microsoft.com/office/drawing/2014/main" id="{9921B8DE-C141-514B-ADBC-A83529DD9E6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2125" r="25838" b="872"/>
          <a:stretch/>
        </p:blipFill>
        <p:spPr>
          <a:xfrm>
            <a:off x="78872" y="4407454"/>
            <a:ext cx="1349570" cy="324085"/>
          </a:xfrm>
          <a:prstGeom prst="rect">
            <a:avLst/>
          </a:prstGeom>
        </p:spPr>
      </p:pic>
      <p:pic>
        <p:nvPicPr>
          <p:cNvPr id="37" name="Image 36">
            <a:extLst>
              <a:ext uri="{FF2B5EF4-FFF2-40B4-BE49-F238E27FC236}">
                <a16:creationId xmlns:a16="http://schemas.microsoft.com/office/drawing/2014/main" id="{7314072E-B72A-D858-3307-810AC9FEF5D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53312" b="9850"/>
          <a:stretch/>
        </p:blipFill>
        <p:spPr>
          <a:xfrm>
            <a:off x="29401" y="4144883"/>
            <a:ext cx="2985829" cy="307777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FAB29BAA-9352-2646-FC17-435D8D75910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76062" t="-3692" b="14779"/>
          <a:stretch/>
        </p:blipFill>
        <p:spPr>
          <a:xfrm>
            <a:off x="1752959" y="4400873"/>
            <a:ext cx="1465967" cy="290686"/>
          </a:xfrm>
          <a:prstGeom prst="rect">
            <a:avLst/>
          </a:prstGeom>
        </p:spPr>
      </p:pic>
      <p:grpSp>
        <p:nvGrpSpPr>
          <p:cNvPr id="39" name="Groupe 38">
            <a:extLst>
              <a:ext uri="{FF2B5EF4-FFF2-40B4-BE49-F238E27FC236}">
                <a16:creationId xmlns:a16="http://schemas.microsoft.com/office/drawing/2014/main" id="{F5D07451-F380-1DAA-A899-C07E13F082AF}"/>
              </a:ext>
            </a:extLst>
          </p:cNvPr>
          <p:cNvGrpSpPr/>
          <p:nvPr/>
        </p:nvGrpSpPr>
        <p:grpSpPr>
          <a:xfrm>
            <a:off x="0" y="972570"/>
            <a:ext cx="3370421" cy="3180010"/>
            <a:chOff x="1" y="891123"/>
            <a:chExt cx="3370421" cy="3180011"/>
          </a:xfrm>
        </p:grpSpPr>
        <p:grpSp>
          <p:nvGrpSpPr>
            <p:cNvPr id="40" name="Groupe 39">
              <a:extLst>
                <a:ext uri="{FF2B5EF4-FFF2-40B4-BE49-F238E27FC236}">
                  <a16:creationId xmlns:a16="http://schemas.microsoft.com/office/drawing/2014/main" id="{ECB5710A-3794-B948-EDC2-24CCFC7BA924}"/>
                </a:ext>
              </a:extLst>
            </p:cNvPr>
            <p:cNvGrpSpPr/>
            <p:nvPr/>
          </p:nvGrpSpPr>
          <p:grpSpPr>
            <a:xfrm>
              <a:off x="1" y="891123"/>
              <a:ext cx="3083098" cy="3180011"/>
              <a:chOff x="1" y="891123"/>
              <a:chExt cx="3083098" cy="3180011"/>
            </a:xfrm>
          </p:grpSpPr>
          <p:grpSp>
            <p:nvGrpSpPr>
              <p:cNvPr id="43" name="Groupe 42">
                <a:extLst>
                  <a:ext uri="{FF2B5EF4-FFF2-40B4-BE49-F238E27FC236}">
                    <a16:creationId xmlns:a16="http://schemas.microsoft.com/office/drawing/2014/main" id="{FFB42DAF-1F22-EE1C-C171-E2CB8CC6C3BE}"/>
                  </a:ext>
                </a:extLst>
              </p:cNvPr>
              <p:cNvGrpSpPr/>
              <p:nvPr/>
            </p:nvGrpSpPr>
            <p:grpSpPr>
              <a:xfrm>
                <a:off x="1" y="891123"/>
                <a:ext cx="3083098" cy="3180011"/>
                <a:chOff x="65272" y="1519266"/>
                <a:chExt cx="3031559" cy="2949625"/>
              </a:xfrm>
            </p:grpSpPr>
            <p:pic>
              <p:nvPicPr>
                <p:cNvPr id="45" name="Image 44">
                  <a:extLst>
                    <a:ext uri="{FF2B5EF4-FFF2-40B4-BE49-F238E27FC236}">
                      <a16:creationId xmlns:a16="http://schemas.microsoft.com/office/drawing/2014/main" id="{F0D54913-A020-3F49-8F43-AB99364B357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65272" y="1519266"/>
                  <a:ext cx="3031559" cy="2949625"/>
                </a:xfrm>
                <a:prstGeom prst="rect">
                  <a:avLst/>
                </a:prstGeom>
              </p:spPr>
            </p:pic>
            <p:sp>
              <p:nvSpPr>
                <p:cNvPr id="46" name="Rectangle 45">
                  <a:extLst>
                    <a:ext uri="{FF2B5EF4-FFF2-40B4-BE49-F238E27FC236}">
                      <a16:creationId xmlns:a16="http://schemas.microsoft.com/office/drawing/2014/main" id="{C3C46C7B-FE54-372B-A252-DC96D699B4A4}"/>
                    </a:ext>
                  </a:extLst>
                </p:cNvPr>
                <p:cNvSpPr/>
                <p:nvPr/>
              </p:nvSpPr>
              <p:spPr>
                <a:xfrm rot="16200000">
                  <a:off x="1597291" y="1481711"/>
                  <a:ext cx="153903" cy="24002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sz="1401" dirty="0">
                      <a:solidFill>
                        <a:schemeClr val="tx1"/>
                      </a:solidFill>
                    </a:rPr>
                    <a:t>*</a:t>
                  </a:r>
                </a:p>
              </p:txBody>
            </p:sp>
          </p:grpSp>
          <p:sp>
            <p:nvSpPr>
              <p:cNvPr id="44" name="ZoneTexte 43">
                <a:extLst>
                  <a:ext uri="{FF2B5EF4-FFF2-40B4-BE49-F238E27FC236}">
                    <a16:creationId xmlns:a16="http://schemas.microsoft.com/office/drawing/2014/main" id="{DF014755-F512-C010-EBEE-9A88F365BA3B}"/>
                  </a:ext>
                </a:extLst>
              </p:cNvPr>
              <p:cNvSpPr txBox="1"/>
              <p:nvPr/>
            </p:nvSpPr>
            <p:spPr>
              <a:xfrm rot="16200000">
                <a:off x="-1164859" y="2203347"/>
                <a:ext cx="2764465" cy="27699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Weight intake P5-P10 (g)</a:t>
                </a:r>
              </a:p>
            </p:txBody>
          </p:sp>
        </p:grpSp>
        <p:sp>
          <p:nvSpPr>
            <p:cNvPr id="41" name="ZoneTexte 40">
              <a:extLst>
                <a:ext uri="{FF2B5EF4-FFF2-40B4-BE49-F238E27FC236}">
                  <a16:creationId xmlns:a16="http://schemas.microsoft.com/office/drawing/2014/main" id="{99110E4E-C7C1-0AF7-28F6-47DA5BC85431}"/>
                </a:ext>
              </a:extLst>
            </p:cNvPr>
            <p:cNvSpPr txBox="1"/>
            <p:nvPr/>
          </p:nvSpPr>
          <p:spPr>
            <a:xfrm>
              <a:off x="605957" y="3494451"/>
              <a:ext cx="2764465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fr-FR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0                 120      600    1200</a:t>
              </a:r>
            </a:p>
          </p:txBody>
        </p:sp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id="{8A9C3B68-7271-E4D9-B4B1-0060A2952BA0}"/>
                </a:ext>
              </a:extLst>
            </p:cNvPr>
            <p:cNvSpPr txBox="1"/>
            <p:nvPr/>
          </p:nvSpPr>
          <p:spPr>
            <a:xfrm>
              <a:off x="1689749" y="3774608"/>
              <a:ext cx="1366814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fr-FR" sz="1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4-PBA (mg/kg)</a:t>
              </a:r>
            </a:p>
          </p:txBody>
        </p:sp>
      </p:grpSp>
      <p:pic>
        <p:nvPicPr>
          <p:cNvPr id="3" name="Image 2">
            <a:extLst>
              <a:ext uri="{FF2B5EF4-FFF2-40B4-BE49-F238E27FC236}">
                <a16:creationId xmlns:a16="http://schemas.microsoft.com/office/drawing/2014/main" id="{BE981DA9-33B1-819D-AF67-8BD7CC51D0EE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8242" t="35883" b="32836"/>
          <a:stretch/>
        </p:blipFill>
        <p:spPr>
          <a:xfrm>
            <a:off x="5035873" y="4056490"/>
            <a:ext cx="1627690" cy="671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936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Image 42">
            <a:extLst>
              <a:ext uri="{FF2B5EF4-FFF2-40B4-BE49-F238E27FC236}">
                <a16:creationId xmlns:a16="http://schemas.microsoft.com/office/drawing/2014/main" id="{BA1375CE-72D9-D608-8E03-3320C598AD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4371" y="2052838"/>
            <a:ext cx="1943100" cy="1876044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AB8253F3-DB0D-6231-5CFB-41CA4CBEFD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8618" y="423049"/>
            <a:ext cx="1970532" cy="1767840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072A3140-D2FA-E0CD-C428-04ECE657E1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0527" y="507280"/>
            <a:ext cx="2036064" cy="1990344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D32B6D2A-A76F-FB41-5420-B83A3C07B9AE}"/>
              </a:ext>
            </a:extLst>
          </p:cNvPr>
          <p:cNvSpPr txBox="1"/>
          <p:nvPr/>
        </p:nvSpPr>
        <p:spPr>
          <a:xfrm>
            <a:off x="127740" y="8414930"/>
            <a:ext cx="6595645" cy="1200329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fr-FR" sz="1200" dirty="0">
                <a:latin typeface="+mj-lt"/>
              </a:rPr>
              <a:t>Figure S2: Effects of neonatal HI, MgSO</a:t>
            </a:r>
            <a:r>
              <a:rPr lang="fr-FR" sz="1200" baseline="-25000" dirty="0">
                <a:latin typeface="+mj-lt"/>
              </a:rPr>
              <a:t>4</a:t>
            </a:r>
            <a:r>
              <a:rPr lang="fr-FR" sz="1200" dirty="0">
                <a:latin typeface="+mj-lt"/>
              </a:rPr>
              <a:t> or of the MgSO</a:t>
            </a:r>
            <a:r>
              <a:rPr lang="fr-FR" sz="1200" baseline="-25000" dirty="0">
                <a:latin typeface="+mj-lt"/>
              </a:rPr>
              <a:t>4</a:t>
            </a:r>
            <a:r>
              <a:rPr lang="fr-FR" sz="1200" dirty="0">
                <a:latin typeface="+mj-lt"/>
              </a:rPr>
              <a:t>/4-PBA association on </a:t>
            </a:r>
            <a:r>
              <a:rPr lang="fr-FR" sz="1200" dirty="0" err="1">
                <a:latin typeface="+mj-lt"/>
              </a:rPr>
              <a:t>pups</a:t>
            </a:r>
            <a:r>
              <a:rPr lang="fr-FR" sz="1200" dirty="0">
                <a:latin typeface="+mj-lt"/>
              </a:rPr>
              <a:t> performances in the negative geotaxis (A), </a:t>
            </a:r>
            <a:r>
              <a:rPr lang="fr-FR" sz="1200" dirty="0" err="1">
                <a:latin typeface="+mj-lt"/>
              </a:rPr>
              <a:t>righting</a:t>
            </a:r>
            <a:r>
              <a:rPr lang="fr-FR" sz="1200" dirty="0">
                <a:latin typeface="+mj-lt"/>
              </a:rPr>
              <a:t> reflex (B), </a:t>
            </a:r>
            <a:r>
              <a:rPr lang="fr-FR" sz="1200" dirty="0" err="1">
                <a:latin typeface="+mj-lt"/>
              </a:rPr>
              <a:t>cliff</a:t>
            </a:r>
            <a:r>
              <a:rPr lang="fr-FR" sz="1200" dirty="0">
                <a:latin typeface="+mj-lt"/>
              </a:rPr>
              <a:t> aversion (C) and </a:t>
            </a:r>
            <a:r>
              <a:rPr lang="fr-FR" sz="1200" dirty="0" err="1">
                <a:latin typeface="+mj-lt"/>
              </a:rPr>
              <a:t>grasping</a:t>
            </a:r>
            <a:r>
              <a:rPr lang="fr-FR" sz="1200" dirty="0">
                <a:latin typeface="+mj-lt"/>
              </a:rPr>
              <a:t> (D) tests at P6 and P10.</a:t>
            </a:r>
          </a:p>
          <a:p>
            <a:pPr algn="just"/>
            <a:r>
              <a:rPr lang="fr-FR" sz="1200" dirty="0">
                <a:latin typeface="+mj-lt"/>
              </a:rPr>
              <a:t>Data are </a:t>
            </a:r>
            <a:r>
              <a:rPr lang="fr-FR" sz="1200" dirty="0" err="1">
                <a:latin typeface="+mj-lt"/>
              </a:rPr>
              <a:t>expressed</a:t>
            </a:r>
            <a:r>
              <a:rPr lang="fr-FR" sz="1200" dirty="0">
                <a:latin typeface="+mj-lt"/>
              </a:rPr>
              <a:t> as the </a:t>
            </a:r>
            <a:r>
              <a:rPr lang="fr-FR" sz="1200" dirty="0" err="1">
                <a:latin typeface="+mj-lt"/>
              </a:rPr>
              <a:t>latency</a:t>
            </a:r>
            <a:r>
              <a:rPr lang="fr-FR" sz="1200" dirty="0">
                <a:latin typeface="+mj-lt"/>
              </a:rPr>
              <a:t> (s) to </a:t>
            </a:r>
            <a:r>
              <a:rPr lang="fr-FR" sz="1200" dirty="0" err="1">
                <a:latin typeface="+mj-lt"/>
              </a:rPr>
              <a:t>turn</a:t>
            </a:r>
            <a:r>
              <a:rPr lang="fr-FR" sz="1200" dirty="0">
                <a:latin typeface="+mj-lt"/>
              </a:rPr>
              <a:t> (A, B) and to move </a:t>
            </a:r>
            <a:r>
              <a:rPr lang="fr-FR" sz="1200" dirty="0" err="1">
                <a:latin typeface="+mj-lt"/>
              </a:rPr>
              <a:t>backward</a:t>
            </a:r>
            <a:r>
              <a:rPr lang="fr-FR" sz="1200" dirty="0">
                <a:latin typeface="+mj-lt"/>
              </a:rPr>
              <a:t> (C), or as the </a:t>
            </a:r>
            <a:r>
              <a:rPr lang="fr-FR" sz="1200" dirty="0" err="1">
                <a:latin typeface="+mj-lt"/>
              </a:rPr>
              <a:t>presence</a:t>
            </a:r>
            <a:r>
              <a:rPr lang="fr-FR" sz="1200" dirty="0">
                <a:latin typeface="+mj-lt"/>
              </a:rPr>
              <a:t> or absence of the </a:t>
            </a:r>
            <a:r>
              <a:rPr lang="fr-FR" sz="1200" dirty="0" err="1">
                <a:latin typeface="+mj-lt"/>
              </a:rPr>
              <a:t>grasping</a:t>
            </a:r>
            <a:r>
              <a:rPr lang="fr-FR" sz="1200" dirty="0">
                <a:latin typeface="+mj-lt"/>
              </a:rPr>
              <a:t> reflex for </a:t>
            </a:r>
            <a:r>
              <a:rPr lang="fr-FR" sz="1200" dirty="0" err="1">
                <a:latin typeface="+mj-lt"/>
              </a:rPr>
              <a:t>each</a:t>
            </a:r>
            <a:r>
              <a:rPr lang="fr-FR" sz="1200" dirty="0">
                <a:latin typeface="+mj-lt"/>
              </a:rPr>
              <a:t> </a:t>
            </a:r>
            <a:r>
              <a:rPr lang="fr-FR" sz="1200" dirty="0" err="1">
                <a:latin typeface="+mj-lt"/>
              </a:rPr>
              <a:t>paw</a:t>
            </a:r>
            <a:r>
              <a:rPr lang="fr-FR" sz="1200" dirty="0">
                <a:latin typeface="+mj-lt"/>
              </a:rPr>
              <a:t> (score, D) ; Data are </a:t>
            </a:r>
            <a:r>
              <a:rPr lang="fr-FR" sz="1200" dirty="0" err="1">
                <a:latin typeface="+mj-lt"/>
              </a:rPr>
              <a:t>expressed</a:t>
            </a:r>
            <a:r>
              <a:rPr lang="fr-FR" sz="1200" dirty="0">
                <a:latin typeface="+mj-lt"/>
              </a:rPr>
              <a:t> as M ± S.E.M.  n = 10-30 </a:t>
            </a:r>
            <a:r>
              <a:rPr lang="fr-FR" sz="1200" dirty="0" err="1">
                <a:latin typeface="+mj-lt"/>
              </a:rPr>
              <a:t>pups</a:t>
            </a:r>
            <a:r>
              <a:rPr lang="fr-FR" sz="1200" dirty="0">
                <a:latin typeface="+mj-lt"/>
              </a:rPr>
              <a:t>/group. </a:t>
            </a:r>
            <a:r>
              <a:rPr lang="fr-FR" sz="1200" dirty="0" err="1">
                <a:latin typeface="+mj-lt"/>
              </a:rPr>
              <a:t>Two-way</a:t>
            </a:r>
            <a:r>
              <a:rPr lang="fr-FR" sz="1200" dirty="0">
                <a:latin typeface="+mj-lt"/>
              </a:rPr>
              <a:t> ANOVA was performed </a:t>
            </a:r>
            <a:r>
              <a:rPr lang="fr-FR" sz="1200" dirty="0" err="1">
                <a:latin typeface="+mj-lt"/>
              </a:rPr>
              <a:t>followed</a:t>
            </a:r>
            <a:r>
              <a:rPr lang="fr-FR" sz="1200" dirty="0">
                <a:latin typeface="+mj-lt"/>
              </a:rPr>
              <a:t> by a </a:t>
            </a:r>
            <a:r>
              <a:rPr lang="fr-FR" sz="1200" dirty="0" err="1">
                <a:latin typeface="+mj-lt"/>
              </a:rPr>
              <a:t>Tukey’s</a:t>
            </a:r>
            <a:r>
              <a:rPr lang="fr-FR" sz="1200" dirty="0">
                <a:latin typeface="+mj-lt"/>
              </a:rPr>
              <a:t> post-test. For </a:t>
            </a:r>
            <a:r>
              <a:rPr lang="fr-FR" sz="1200" dirty="0" err="1">
                <a:latin typeface="+mj-lt"/>
              </a:rPr>
              <a:t>grasping</a:t>
            </a:r>
            <a:r>
              <a:rPr lang="fr-FR" sz="1200" dirty="0">
                <a:latin typeface="+mj-lt"/>
              </a:rPr>
              <a:t> test, </a:t>
            </a:r>
            <a:r>
              <a:rPr lang="fr-FR" sz="1200" dirty="0" err="1">
                <a:latin typeface="+mj-lt"/>
              </a:rPr>
              <a:t>Kruskal</a:t>
            </a:r>
            <a:r>
              <a:rPr lang="fr-FR" sz="1200" dirty="0">
                <a:latin typeface="+mj-lt"/>
              </a:rPr>
              <a:t>-Wallis test </a:t>
            </a:r>
            <a:r>
              <a:rPr lang="fr-FR" sz="1200" dirty="0" err="1">
                <a:latin typeface="+mj-lt"/>
              </a:rPr>
              <a:t>was</a:t>
            </a:r>
            <a:r>
              <a:rPr lang="fr-FR" sz="1200" dirty="0">
                <a:latin typeface="+mj-lt"/>
              </a:rPr>
              <a:t> </a:t>
            </a:r>
            <a:r>
              <a:rPr lang="fr-FR" sz="1200" dirty="0" err="1">
                <a:latin typeface="+mj-lt"/>
              </a:rPr>
              <a:t>performed</a:t>
            </a:r>
            <a:r>
              <a:rPr lang="fr-FR" sz="1200" dirty="0">
                <a:latin typeface="+mj-lt"/>
              </a:rPr>
              <a:t> </a:t>
            </a:r>
            <a:r>
              <a:rPr lang="fr-FR" sz="1200" dirty="0" err="1">
                <a:latin typeface="+mj-lt"/>
              </a:rPr>
              <a:t>followed</a:t>
            </a:r>
            <a:r>
              <a:rPr lang="fr-FR" sz="1200" dirty="0">
                <a:latin typeface="+mj-lt"/>
              </a:rPr>
              <a:t> by a </a:t>
            </a:r>
            <a:r>
              <a:rPr lang="fr-FR" sz="1200" dirty="0" err="1">
                <a:latin typeface="+mj-lt"/>
              </a:rPr>
              <a:t>Dunns</a:t>
            </a:r>
            <a:r>
              <a:rPr lang="fr-FR" sz="1200" dirty="0">
                <a:latin typeface="+mj-lt"/>
              </a:rPr>
              <a:t> </a:t>
            </a:r>
            <a:r>
              <a:rPr lang="fr-FR" sz="1200" dirty="0" err="1">
                <a:latin typeface="+mj-lt"/>
              </a:rPr>
              <a:t>post-test</a:t>
            </a:r>
            <a:r>
              <a:rPr lang="fr-FR" sz="1200" dirty="0">
                <a:latin typeface="+mj-lt"/>
              </a:rPr>
              <a:t> </a:t>
            </a:r>
            <a:r>
              <a:rPr lang="fr-FR" sz="1050" i="1" dirty="0">
                <a:latin typeface="+mj-lt"/>
              </a:rPr>
              <a:t>(* p &lt; 0.05, ** p &lt; 0.01, *** p &lt; 0.001).</a:t>
            </a:r>
            <a:endParaRPr lang="fr-FR" sz="1200" i="1" dirty="0">
              <a:latin typeface="+mj-lt"/>
            </a:endParaRP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F1A44554-EA57-AA59-DC4B-1BC462C26E3E}"/>
              </a:ext>
            </a:extLst>
          </p:cNvPr>
          <p:cNvGrpSpPr/>
          <p:nvPr/>
        </p:nvGrpSpPr>
        <p:grpSpPr>
          <a:xfrm>
            <a:off x="919777" y="7708086"/>
            <a:ext cx="5062358" cy="612323"/>
            <a:chOff x="1255713" y="8069580"/>
            <a:chExt cx="4811968" cy="612323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BA32C801-AC82-D126-B313-B39F31C0CF6A}"/>
                </a:ext>
              </a:extLst>
            </p:cNvPr>
            <p:cNvGrpSpPr/>
            <p:nvPr/>
          </p:nvGrpSpPr>
          <p:grpSpPr>
            <a:xfrm>
              <a:off x="1255713" y="8069580"/>
              <a:ext cx="4811968" cy="612323"/>
              <a:chOff x="175764" y="8013835"/>
              <a:chExt cx="4811968" cy="612323"/>
            </a:xfrm>
          </p:grpSpPr>
          <p:grpSp>
            <p:nvGrpSpPr>
              <p:cNvPr id="6" name="Groupe 5">
                <a:extLst>
                  <a:ext uri="{FF2B5EF4-FFF2-40B4-BE49-F238E27FC236}">
                    <a16:creationId xmlns:a16="http://schemas.microsoft.com/office/drawing/2014/main" id="{C177E0BE-644C-B833-8510-61C52A0DBC41}"/>
                  </a:ext>
                </a:extLst>
              </p:cNvPr>
              <p:cNvGrpSpPr/>
              <p:nvPr/>
            </p:nvGrpSpPr>
            <p:grpSpPr>
              <a:xfrm>
                <a:off x="175764" y="8076195"/>
                <a:ext cx="4697154" cy="549963"/>
                <a:chOff x="602527" y="7832989"/>
                <a:chExt cx="4697154" cy="549963"/>
              </a:xfrm>
            </p:grpSpPr>
            <p:grpSp>
              <p:nvGrpSpPr>
                <p:cNvPr id="13" name="Groupe 12">
                  <a:extLst>
                    <a:ext uri="{FF2B5EF4-FFF2-40B4-BE49-F238E27FC236}">
                      <a16:creationId xmlns:a16="http://schemas.microsoft.com/office/drawing/2014/main" id="{59CC9F0C-D709-3C18-FB82-52E3E93BEE35}"/>
                    </a:ext>
                  </a:extLst>
                </p:cNvPr>
                <p:cNvGrpSpPr/>
                <p:nvPr/>
              </p:nvGrpSpPr>
              <p:grpSpPr>
                <a:xfrm>
                  <a:off x="602527" y="7832989"/>
                  <a:ext cx="3096409" cy="549963"/>
                  <a:chOff x="602527" y="7832989"/>
                  <a:chExt cx="3096409" cy="549963"/>
                </a:xfrm>
              </p:grpSpPr>
              <p:grpSp>
                <p:nvGrpSpPr>
                  <p:cNvPr id="15" name="Groupe 14">
                    <a:extLst>
                      <a:ext uri="{FF2B5EF4-FFF2-40B4-BE49-F238E27FC236}">
                        <a16:creationId xmlns:a16="http://schemas.microsoft.com/office/drawing/2014/main" id="{0B160CFA-D124-D9C2-6E60-3A0A8928239C}"/>
                      </a:ext>
                    </a:extLst>
                  </p:cNvPr>
                  <p:cNvGrpSpPr/>
                  <p:nvPr/>
                </p:nvGrpSpPr>
                <p:grpSpPr>
                  <a:xfrm>
                    <a:off x="602527" y="7832989"/>
                    <a:ext cx="1495664" cy="549963"/>
                    <a:chOff x="602527" y="7832989"/>
                    <a:chExt cx="1495664" cy="549963"/>
                  </a:xfrm>
                </p:grpSpPr>
                <p:grpSp>
                  <p:nvGrpSpPr>
                    <p:cNvPr id="17" name="Groupe 16">
                      <a:extLst>
                        <a:ext uri="{FF2B5EF4-FFF2-40B4-BE49-F238E27FC236}">
                          <a16:creationId xmlns:a16="http://schemas.microsoft.com/office/drawing/2014/main" id="{5527188C-2878-9978-0165-FF547FB25F5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02527" y="7832989"/>
                      <a:ext cx="435436" cy="532536"/>
                      <a:chOff x="602527" y="7832989"/>
                      <a:chExt cx="435436" cy="532536"/>
                    </a:xfrm>
                  </p:grpSpPr>
                  <p:pic>
                    <p:nvPicPr>
                      <p:cNvPr id="19" name="Image 18">
                        <a:extLst>
                          <a:ext uri="{FF2B5EF4-FFF2-40B4-BE49-F238E27FC236}">
                            <a16:creationId xmlns:a16="http://schemas.microsoft.com/office/drawing/2014/main" id="{23266562-072C-1581-21D4-FFC63213B998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 rotWithShape="1"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21023" r="74026" b="53387"/>
                      <a:stretch/>
                    </p:blipFill>
                    <p:spPr>
                      <a:xfrm>
                        <a:off x="602527" y="8114465"/>
                        <a:ext cx="435436" cy="251060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20" name="Image 19">
                        <a:extLst>
                          <a:ext uri="{FF2B5EF4-FFF2-40B4-BE49-F238E27FC236}">
                            <a16:creationId xmlns:a16="http://schemas.microsoft.com/office/drawing/2014/main" id="{160ED578-86D8-6898-2363-731FAC5D0C93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 rotWithShape="1"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7736" t="70211" r="76871" b="12635"/>
                      <a:stretch/>
                    </p:blipFill>
                    <p:spPr>
                      <a:xfrm>
                        <a:off x="731157" y="7832989"/>
                        <a:ext cx="258052" cy="168296"/>
                      </a:xfrm>
                      <a:prstGeom prst="rect">
                        <a:avLst/>
                      </a:prstGeom>
                    </p:spPr>
                  </p:pic>
                </p:grpSp>
                <p:sp>
                  <p:nvSpPr>
                    <p:cNvPr id="18" name="ZoneTexte 17">
                      <a:extLst>
                        <a:ext uri="{FF2B5EF4-FFF2-40B4-BE49-F238E27FC236}">
                          <a16:creationId xmlns:a16="http://schemas.microsoft.com/office/drawing/2014/main" id="{408BB5E5-CEFC-4944-3867-434642081AD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975345" y="8105953"/>
                      <a:ext cx="1122846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fr-FR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HI-PBS-PBS</a:t>
                      </a:r>
                    </a:p>
                  </p:txBody>
                </p:sp>
              </p:grpSp>
              <p:sp>
                <p:nvSpPr>
                  <p:cNvPr id="16" name="ZoneTexte 15">
                    <a:extLst>
                      <a:ext uri="{FF2B5EF4-FFF2-40B4-BE49-F238E27FC236}">
                        <a16:creationId xmlns:a16="http://schemas.microsoft.com/office/drawing/2014/main" id="{B114A7EA-B242-0B28-FEBB-35BCDB3F9ED1}"/>
                      </a:ext>
                    </a:extLst>
                  </p:cNvPr>
                  <p:cNvSpPr txBox="1"/>
                  <p:nvPr/>
                </p:nvSpPr>
                <p:spPr>
                  <a:xfrm>
                    <a:off x="2576090" y="8093873"/>
                    <a:ext cx="1122846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fr-FR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HI-Mg-PBS</a:t>
                    </a:r>
                  </a:p>
                </p:txBody>
              </p:sp>
            </p:grpSp>
            <p:sp>
              <p:nvSpPr>
                <p:cNvPr id="14" name="ZoneTexte 13">
                  <a:extLst>
                    <a:ext uri="{FF2B5EF4-FFF2-40B4-BE49-F238E27FC236}">
                      <a16:creationId xmlns:a16="http://schemas.microsoft.com/office/drawing/2014/main" id="{2CF029E7-3627-F899-8E01-9DC472832295}"/>
                    </a:ext>
                  </a:extLst>
                </p:cNvPr>
                <p:cNvSpPr txBox="1"/>
                <p:nvPr/>
              </p:nvSpPr>
              <p:spPr>
                <a:xfrm>
                  <a:off x="4176835" y="8101495"/>
                  <a:ext cx="1122846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HI-Mg-4PBA</a:t>
                  </a:r>
                </a:p>
              </p:txBody>
            </p:sp>
          </p:grpSp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F8E98D7E-1C81-2852-A4B1-290213190719}"/>
                  </a:ext>
                </a:extLst>
              </p:cNvPr>
              <p:cNvSpPr txBox="1"/>
              <p:nvPr/>
            </p:nvSpPr>
            <p:spPr>
              <a:xfrm>
                <a:off x="3722177" y="8039517"/>
                <a:ext cx="126555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Sham-Mg-4PBA</a:t>
                </a:r>
              </a:p>
            </p:txBody>
          </p:sp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22095115-5873-20FC-1C84-567A2A13B38D}"/>
                  </a:ext>
                </a:extLst>
              </p:cNvPr>
              <p:cNvSpPr txBox="1"/>
              <p:nvPr/>
            </p:nvSpPr>
            <p:spPr>
              <a:xfrm>
                <a:off x="2113728" y="8016884"/>
                <a:ext cx="1338291" cy="27699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fr-FR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Sham-Mg-PBS</a:t>
                </a:r>
              </a:p>
            </p:txBody>
          </p:sp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3618B3E6-A354-1942-42E4-ECB4BCE7D881}"/>
                  </a:ext>
                </a:extLst>
              </p:cNvPr>
              <p:cNvSpPr txBox="1"/>
              <p:nvPr/>
            </p:nvSpPr>
            <p:spPr>
              <a:xfrm>
                <a:off x="566456" y="8013835"/>
                <a:ext cx="1338291" cy="27699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fr-FR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Sham-PBS-PBS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57DE9988-A4C0-4B81-083A-7C230ABCF95A}"/>
                  </a:ext>
                </a:extLst>
              </p:cNvPr>
              <p:cNvSpPr/>
              <p:nvPr/>
            </p:nvSpPr>
            <p:spPr>
              <a:xfrm>
                <a:off x="1925303" y="8418671"/>
                <a:ext cx="215215" cy="119499"/>
              </a:xfrm>
              <a:prstGeom prst="rect">
                <a:avLst/>
              </a:prstGeom>
              <a:pattFill prst="dkHorz">
                <a:fgClr>
                  <a:schemeClr val="tx1"/>
                </a:fgClr>
                <a:bgClr>
                  <a:schemeClr val="bg1"/>
                </a:bgClr>
              </a:patt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727EAB3D-7765-9451-176B-A401CB5B96CE}"/>
                  </a:ext>
                </a:extLst>
              </p:cNvPr>
              <p:cNvSpPr/>
              <p:nvPr/>
            </p:nvSpPr>
            <p:spPr>
              <a:xfrm>
                <a:off x="1925303" y="8113934"/>
                <a:ext cx="205840" cy="110994"/>
              </a:xfrm>
              <a:prstGeom prst="rect">
                <a:avLst/>
              </a:prstGeom>
              <a:pattFill prst="dkHorz">
                <a:fgClr>
                  <a:schemeClr val="tx1">
                    <a:lumMod val="50000"/>
                    <a:lumOff val="50000"/>
                  </a:schemeClr>
                </a:fgClr>
                <a:bgClr>
                  <a:schemeClr val="bg1"/>
                </a:bgClr>
              </a:patt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C590CF91-1531-DC37-D61D-F2982E09438E}"/>
                  </a:ext>
                </a:extLst>
              </p:cNvPr>
              <p:cNvSpPr/>
              <p:nvPr/>
            </p:nvSpPr>
            <p:spPr>
              <a:xfrm>
                <a:off x="3475452" y="8106308"/>
                <a:ext cx="215215" cy="119499"/>
              </a:xfrm>
              <a:prstGeom prst="rect">
                <a:avLst/>
              </a:prstGeom>
              <a:pattFill prst="smGrid">
                <a:fgClr>
                  <a:schemeClr val="bg1">
                    <a:lumMod val="50000"/>
                  </a:schemeClr>
                </a:fgClr>
                <a:bgClr>
                  <a:schemeClr val="bg1"/>
                </a:bgClr>
              </a:patt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9E2A47BB-6897-B1C1-D514-B7F0E6FF852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6200000">
              <a:off x="4608988" y="8432287"/>
              <a:ext cx="116117" cy="20713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B9B3C4F5-895A-2ABD-C0FB-7AC8CDB51D9E}"/>
              </a:ext>
            </a:extLst>
          </p:cNvPr>
          <p:cNvGrpSpPr/>
          <p:nvPr/>
        </p:nvGrpSpPr>
        <p:grpSpPr>
          <a:xfrm>
            <a:off x="-574846" y="46631"/>
            <a:ext cx="7635276" cy="6217908"/>
            <a:chOff x="-574846" y="46631"/>
            <a:chExt cx="7635276" cy="6217908"/>
          </a:xfrm>
        </p:grpSpPr>
        <p:sp>
          <p:nvSpPr>
            <p:cNvPr id="22" name="ZoneTexte 21">
              <a:extLst>
                <a:ext uri="{FF2B5EF4-FFF2-40B4-BE49-F238E27FC236}">
                  <a16:creationId xmlns:a16="http://schemas.microsoft.com/office/drawing/2014/main" id="{1030B200-97CB-95DA-EB81-609330411809}"/>
                </a:ext>
              </a:extLst>
            </p:cNvPr>
            <p:cNvSpPr txBox="1"/>
            <p:nvPr/>
          </p:nvSpPr>
          <p:spPr>
            <a:xfrm>
              <a:off x="94500" y="61442"/>
              <a:ext cx="1950275" cy="307777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latin typeface="+mj-lt"/>
                </a:rPr>
                <a:t>Negative Geotaxis</a:t>
              </a:r>
              <a:endParaRPr lang="en-GB" sz="1400" b="1" dirty="0">
                <a:latin typeface="+mj-lt"/>
              </a:endParaRPr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E691EA13-C582-20F6-813D-1E4724C1EFA0}"/>
                </a:ext>
              </a:extLst>
            </p:cNvPr>
            <p:cNvSpPr txBox="1"/>
            <p:nvPr/>
          </p:nvSpPr>
          <p:spPr>
            <a:xfrm>
              <a:off x="118836" y="62533"/>
              <a:ext cx="2880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+mj-lt"/>
                </a:rPr>
                <a:t>A</a:t>
              </a:r>
            </a:p>
          </p:txBody>
        </p:sp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6D91E8BF-5F1C-7996-5037-069821D70E68}"/>
                </a:ext>
              </a:extLst>
            </p:cNvPr>
            <p:cNvSpPr txBox="1"/>
            <p:nvPr/>
          </p:nvSpPr>
          <p:spPr>
            <a:xfrm>
              <a:off x="2105826" y="61442"/>
              <a:ext cx="2178867" cy="307777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latin typeface="+mj-lt"/>
                </a:rPr>
                <a:t>Righting Reflex</a:t>
              </a:r>
              <a:endParaRPr lang="en-GB" sz="1400" b="1" dirty="0">
                <a:latin typeface="+mj-lt"/>
              </a:endParaRPr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8395FE20-5047-B14E-2EBC-BEC2DF96111C}"/>
                </a:ext>
              </a:extLst>
            </p:cNvPr>
            <p:cNvSpPr txBox="1"/>
            <p:nvPr/>
          </p:nvSpPr>
          <p:spPr>
            <a:xfrm>
              <a:off x="4354969" y="61442"/>
              <a:ext cx="2350623" cy="307777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latin typeface="+mj-lt"/>
                </a:rPr>
                <a:t>Cliff Aversion</a:t>
              </a:r>
              <a:endParaRPr lang="en-GB" sz="1400" b="1" dirty="0">
                <a:latin typeface="+mj-lt"/>
              </a:endParaRPr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62CA9D83-F2DE-CA3D-3047-4C32C66AE263}"/>
                </a:ext>
              </a:extLst>
            </p:cNvPr>
            <p:cNvSpPr txBox="1"/>
            <p:nvPr/>
          </p:nvSpPr>
          <p:spPr>
            <a:xfrm>
              <a:off x="2114142" y="46631"/>
              <a:ext cx="2880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+mj-lt"/>
                </a:rPr>
                <a:t>B</a:t>
              </a:r>
            </a:p>
          </p:txBody>
        </p:sp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2B6672C5-555E-F9E6-8037-DBBB4F4C99DB}"/>
                </a:ext>
              </a:extLst>
            </p:cNvPr>
            <p:cNvSpPr txBox="1"/>
            <p:nvPr/>
          </p:nvSpPr>
          <p:spPr>
            <a:xfrm>
              <a:off x="4432887" y="46631"/>
              <a:ext cx="9353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+mj-lt"/>
                </a:rPr>
                <a:t>C</a:t>
              </a:r>
            </a:p>
          </p:txBody>
        </p:sp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82C468E4-0008-87C0-4D9C-B0AD1DAF7324}"/>
                </a:ext>
              </a:extLst>
            </p:cNvPr>
            <p:cNvSpPr txBox="1"/>
            <p:nvPr/>
          </p:nvSpPr>
          <p:spPr>
            <a:xfrm>
              <a:off x="-378962" y="402685"/>
              <a:ext cx="14112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latin typeface="+mj-lt"/>
                </a:rPr>
                <a:t> P6 </a:t>
              </a:r>
              <a:endParaRPr lang="fr-FR" sz="1400" i="1" dirty="0">
                <a:latin typeface="+mj-lt"/>
              </a:endParaRPr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833398A1-9F0B-3085-AD21-F8E817822032}"/>
                </a:ext>
              </a:extLst>
            </p:cNvPr>
            <p:cNvSpPr txBox="1"/>
            <p:nvPr/>
          </p:nvSpPr>
          <p:spPr>
            <a:xfrm>
              <a:off x="1632088" y="423263"/>
              <a:ext cx="14112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b="1" dirty="0">
                  <a:latin typeface="+mj-lt"/>
                </a:rPr>
                <a:t> </a:t>
              </a:r>
              <a:r>
                <a:rPr lang="fr-FR" sz="1400" b="1" dirty="0">
                  <a:latin typeface="+mj-lt"/>
                </a:rPr>
                <a:t>P6</a:t>
              </a:r>
              <a:r>
                <a:rPr lang="fr-FR" sz="1200" b="1" dirty="0">
                  <a:latin typeface="+mj-lt"/>
                </a:rPr>
                <a:t> </a:t>
              </a:r>
              <a:endParaRPr lang="fr-FR" sz="1200" i="1" dirty="0">
                <a:latin typeface="+mj-lt"/>
              </a:endParaRPr>
            </a:p>
          </p:txBody>
        </p: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0A0E767C-EBEC-2DCD-E4E6-EE1939A579CC}"/>
                </a:ext>
              </a:extLst>
            </p:cNvPr>
            <p:cNvSpPr txBox="1"/>
            <p:nvPr/>
          </p:nvSpPr>
          <p:spPr>
            <a:xfrm>
              <a:off x="3593109" y="423262"/>
              <a:ext cx="17298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b="1" dirty="0">
                  <a:latin typeface="+mj-lt"/>
                </a:rPr>
                <a:t> </a:t>
              </a:r>
              <a:r>
                <a:rPr lang="fr-FR" sz="1400" b="1" dirty="0">
                  <a:latin typeface="+mj-lt"/>
                </a:rPr>
                <a:t>P6</a:t>
              </a:r>
              <a:r>
                <a:rPr lang="fr-FR" sz="1200" b="1" dirty="0">
                  <a:latin typeface="+mj-lt"/>
                </a:rPr>
                <a:t> </a:t>
              </a:r>
              <a:endParaRPr lang="fr-FR" sz="1200" i="1" dirty="0">
                <a:latin typeface="+mj-lt"/>
              </a:endParaRPr>
            </a:p>
          </p:txBody>
        </p:sp>
        <p:sp>
          <p:nvSpPr>
            <p:cNvPr id="31" name="ZoneTexte 30">
              <a:extLst>
                <a:ext uri="{FF2B5EF4-FFF2-40B4-BE49-F238E27FC236}">
                  <a16:creationId xmlns:a16="http://schemas.microsoft.com/office/drawing/2014/main" id="{566E92D0-439D-90E4-3B1D-B5CC002F0821}"/>
                </a:ext>
              </a:extLst>
            </p:cNvPr>
            <p:cNvSpPr txBox="1"/>
            <p:nvPr/>
          </p:nvSpPr>
          <p:spPr>
            <a:xfrm>
              <a:off x="3567550" y="2143104"/>
              <a:ext cx="17298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b="1" dirty="0">
                  <a:latin typeface="+mj-lt"/>
                </a:rPr>
                <a:t> P10 </a:t>
              </a:r>
              <a:endParaRPr lang="fr-FR" sz="1200" i="1" dirty="0">
                <a:latin typeface="+mj-lt"/>
              </a:endParaRPr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E2FDC4D0-E9C7-E41C-0440-F7C51B85F429}"/>
                </a:ext>
              </a:extLst>
            </p:cNvPr>
            <p:cNvSpPr txBox="1"/>
            <p:nvPr/>
          </p:nvSpPr>
          <p:spPr>
            <a:xfrm>
              <a:off x="38481" y="3850938"/>
              <a:ext cx="6750000" cy="307777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latin typeface="+mj-lt"/>
                </a:rPr>
                <a:t>Grasping Reflex</a:t>
              </a:r>
              <a:endParaRPr lang="en-GB" sz="1400" b="1" dirty="0">
                <a:latin typeface="+mj-lt"/>
              </a:endParaRPr>
            </a:p>
          </p:txBody>
        </p:sp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9880D769-CE03-F193-4EA4-10F965E5C052}"/>
                </a:ext>
              </a:extLst>
            </p:cNvPr>
            <p:cNvSpPr txBox="1"/>
            <p:nvPr/>
          </p:nvSpPr>
          <p:spPr>
            <a:xfrm>
              <a:off x="114375" y="4151045"/>
              <a:ext cx="19304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i="1" dirty="0">
                  <a:latin typeface="+mj-lt"/>
                </a:rPr>
                <a:t>Right front </a:t>
              </a:r>
              <a:r>
                <a:rPr lang="fr-FR" sz="1400" b="1" i="1" dirty="0" err="1">
                  <a:latin typeface="+mj-lt"/>
                </a:rPr>
                <a:t>paw</a:t>
              </a:r>
              <a:endParaRPr lang="fr-FR" sz="1400" b="1" i="1" dirty="0">
                <a:latin typeface="+mj-lt"/>
              </a:endParaRPr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10EFAFE4-3699-FF2D-2F74-BD88361DFA06}"/>
                </a:ext>
              </a:extLst>
            </p:cNvPr>
            <p:cNvSpPr txBox="1"/>
            <p:nvPr/>
          </p:nvSpPr>
          <p:spPr>
            <a:xfrm>
              <a:off x="1682053" y="4154047"/>
              <a:ext cx="19304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i="1" dirty="0" err="1">
                  <a:latin typeface="+mj-lt"/>
                </a:rPr>
                <a:t>Left</a:t>
              </a:r>
              <a:r>
                <a:rPr lang="fr-FR" sz="1400" b="1" i="1" dirty="0">
                  <a:latin typeface="+mj-lt"/>
                </a:rPr>
                <a:t> front </a:t>
              </a:r>
              <a:r>
                <a:rPr lang="fr-FR" sz="1400" b="1" i="1" dirty="0" err="1">
                  <a:latin typeface="+mj-lt"/>
                </a:rPr>
                <a:t>paw</a:t>
              </a:r>
              <a:endParaRPr lang="fr-FR" sz="1400" b="1" i="1" dirty="0">
                <a:latin typeface="+mj-lt"/>
              </a:endParaRPr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F93424C4-44AC-E135-8050-7BE794FD79E4}"/>
                </a:ext>
              </a:extLst>
            </p:cNvPr>
            <p:cNvSpPr txBox="1"/>
            <p:nvPr/>
          </p:nvSpPr>
          <p:spPr>
            <a:xfrm>
              <a:off x="3424250" y="4147769"/>
              <a:ext cx="19304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i="1" dirty="0">
                  <a:latin typeface="+mj-lt"/>
                </a:rPr>
                <a:t>Right </a:t>
              </a:r>
              <a:r>
                <a:rPr lang="fr-FR" sz="1400" b="1" i="1" dirty="0" err="1">
                  <a:latin typeface="+mj-lt"/>
                </a:rPr>
                <a:t>rear</a:t>
              </a:r>
              <a:r>
                <a:rPr lang="fr-FR" sz="1400" b="1" i="1" dirty="0">
                  <a:latin typeface="+mj-lt"/>
                </a:rPr>
                <a:t> </a:t>
              </a:r>
              <a:r>
                <a:rPr lang="fr-FR" sz="1400" b="1" i="1" dirty="0" err="1">
                  <a:latin typeface="+mj-lt"/>
                </a:rPr>
                <a:t>paw</a:t>
              </a:r>
              <a:endParaRPr lang="fr-FR" sz="1400" b="1" i="1" dirty="0">
                <a:latin typeface="+mj-lt"/>
              </a:endParaRPr>
            </a:p>
          </p:txBody>
        </p:sp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id="{15F1AB82-B038-3F4C-AEB3-9750C787CE49}"/>
                </a:ext>
              </a:extLst>
            </p:cNvPr>
            <p:cNvSpPr txBox="1"/>
            <p:nvPr/>
          </p:nvSpPr>
          <p:spPr>
            <a:xfrm>
              <a:off x="5130030" y="4155381"/>
              <a:ext cx="19304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i="1" dirty="0" err="1">
                  <a:latin typeface="+mj-lt"/>
                </a:rPr>
                <a:t>Left</a:t>
              </a:r>
              <a:r>
                <a:rPr lang="fr-FR" sz="1400" b="1" i="1" dirty="0">
                  <a:latin typeface="+mj-lt"/>
                </a:rPr>
                <a:t> </a:t>
              </a:r>
              <a:r>
                <a:rPr lang="fr-FR" sz="1400" b="1" i="1" dirty="0" err="1">
                  <a:latin typeface="+mj-lt"/>
                </a:rPr>
                <a:t>rear</a:t>
              </a:r>
              <a:r>
                <a:rPr lang="fr-FR" sz="1400" b="1" i="1" dirty="0">
                  <a:latin typeface="+mj-lt"/>
                </a:rPr>
                <a:t> </a:t>
              </a:r>
              <a:r>
                <a:rPr lang="fr-FR" sz="1400" b="1" i="1" dirty="0" err="1">
                  <a:latin typeface="+mj-lt"/>
                </a:rPr>
                <a:t>paw</a:t>
              </a:r>
              <a:endParaRPr lang="fr-FR" sz="1400" b="1" i="1" dirty="0">
                <a:latin typeface="+mj-lt"/>
              </a:endParaRPr>
            </a:p>
          </p:txBody>
        </p:sp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FFF22B50-AF4A-DD6A-C8A3-37CDA746758C}"/>
                </a:ext>
              </a:extLst>
            </p:cNvPr>
            <p:cNvSpPr txBox="1"/>
            <p:nvPr/>
          </p:nvSpPr>
          <p:spPr>
            <a:xfrm>
              <a:off x="127740" y="3820225"/>
              <a:ext cx="9353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+mj-lt"/>
                </a:rPr>
                <a:t>D</a:t>
              </a:r>
            </a:p>
          </p:txBody>
        </p:sp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FF547BAD-5647-8197-F34E-C2D284C82B07}"/>
                </a:ext>
              </a:extLst>
            </p:cNvPr>
            <p:cNvSpPr txBox="1"/>
            <p:nvPr/>
          </p:nvSpPr>
          <p:spPr>
            <a:xfrm>
              <a:off x="-574846" y="4162549"/>
              <a:ext cx="15095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+mj-lt"/>
                </a:rPr>
                <a:t>P6 </a:t>
              </a:r>
            </a:p>
          </p:txBody>
        </p:sp>
        <p:sp>
          <p:nvSpPr>
            <p:cNvPr id="39" name="ZoneTexte 38">
              <a:extLst>
                <a:ext uri="{FF2B5EF4-FFF2-40B4-BE49-F238E27FC236}">
                  <a16:creationId xmlns:a16="http://schemas.microsoft.com/office/drawing/2014/main" id="{833353BF-1A0F-8450-D420-A07D5600A4F1}"/>
                </a:ext>
              </a:extLst>
            </p:cNvPr>
            <p:cNvSpPr txBox="1"/>
            <p:nvPr/>
          </p:nvSpPr>
          <p:spPr>
            <a:xfrm>
              <a:off x="-574846" y="5956762"/>
              <a:ext cx="15095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+mj-lt"/>
                </a:rPr>
                <a:t>P10 </a:t>
              </a:r>
            </a:p>
          </p:txBody>
        </p:sp>
      </p:grpSp>
      <p:pic>
        <p:nvPicPr>
          <p:cNvPr id="40" name="Image 39">
            <a:extLst>
              <a:ext uri="{FF2B5EF4-FFF2-40B4-BE49-F238E27FC236}">
                <a16:creationId xmlns:a16="http://schemas.microsoft.com/office/drawing/2014/main" id="{BD0D605B-59D9-FB2C-581C-E8951E849E8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59279" y="512699"/>
            <a:ext cx="2037588" cy="1990344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3CC9CC4F-1BFF-750D-FA78-DD6153AA683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50909" y="4428993"/>
            <a:ext cx="1726692" cy="1478280"/>
          </a:xfrm>
          <a:prstGeom prst="rect">
            <a:avLst/>
          </a:prstGeom>
        </p:spPr>
      </p:pic>
      <p:pic>
        <p:nvPicPr>
          <p:cNvPr id="45" name="Image 44">
            <a:extLst>
              <a:ext uri="{FF2B5EF4-FFF2-40B4-BE49-F238E27FC236}">
                <a16:creationId xmlns:a16="http://schemas.microsoft.com/office/drawing/2014/main" id="{69EB1F5D-5178-A9C2-316E-3F624B87222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64680" y="4354040"/>
            <a:ext cx="1732788" cy="1546860"/>
          </a:xfrm>
          <a:prstGeom prst="rect">
            <a:avLst/>
          </a:prstGeom>
        </p:spPr>
      </p:pic>
      <p:pic>
        <p:nvPicPr>
          <p:cNvPr id="46" name="Image 45">
            <a:extLst>
              <a:ext uri="{FF2B5EF4-FFF2-40B4-BE49-F238E27FC236}">
                <a16:creationId xmlns:a16="http://schemas.microsoft.com/office/drawing/2014/main" id="{AB23CC3E-EAB3-D9C6-E263-80D8CB6842C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62291" y="4414737"/>
            <a:ext cx="1728216" cy="1478280"/>
          </a:xfrm>
          <a:prstGeom prst="rect">
            <a:avLst/>
          </a:prstGeom>
        </p:spPr>
      </p:pic>
      <p:pic>
        <p:nvPicPr>
          <p:cNvPr id="47" name="Image 46">
            <a:extLst>
              <a:ext uri="{FF2B5EF4-FFF2-40B4-BE49-F238E27FC236}">
                <a16:creationId xmlns:a16="http://schemas.microsoft.com/office/drawing/2014/main" id="{F2E1C460-1B4E-58A8-0848-1416CDE94E0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090507" y="4406854"/>
            <a:ext cx="1728216" cy="1478280"/>
          </a:xfrm>
          <a:prstGeom prst="rect">
            <a:avLst/>
          </a:prstGeom>
        </p:spPr>
      </p:pic>
      <p:pic>
        <p:nvPicPr>
          <p:cNvPr id="48" name="Image 47">
            <a:extLst>
              <a:ext uri="{FF2B5EF4-FFF2-40B4-BE49-F238E27FC236}">
                <a16:creationId xmlns:a16="http://schemas.microsoft.com/office/drawing/2014/main" id="{FAEB7E80-2AD8-3AEB-7BFC-2FD04EF9476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59279" y="6223433"/>
            <a:ext cx="1726692" cy="1478280"/>
          </a:xfrm>
          <a:prstGeom prst="rect">
            <a:avLst/>
          </a:prstGeom>
        </p:spPr>
      </p:pic>
      <p:pic>
        <p:nvPicPr>
          <p:cNvPr id="49" name="Image 48">
            <a:extLst>
              <a:ext uri="{FF2B5EF4-FFF2-40B4-BE49-F238E27FC236}">
                <a16:creationId xmlns:a16="http://schemas.microsoft.com/office/drawing/2014/main" id="{D6E0F44A-47C2-FCF1-D83C-CE1671D68D3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48470" y="6151542"/>
            <a:ext cx="1728216" cy="1542288"/>
          </a:xfrm>
          <a:prstGeom prst="rect">
            <a:avLst/>
          </a:prstGeom>
        </p:spPr>
      </p:pic>
      <p:pic>
        <p:nvPicPr>
          <p:cNvPr id="50" name="Image 49">
            <a:extLst>
              <a:ext uri="{FF2B5EF4-FFF2-40B4-BE49-F238E27FC236}">
                <a16:creationId xmlns:a16="http://schemas.microsoft.com/office/drawing/2014/main" id="{B0632984-44E3-B1AD-79FD-1ECCC9F46AC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362291" y="6198535"/>
            <a:ext cx="1728216" cy="1478280"/>
          </a:xfrm>
          <a:prstGeom prst="rect">
            <a:avLst/>
          </a:prstGeom>
        </p:spPr>
      </p:pic>
      <p:pic>
        <p:nvPicPr>
          <p:cNvPr id="51" name="Image 50">
            <a:extLst>
              <a:ext uri="{FF2B5EF4-FFF2-40B4-BE49-F238E27FC236}">
                <a16:creationId xmlns:a16="http://schemas.microsoft.com/office/drawing/2014/main" id="{D6A88D03-0B85-EC75-FB7A-A93325F0051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084435" y="6198535"/>
            <a:ext cx="1648968" cy="147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5084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14B2BEDA-C702-4EE8-27B1-86BA4CB00163}"/>
              </a:ext>
            </a:extLst>
          </p:cNvPr>
          <p:cNvSpPr txBox="1"/>
          <p:nvPr/>
        </p:nvSpPr>
        <p:spPr>
          <a:xfrm>
            <a:off x="2585279" y="4191814"/>
            <a:ext cx="15395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i="1" dirty="0" err="1">
                <a:latin typeface="+mj-lt"/>
              </a:rPr>
              <a:t>Cylinder</a:t>
            </a:r>
            <a:r>
              <a:rPr lang="fr-FR" sz="1200" b="1" i="1" dirty="0">
                <a:latin typeface="+mj-lt"/>
              </a:rPr>
              <a:t> base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06F50D4-917F-34C7-B58C-EF82C8D5AA91}"/>
              </a:ext>
            </a:extLst>
          </p:cNvPr>
          <p:cNvSpPr txBox="1"/>
          <p:nvPr/>
        </p:nvSpPr>
        <p:spPr>
          <a:xfrm>
            <a:off x="-405205" y="4513161"/>
            <a:ext cx="15395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>
                <a:latin typeface="+mj-lt"/>
              </a:rPr>
              <a:t>Males</a:t>
            </a:r>
            <a:endParaRPr lang="fr-FR" sz="1200" i="1" dirty="0">
              <a:latin typeface="+mj-lt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9D62349-9D92-CAA5-7015-4B506968BE32}"/>
              </a:ext>
            </a:extLst>
          </p:cNvPr>
          <p:cNvSpPr txBox="1"/>
          <p:nvPr/>
        </p:nvSpPr>
        <p:spPr>
          <a:xfrm>
            <a:off x="-527323" y="6329367"/>
            <a:ext cx="18420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>
                <a:latin typeface="+mj-lt"/>
              </a:rPr>
              <a:t>Females </a:t>
            </a:r>
            <a:endParaRPr lang="fr-FR" sz="1200" i="1" dirty="0">
              <a:latin typeface="+mj-lt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BD39461-1CFF-9386-61F7-BCBB20775DB1}"/>
              </a:ext>
            </a:extLst>
          </p:cNvPr>
          <p:cNvSpPr txBox="1"/>
          <p:nvPr/>
        </p:nvSpPr>
        <p:spPr>
          <a:xfrm>
            <a:off x="91672" y="8539623"/>
            <a:ext cx="6726300" cy="1200329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fr-FR" sz="1200" dirty="0">
                <a:latin typeface="+mj-lt"/>
              </a:rPr>
              <a:t>Figure S3 : Effects of the neonatal HI, MgSO</a:t>
            </a:r>
            <a:r>
              <a:rPr lang="fr-FR" sz="1200" baseline="-25000" dirty="0">
                <a:latin typeface="+mj-lt"/>
              </a:rPr>
              <a:t>4</a:t>
            </a:r>
            <a:r>
              <a:rPr lang="fr-FR" sz="1200" dirty="0">
                <a:latin typeface="+mj-lt"/>
              </a:rPr>
              <a:t> or of the MgSO</a:t>
            </a:r>
            <a:r>
              <a:rPr lang="fr-FR" sz="1200" baseline="-25000" dirty="0">
                <a:latin typeface="+mj-lt"/>
              </a:rPr>
              <a:t>4</a:t>
            </a:r>
            <a:r>
              <a:rPr lang="fr-FR" sz="1200" dirty="0">
                <a:latin typeface="+mj-lt"/>
              </a:rPr>
              <a:t>/4-PBA association on motor abilities in adolescent males and </a:t>
            </a:r>
            <a:r>
              <a:rPr lang="fr-FR" sz="1200" dirty="0" err="1">
                <a:latin typeface="+mj-lt"/>
              </a:rPr>
              <a:t>females</a:t>
            </a:r>
            <a:r>
              <a:rPr lang="fr-FR" sz="1200" dirty="0">
                <a:latin typeface="+mj-lt"/>
              </a:rPr>
              <a:t> </a:t>
            </a:r>
            <a:r>
              <a:rPr lang="fr-FR" sz="1200" dirty="0" err="1">
                <a:latin typeface="+mj-lt"/>
              </a:rPr>
              <a:t>mice</a:t>
            </a:r>
            <a:r>
              <a:rPr lang="fr-FR" sz="1200" dirty="0">
                <a:latin typeface="+mj-lt"/>
              </a:rPr>
              <a:t>, 45 days </a:t>
            </a:r>
            <a:r>
              <a:rPr lang="fr-FR" sz="1200" dirty="0" err="1">
                <a:latin typeface="+mj-lt"/>
              </a:rPr>
              <a:t>after</a:t>
            </a:r>
            <a:r>
              <a:rPr lang="fr-FR" sz="1200" dirty="0">
                <a:latin typeface="+mj-lt"/>
              </a:rPr>
              <a:t> </a:t>
            </a:r>
            <a:r>
              <a:rPr lang="fr-FR" sz="1200" dirty="0" err="1">
                <a:latin typeface="+mj-lt"/>
              </a:rPr>
              <a:t>surgery</a:t>
            </a:r>
            <a:r>
              <a:rPr lang="fr-FR" sz="1200" dirty="0">
                <a:latin typeface="+mj-lt"/>
              </a:rPr>
              <a:t>. </a:t>
            </a:r>
          </a:p>
          <a:p>
            <a:pPr algn="just"/>
            <a:r>
              <a:rPr lang="fr-FR" sz="1200" dirty="0">
                <a:latin typeface="+mj-lt"/>
              </a:rPr>
              <a:t>Percentage of use of </a:t>
            </a:r>
            <a:r>
              <a:rPr lang="fr-FR" sz="1200" dirty="0" err="1">
                <a:latin typeface="+mj-lt"/>
              </a:rPr>
              <a:t>left</a:t>
            </a:r>
            <a:r>
              <a:rPr lang="fr-FR" sz="1200" dirty="0">
                <a:latin typeface="+mj-lt"/>
              </a:rPr>
              <a:t> or right </a:t>
            </a:r>
            <a:r>
              <a:rPr lang="fr-FR" sz="1200" dirty="0" err="1">
                <a:latin typeface="+mj-lt"/>
              </a:rPr>
              <a:t>limb</a:t>
            </a:r>
            <a:r>
              <a:rPr lang="fr-FR" sz="1200" dirty="0">
                <a:latin typeface="+mj-lt"/>
              </a:rPr>
              <a:t> or </a:t>
            </a:r>
            <a:r>
              <a:rPr lang="fr-FR" sz="1200" dirty="0" err="1">
                <a:latin typeface="+mj-lt"/>
              </a:rPr>
              <a:t>both</a:t>
            </a:r>
            <a:r>
              <a:rPr lang="fr-FR" sz="1200" dirty="0">
                <a:latin typeface="+mj-lt"/>
              </a:rPr>
              <a:t> </a:t>
            </a:r>
            <a:r>
              <a:rPr lang="fr-FR" sz="1200" dirty="0" err="1">
                <a:latin typeface="+mj-lt"/>
              </a:rPr>
              <a:t>when</a:t>
            </a:r>
            <a:r>
              <a:rPr lang="fr-FR" sz="1200" dirty="0">
                <a:latin typeface="+mj-lt"/>
              </a:rPr>
              <a:t> landing on the </a:t>
            </a:r>
            <a:r>
              <a:rPr lang="fr-FR" sz="1200" dirty="0" err="1">
                <a:latin typeface="+mj-lt"/>
              </a:rPr>
              <a:t>cylinder</a:t>
            </a:r>
            <a:r>
              <a:rPr lang="fr-FR" sz="1200" dirty="0">
                <a:latin typeface="+mj-lt"/>
              </a:rPr>
              <a:t> base or standing up  performed at P45. </a:t>
            </a:r>
          </a:p>
          <a:p>
            <a:pPr algn="just"/>
            <a:r>
              <a:rPr lang="fr-FR" sz="1200" dirty="0">
                <a:latin typeface="+mj-lt"/>
              </a:rPr>
              <a:t>Data are expressed as M ± S.E.M. n = 9-12 males and 10-16 </a:t>
            </a:r>
            <a:r>
              <a:rPr lang="fr-FR" sz="1200" dirty="0" err="1">
                <a:latin typeface="+mj-lt"/>
              </a:rPr>
              <a:t>females</a:t>
            </a:r>
            <a:r>
              <a:rPr lang="fr-FR" sz="1200" dirty="0">
                <a:latin typeface="+mj-lt"/>
              </a:rPr>
              <a:t>/group. One-</a:t>
            </a:r>
            <a:r>
              <a:rPr lang="fr-FR" sz="1200" dirty="0" err="1">
                <a:latin typeface="+mj-lt"/>
              </a:rPr>
              <a:t>way</a:t>
            </a:r>
            <a:r>
              <a:rPr lang="fr-FR" sz="1200" dirty="0">
                <a:latin typeface="+mj-lt"/>
              </a:rPr>
              <a:t> ANOVA </a:t>
            </a:r>
            <a:r>
              <a:rPr lang="fr-FR" sz="1200" dirty="0" err="1">
                <a:latin typeface="+mj-lt"/>
              </a:rPr>
              <a:t>was</a:t>
            </a:r>
            <a:r>
              <a:rPr lang="fr-FR" sz="1200" dirty="0">
                <a:latin typeface="+mj-lt"/>
              </a:rPr>
              <a:t> </a:t>
            </a:r>
            <a:r>
              <a:rPr lang="fr-FR" sz="1200" dirty="0" err="1">
                <a:latin typeface="+mj-lt"/>
              </a:rPr>
              <a:t>performed</a:t>
            </a:r>
            <a:r>
              <a:rPr lang="fr-FR" sz="1200" dirty="0">
                <a:latin typeface="+mj-lt"/>
              </a:rPr>
              <a:t>, no </a:t>
            </a:r>
            <a:r>
              <a:rPr lang="fr-FR" sz="1200" dirty="0" err="1">
                <a:latin typeface="+mj-lt"/>
              </a:rPr>
              <a:t>significant</a:t>
            </a:r>
            <a:r>
              <a:rPr lang="fr-FR" sz="1200" dirty="0">
                <a:latin typeface="+mj-lt"/>
              </a:rPr>
              <a:t> </a:t>
            </a:r>
            <a:r>
              <a:rPr lang="fr-FR" sz="1200" dirty="0" err="1">
                <a:latin typeface="+mj-lt"/>
              </a:rPr>
              <a:t>result</a:t>
            </a:r>
            <a:r>
              <a:rPr lang="fr-FR" sz="1200" dirty="0">
                <a:latin typeface="+mj-lt"/>
              </a:rPr>
              <a:t> </a:t>
            </a:r>
            <a:r>
              <a:rPr lang="fr-FR" sz="1200" dirty="0" err="1">
                <a:latin typeface="+mj-lt"/>
              </a:rPr>
              <a:t>was</a:t>
            </a:r>
            <a:r>
              <a:rPr lang="fr-FR" sz="1200" dirty="0">
                <a:latin typeface="+mj-lt"/>
              </a:rPr>
              <a:t> </a:t>
            </a:r>
            <a:r>
              <a:rPr lang="fr-FR" sz="1200" dirty="0" err="1">
                <a:latin typeface="+mj-lt"/>
              </a:rPr>
              <a:t>obtained</a:t>
            </a:r>
            <a:r>
              <a:rPr lang="fr-FR" sz="1200" dirty="0">
                <a:latin typeface="+mj-lt"/>
              </a:rPr>
              <a:t>.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C7C1102-5EC3-4682-7ADD-EBEF2E073C26}"/>
              </a:ext>
            </a:extLst>
          </p:cNvPr>
          <p:cNvSpPr txBox="1"/>
          <p:nvPr/>
        </p:nvSpPr>
        <p:spPr>
          <a:xfrm>
            <a:off x="231044" y="79867"/>
            <a:ext cx="6432525" cy="30777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 err="1">
                <a:latin typeface="+mj-lt"/>
              </a:rPr>
              <a:t>Cylinder</a:t>
            </a:r>
            <a:r>
              <a:rPr lang="fr-FR" sz="1400" b="1" dirty="0">
                <a:latin typeface="+mj-lt"/>
              </a:rPr>
              <a:t> (P45)</a:t>
            </a:r>
            <a:endParaRPr lang="en-GB" sz="1400" b="1" dirty="0">
              <a:latin typeface="+mj-lt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68E76E3-F512-AE30-6243-C1C8F3A0001B}"/>
              </a:ext>
            </a:extLst>
          </p:cNvPr>
          <p:cNvSpPr txBox="1"/>
          <p:nvPr/>
        </p:nvSpPr>
        <p:spPr>
          <a:xfrm>
            <a:off x="-341436" y="530729"/>
            <a:ext cx="15395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>
                <a:latin typeface="+mj-lt"/>
              </a:rPr>
              <a:t>Males</a:t>
            </a:r>
            <a:endParaRPr lang="fr-FR" sz="1200" i="1" dirty="0">
              <a:latin typeface="+mj-lt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FFA651B-C9C7-B567-C43D-65D996240EE4}"/>
              </a:ext>
            </a:extLst>
          </p:cNvPr>
          <p:cNvSpPr txBox="1"/>
          <p:nvPr/>
        </p:nvSpPr>
        <p:spPr>
          <a:xfrm>
            <a:off x="2659202" y="464062"/>
            <a:ext cx="15395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i="1" dirty="0" err="1">
                <a:latin typeface="+mj-lt"/>
              </a:rPr>
              <a:t>Cylinder</a:t>
            </a:r>
            <a:r>
              <a:rPr lang="fr-FR" sz="1200" b="1" i="1" dirty="0">
                <a:latin typeface="+mj-lt"/>
              </a:rPr>
              <a:t> </a:t>
            </a:r>
            <a:r>
              <a:rPr lang="fr-FR" sz="1200" b="1" i="1" dirty="0" err="1">
                <a:latin typeface="+mj-lt"/>
              </a:rPr>
              <a:t>wall</a:t>
            </a:r>
            <a:endParaRPr lang="fr-FR" sz="1200" b="1" i="1" dirty="0">
              <a:latin typeface="+mj-lt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D3EC4F01-8D05-924A-6106-470EC92D1DC2}"/>
              </a:ext>
            </a:extLst>
          </p:cNvPr>
          <p:cNvSpPr txBox="1"/>
          <p:nvPr/>
        </p:nvSpPr>
        <p:spPr>
          <a:xfrm>
            <a:off x="-489486" y="2336903"/>
            <a:ext cx="18420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>
                <a:latin typeface="+mj-lt"/>
              </a:rPr>
              <a:t>Females </a:t>
            </a:r>
            <a:endParaRPr lang="fr-FR" sz="1200" i="1" dirty="0">
              <a:latin typeface="+mj-lt"/>
            </a:endParaRP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B1A6F87A-6B49-28C6-286B-14502F57A5AE}"/>
              </a:ext>
            </a:extLst>
          </p:cNvPr>
          <p:cNvGrpSpPr/>
          <p:nvPr/>
        </p:nvGrpSpPr>
        <p:grpSpPr>
          <a:xfrm>
            <a:off x="265955" y="8067420"/>
            <a:ext cx="6377734" cy="289080"/>
            <a:chOff x="231102" y="6979489"/>
            <a:chExt cx="6377734" cy="289080"/>
          </a:xfrm>
        </p:grpSpPr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7660A075-FF01-D2D7-CC74-A03AC3A5184E}"/>
                </a:ext>
              </a:extLst>
            </p:cNvPr>
            <p:cNvGrpSpPr/>
            <p:nvPr/>
          </p:nvGrpSpPr>
          <p:grpSpPr>
            <a:xfrm>
              <a:off x="231102" y="6979489"/>
              <a:ext cx="6377734" cy="289080"/>
              <a:chOff x="168731" y="8017807"/>
              <a:chExt cx="6377734" cy="289080"/>
            </a:xfrm>
          </p:grpSpPr>
          <p:grpSp>
            <p:nvGrpSpPr>
              <p:cNvPr id="13" name="Groupe 12">
                <a:extLst>
                  <a:ext uri="{FF2B5EF4-FFF2-40B4-BE49-F238E27FC236}">
                    <a16:creationId xmlns:a16="http://schemas.microsoft.com/office/drawing/2014/main" id="{4B92700F-2CF7-911C-5708-C4BAB71AEBF3}"/>
                  </a:ext>
                </a:extLst>
              </p:cNvPr>
              <p:cNvGrpSpPr/>
              <p:nvPr/>
            </p:nvGrpSpPr>
            <p:grpSpPr>
              <a:xfrm>
                <a:off x="168731" y="8017807"/>
                <a:ext cx="6377734" cy="289080"/>
                <a:chOff x="595494" y="7774601"/>
                <a:chExt cx="6377734" cy="289080"/>
              </a:xfrm>
            </p:grpSpPr>
            <p:grpSp>
              <p:nvGrpSpPr>
                <p:cNvPr id="16" name="Groupe 15">
                  <a:extLst>
                    <a:ext uri="{FF2B5EF4-FFF2-40B4-BE49-F238E27FC236}">
                      <a16:creationId xmlns:a16="http://schemas.microsoft.com/office/drawing/2014/main" id="{DEC45999-519A-50E1-A3EB-A313CB0A4324}"/>
                    </a:ext>
                  </a:extLst>
                </p:cNvPr>
                <p:cNvGrpSpPr/>
                <p:nvPr/>
              </p:nvGrpSpPr>
              <p:grpSpPr>
                <a:xfrm>
                  <a:off x="595494" y="7774602"/>
                  <a:ext cx="4794714" cy="289079"/>
                  <a:chOff x="595494" y="7774602"/>
                  <a:chExt cx="4794714" cy="289079"/>
                </a:xfrm>
              </p:grpSpPr>
              <p:grpSp>
                <p:nvGrpSpPr>
                  <p:cNvPr id="18" name="Groupe 17">
                    <a:extLst>
                      <a:ext uri="{FF2B5EF4-FFF2-40B4-BE49-F238E27FC236}">
                        <a16:creationId xmlns:a16="http://schemas.microsoft.com/office/drawing/2014/main" id="{D27F7900-B2BA-DA22-608E-106FD7F98779}"/>
                      </a:ext>
                    </a:extLst>
                  </p:cNvPr>
                  <p:cNvGrpSpPr/>
                  <p:nvPr/>
                </p:nvGrpSpPr>
                <p:grpSpPr>
                  <a:xfrm>
                    <a:off x="595494" y="7786682"/>
                    <a:ext cx="3193969" cy="276999"/>
                    <a:chOff x="595494" y="7786682"/>
                    <a:chExt cx="3193969" cy="276999"/>
                  </a:xfrm>
                </p:grpSpPr>
                <p:grpSp>
                  <p:nvGrpSpPr>
                    <p:cNvPr id="20" name="Groupe 19">
                      <a:extLst>
                        <a:ext uri="{FF2B5EF4-FFF2-40B4-BE49-F238E27FC236}">
                          <a16:creationId xmlns:a16="http://schemas.microsoft.com/office/drawing/2014/main" id="{861F694D-999D-08AB-9A69-3294E2C6C3B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95494" y="7795194"/>
                      <a:ext cx="2133741" cy="251060"/>
                      <a:chOff x="595494" y="7795194"/>
                      <a:chExt cx="2133741" cy="251060"/>
                    </a:xfrm>
                  </p:grpSpPr>
                  <p:pic>
                    <p:nvPicPr>
                      <p:cNvPr id="22" name="Image 21">
                        <a:extLst>
                          <a:ext uri="{FF2B5EF4-FFF2-40B4-BE49-F238E27FC236}">
                            <a16:creationId xmlns:a16="http://schemas.microsoft.com/office/drawing/2014/main" id="{95124A18-9FB9-35D3-4A0F-EF9A73A08474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 rotWithShape="1"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21023" r="74026" b="53387"/>
                      <a:stretch/>
                    </p:blipFill>
                    <p:spPr>
                      <a:xfrm>
                        <a:off x="2293799" y="7795194"/>
                        <a:ext cx="435436" cy="251060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23" name="Image 22">
                        <a:extLst>
                          <a:ext uri="{FF2B5EF4-FFF2-40B4-BE49-F238E27FC236}">
                            <a16:creationId xmlns:a16="http://schemas.microsoft.com/office/drawing/2014/main" id="{834A4E0E-756F-FA53-717F-B3AB5C1393F8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 rotWithShape="1"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65960" r="74002" b="9972"/>
                      <a:stretch/>
                    </p:blipFill>
                    <p:spPr>
                      <a:xfrm>
                        <a:off x="595494" y="7798423"/>
                        <a:ext cx="435829" cy="236126"/>
                      </a:xfrm>
                      <a:prstGeom prst="rect">
                        <a:avLst/>
                      </a:prstGeom>
                    </p:spPr>
                  </p:pic>
                </p:grpSp>
                <p:sp>
                  <p:nvSpPr>
                    <p:cNvPr id="21" name="ZoneTexte 20">
                      <a:extLst>
                        <a:ext uri="{FF2B5EF4-FFF2-40B4-BE49-F238E27FC236}">
                          <a16:creationId xmlns:a16="http://schemas.microsoft.com/office/drawing/2014/main" id="{E9AE8A02-5123-EAE2-C4EC-25EE9BFC7EF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666617" y="7786682"/>
                      <a:ext cx="1122846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fr-FR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HI-PBS-PBS</a:t>
                      </a:r>
                    </a:p>
                  </p:txBody>
                </p:sp>
              </p:grpSp>
              <p:sp>
                <p:nvSpPr>
                  <p:cNvPr id="19" name="ZoneTexte 18">
                    <a:extLst>
                      <a:ext uri="{FF2B5EF4-FFF2-40B4-BE49-F238E27FC236}">
                        <a16:creationId xmlns:a16="http://schemas.microsoft.com/office/drawing/2014/main" id="{9C82B14F-C420-FFC4-A1B1-F5D877F0AEE6}"/>
                      </a:ext>
                    </a:extLst>
                  </p:cNvPr>
                  <p:cNvSpPr txBox="1"/>
                  <p:nvPr/>
                </p:nvSpPr>
                <p:spPr>
                  <a:xfrm>
                    <a:off x="4267362" y="7774602"/>
                    <a:ext cx="1122846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fr-FR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HI-Mg-PBS</a:t>
                    </a:r>
                  </a:p>
                </p:txBody>
              </p:sp>
            </p:grpSp>
            <p:sp>
              <p:nvSpPr>
                <p:cNvPr id="17" name="ZoneTexte 16">
                  <a:extLst>
                    <a:ext uri="{FF2B5EF4-FFF2-40B4-BE49-F238E27FC236}">
                      <a16:creationId xmlns:a16="http://schemas.microsoft.com/office/drawing/2014/main" id="{8573896B-7787-9C02-488A-59E716FDB91E}"/>
                    </a:ext>
                  </a:extLst>
                </p:cNvPr>
                <p:cNvSpPr txBox="1"/>
                <p:nvPr/>
              </p:nvSpPr>
              <p:spPr>
                <a:xfrm>
                  <a:off x="5850382" y="7774601"/>
                  <a:ext cx="1122846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HI-Mg-4PBA</a:t>
                  </a:r>
                </a:p>
              </p:txBody>
            </p:sp>
          </p:grpSp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8A4047DF-A660-86A7-B8A3-470D1B3440A0}"/>
                  </a:ext>
                </a:extLst>
              </p:cNvPr>
              <p:cNvSpPr txBox="1"/>
              <p:nvPr/>
            </p:nvSpPr>
            <p:spPr>
              <a:xfrm>
                <a:off x="551449" y="8026344"/>
                <a:ext cx="133829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Sham-PBS-PBS</a:t>
                </a:r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1B7548FA-029F-E8E2-1692-B76812B1F7DA}"/>
                  </a:ext>
                </a:extLst>
              </p:cNvPr>
              <p:cNvSpPr/>
              <p:nvPr/>
            </p:nvSpPr>
            <p:spPr>
              <a:xfrm>
                <a:off x="3616575" y="8099400"/>
                <a:ext cx="215215" cy="119499"/>
              </a:xfrm>
              <a:prstGeom prst="rect">
                <a:avLst/>
              </a:prstGeom>
              <a:pattFill prst="dkHorz">
                <a:fgClr>
                  <a:schemeClr val="bg1"/>
                </a:fgClr>
                <a:bgClr>
                  <a:schemeClr val="tx1"/>
                </a:bgClr>
              </a:patt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9AAD5826-5760-DCEE-3392-DE259F0E2C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5324362" y="7013967"/>
              <a:ext cx="116117" cy="20713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pic>
        <p:nvPicPr>
          <p:cNvPr id="24" name="Image 23">
            <a:extLst>
              <a:ext uri="{FF2B5EF4-FFF2-40B4-BE49-F238E27FC236}">
                <a16:creationId xmlns:a16="http://schemas.microsoft.com/office/drawing/2014/main" id="{3FD82DC2-BA3F-30A0-9285-6F68A265B6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2697" y="2542665"/>
            <a:ext cx="2334768" cy="1472184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7A2F1B27-3E72-C4B7-CFBC-5ADB351DBD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8002" y="2536569"/>
            <a:ext cx="2343912" cy="1478280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65B25253-1D35-2D17-ADDE-B080139A79F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38066" y="2541141"/>
            <a:ext cx="2343912" cy="1473708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83F106FF-73AF-C2EC-5B27-1EDCDB56EF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82697" y="799237"/>
            <a:ext cx="2334768" cy="1472184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BA0121B2-2F28-0C8B-9676-92BBA598D2A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28002" y="852577"/>
            <a:ext cx="2240280" cy="1418844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B3A59FF0-6AEB-D7EE-AD55-40320C30CC5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38066" y="799237"/>
            <a:ext cx="2310384" cy="1472184"/>
          </a:xfrm>
          <a:prstGeom prst="rect">
            <a:avLst/>
          </a:prstGeom>
        </p:spPr>
      </p:pic>
      <p:pic>
        <p:nvPicPr>
          <p:cNvPr id="30" name="Image 29">
            <a:extLst>
              <a:ext uri="{FF2B5EF4-FFF2-40B4-BE49-F238E27FC236}">
                <a16:creationId xmlns:a16="http://schemas.microsoft.com/office/drawing/2014/main" id="{347F0C35-09D1-129F-D2A7-6E513E7C89F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82697" y="4785520"/>
            <a:ext cx="2426208" cy="1472184"/>
          </a:xfrm>
          <a:prstGeom prst="rect">
            <a:avLst/>
          </a:prstGeom>
        </p:spPr>
      </p:pic>
      <p:pic>
        <p:nvPicPr>
          <p:cNvPr id="31" name="Image 30">
            <a:extLst>
              <a:ext uri="{FF2B5EF4-FFF2-40B4-BE49-F238E27FC236}">
                <a16:creationId xmlns:a16="http://schemas.microsoft.com/office/drawing/2014/main" id="{8E9DA674-4093-F124-F64A-3E5B34B3970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228002" y="4785520"/>
            <a:ext cx="2426208" cy="1472184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0AC76312-D3CE-005A-1E89-003593F35E0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38066" y="4791616"/>
            <a:ext cx="2345436" cy="1466088"/>
          </a:xfrm>
          <a:prstGeom prst="rect">
            <a:avLst/>
          </a:prstGeom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CDCA04A8-E2B5-885B-777C-EAEF34BC942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82697" y="6558685"/>
            <a:ext cx="2395728" cy="1466088"/>
          </a:xfrm>
          <a:prstGeom prst="rect">
            <a:avLst/>
          </a:prstGeom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1F701A44-3C21-9192-3FF2-94E2ECC9916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228002" y="6558685"/>
            <a:ext cx="2453640" cy="1466088"/>
          </a:xfrm>
          <a:prstGeom prst="rect">
            <a:avLst/>
          </a:prstGeom>
        </p:spPr>
      </p:pic>
      <p:pic>
        <p:nvPicPr>
          <p:cNvPr id="35" name="Image 34">
            <a:extLst>
              <a:ext uri="{FF2B5EF4-FFF2-40B4-BE49-F238E27FC236}">
                <a16:creationId xmlns:a16="http://schemas.microsoft.com/office/drawing/2014/main" id="{A4524194-C505-AAC6-D4E1-C1A48987300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538066" y="6598309"/>
            <a:ext cx="2322576" cy="142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858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FD357C5D-456A-2B95-F9C5-58E5045EBB9B}"/>
              </a:ext>
            </a:extLst>
          </p:cNvPr>
          <p:cNvSpPr txBox="1"/>
          <p:nvPr/>
        </p:nvSpPr>
        <p:spPr>
          <a:xfrm>
            <a:off x="160404" y="138272"/>
            <a:ext cx="6537191" cy="30777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latin typeface="+mj-lt"/>
              </a:rPr>
              <a:t>Social memory (P31)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FFFF5AA-B990-A690-6420-1A1B523F03D2}"/>
              </a:ext>
            </a:extLst>
          </p:cNvPr>
          <p:cNvSpPr txBox="1"/>
          <p:nvPr/>
        </p:nvSpPr>
        <p:spPr>
          <a:xfrm>
            <a:off x="160404" y="3230376"/>
            <a:ext cx="6537191" cy="1015663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fr-FR" sz="1200" dirty="0">
                <a:latin typeface="+mj-lt"/>
              </a:rPr>
              <a:t>Figure S4 : Effects of MgSO</a:t>
            </a:r>
            <a:r>
              <a:rPr lang="fr-FR" sz="1200" baseline="-25000" dirty="0">
                <a:latin typeface="+mj-lt"/>
              </a:rPr>
              <a:t>4</a:t>
            </a:r>
            <a:r>
              <a:rPr lang="fr-FR" sz="1200" dirty="0">
                <a:latin typeface="+mj-lt"/>
              </a:rPr>
              <a:t>, and MgSO</a:t>
            </a:r>
            <a:r>
              <a:rPr lang="fr-FR" sz="1200" baseline="-25000" dirty="0">
                <a:latin typeface="+mj-lt"/>
              </a:rPr>
              <a:t>4</a:t>
            </a:r>
            <a:r>
              <a:rPr lang="fr-FR" sz="1200" dirty="0">
                <a:latin typeface="+mj-lt"/>
              </a:rPr>
              <a:t>/4-PBA association on social </a:t>
            </a:r>
            <a:r>
              <a:rPr lang="fr-FR" sz="1200" dirty="0" err="1">
                <a:latin typeface="+mj-lt"/>
              </a:rPr>
              <a:t>behavior</a:t>
            </a:r>
            <a:r>
              <a:rPr lang="fr-FR" sz="1200" dirty="0">
                <a:latin typeface="+mj-lt"/>
              </a:rPr>
              <a:t> in adolescent </a:t>
            </a:r>
            <a:r>
              <a:rPr lang="fr-FR" sz="1200" dirty="0" err="1">
                <a:latin typeface="+mj-lt"/>
              </a:rPr>
              <a:t>mice</a:t>
            </a:r>
            <a:r>
              <a:rPr lang="fr-FR" sz="1200" dirty="0">
                <a:latin typeface="+mj-lt"/>
              </a:rPr>
              <a:t>. </a:t>
            </a:r>
          </a:p>
          <a:p>
            <a:pPr algn="just"/>
            <a:r>
              <a:rPr lang="fr-FR" sz="1200" dirty="0">
                <a:latin typeface="+mj-lt"/>
              </a:rPr>
              <a:t>Interaction duration with the </a:t>
            </a:r>
            <a:r>
              <a:rPr lang="fr-FR" sz="1200" dirty="0" err="1">
                <a:latin typeface="+mj-lt"/>
              </a:rPr>
              <a:t>familiar</a:t>
            </a:r>
            <a:r>
              <a:rPr lang="fr-FR" sz="1200" dirty="0">
                <a:latin typeface="+mj-lt"/>
              </a:rPr>
              <a:t> mouse or with the stranger one (% of total test duration) </a:t>
            </a:r>
            <a:r>
              <a:rPr lang="fr-FR" sz="1200" dirty="0" err="1">
                <a:latin typeface="+mj-lt"/>
              </a:rPr>
              <a:t>was</a:t>
            </a:r>
            <a:r>
              <a:rPr lang="fr-FR" sz="1200" dirty="0">
                <a:latin typeface="+mj-lt"/>
              </a:rPr>
              <a:t> </a:t>
            </a:r>
            <a:r>
              <a:rPr lang="fr-FR" sz="1200" dirty="0" err="1">
                <a:latin typeface="+mj-lt"/>
              </a:rPr>
              <a:t>mesured</a:t>
            </a:r>
            <a:r>
              <a:rPr lang="fr-FR" sz="1200" dirty="0">
                <a:latin typeface="+mj-lt"/>
              </a:rPr>
              <a:t> with the social memory test, at P31. Time spent in the zones around cylinders containing the </a:t>
            </a:r>
            <a:r>
              <a:rPr lang="fr-FR" sz="1200" dirty="0" err="1">
                <a:latin typeface="+mj-lt"/>
              </a:rPr>
              <a:t>two</a:t>
            </a:r>
            <a:r>
              <a:rPr lang="fr-FR" sz="1200" dirty="0">
                <a:latin typeface="+mj-lt"/>
              </a:rPr>
              <a:t> </a:t>
            </a:r>
            <a:r>
              <a:rPr lang="fr-FR" sz="1200" dirty="0" err="1">
                <a:latin typeface="+mj-lt"/>
              </a:rPr>
              <a:t>mice</a:t>
            </a:r>
            <a:r>
              <a:rPr lang="fr-FR" sz="1200" dirty="0">
                <a:latin typeface="+mj-lt"/>
              </a:rPr>
              <a:t> and in the center </a:t>
            </a:r>
            <a:r>
              <a:rPr lang="fr-FR" sz="1200" dirty="0" err="1">
                <a:latin typeface="+mj-lt"/>
              </a:rPr>
              <a:t>was</a:t>
            </a:r>
            <a:r>
              <a:rPr lang="fr-FR" sz="1200" dirty="0">
                <a:latin typeface="+mj-lt"/>
              </a:rPr>
              <a:t> </a:t>
            </a:r>
            <a:r>
              <a:rPr lang="fr-FR" sz="1200" dirty="0" err="1">
                <a:latin typeface="+mj-lt"/>
              </a:rPr>
              <a:t>measured</a:t>
            </a:r>
            <a:r>
              <a:rPr lang="fr-FR" sz="1200" dirty="0">
                <a:latin typeface="+mj-lt"/>
              </a:rPr>
              <a:t>. Data are </a:t>
            </a:r>
            <a:r>
              <a:rPr lang="fr-FR" sz="1200" dirty="0" err="1">
                <a:latin typeface="+mj-lt"/>
              </a:rPr>
              <a:t>expressed</a:t>
            </a:r>
            <a:r>
              <a:rPr lang="fr-FR" sz="1200" dirty="0">
                <a:latin typeface="+mj-lt"/>
              </a:rPr>
              <a:t> as M ± S.E.M. n =15-16 </a:t>
            </a:r>
            <a:r>
              <a:rPr lang="fr-FR" sz="1200" dirty="0" err="1">
                <a:latin typeface="+mj-lt"/>
              </a:rPr>
              <a:t>mice</a:t>
            </a:r>
            <a:r>
              <a:rPr lang="fr-FR" sz="1200" dirty="0">
                <a:latin typeface="+mj-lt"/>
              </a:rPr>
              <a:t>/group. Two-way ANOVA </a:t>
            </a:r>
            <a:r>
              <a:rPr lang="fr-FR" sz="1200" dirty="0" err="1">
                <a:latin typeface="+mj-lt"/>
              </a:rPr>
              <a:t>was</a:t>
            </a:r>
            <a:r>
              <a:rPr lang="fr-FR" sz="1200" dirty="0">
                <a:latin typeface="+mj-lt"/>
              </a:rPr>
              <a:t> </a:t>
            </a:r>
            <a:r>
              <a:rPr lang="fr-FR" sz="1200" dirty="0" err="1">
                <a:latin typeface="+mj-lt"/>
              </a:rPr>
              <a:t>performed</a:t>
            </a:r>
            <a:r>
              <a:rPr lang="fr-FR" sz="1200" dirty="0">
                <a:latin typeface="+mj-lt"/>
              </a:rPr>
              <a:t>, no </a:t>
            </a:r>
            <a:r>
              <a:rPr lang="fr-FR" sz="1200" dirty="0" err="1">
                <a:latin typeface="+mj-lt"/>
              </a:rPr>
              <a:t>significant</a:t>
            </a:r>
            <a:r>
              <a:rPr lang="fr-FR" sz="1200" dirty="0">
                <a:latin typeface="+mj-lt"/>
              </a:rPr>
              <a:t> </a:t>
            </a:r>
            <a:r>
              <a:rPr lang="fr-FR" sz="1200" dirty="0" err="1">
                <a:latin typeface="+mj-lt"/>
              </a:rPr>
              <a:t>result</a:t>
            </a:r>
            <a:r>
              <a:rPr lang="fr-FR" sz="1200" dirty="0">
                <a:latin typeface="+mj-lt"/>
              </a:rPr>
              <a:t> </a:t>
            </a:r>
            <a:r>
              <a:rPr lang="fr-FR" sz="1200" dirty="0" err="1">
                <a:latin typeface="+mj-lt"/>
              </a:rPr>
              <a:t>was</a:t>
            </a:r>
            <a:r>
              <a:rPr lang="fr-FR" sz="1200" dirty="0">
                <a:latin typeface="+mj-lt"/>
              </a:rPr>
              <a:t> </a:t>
            </a:r>
            <a:r>
              <a:rPr lang="fr-FR" sz="1200" dirty="0" err="1">
                <a:latin typeface="+mj-lt"/>
              </a:rPr>
              <a:t>obtained</a:t>
            </a:r>
            <a:r>
              <a:rPr lang="fr-FR" sz="1200" dirty="0">
                <a:latin typeface="+mj-lt"/>
              </a:rPr>
              <a:t>.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3F06E9C-94DF-D597-F937-AA5765352E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04" y="629680"/>
            <a:ext cx="2880360" cy="241706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BCB5E08-7FA3-2E0B-4FAA-80AAD5DC88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8999" y="629680"/>
            <a:ext cx="2894076" cy="2417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1225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3869D70D-3742-6E9E-628B-0134FF1C79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407944">
            <a:off x="3100622" y="1328017"/>
            <a:ext cx="1376647" cy="371375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5191EC9A-7175-B9A1-294B-B34EFC6FD581}"/>
              </a:ext>
            </a:extLst>
          </p:cNvPr>
          <p:cNvSpPr txBox="1"/>
          <p:nvPr/>
        </p:nvSpPr>
        <p:spPr>
          <a:xfrm>
            <a:off x="72478" y="4260502"/>
            <a:ext cx="6724489" cy="1384995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fr-FR" sz="1200" dirty="0">
                <a:latin typeface="+mj-lt"/>
              </a:rPr>
              <a:t>Figure S5: Effects of MgSO</a:t>
            </a:r>
            <a:r>
              <a:rPr lang="fr-FR" sz="1200" baseline="-25000" dirty="0">
                <a:latin typeface="+mj-lt"/>
              </a:rPr>
              <a:t>4</a:t>
            </a:r>
            <a:r>
              <a:rPr lang="fr-FR" sz="1200" dirty="0">
                <a:latin typeface="+mj-lt"/>
              </a:rPr>
              <a:t> and MgSO</a:t>
            </a:r>
            <a:r>
              <a:rPr lang="fr-FR" sz="1200" baseline="-25000" dirty="0">
                <a:latin typeface="+mj-lt"/>
              </a:rPr>
              <a:t>4</a:t>
            </a:r>
            <a:r>
              <a:rPr lang="fr-FR" sz="1200" dirty="0">
                <a:latin typeface="+mj-lt"/>
              </a:rPr>
              <a:t>/4-PBA association on mitochondrial </a:t>
            </a:r>
            <a:r>
              <a:rPr lang="fr-FR" sz="1200" dirty="0" err="1">
                <a:latin typeface="+mj-lt"/>
              </a:rPr>
              <a:t>apoptotic</a:t>
            </a:r>
            <a:r>
              <a:rPr lang="fr-FR" sz="1200" dirty="0">
                <a:latin typeface="+mj-lt"/>
              </a:rPr>
              <a:t> </a:t>
            </a:r>
            <a:r>
              <a:rPr lang="fr-FR" sz="1200" dirty="0" err="1">
                <a:latin typeface="+mj-lt"/>
              </a:rPr>
              <a:t>proteins</a:t>
            </a:r>
            <a:r>
              <a:rPr lang="fr-FR" sz="1200" dirty="0">
                <a:latin typeface="+mj-lt"/>
              </a:rPr>
              <a:t> expression at P6.</a:t>
            </a:r>
          </a:p>
          <a:p>
            <a:pPr algn="just"/>
            <a:r>
              <a:rPr lang="fr-FR" sz="1200" dirty="0">
                <a:latin typeface="+mj-lt"/>
              </a:rPr>
              <a:t>A – BCL-2 protein </a:t>
            </a:r>
            <a:r>
              <a:rPr lang="fr-FR" sz="1200" dirty="0" err="1">
                <a:latin typeface="+mj-lt"/>
              </a:rPr>
              <a:t>level</a:t>
            </a:r>
            <a:r>
              <a:rPr lang="fr-FR" sz="1200" dirty="0">
                <a:latin typeface="+mj-lt"/>
              </a:rPr>
              <a:t>  24 </a:t>
            </a:r>
            <a:r>
              <a:rPr lang="fr-FR" sz="1200" dirty="0" err="1">
                <a:latin typeface="+mj-lt"/>
              </a:rPr>
              <a:t>hours</a:t>
            </a:r>
            <a:r>
              <a:rPr lang="fr-FR" sz="1200" dirty="0">
                <a:latin typeface="+mj-lt"/>
              </a:rPr>
              <a:t> </a:t>
            </a:r>
            <a:r>
              <a:rPr lang="fr-FR" sz="1200" dirty="0" err="1">
                <a:latin typeface="+mj-lt"/>
              </a:rPr>
              <a:t>after</a:t>
            </a:r>
            <a:r>
              <a:rPr lang="fr-FR" sz="1200" dirty="0">
                <a:latin typeface="+mj-lt"/>
              </a:rPr>
              <a:t>  </a:t>
            </a:r>
            <a:r>
              <a:rPr lang="fr-FR" sz="1200" dirty="0" err="1">
                <a:latin typeface="+mj-lt"/>
              </a:rPr>
              <a:t>surgery</a:t>
            </a:r>
            <a:r>
              <a:rPr lang="fr-FR" sz="1200" dirty="0">
                <a:latin typeface="+mj-lt"/>
              </a:rPr>
              <a:t>. </a:t>
            </a:r>
          </a:p>
          <a:p>
            <a:pPr algn="just"/>
            <a:r>
              <a:rPr lang="fr-FR" sz="1200" dirty="0">
                <a:latin typeface="+mj-lt"/>
              </a:rPr>
              <a:t>B – BAX protein </a:t>
            </a:r>
            <a:r>
              <a:rPr lang="fr-FR" sz="1200" dirty="0" err="1">
                <a:latin typeface="+mj-lt"/>
              </a:rPr>
              <a:t>level</a:t>
            </a:r>
            <a:r>
              <a:rPr lang="fr-FR" sz="1200" dirty="0">
                <a:latin typeface="+mj-lt"/>
              </a:rPr>
              <a:t>  24 </a:t>
            </a:r>
            <a:r>
              <a:rPr lang="fr-FR" sz="1200" dirty="0" err="1">
                <a:latin typeface="+mj-lt"/>
              </a:rPr>
              <a:t>hours</a:t>
            </a:r>
            <a:r>
              <a:rPr lang="fr-FR" sz="1200" dirty="0">
                <a:latin typeface="+mj-lt"/>
              </a:rPr>
              <a:t> </a:t>
            </a:r>
            <a:r>
              <a:rPr lang="fr-FR" sz="1200" dirty="0" err="1">
                <a:latin typeface="+mj-lt"/>
              </a:rPr>
              <a:t>after</a:t>
            </a:r>
            <a:r>
              <a:rPr lang="fr-FR" sz="1200" dirty="0">
                <a:latin typeface="+mj-lt"/>
              </a:rPr>
              <a:t>  </a:t>
            </a:r>
            <a:r>
              <a:rPr lang="fr-FR" sz="1200" dirty="0" err="1">
                <a:latin typeface="+mj-lt"/>
              </a:rPr>
              <a:t>surgery</a:t>
            </a:r>
            <a:r>
              <a:rPr lang="fr-FR" sz="1200" dirty="0">
                <a:latin typeface="+mj-lt"/>
              </a:rPr>
              <a:t>. </a:t>
            </a:r>
          </a:p>
          <a:p>
            <a:pPr algn="just"/>
            <a:r>
              <a:rPr lang="fr-FR" sz="1200" dirty="0">
                <a:latin typeface="+mj-lt"/>
              </a:rPr>
              <a:t>C – Ratio of Cleaved Caspase 3 protein </a:t>
            </a:r>
            <a:r>
              <a:rPr lang="fr-FR" sz="1200" dirty="0" err="1">
                <a:latin typeface="+mj-lt"/>
              </a:rPr>
              <a:t>level</a:t>
            </a:r>
            <a:r>
              <a:rPr lang="fr-FR" sz="1200" dirty="0">
                <a:latin typeface="+mj-lt"/>
              </a:rPr>
              <a:t> over </a:t>
            </a:r>
            <a:r>
              <a:rPr lang="fr-FR" sz="1200" dirty="0" err="1">
                <a:latin typeface="+mj-lt"/>
              </a:rPr>
              <a:t>Pro-caspase</a:t>
            </a:r>
            <a:r>
              <a:rPr lang="fr-FR" sz="1200" dirty="0">
                <a:latin typeface="+mj-lt"/>
              </a:rPr>
              <a:t> 3 protein </a:t>
            </a:r>
            <a:r>
              <a:rPr lang="fr-FR" sz="1200" dirty="0" err="1">
                <a:latin typeface="+mj-lt"/>
              </a:rPr>
              <a:t>level</a:t>
            </a:r>
            <a:r>
              <a:rPr lang="fr-FR" sz="1200" dirty="0">
                <a:latin typeface="+mj-lt"/>
              </a:rPr>
              <a:t> 24h </a:t>
            </a:r>
            <a:r>
              <a:rPr lang="fr-FR" sz="1200" dirty="0" err="1">
                <a:latin typeface="+mj-lt"/>
              </a:rPr>
              <a:t>surgery</a:t>
            </a:r>
            <a:r>
              <a:rPr lang="fr-FR" sz="1200" dirty="0">
                <a:latin typeface="+mj-lt"/>
              </a:rPr>
              <a:t>. </a:t>
            </a:r>
          </a:p>
          <a:p>
            <a:pPr algn="just"/>
            <a:r>
              <a:rPr lang="fr-FR" sz="1200" dirty="0">
                <a:latin typeface="+mj-lt"/>
              </a:rPr>
              <a:t>Data </a:t>
            </a:r>
            <a:r>
              <a:rPr lang="fr-FR" sz="1200" dirty="0" err="1">
                <a:latin typeface="+mj-lt"/>
              </a:rPr>
              <a:t>were</a:t>
            </a:r>
            <a:r>
              <a:rPr lang="fr-FR" sz="1200" dirty="0">
                <a:latin typeface="+mj-lt"/>
              </a:rPr>
              <a:t> </a:t>
            </a:r>
            <a:r>
              <a:rPr lang="fr-FR" sz="1200" dirty="0" err="1">
                <a:latin typeface="+mj-lt"/>
              </a:rPr>
              <a:t>normalized</a:t>
            </a:r>
            <a:r>
              <a:rPr lang="fr-FR" sz="1200" dirty="0">
                <a:latin typeface="+mj-lt"/>
              </a:rPr>
              <a:t> to </a:t>
            </a:r>
            <a:r>
              <a:rPr lang="fr-FR" sz="1200" dirty="0" err="1">
                <a:latin typeface="+mj-lt"/>
              </a:rPr>
              <a:t>Sham</a:t>
            </a:r>
            <a:r>
              <a:rPr lang="fr-FR" sz="1200" dirty="0">
                <a:latin typeface="+mj-lt"/>
              </a:rPr>
              <a:t>-PBS-PBS group and </a:t>
            </a:r>
            <a:r>
              <a:rPr lang="fr-FR" sz="1200" dirty="0" err="1">
                <a:latin typeface="+mj-lt"/>
              </a:rPr>
              <a:t>expressed</a:t>
            </a:r>
            <a:r>
              <a:rPr lang="fr-FR" sz="1200" dirty="0">
                <a:latin typeface="+mj-lt"/>
              </a:rPr>
              <a:t> as M ± S.E.M. n = 7-19 </a:t>
            </a:r>
            <a:r>
              <a:rPr lang="fr-FR" sz="1200" dirty="0" err="1">
                <a:latin typeface="+mj-lt"/>
              </a:rPr>
              <a:t>mice</a:t>
            </a:r>
            <a:r>
              <a:rPr lang="fr-FR" sz="1200" dirty="0">
                <a:latin typeface="+mj-lt"/>
              </a:rPr>
              <a:t>/group</a:t>
            </a:r>
            <a:r>
              <a:rPr lang="fr-FR" sz="1200" dirty="0">
                <a:solidFill>
                  <a:srgbClr val="FF0000"/>
                </a:solidFill>
                <a:latin typeface="+mj-lt"/>
              </a:rPr>
              <a:t>. </a:t>
            </a:r>
            <a:r>
              <a:rPr lang="fr-FR" sz="1200" dirty="0">
                <a:latin typeface="+mj-lt"/>
              </a:rPr>
              <a:t>One-way ANOVA </a:t>
            </a:r>
            <a:r>
              <a:rPr lang="fr-FR" sz="1200" dirty="0" err="1">
                <a:latin typeface="+mj-lt"/>
              </a:rPr>
              <a:t>was</a:t>
            </a:r>
            <a:r>
              <a:rPr lang="fr-FR" sz="1200" dirty="0">
                <a:latin typeface="+mj-lt"/>
              </a:rPr>
              <a:t> </a:t>
            </a:r>
            <a:r>
              <a:rPr lang="fr-FR" sz="1200" dirty="0" err="1">
                <a:latin typeface="+mj-lt"/>
              </a:rPr>
              <a:t>performed</a:t>
            </a:r>
            <a:r>
              <a:rPr lang="fr-FR" sz="1200" dirty="0">
                <a:latin typeface="+mj-lt"/>
              </a:rPr>
              <a:t>, no </a:t>
            </a:r>
            <a:r>
              <a:rPr lang="fr-FR" sz="1200" dirty="0" err="1">
                <a:latin typeface="+mj-lt"/>
              </a:rPr>
              <a:t>significant</a:t>
            </a:r>
            <a:r>
              <a:rPr lang="fr-FR" sz="1200" dirty="0">
                <a:latin typeface="+mj-lt"/>
              </a:rPr>
              <a:t> </a:t>
            </a:r>
            <a:r>
              <a:rPr lang="fr-FR" sz="1200" dirty="0" err="1">
                <a:latin typeface="+mj-lt"/>
              </a:rPr>
              <a:t>result</a:t>
            </a:r>
            <a:r>
              <a:rPr lang="fr-FR" sz="1200" dirty="0">
                <a:latin typeface="+mj-lt"/>
              </a:rPr>
              <a:t> </a:t>
            </a:r>
            <a:r>
              <a:rPr lang="fr-FR" sz="1200" dirty="0" err="1">
                <a:latin typeface="+mj-lt"/>
              </a:rPr>
              <a:t>was</a:t>
            </a:r>
            <a:r>
              <a:rPr lang="fr-FR" sz="1200" dirty="0">
                <a:latin typeface="+mj-lt"/>
              </a:rPr>
              <a:t> </a:t>
            </a:r>
            <a:r>
              <a:rPr lang="fr-FR" sz="1200" dirty="0" err="1">
                <a:latin typeface="+mj-lt"/>
              </a:rPr>
              <a:t>obtained</a:t>
            </a:r>
            <a:r>
              <a:rPr lang="fr-FR" sz="1200" dirty="0">
                <a:latin typeface="+mj-lt"/>
              </a:rPr>
              <a:t>. 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9CC9F617-9851-DF17-507E-6401A95053F1}"/>
              </a:ext>
            </a:extLst>
          </p:cNvPr>
          <p:cNvGrpSpPr/>
          <p:nvPr/>
        </p:nvGrpSpPr>
        <p:grpSpPr>
          <a:xfrm>
            <a:off x="1174244" y="3870342"/>
            <a:ext cx="4714635" cy="289820"/>
            <a:chOff x="187323" y="7462539"/>
            <a:chExt cx="4714635" cy="289820"/>
          </a:xfrm>
        </p:grpSpPr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C6FF47E-623D-481B-C9A3-ADBE590EE4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5960" r="74002" b="9972"/>
            <a:stretch/>
          </p:blipFill>
          <p:spPr>
            <a:xfrm>
              <a:off x="187323" y="7494834"/>
              <a:ext cx="435829" cy="236126"/>
            </a:xfrm>
            <a:prstGeom prst="rect">
              <a:avLst/>
            </a:prstGeom>
          </p:spPr>
        </p:pic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99C3E0EE-9ECC-619B-A81E-F2EFF83B9FD6}"/>
                </a:ext>
              </a:extLst>
            </p:cNvPr>
            <p:cNvSpPr txBox="1"/>
            <p:nvPr/>
          </p:nvSpPr>
          <p:spPr>
            <a:xfrm>
              <a:off x="3636403" y="7462539"/>
              <a:ext cx="126555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Sham-Mg-4PBA</a:t>
              </a: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42C1F3D2-8B8B-AC1C-846C-FF13C580674E}"/>
                </a:ext>
              </a:extLst>
            </p:cNvPr>
            <p:cNvSpPr txBox="1"/>
            <p:nvPr/>
          </p:nvSpPr>
          <p:spPr>
            <a:xfrm>
              <a:off x="2136475" y="7465927"/>
              <a:ext cx="1338291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fr-FR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Sham-Mg-PBS</a:t>
              </a:r>
            </a:p>
          </p:txBody>
        </p:sp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2AB7F3BF-5F78-F7D4-9323-A4BFB63ACE2F}"/>
                </a:ext>
              </a:extLst>
            </p:cNvPr>
            <p:cNvSpPr txBox="1"/>
            <p:nvPr/>
          </p:nvSpPr>
          <p:spPr>
            <a:xfrm>
              <a:off x="560335" y="7475360"/>
              <a:ext cx="1338291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fr-FR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Sham-PBS-PBS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B14E27A-5844-AF1E-C922-07A2273FA79D}"/>
                </a:ext>
              </a:extLst>
            </p:cNvPr>
            <p:cNvSpPr/>
            <p:nvPr/>
          </p:nvSpPr>
          <p:spPr>
            <a:xfrm>
              <a:off x="1921260" y="7554133"/>
              <a:ext cx="215215" cy="119499"/>
            </a:xfrm>
            <a:prstGeom prst="rect">
              <a:avLst/>
            </a:prstGeom>
            <a:pattFill prst="dkHorz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19920C9-A877-F658-595E-E40FF7805F4E}"/>
                </a:ext>
              </a:extLst>
            </p:cNvPr>
            <p:cNvSpPr/>
            <p:nvPr/>
          </p:nvSpPr>
          <p:spPr>
            <a:xfrm>
              <a:off x="3434583" y="7541288"/>
              <a:ext cx="215215" cy="119499"/>
            </a:xfrm>
            <a:prstGeom prst="rect">
              <a:avLst/>
            </a:prstGeom>
            <a:pattFill prst="smGrid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3" name="ZoneTexte 12">
            <a:extLst>
              <a:ext uri="{FF2B5EF4-FFF2-40B4-BE49-F238E27FC236}">
                <a16:creationId xmlns:a16="http://schemas.microsoft.com/office/drawing/2014/main" id="{C49933F7-F0E9-2FB5-793C-B60377903548}"/>
              </a:ext>
            </a:extLst>
          </p:cNvPr>
          <p:cNvSpPr txBox="1"/>
          <p:nvPr/>
        </p:nvSpPr>
        <p:spPr>
          <a:xfrm>
            <a:off x="49731" y="436753"/>
            <a:ext cx="2190332" cy="30777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latin typeface="+mj-lt"/>
              </a:rPr>
              <a:t>BCL-2  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9BD4B3D-D6A9-84BF-50AC-B00646D0E6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349245">
            <a:off x="897463" y="1124018"/>
            <a:ext cx="1309616" cy="336232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1B16912A-1C09-D6B7-EC30-8CD05645D0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3281" y="1324793"/>
            <a:ext cx="1392642" cy="412744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EAA349B4-8A07-E609-F63F-5D3C421792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300705">
            <a:off x="3137104" y="1082075"/>
            <a:ext cx="1303682" cy="348509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37564705-0459-8469-6B23-C28A2DC131C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383947">
            <a:off x="5475430" y="1068046"/>
            <a:ext cx="1349254" cy="388043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FF9EDA50-A2C9-C940-62D9-3CEAB0D91C31}"/>
              </a:ext>
            </a:extLst>
          </p:cNvPr>
          <p:cNvSpPr txBox="1"/>
          <p:nvPr/>
        </p:nvSpPr>
        <p:spPr>
          <a:xfrm>
            <a:off x="2284888" y="436753"/>
            <a:ext cx="2283344" cy="30777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latin typeface="+mj-lt"/>
              </a:rPr>
              <a:t>BAX  </a:t>
            </a:r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3C6696E0-55E9-36ED-15E2-C12B8767EF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407944">
            <a:off x="5402432" y="1326072"/>
            <a:ext cx="1446328" cy="371375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8FC29919-BCDB-F8F4-4C41-20856BD4DD8C}"/>
              </a:ext>
            </a:extLst>
          </p:cNvPr>
          <p:cNvSpPr txBox="1"/>
          <p:nvPr/>
        </p:nvSpPr>
        <p:spPr>
          <a:xfrm>
            <a:off x="4609925" y="436753"/>
            <a:ext cx="2182225" cy="30777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latin typeface="+mj-lt"/>
              </a:rPr>
              <a:t>Cleaved Cas 3 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51781249-E659-F014-A37D-E67BC922F5A1}"/>
              </a:ext>
            </a:extLst>
          </p:cNvPr>
          <p:cNvSpPr txBox="1"/>
          <p:nvPr/>
        </p:nvSpPr>
        <p:spPr>
          <a:xfrm>
            <a:off x="425038" y="1098796"/>
            <a:ext cx="859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BCL-2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1CFC9BA0-C95C-CB23-B596-9692B9A179B2}"/>
              </a:ext>
            </a:extLst>
          </p:cNvPr>
          <p:cNvSpPr txBox="1"/>
          <p:nvPr/>
        </p:nvSpPr>
        <p:spPr>
          <a:xfrm>
            <a:off x="425661" y="1386556"/>
            <a:ext cx="859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Actin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24F18EAB-DA72-D798-AD03-0851E4DC2CF2}"/>
              </a:ext>
            </a:extLst>
          </p:cNvPr>
          <p:cNvSpPr txBox="1"/>
          <p:nvPr/>
        </p:nvSpPr>
        <p:spPr>
          <a:xfrm>
            <a:off x="2701127" y="1121590"/>
            <a:ext cx="859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BAX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F1C9E5F0-3377-1C47-3993-CB595428F295}"/>
              </a:ext>
            </a:extLst>
          </p:cNvPr>
          <p:cNvSpPr txBox="1"/>
          <p:nvPr/>
        </p:nvSpPr>
        <p:spPr>
          <a:xfrm>
            <a:off x="2640743" y="1386556"/>
            <a:ext cx="859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Actin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2E47C425-462B-D242-8115-449B6D5ABE37}"/>
              </a:ext>
            </a:extLst>
          </p:cNvPr>
          <p:cNvSpPr txBox="1"/>
          <p:nvPr/>
        </p:nvSpPr>
        <p:spPr>
          <a:xfrm>
            <a:off x="4568212" y="1130223"/>
            <a:ext cx="10069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dirty="0"/>
              <a:t>Cleaved Cas 3 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9BFF9F2-A986-BC65-60B7-8FA911018E0C}"/>
              </a:ext>
            </a:extLst>
          </p:cNvPr>
          <p:cNvSpPr txBox="1"/>
          <p:nvPr/>
        </p:nvSpPr>
        <p:spPr>
          <a:xfrm>
            <a:off x="5004171" y="1386555"/>
            <a:ext cx="859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Actin</a:t>
            </a:r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408625A0-AD5E-9492-3FC7-3D9CF314DA4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397361">
            <a:off x="5448665" y="803896"/>
            <a:ext cx="1327381" cy="276257"/>
          </a:xfrm>
          <a:prstGeom prst="rect">
            <a:avLst/>
          </a:prstGeom>
        </p:spPr>
      </p:pic>
      <p:sp>
        <p:nvSpPr>
          <p:cNvPr id="28" name="ZoneTexte 27">
            <a:extLst>
              <a:ext uri="{FF2B5EF4-FFF2-40B4-BE49-F238E27FC236}">
                <a16:creationId xmlns:a16="http://schemas.microsoft.com/office/drawing/2014/main" id="{CA275FE2-A8E4-4CD5-39A7-150E86495C7C}"/>
              </a:ext>
            </a:extLst>
          </p:cNvPr>
          <p:cNvSpPr txBox="1"/>
          <p:nvPr/>
        </p:nvSpPr>
        <p:spPr>
          <a:xfrm>
            <a:off x="4784472" y="802323"/>
            <a:ext cx="107553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dirty="0"/>
              <a:t>Pro-Cas 3 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80EA711E-9A36-69DA-710B-F70C9E041865}"/>
              </a:ext>
            </a:extLst>
          </p:cNvPr>
          <p:cNvSpPr txBox="1"/>
          <p:nvPr/>
        </p:nvSpPr>
        <p:spPr>
          <a:xfrm>
            <a:off x="40321" y="422076"/>
            <a:ext cx="28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latin typeface="+mj-lt"/>
              </a:rPr>
              <a:t>A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9F69A5C5-A6CC-D79A-B59A-61DF794DAC69}"/>
              </a:ext>
            </a:extLst>
          </p:cNvPr>
          <p:cNvSpPr txBox="1"/>
          <p:nvPr/>
        </p:nvSpPr>
        <p:spPr>
          <a:xfrm>
            <a:off x="2286015" y="426701"/>
            <a:ext cx="28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latin typeface="+mj-lt"/>
              </a:rPr>
              <a:t>B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B996729D-F869-7820-A312-FFF3C55AC8F5}"/>
              </a:ext>
            </a:extLst>
          </p:cNvPr>
          <p:cNvSpPr txBox="1"/>
          <p:nvPr/>
        </p:nvSpPr>
        <p:spPr>
          <a:xfrm>
            <a:off x="4609925" y="434629"/>
            <a:ext cx="28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latin typeface="+mj-lt"/>
              </a:rPr>
              <a:t>C</a:t>
            </a:r>
          </a:p>
        </p:txBody>
      </p:sp>
      <p:pic>
        <p:nvPicPr>
          <p:cNvPr id="32" name="Image 31">
            <a:extLst>
              <a:ext uri="{FF2B5EF4-FFF2-40B4-BE49-F238E27FC236}">
                <a16:creationId xmlns:a16="http://schemas.microsoft.com/office/drawing/2014/main" id="{EA6DFCEF-1040-E948-FF7D-4D26E4741FF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53925" y="1643369"/>
            <a:ext cx="2083307" cy="2195619"/>
          </a:xfrm>
          <a:prstGeom prst="rect">
            <a:avLst/>
          </a:prstGeom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D73CB688-15D5-0F26-BD47-195588C3983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8009" y="1558041"/>
            <a:ext cx="2159000" cy="2305050"/>
          </a:xfrm>
          <a:prstGeom prst="rect">
            <a:avLst/>
          </a:prstGeom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DF5EAED9-0167-0F9B-862A-7162733AA4D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45445" y="1560930"/>
            <a:ext cx="2159000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3528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37746A1D-3C63-0E90-DEF7-269896C9C69B}"/>
              </a:ext>
            </a:extLst>
          </p:cNvPr>
          <p:cNvSpPr txBox="1"/>
          <p:nvPr/>
        </p:nvSpPr>
        <p:spPr>
          <a:xfrm>
            <a:off x="75916" y="118784"/>
            <a:ext cx="6750000" cy="30777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latin typeface="+mj-lt"/>
              </a:rPr>
              <a:t>Flow cytometry (P45)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FDADA34-160D-6337-0588-5F951601274F}"/>
              </a:ext>
            </a:extLst>
          </p:cNvPr>
          <p:cNvSpPr txBox="1"/>
          <p:nvPr/>
        </p:nvSpPr>
        <p:spPr>
          <a:xfrm>
            <a:off x="3921579" y="591150"/>
            <a:ext cx="23520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>
                <a:latin typeface="+mj-lt"/>
              </a:rPr>
              <a:t>Females – </a:t>
            </a:r>
            <a:r>
              <a:rPr lang="fr-FR" sz="1200" b="1" dirty="0" err="1">
                <a:latin typeface="+mj-lt"/>
              </a:rPr>
              <a:t>contralateral</a:t>
            </a:r>
            <a:r>
              <a:rPr lang="fr-FR" sz="1200" b="1" dirty="0">
                <a:latin typeface="+mj-lt"/>
              </a:rPr>
              <a:t> hemisphere </a:t>
            </a:r>
            <a:endParaRPr lang="fr-FR" sz="1200" i="1" dirty="0">
              <a:latin typeface="+mj-lt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6808C20-7FCC-95BD-F80D-9CBCCE63D37D}"/>
              </a:ext>
            </a:extLst>
          </p:cNvPr>
          <p:cNvSpPr txBox="1"/>
          <p:nvPr/>
        </p:nvSpPr>
        <p:spPr>
          <a:xfrm>
            <a:off x="346580" y="3177575"/>
            <a:ext cx="288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>
                <a:latin typeface="+mj-lt"/>
              </a:rPr>
              <a:t>A2B5</a:t>
            </a:r>
            <a:r>
              <a:rPr lang="fr-FR" sz="1200" b="1" baseline="30000" dirty="0">
                <a:latin typeface="+mj-lt"/>
              </a:rPr>
              <a:t>+</a:t>
            </a:r>
            <a:r>
              <a:rPr lang="fr-FR" sz="1200" b="1" dirty="0">
                <a:latin typeface="+mj-lt"/>
              </a:rPr>
              <a:t>O1</a:t>
            </a:r>
            <a:r>
              <a:rPr lang="fr-FR" sz="1200" b="1" baseline="30000" dirty="0">
                <a:latin typeface="+mj-lt"/>
              </a:rPr>
              <a:t>+</a:t>
            </a:r>
            <a:endParaRPr lang="fr-FR" sz="1200" i="1" baseline="30000" dirty="0">
              <a:latin typeface="+mj-lt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328DEF8-F3AF-03EE-767A-859F85C91526}"/>
              </a:ext>
            </a:extLst>
          </p:cNvPr>
          <p:cNvSpPr txBox="1"/>
          <p:nvPr/>
        </p:nvSpPr>
        <p:spPr>
          <a:xfrm>
            <a:off x="346580" y="5490157"/>
            <a:ext cx="288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>
                <a:latin typeface="+mj-lt"/>
              </a:rPr>
              <a:t>O1</a:t>
            </a:r>
            <a:r>
              <a:rPr lang="fr-FR" sz="1200" b="1" baseline="30000" dirty="0">
                <a:latin typeface="+mj-lt"/>
              </a:rPr>
              <a:t>+</a:t>
            </a:r>
            <a:r>
              <a:rPr lang="fr-FR" sz="1200" b="1" dirty="0">
                <a:latin typeface="+mj-lt"/>
              </a:rPr>
              <a:t>MBP</a:t>
            </a:r>
            <a:r>
              <a:rPr lang="fr-FR" sz="1200" b="1" baseline="30000" dirty="0">
                <a:latin typeface="+mj-lt"/>
              </a:rPr>
              <a:t>+</a:t>
            </a:r>
            <a:endParaRPr lang="fr-FR" sz="1200" i="1" baseline="30000" dirty="0">
              <a:latin typeface="+mj-lt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F7EABCD-4752-4EA2-81D0-DECBEFAE4FD1}"/>
              </a:ext>
            </a:extLst>
          </p:cNvPr>
          <p:cNvSpPr txBox="1"/>
          <p:nvPr/>
        </p:nvSpPr>
        <p:spPr>
          <a:xfrm>
            <a:off x="346580" y="917796"/>
            <a:ext cx="288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>
                <a:latin typeface="+mj-lt"/>
              </a:rPr>
              <a:t>PDGFR</a:t>
            </a:r>
            <a:r>
              <a:rPr lang="el-GR" sz="1200" b="1" dirty="0">
                <a:latin typeface="+mj-lt"/>
              </a:rPr>
              <a:t>α</a:t>
            </a:r>
            <a:r>
              <a:rPr lang="fr-FR" sz="1200" b="1" baseline="30000" dirty="0">
                <a:latin typeface="+mj-lt"/>
              </a:rPr>
              <a:t>+</a:t>
            </a:r>
            <a:r>
              <a:rPr lang="fr-FR" sz="1200" b="1" dirty="0">
                <a:latin typeface="+mj-lt"/>
              </a:rPr>
              <a:t>A2B5</a:t>
            </a:r>
            <a:r>
              <a:rPr lang="fr-FR" sz="1200" b="1" baseline="30000" dirty="0">
                <a:latin typeface="+mj-lt"/>
              </a:rPr>
              <a:t>+</a:t>
            </a:r>
            <a:endParaRPr lang="fr-FR" sz="1200" i="1" baseline="30000" dirty="0">
              <a:latin typeface="+mj-lt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E8CC2369-028A-C3A6-7B3A-C2CC092E21BB}"/>
              </a:ext>
            </a:extLst>
          </p:cNvPr>
          <p:cNvSpPr txBox="1"/>
          <p:nvPr/>
        </p:nvSpPr>
        <p:spPr>
          <a:xfrm>
            <a:off x="3657613" y="917796"/>
            <a:ext cx="288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>
                <a:latin typeface="+mj-lt"/>
              </a:rPr>
              <a:t>PDGFR</a:t>
            </a:r>
            <a:r>
              <a:rPr lang="el-GR" sz="1200" b="1" dirty="0">
                <a:latin typeface="+mj-lt"/>
              </a:rPr>
              <a:t>α</a:t>
            </a:r>
            <a:r>
              <a:rPr lang="fr-FR" sz="1200" b="1" baseline="30000" dirty="0">
                <a:latin typeface="+mj-lt"/>
              </a:rPr>
              <a:t>+</a:t>
            </a:r>
            <a:r>
              <a:rPr lang="fr-FR" sz="1200" b="1" dirty="0">
                <a:latin typeface="+mj-lt"/>
              </a:rPr>
              <a:t>A2B5</a:t>
            </a:r>
            <a:r>
              <a:rPr lang="fr-FR" sz="1200" b="1" baseline="30000" dirty="0">
                <a:latin typeface="+mj-lt"/>
              </a:rPr>
              <a:t>+</a:t>
            </a:r>
            <a:endParaRPr lang="fr-FR" sz="1200" i="1" baseline="30000" dirty="0">
              <a:latin typeface="+mj-lt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252F426-C95D-3D3E-F4DC-147BF1406221}"/>
              </a:ext>
            </a:extLst>
          </p:cNvPr>
          <p:cNvSpPr txBox="1"/>
          <p:nvPr/>
        </p:nvSpPr>
        <p:spPr>
          <a:xfrm>
            <a:off x="3685469" y="3112846"/>
            <a:ext cx="288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>
                <a:latin typeface="+mj-lt"/>
              </a:rPr>
              <a:t>A2B5</a:t>
            </a:r>
            <a:r>
              <a:rPr lang="fr-FR" sz="1200" b="1" baseline="30000" dirty="0">
                <a:latin typeface="+mj-lt"/>
              </a:rPr>
              <a:t>+</a:t>
            </a:r>
            <a:r>
              <a:rPr lang="fr-FR" sz="1200" b="1" dirty="0">
                <a:latin typeface="+mj-lt"/>
              </a:rPr>
              <a:t>O1</a:t>
            </a:r>
            <a:r>
              <a:rPr lang="fr-FR" sz="1200" b="1" baseline="30000" dirty="0">
                <a:latin typeface="+mj-lt"/>
              </a:rPr>
              <a:t>+</a:t>
            </a:r>
            <a:endParaRPr lang="fr-FR" sz="1200" i="1" baseline="30000" dirty="0">
              <a:latin typeface="+mj-lt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954804C-8982-7DD1-1432-12A5B99B1F66}"/>
              </a:ext>
            </a:extLst>
          </p:cNvPr>
          <p:cNvSpPr txBox="1"/>
          <p:nvPr/>
        </p:nvSpPr>
        <p:spPr>
          <a:xfrm>
            <a:off x="3685469" y="5390984"/>
            <a:ext cx="288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>
                <a:latin typeface="+mj-lt"/>
              </a:rPr>
              <a:t>O1</a:t>
            </a:r>
            <a:r>
              <a:rPr lang="fr-FR" sz="1200" b="1" baseline="30000" dirty="0">
                <a:latin typeface="+mj-lt"/>
              </a:rPr>
              <a:t>+</a:t>
            </a:r>
            <a:r>
              <a:rPr lang="fr-FR" sz="1200" b="1" dirty="0">
                <a:latin typeface="+mj-lt"/>
              </a:rPr>
              <a:t>MBP</a:t>
            </a:r>
            <a:r>
              <a:rPr lang="fr-FR" sz="1200" b="1" baseline="30000" dirty="0">
                <a:latin typeface="+mj-lt"/>
              </a:rPr>
              <a:t>+</a:t>
            </a:r>
            <a:endParaRPr lang="fr-FR" sz="1200" i="1" baseline="30000" dirty="0">
              <a:latin typeface="+mj-lt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1C656BB8-62BE-DA66-C5DE-1DDEEAB79B85}"/>
              </a:ext>
            </a:extLst>
          </p:cNvPr>
          <p:cNvSpPr txBox="1"/>
          <p:nvPr/>
        </p:nvSpPr>
        <p:spPr>
          <a:xfrm>
            <a:off x="493158" y="576635"/>
            <a:ext cx="23520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>
                <a:latin typeface="+mj-lt"/>
              </a:rPr>
              <a:t>Males – </a:t>
            </a:r>
            <a:r>
              <a:rPr lang="fr-FR" sz="1200" b="1" dirty="0" err="1">
                <a:latin typeface="+mj-lt"/>
              </a:rPr>
              <a:t>contralateral</a:t>
            </a:r>
            <a:r>
              <a:rPr lang="fr-FR" sz="1200" b="1" dirty="0">
                <a:latin typeface="+mj-lt"/>
              </a:rPr>
              <a:t> hemisphere </a:t>
            </a:r>
            <a:endParaRPr lang="fr-FR" sz="1200" i="1" dirty="0">
              <a:latin typeface="+mj-lt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6A651593-F25C-8760-9FA8-F90283FE0D84}"/>
              </a:ext>
            </a:extLst>
          </p:cNvPr>
          <p:cNvSpPr txBox="1"/>
          <p:nvPr/>
        </p:nvSpPr>
        <p:spPr>
          <a:xfrm>
            <a:off x="132546" y="8128079"/>
            <a:ext cx="6593565" cy="1384995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fr-FR" sz="1200" dirty="0">
                <a:latin typeface="+mj-lt"/>
              </a:rPr>
              <a:t>Figure S6: Effects of neonatal HI, MgSO</a:t>
            </a:r>
            <a:r>
              <a:rPr lang="fr-FR" sz="1200" baseline="-25000" dirty="0">
                <a:latin typeface="+mj-lt"/>
              </a:rPr>
              <a:t>4</a:t>
            </a:r>
            <a:r>
              <a:rPr lang="fr-FR" sz="1200" dirty="0">
                <a:latin typeface="+mj-lt"/>
              </a:rPr>
              <a:t> or of the MgSO</a:t>
            </a:r>
            <a:r>
              <a:rPr lang="fr-FR" sz="1200" baseline="-25000" dirty="0">
                <a:latin typeface="+mj-lt"/>
              </a:rPr>
              <a:t>4</a:t>
            </a:r>
            <a:r>
              <a:rPr lang="fr-FR" sz="1200" dirty="0">
                <a:latin typeface="+mj-lt"/>
              </a:rPr>
              <a:t>/4-PBA association on </a:t>
            </a:r>
            <a:r>
              <a:rPr lang="fr-FR" sz="1200" dirty="0" err="1">
                <a:latin typeface="+mj-lt"/>
              </a:rPr>
              <a:t>oligodendroglial</a:t>
            </a:r>
            <a:r>
              <a:rPr lang="fr-FR" sz="1200" dirty="0">
                <a:latin typeface="+mj-lt"/>
              </a:rPr>
              <a:t> populations in the </a:t>
            </a:r>
            <a:r>
              <a:rPr lang="fr-FR" sz="1200" dirty="0" err="1">
                <a:latin typeface="+mj-lt"/>
              </a:rPr>
              <a:t>contralateral</a:t>
            </a:r>
            <a:r>
              <a:rPr lang="fr-FR" sz="1200" dirty="0">
                <a:latin typeface="+mj-lt"/>
              </a:rPr>
              <a:t> </a:t>
            </a:r>
            <a:r>
              <a:rPr lang="fr-FR" sz="1200" dirty="0" err="1">
                <a:latin typeface="+mj-lt"/>
              </a:rPr>
              <a:t>hemisphere</a:t>
            </a:r>
            <a:r>
              <a:rPr lang="fr-FR" sz="1200" dirty="0">
                <a:latin typeface="+mj-lt"/>
              </a:rPr>
              <a:t> in adolescent male and </a:t>
            </a:r>
            <a:r>
              <a:rPr lang="fr-FR" sz="1200" dirty="0" err="1">
                <a:latin typeface="+mj-lt"/>
              </a:rPr>
              <a:t>female</a:t>
            </a:r>
            <a:r>
              <a:rPr lang="fr-FR" sz="1200" dirty="0">
                <a:latin typeface="+mj-lt"/>
              </a:rPr>
              <a:t> </a:t>
            </a:r>
            <a:r>
              <a:rPr lang="fr-FR" sz="1200" dirty="0" err="1">
                <a:latin typeface="+mj-lt"/>
              </a:rPr>
              <a:t>mice</a:t>
            </a:r>
            <a:r>
              <a:rPr lang="fr-FR" sz="1200" dirty="0">
                <a:latin typeface="+mj-lt"/>
              </a:rPr>
              <a:t>, </a:t>
            </a:r>
            <a:r>
              <a:rPr lang="fr-FR" sz="1200" dirty="0">
                <a:latin typeface="+mj-lt"/>
                <a:cs typeface="Times New Roman" panose="02020603050405020304" pitchFamily="18" charset="0"/>
              </a:rPr>
              <a:t>45 days </a:t>
            </a:r>
            <a:r>
              <a:rPr lang="fr-FR" sz="1200" dirty="0" err="1">
                <a:latin typeface="+mj-lt"/>
                <a:cs typeface="Times New Roman" panose="02020603050405020304" pitchFamily="18" charset="0"/>
              </a:rPr>
              <a:t>after</a:t>
            </a:r>
            <a:r>
              <a:rPr lang="fr-FR" sz="1200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fr-FR" sz="1200" dirty="0" err="1">
                <a:latin typeface="+mj-lt"/>
                <a:cs typeface="Times New Roman" panose="02020603050405020304" pitchFamily="18" charset="0"/>
              </a:rPr>
              <a:t>surgery</a:t>
            </a:r>
            <a:r>
              <a:rPr lang="fr-FR" sz="1200" dirty="0">
                <a:latin typeface="+mj-lt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GB" sz="1200" dirty="0" err="1">
                <a:latin typeface="+mj-lt"/>
              </a:rPr>
              <a:t>Oligodendroglial</a:t>
            </a:r>
            <a:r>
              <a:rPr lang="en-GB" sz="1200" dirty="0">
                <a:latin typeface="+mj-lt"/>
              </a:rPr>
              <a:t> populations were sorted by flow cytometry. </a:t>
            </a:r>
            <a:r>
              <a:rPr lang="en-GB" sz="1200" dirty="0" err="1">
                <a:latin typeface="+mj-lt"/>
              </a:rPr>
              <a:t>Oligodendroglial</a:t>
            </a:r>
            <a:r>
              <a:rPr lang="en-GB" sz="1200" dirty="0">
                <a:latin typeface="+mj-lt"/>
              </a:rPr>
              <a:t> populations were defined as PDGFR</a:t>
            </a:r>
            <a:r>
              <a:rPr lang="el-GR" sz="1200" dirty="0">
                <a:latin typeface="+mj-lt"/>
                <a:cs typeface="Calibri" panose="020F0502020204030204" pitchFamily="34" charset="0"/>
              </a:rPr>
              <a:t>α</a:t>
            </a:r>
            <a:r>
              <a:rPr lang="en-GB" sz="1200" baseline="30000" dirty="0">
                <a:latin typeface="+mj-lt"/>
              </a:rPr>
              <a:t>+</a:t>
            </a:r>
            <a:r>
              <a:rPr lang="en-GB" sz="1200" dirty="0">
                <a:latin typeface="+mj-lt"/>
              </a:rPr>
              <a:t>A2B5</a:t>
            </a:r>
            <a:r>
              <a:rPr lang="en-GB" sz="1200" baseline="30000" dirty="0">
                <a:latin typeface="+mj-lt"/>
              </a:rPr>
              <a:t>+</a:t>
            </a:r>
            <a:r>
              <a:rPr lang="en-GB" sz="1200" dirty="0">
                <a:latin typeface="+mj-lt"/>
              </a:rPr>
              <a:t> early oligodendrocyte progenitor cells, A2B5</a:t>
            </a:r>
            <a:r>
              <a:rPr lang="en-GB" sz="1200" baseline="30000" dirty="0">
                <a:latin typeface="+mj-lt"/>
              </a:rPr>
              <a:t>+</a:t>
            </a:r>
            <a:r>
              <a:rPr lang="en-GB" sz="1200" dirty="0">
                <a:latin typeface="+mj-lt"/>
              </a:rPr>
              <a:t>O1</a:t>
            </a:r>
            <a:r>
              <a:rPr lang="en-GB" sz="1200" baseline="30000" dirty="0">
                <a:latin typeface="+mj-lt"/>
              </a:rPr>
              <a:t>+</a:t>
            </a:r>
            <a:r>
              <a:rPr lang="en-GB" sz="1200" dirty="0">
                <a:latin typeface="+mj-lt"/>
              </a:rPr>
              <a:t> pre-myelinating oligodendrocytes and O1</a:t>
            </a:r>
            <a:r>
              <a:rPr lang="en-GB" sz="1200" baseline="30000" dirty="0">
                <a:latin typeface="+mj-lt"/>
              </a:rPr>
              <a:t>+</a:t>
            </a:r>
            <a:r>
              <a:rPr lang="en-GB" sz="1200" dirty="0">
                <a:latin typeface="+mj-lt"/>
              </a:rPr>
              <a:t>MBP</a:t>
            </a:r>
            <a:r>
              <a:rPr lang="en-GB" sz="1200" baseline="30000" dirty="0">
                <a:latin typeface="+mj-lt"/>
              </a:rPr>
              <a:t>+</a:t>
            </a:r>
            <a:r>
              <a:rPr lang="en-GB" sz="1200" dirty="0">
                <a:latin typeface="+mj-lt"/>
              </a:rPr>
              <a:t> mature myelinating oligodendrocytes.</a:t>
            </a:r>
          </a:p>
          <a:p>
            <a:pPr algn="just"/>
            <a:r>
              <a:rPr lang="fr-FR" sz="1200" dirty="0">
                <a:latin typeface="+mj-lt"/>
              </a:rPr>
              <a:t>Data are </a:t>
            </a:r>
            <a:r>
              <a:rPr lang="fr-FR" sz="1200" dirty="0" err="1">
                <a:latin typeface="+mj-lt"/>
              </a:rPr>
              <a:t>expressed</a:t>
            </a:r>
            <a:r>
              <a:rPr lang="fr-FR" sz="1200" dirty="0">
                <a:latin typeface="+mj-lt"/>
              </a:rPr>
              <a:t> as </a:t>
            </a:r>
            <a:r>
              <a:rPr lang="fr-FR" sz="1200" dirty="0" err="1">
                <a:latin typeface="+mj-lt"/>
              </a:rPr>
              <a:t>median</a:t>
            </a:r>
            <a:r>
              <a:rPr lang="fr-FR" sz="1200" dirty="0">
                <a:latin typeface="+mj-lt"/>
              </a:rPr>
              <a:t> </a:t>
            </a:r>
            <a:r>
              <a:rPr lang="fr-FR" sz="1200" dirty="0" err="1">
                <a:latin typeface="+mj-lt"/>
              </a:rPr>
              <a:t>with</a:t>
            </a:r>
            <a:r>
              <a:rPr lang="fr-FR" sz="1200" dirty="0">
                <a:latin typeface="+mj-lt"/>
              </a:rPr>
              <a:t> min and max values, </a:t>
            </a:r>
            <a:r>
              <a:rPr lang="en-GB" sz="1200" dirty="0">
                <a:latin typeface="+mj-lt"/>
              </a:rPr>
              <a:t>n = 3-5 males and 4-8 females/group.</a:t>
            </a:r>
            <a:r>
              <a:rPr lang="fr-FR" sz="1200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en-GB" sz="1200" dirty="0">
                <a:latin typeface="+mj-lt"/>
              </a:rPr>
              <a:t>Kruskal-Wallis test was performed, no significant result was obtained.</a:t>
            </a:r>
            <a:endParaRPr lang="fr-FR" sz="1200" dirty="0">
              <a:latin typeface="+mj-lt"/>
            </a:endParaRPr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3FDD7518-D475-7141-17C8-1A1BAC07F3BA}"/>
              </a:ext>
            </a:extLst>
          </p:cNvPr>
          <p:cNvGrpSpPr/>
          <p:nvPr/>
        </p:nvGrpSpPr>
        <p:grpSpPr>
          <a:xfrm>
            <a:off x="235360" y="7762703"/>
            <a:ext cx="6377734" cy="289080"/>
            <a:chOff x="168731" y="8017807"/>
            <a:chExt cx="6377734" cy="289080"/>
          </a:xfrm>
        </p:grpSpPr>
        <p:grpSp>
          <p:nvGrpSpPr>
            <p:cNvPr id="15" name="Groupe 14">
              <a:extLst>
                <a:ext uri="{FF2B5EF4-FFF2-40B4-BE49-F238E27FC236}">
                  <a16:creationId xmlns:a16="http://schemas.microsoft.com/office/drawing/2014/main" id="{B8214A26-B442-D2CD-F220-6690B90D139E}"/>
                </a:ext>
              </a:extLst>
            </p:cNvPr>
            <p:cNvGrpSpPr/>
            <p:nvPr/>
          </p:nvGrpSpPr>
          <p:grpSpPr>
            <a:xfrm>
              <a:off x="168731" y="8017807"/>
              <a:ext cx="6377734" cy="289080"/>
              <a:chOff x="595494" y="7774601"/>
              <a:chExt cx="6377734" cy="289080"/>
            </a:xfrm>
          </p:grpSpPr>
          <p:grpSp>
            <p:nvGrpSpPr>
              <p:cNvPr id="18" name="Groupe 17">
                <a:extLst>
                  <a:ext uri="{FF2B5EF4-FFF2-40B4-BE49-F238E27FC236}">
                    <a16:creationId xmlns:a16="http://schemas.microsoft.com/office/drawing/2014/main" id="{408EA62A-D02A-BF53-31F3-DF7E1BAB77C2}"/>
                  </a:ext>
                </a:extLst>
              </p:cNvPr>
              <p:cNvGrpSpPr/>
              <p:nvPr/>
            </p:nvGrpSpPr>
            <p:grpSpPr>
              <a:xfrm>
                <a:off x="595494" y="7774602"/>
                <a:ext cx="4794714" cy="289079"/>
                <a:chOff x="595494" y="7774602"/>
                <a:chExt cx="4794714" cy="289079"/>
              </a:xfrm>
            </p:grpSpPr>
            <p:grpSp>
              <p:nvGrpSpPr>
                <p:cNvPr id="20" name="Groupe 19">
                  <a:extLst>
                    <a:ext uri="{FF2B5EF4-FFF2-40B4-BE49-F238E27FC236}">
                      <a16:creationId xmlns:a16="http://schemas.microsoft.com/office/drawing/2014/main" id="{7763C58F-80A9-49B9-FB88-0FBB83A91CD5}"/>
                    </a:ext>
                  </a:extLst>
                </p:cNvPr>
                <p:cNvGrpSpPr/>
                <p:nvPr/>
              </p:nvGrpSpPr>
              <p:grpSpPr>
                <a:xfrm>
                  <a:off x="595494" y="7786682"/>
                  <a:ext cx="3193969" cy="276999"/>
                  <a:chOff x="595494" y="7786682"/>
                  <a:chExt cx="3193969" cy="276999"/>
                </a:xfrm>
              </p:grpSpPr>
              <p:grpSp>
                <p:nvGrpSpPr>
                  <p:cNvPr id="22" name="Groupe 21">
                    <a:extLst>
                      <a:ext uri="{FF2B5EF4-FFF2-40B4-BE49-F238E27FC236}">
                        <a16:creationId xmlns:a16="http://schemas.microsoft.com/office/drawing/2014/main" id="{B339C274-6199-BB03-FAE6-BDAC7F2F7F22}"/>
                      </a:ext>
                    </a:extLst>
                  </p:cNvPr>
                  <p:cNvGrpSpPr/>
                  <p:nvPr/>
                </p:nvGrpSpPr>
                <p:grpSpPr>
                  <a:xfrm>
                    <a:off x="595494" y="7795194"/>
                    <a:ext cx="2133741" cy="251060"/>
                    <a:chOff x="595494" y="7795194"/>
                    <a:chExt cx="2133741" cy="251060"/>
                  </a:xfrm>
                </p:grpSpPr>
                <p:pic>
                  <p:nvPicPr>
                    <p:cNvPr id="24" name="Image 23">
                      <a:extLst>
                        <a:ext uri="{FF2B5EF4-FFF2-40B4-BE49-F238E27FC236}">
                          <a16:creationId xmlns:a16="http://schemas.microsoft.com/office/drawing/2014/main" id="{324942B7-C453-79AC-F2B7-607361103B6C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t="21023" r="74026" b="53387"/>
                    <a:stretch/>
                  </p:blipFill>
                  <p:spPr>
                    <a:xfrm>
                      <a:off x="2293799" y="7795194"/>
                      <a:ext cx="435436" cy="25106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25" name="Image 24">
                      <a:extLst>
                        <a:ext uri="{FF2B5EF4-FFF2-40B4-BE49-F238E27FC236}">
                          <a16:creationId xmlns:a16="http://schemas.microsoft.com/office/drawing/2014/main" id="{4A782554-B089-CA88-CB76-DC3AE1E44E85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t="65960" r="74002" b="9972"/>
                    <a:stretch/>
                  </p:blipFill>
                  <p:spPr>
                    <a:xfrm>
                      <a:off x="595494" y="7798423"/>
                      <a:ext cx="435829" cy="236126"/>
                    </a:xfrm>
                    <a:prstGeom prst="rect">
                      <a:avLst/>
                    </a:prstGeom>
                  </p:spPr>
                </p:pic>
              </p:grpSp>
              <p:sp>
                <p:nvSpPr>
                  <p:cNvPr id="23" name="ZoneTexte 22">
                    <a:extLst>
                      <a:ext uri="{FF2B5EF4-FFF2-40B4-BE49-F238E27FC236}">
                        <a16:creationId xmlns:a16="http://schemas.microsoft.com/office/drawing/2014/main" id="{702264EF-CF6B-AE38-51E2-ABE0E1F0F3E3}"/>
                      </a:ext>
                    </a:extLst>
                  </p:cNvPr>
                  <p:cNvSpPr txBox="1"/>
                  <p:nvPr/>
                </p:nvSpPr>
                <p:spPr>
                  <a:xfrm>
                    <a:off x="2666617" y="7786682"/>
                    <a:ext cx="1122846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fr-FR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HI-PBS-PBS</a:t>
                    </a:r>
                  </a:p>
                </p:txBody>
              </p:sp>
            </p:grpSp>
            <p:sp>
              <p:nvSpPr>
                <p:cNvPr id="21" name="ZoneTexte 20">
                  <a:extLst>
                    <a:ext uri="{FF2B5EF4-FFF2-40B4-BE49-F238E27FC236}">
                      <a16:creationId xmlns:a16="http://schemas.microsoft.com/office/drawing/2014/main" id="{C7C82AD5-5C9A-DC2B-E1BA-73B4700FD860}"/>
                    </a:ext>
                  </a:extLst>
                </p:cNvPr>
                <p:cNvSpPr txBox="1"/>
                <p:nvPr/>
              </p:nvSpPr>
              <p:spPr>
                <a:xfrm>
                  <a:off x="4267362" y="7774602"/>
                  <a:ext cx="1122846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HI-Mg-PBS</a:t>
                  </a:r>
                </a:p>
              </p:txBody>
            </p:sp>
          </p:grpSp>
          <p:sp>
            <p:nvSpPr>
              <p:cNvPr id="19" name="ZoneTexte 18">
                <a:extLst>
                  <a:ext uri="{FF2B5EF4-FFF2-40B4-BE49-F238E27FC236}">
                    <a16:creationId xmlns:a16="http://schemas.microsoft.com/office/drawing/2014/main" id="{3F43FDBB-B3E5-3D09-AED6-E4706EE50B0B}"/>
                  </a:ext>
                </a:extLst>
              </p:cNvPr>
              <p:cNvSpPr txBox="1"/>
              <p:nvPr/>
            </p:nvSpPr>
            <p:spPr>
              <a:xfrm>
                <a:off x="5850382" y="7774601"/>
                <a:ext cx="112284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HI-Mg-4PBA</a:t>
                </a:r>
              </a:p>
            </p:txBody>
          </p:sp>
        </p:grp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566A2E8B-C11E-E653-DC57-0B186F4669D1}"/>
                </a:ext>
              </a:extLst>
            </p:cNvPr>
            <p:cNvSpPr txBox="1"/>
            <p:nvPr/>
          </p:nvSpPr>
          <p:spPr>
            <a:xfrm>
              <a:off x="551449" y="8026344"/>
              <a:ext cx="1338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Sham-PBS-PBS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C8AC4AA-2503-6690-4C36-07B1D7E0C1F9}"/>
                </a:ext>
              </a:extLst>
            </p:cNvPr>
            <p:cNvSpPr/>
            <p:nvPr/>
          </p:nvSpPr>
          <p:spPr>
            <a:xfrm>
              <a:off x="3616575" y="8099400"/>
              <a:ext cx="215215" cy="119499"/>
            </a:xfrm>
            <a:prstGeom prst="rect">
              <a:avLst/>
            </a:prstGeom>
            <a:pattFill prst="dkHorz">
              <a:fgClr>
                <a:schemeClr val="bg1"/>
              </a:fgClr>
              <a:bgClr>
                <a:schemeClr val="tx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26" name="Image 25">
            <a:extLst>
              <a:ext uri="{FF2B5EF4-FFF2-40B4-BE49-F238E27FC236}">
                <a16:creationId xmlns:a16="http://schemas.microsoft.com/office/drawing/2014/main" id="{037D8B3E-F3BE-21BE-DA3D-8FFB60CD5C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5328620" y="7797181"/>
            <a:ext cx="116117" cy="20713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BFD76647-36AF-FB5F-F2AF-CCFE4A1B2F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17" y="1218043"/>
            <a:ext cx="3031236" cy="1866900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9F5E65B3-7A79-F3A8-EC42-1B9C4E4072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9328" y="1192135"/>
            <a:ext cx="2953512" cy="1892808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F24D43C8-D7CB-8873-7CE1-49145B66C3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917" y="3469859"/>
            <a:ext cx="3057144" cy="1833372"/>
          </a:xfrm>
          <a:prstGeom prst="rect">
            <a:avLst/>
          </a:prstGeom>
        </p:spPr>
      </p:pic>
      <p:pic>
        <p:nvPicPr>
          <p:cNvPr id="30" name="Image 29">
            <a:extLst>
              <a:ext uri="{FF2B5EF4-FFF2-40B4-BE49-F238E27FC236}">
                <a16:creationId xmlns:a16="http://schemas.microsoft.com/office/drawing/2014/main" id="{07B60678-BEED-2F35-A85B-470BC9FD0FB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9328" y="3416519"/>
            <a:ext cx="3058668" cy="1886712"/>
          </a:xfrm>
          <a:prstGeom prst="rect">
            <a:avLst/>
          </a:prstGeom>
        </p:spPr>
      </p:pic>
      <p:pic>
        <p:nvPicPr>
          <p:cNvPr id="31" name="Image 30">
            <a:extLst>
              <a:ext uri="{FF2B5EF4-FFF2-40B4-BE49-F238E27FC236}">
                <a16:creationId xmlns:a16="http://schemas.microsoft.com/office/drawing/2014/main" id="{015589EA-0ABC-A191-4089-4D75E83306F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917" y="5815053"/>
            <a:ext cx="2994660" cy="1874520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8C04CBD4-C1C6-4561-6455-1C512C331E8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29328" y="5847057"/>
            <a:ext cx="2926080" cy="1842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4316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id="{C22DF704-BE0E-93C5-80A8-AD7CCA91781A}"/>
              </a:ext>
            </a:extLst>
          </p:cNvPr>
          <p:cNvSpPr txBox="1"/>
          <p:nvPr/>
        </p:nvSpPr>
        <p:spPr>
          <a:xfrm>
            <a:off x="1452145" y="1145703"/>
            <a:ext cx="595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Males</a:t>
            </a:r>
            <a:endParaRPr lang="en-GB" sz="1200" dirty="0"/>
          </a:p>
        </p:txBody>
      </p:sp>
      <p:pic>
        <p:nvPicPr>
          <p:cNvPr id="40" name="Image 39">
            <a:extLst>
              <a:ext uri="{FF2B5EF4-FFF2-40B4-BE49-F238E27FC236}">
                <a16:creationId xmlns:a16="http://schemas.microsoft.com/office/drawing/2014/main" id="{3D3811FA-D2F2-24AD-F64A-7DB9AE38E9D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212"/>
          <a:stretch/>
        </p:blipFill>
        <p:spPr>
          <a:xfrm>
            <a:off x="0" y="1476051"/>
            <a:ext cx="1721092" cy="1505417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E0E54BEC-F6F3-C5F3-68F5-1A263643CE8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686" r="6838"/>
          <a:stretch/>
        </p:blipFill>
        <p:spPr>
          <a:xfrm>
            <a:off x="1807097" y="1451689"/>
            <a:ext cx="1583169" cy="1526559"/>
          </a:xfrm>
          <a:prstGeom prst="rect">
            <a:avLst/>
          </a:prstGeom>
        </p:spPr>
      </p:pic>
      <p:sp>
        <p:nvSpPr>
          <p:cNvPr id="43" name="ZoneTexte 42">
            <a:extLst>
              <a:ext uri="{FF2B5EF4-FFF2-40B4-BE49-F238E27FC236}">
                <a16:creationId xmlns:a16="http://schemas.microsoft.com/office/drawing/2014/main" id="{47B74A56-DF4F-4429-A9F5-2C6B1CB3B330}"/>
              </a:ext>
            </a:extLst>
          </p:cNvPr>
          <p:cNvSpPr txBox="1"/>
          <p:nvPr/>
        </p:nvSpPr>
        <p:spPr>
          <a:xfrm>
            <a:off x="4812836" y="1145703"/>
            <a:ext cx="7901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Females</a:t>
            </a:r>
            <a:endParaRPr lang="en-GB" sz="1200" dirty="0"/>
          </a:p>
        </p:txBody>
      </p:sp>
      <p:pic>
        <p:nvPicPr>
          <p:cNvPr id="67" name="Image 66">
            <a:extLst>
              <a:ext uri="{FF2B5EF4-FFF2-40B4-BE49-F238E27FC236}">
                <a16:creationId xmlns:a16="http://schemas.microsoft.com/office/drawing/2014/main" id="{9786A51D-805E-8D65-E8D4-4D6EFC41307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823" r="3176" b="4611"/>
          <a:stretch/>
        </p:blipFill>
        <p:spPr>
          <a:xfrm>
            <a:off x="5169884" y="1464956"/>
            <a:ext cx="1423024" cy="1506357"/>
          </a:xfrm>
          <a:prstGeom prst="rect">
            <a:avLst/>
          </a:prstGeom>
        </p:spPr>
      </p:pic>
      <p:pic>
        <p:nvPicPr>
          <p:cNvPr id="68" name="Image 67">
            <a:extLst>
              <a:ext uri="{FF2B5EF4-FFF2-40B4-BE49-F238E27FC236}">
                <a16:creationId xmlns:a16="http://schemas.microsoft.com/office/drawing/2014/main" id="{D8048C9F-1578-4D59-D5F0-1227ED7D897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537"/>
          <a:stretch/>
        </p:blipFill>
        <p:spPr>
          <a:xfrm>
            <a:off x="3531432" y="1463950"/>
            <a:ext cx="1497286" cy="1502036"/>
          </a:xfrm>
          <a:prstGeom prst="rect">
            <a:avLst/>
          </a:prstGeom>
        </p:spPr>
      </p:pic>
      <p:pic>
        <p:nvPicPr>
          <p:cNvPr id="96" name="Image 95">
            <a:extLst>
              <a:ext uri="{FF2B5EF4-FFF2-40B4-BE49-F238E27FC236}">
                <a16:creationId xmlns:a16="http://schemas.microsoft.com/office/drawing/2014/main" id="{1FCD52F8-92EF-3DEB-3CD9-5C3F47E2302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5818" r="15188"/>
          <a:stretch/>
        </p:blipFill>
        <p:spPr>
          <a:xfrm>
            <a:off x="34144" y="4032059"/>
            <a:ext cx="1647624" cy="1424429"/>
          </a:xfrm>
          <a:prstGeom prst="rect">
            <a:avLst/>
          </a:prstGeom>
        </p:spPr>
      </p:pic>
      <p:pic>
        <p:nvPicPr>
          <p:cNvPr id="97" name="Image 96">
            <a:extLst>
              <a:ext uri="{FF2B5EF4-FFF2-40B4-BE49-F238E27FC236}">
                <a16:creationId xmlns:a16="http://schemas.microsoft.com/office/drawing/2014/main" id="{F85A17A8-AAA1-84AF-80BA-72C98AD0CE2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5209" r="20333" b="506"/>
          <a:stretch/>
        </p:blipFill>
        <p:spPr>
          <a:xfrm>
            <a:off x="1742523" y="4025059"/>
            <a:ext cx="1542626" cy="1424429"/>
          </a:xfrm>
          <a:prstGeom prst="rect">
            <a:avLst/>
          </a:prstGeom>
        </p:spPr>
      </p:pic>
      <p:pic>
        <p:nvPicPr>
          <p:cNvPr id="125" name="Image 124">
            <a:extLst>
              <a:ext uri="{FF2B5EF4-FFF2-40B4-BE49-F238E27FC236}">
                <a16:creationId xmlns:a16="http://schemas.microsoft.com/office/drawing/2014/main" id="{975901E0-A57F-DD67-90CB-30B73BD5ADA0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7759" b="14085"/>
          <a:stretch/>
        </p:blipFill>
        <p:spPr>
          <a:xfrm>
            <a:off x="3390266" y="4003003"/>
            <a:ext cx="1559403" cy="1453485"/>
          </a:xfrm>
          <a:prstGeom prst="rect">
            <a:avLst/>
          </a:prstGeom>
        </p:spPr>
      </p:pic>
      <p:pic>
        <p:nvPicPr>
          <p:cNvPr id="156" name="Image 155">
            <a:extLst>
              <a:ext uri="{FF2B5EF4-FFF2-40B4-BE49-F238E27FC236}">
                <a16:creationId xmlns:a16="http://schemas.microsoft.com/office/drawing/2014/main" id="{15532DC1-3C24-8C60-2597-01EFCF8CDAF9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12569"/>
          <a:stretch/>
        </p:blipFill>
        <p:spPr>
          <a:xfrm>
            <a:off x="1758612" y="6270698"/>
            <a:ext cx="1670085" cy="1637179"/>
          </a:xfrm>
          <a:prstGeom prst="rect">
            <a:avLst/>
          </a:prstGeom>
        </p:spPr>
      </p:pic>
      <p:pic>
        <p:nvPicPr>
          <p:cNvPr id="157" name="Image 156">
            <a:extLst>
              <a:ext uri="{FF2B5EF4-FFF2-40B4-BE49-F238E27FC236}">
                <a16:creationId xmlns:a16="http://schemas.microsoft.com/office/drawing/2014/main" id="{BA44D7C6-4F89-482C-D067-3C11997F8C2E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r="13631"/>
          <a:stretch/>
        </p:blipFill>
        <p:spPr>
          <a:xfrm>
            <a:off x="7294" y="6270699"/>
            <a:ext cx="1674474" cy="1637178"/>
          </a:xfrm>
          <a:prstGeom prst="rect">
            <a:avLst/>
          </a:prstGeom>
        </p:spPr>
      </p:pic>
      <p:sp>
        <p:nvSpPr>
          <p:cNvPr id="161" name="ZoneTexte 160">
            <a:extLst>
              <a:ext uri="{FF2B5EF4-FFF2-40B4-BE49-F238E27FC236}">
                <a16:creationId xmlns:a16="http://schemas.microsoft.com/office/drawing/2014/main" id="{2A6F6A62-BD6B-9C95-D182-972F242E30D7}"/>
              </a:ext>
            </a:extLst>
          </p:cNvPr>
          <p:cNvSpPr txBox="1"/>
          <p:nvPr/>
        </p:nvSpPr>
        <p:spPr>
          <a:xfrm>
            <a:off x="64609" y="158344"/>
            <a:ext cx="6711862" cy="30777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latin typeface="+mj-lt"/>
              </a:rPr>
              <a:t>Full original blots BCL-2</a:t>
            </a:r>
          </a:p>
        </p:txBody>
      </p:sp>
      <p:sp>
        <p:nvSpPr>
          <p:cNvPr id="162" name="ZoneTexte 161">
            <a:extLst>
              <a:ext uri="{FF2B5EF4-FFF2-40B4-BE49-F238E27FC236}">
                <a16:creationId xmlns:a16="http://schemas.microsoft.com/office/drawing/2014/main" id="{20BD7F71-7DA1-30DF-D7C9-F094C9D30E13}"/>
              </a:ext>
            </a:extLst>
          </p:cNvPr>
          <p:cNvSpPr txBox="1"/>
          <p:nvPr/>
        </p:nvSpPr>
        <p:spPr>
          <a:xfrm>
            <a:off x="64609" y="3114379"/>
            <a:ext cx="6728782" cy="30777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latin typeface="+mj-lt"/>
              </a:rPr>
              <a:t>Full original blots BAX</a:t>
            </a:r>
          </a:p>
        </p:txBody>
      </p:sp>
      <p:sp>
        <p:nvSpPr>
          <p:cNvPr id="163" name="ZoneTexte 162">
            <a:extLst>
              <a:ext uri="{FF2B5EF4-FFF2-40B4-BE49-F238E27FC236}">
                <a16:creationId xmlns:a16="http://schemas.microsoft.com/office/drawing/2014/main" id="{9709BF41-91C0-E22F-7B8D-3FF5169E5F2F}"/>
              </a:ext>
            </a:extLst>
          </p:cNvPr>
          <p:cNvSpPr txBox="1"/>
          <p:nvPr/>
        </p:nvSpPr>
        <p:spPr>
          <a:xfrm>
            <a:off x="64609" y="5673919"/>
            <a:ext cx="6728782" cy="30777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latin typeface="+mj-lt"/>
              </a:rPr>
              <a:t>Full original blots Cas 3 </a:t>
            </a:r>
          </a:p>
        </p:txBody>
      </p:sp>
      <p:sp>
        <p:nvSpPr>
          <p:cNvPr id="164" name="ZoneTexte 163">
            <a:extLst>
              <a:ext uri="{FF2B5EF4-FFF2-40B4-BE49-F238E27FC236}">
                <a16:creationId xmlns:a16="http://schemas.microsoft.com/office/drawing/2014/main" id="{E08C2B8F-44C8-524F-D992-30DB07AE7D21}"/>
              </a:ext>
            </a:extLst>
          </p:cNvPr>
          <p:cNvSpPr txBox="1"/>
          <p:nvPr/>
        </p:nvSpPr>
        <p:spPr>
          <a:xfrm>
            <a:off x="637147" y="1335690"/>
            <a:ext cx="595548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200" dirty="0"/>
              <a:t>BCL-2</a:t>
            </a:r>
            <a:endParaRPr lang="en-GB" sz="1200" dirty="0"/>
          </a:p>
        </p:txBody>
      </p:sp>
      <p:sp>
        <p:nvSpPr>
          <p:cNvPr id="165" name="ZoneTexte 164">
            <a:extLst>
              <a:ext uri="{FF2B5EF4-FFF2-40B4-BE49-F238E27FC236}">
                <a16:creationId xmlns:a16="http://schemas.microsoft.com/office/drawing/2014/main" id="{3816627A-51D5-E707-EBCE-098683807882}"/>
              </a:ext>
            </a:extLst>
          </p:cNvPr>
          <p:cNvSpPr txBox="1"/>
          <p:nvPr/>
        </p:nvSpPr>
        <p:spPr>
          <a:xfrm>
            <a:off x="2381499" y="1335690"/>
            <a:ext cx="87871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sz="1200" dirty="0"/>
              <a:t>β</a:t>
            </a:r>
            <a:r>
              <a:rPr lang="fr-FR" sz="1200" dirty="0"/>
              <a:t>-Actin </a:t>
            </a:r>
            <a:endParaRPr lang="en-GB" sz="1200" dirty="0"/>
          </a:p>
        </p:txBody>
      </p:sp>
      <p:sp>
        <p:nvSpPr>
          <p:cNvPr id="166" name="ZoneTexte 165">
            <a:extLst>
              <a:ext uri="{FF2B5EF4-FFF2-40B4-BE49-F238E27FC236}">
                <a16:creationId xmlns:a16="http://schemas.microsoft.com/office/drawing/2014/main" id="{CD00631D-8C30-875C-7CDA-37B9EFFF22FC}"/>
              </a:ext>
            </a:extLst>
          </p:cNvPr>
          <p:cNvSpPr txBox="1"/>
          <p:nvPr/>
        </p:nvSpPr>
        <p:spPr>
          <a:xfrm>
            <a:off x="3914249" y="1335690"/>
            <a:ext cx="595548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200" dirty="0"/>
              <a:t>BCL-2</a:t>
            </a:r>
            <a:endParaRPr lang="en-GB" sz="1200" dirty="0"/>
          </a:p>
        </p:txBody>
      </p:sp>
      <p:sp>
        <p:nvSpPr>
          <p:cNvPr id="167" name="ZoneTexte 166">
            <a:extLst>
              <a:ext uri="{FF2B5EF4-FFF2-40B4-BE49-F238E27FC236}">
                <a16:creationId xmlns:a16="http://schemas.microsoft.com/office/drawing/2014/main" id="{9A89DC41-56F3-A5EC-64F3-46A95376154B}"/>
              </a:ext>
            </a:extLst>
          </p:cNvPr>
          <p:cNvSpPr txBox="1"/>
          <p:nvPr/>
        </p:nvSpPr>
        <p:spPr>
          <a:xfrm>
            <a:off x="5658601" y="1335690"/>
            <a:ext cx="87871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sz="1200" dirty="0"/>
              <a:t>β</a:t>
            </a:r>
            <a:r>
              <a:rPr lang="fr-FR" sz="1200" dirty="0"/>
              <a:t>-Actin </a:t>
            </a:r>
            <a:endParaRPr lang="en-GB" sz="1200" dirty="0"/>
          </a:p>
        </p:txBody>
      </p:sp>
      <p:sp>
        <p:nvSpPr>
          <p:cNvPr id="168" name="ZoneTexte 167">
            <a:extLst>
              <a:ext uri="{FF2B5EF4-FFF2-40B4-BE49-F238E27FC236}">
                <a16:creationId xmlns:a16="http://schemas.microsoft.com/office/drawing/2014/main" id="{9D4BB925-80CC-309A-DBA5-4059E49322AC}"/>
              </a:ext>
            </a:extLst>
          </p:cNvPr>
          <p:cNvSpPr txBox="1"/>
          <p:nvPr/>
        </p:nvSpPr>
        <p:spPr>
          <a:xfrm>
            <a:off x="1423318" y="3392092"/>
            <a:ext cx="595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Males</a:t>
            </a:r>
            <a:endParaRPr lang="en-GB" sz="1200" dirty="0"/>
          </a:p>
        </p:txBody>
      </p:sp>
      <p:sp>
        <p:nvSpPr>
          <p:cNvPr id="170" name="ZoneTexte 169">
            <a:extLst>
              <a:ext uri="{FF2B5EF4-FFF2-40B4-BE49-F238E27FC236}">
                <a16:creationId xmlns:a16="http://schemas.microsoft.com/office/drawing/2014/main" id="{1FA4C120-4FFE-7638-A5F5-BAEAD3423DAF}"/>
              </a:ext>
            </a:extLst>
          </p:cNvPr>
          <p:cNvSpPr txBox="1"/>
          <p:nvPr/>
        </p:nvSpPr>
        <p:spPr>
          <a:xfrm>
            <a:off x="439728" y="3688445"/>
            <a:ext cx="595548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200" dirty="0"/>
              <a:t>BAX</a:t>
            </a:r>
            <a:endParaRPr lang="en-GB" sz="1200" dirty="0"/>
          </a:p>
        </p:txBody>
      </p:sp>
      <p:sp>
        <p:nvSpPr>
          <p:cNvPr id="171" name="ZoneTexte 170">
            <a:extLst>
              <a:ext uri="{FF2B5EF4-FFF2-40B4-BE49-F238E27FC236}">
                <a16:creationId xmlns:a16="http://schemas.microsoft.com/office/drawing/2014/main" id="{2D52413F-19FB-9608-F447-B143D7A15A38}"/>
              </a:ext>
            </a:extLst>
          </p:cNvPr>
          <p:cNvSpPr txBox="1"/>
          <p:nvPr/>
        </p:nvSpPr>
        <p:spPr>
          <a:xfrm>
            <a:off x="2184080" y="3688445"/>
            <a:ext cx="87871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sz="1200" dirty="0"/>
              <a:t>β</a:t>
            </a:r>
            <a:r>
              <a:rPr lang="fr-FR" sz="1200" dirty="0"/>
              <a:t>-Actin </a:t>
            </a:r>
            <a:endParaRPr lang="en-GB" sz="1200" dirty="0"/>
          </a:p>
        </p:txBody>
      </p:sp>
      <p:sp>
        <p:nvSpPr>
          <p:cNvPr id="172" name="ZoneTexte 171">
            <a:extLst>
              <a:ext uri="{FF2B5EF4-FFF2-40B4-BE49-F238E27FC236}">
                <a16:creationId xmlns:a16="http://schemas.microsoft.com/office/drawing/2014/main" id="{33DD10EC-BDFC-4204-4884-0ABEB9271065}"/>
              </a:ext>
            </a:extLst>
          </p:cNvPr>
          <p:cNvSpPr txBox="1"/>
          <p:nvPr/>
        </p:nvSpPr>
        <p:spPr>
          <a:xfrm>
            <a:off x="3716830" y="3688445"/>
            <a:ext cx="595548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200" dirty="0"/>
              <a:t>BAX</a:t>
            </a:r>
            <a:endParaRPr lang="en-GB" sz="1200" dirty="0"/>
          </a:p>
        </p:txBody>
      </p:sp>
      <p:sp>
        <p:nvSpPr>
          <p:cNvPr id="180" name="ZoneTexte 179">
            <a:extLst>
              <a:ext uri="{FF2B5EF4-FFF2-40B4-BE49-F238E27FC236}">
                <a16:creationId xmlns:a16="http://schemas.microsoft.com/office/drawing/2014/main" id="{283B09C6-A0FD-772B-9259-05FB838B4629}"/>
              </a:ext>
            </a:extLst>
          </p:cNvPr>
          <p:cNvSpPr txBox="1"/>
          <p:nvPr/>
        </p:nvSpPr>
        <p:spPr>
          <a:xfrm>
            <a:off x="1597605" y="5984611"/>
            <a:ext cx="595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Males</a:t>
            </a:r>
            <a:endParaRPr lang="en-GB" sz="1200" dirty="0"/>
          </a:p>
        </p:txBody>
      </p:sp>
      <p:sp>
        <p:nvSpPr>
          <p:cNvPr id="182" name="ZoneTexte 181">
            <a:extLst>
              <a:ext uri="{FF2B5EF4-FFF2-40B4-BE49-F238E27FC236}">
                <a16:creationId xmlns:a16="http://schemas.microsoft.com/office/drawing/2014/main" id="{D34399BD-E5FC-9DBA-23E1-F7599A0DFF29}"/>
              </a:ext>
            </a:extLst>
          </p:cNvPr>
          <p:cNvSpPr txBox="1"/>
          <p:nvPr/>
        </p:nvSpPr>
        <p:spPr>
          <a:xfrm>
            <a:off x="614015" y="6164001"/>
            <a:ext cx="595548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200" dirty="0"/>
              <a:t>Cas 3</a:t>
            </a:r>
            <a:endParaRPr lang="en-GB" sz="1200" dirty="0"/>
          </a:p>
        </p:txBody>
      </p:sp>
      <p:sp>
        <p:nvSpPr>
          <p:cNvPr id="183" name="ZoneTexte 182">
            <a:extLst>
              <a:ext uri="{FF2B5EF4-FFF2-40B4-BE49-F238E27FC236}">
                <a16:creationId xmlns:a16="http://schemas.microsoft.com/office/drawing/2014/main" id="{D49751CD-D445-1526-B8DB-273CB792E16B}"/>
              </a:ext>
            </a:extLst>
          </p:cNvPr>
          <p:cNvSpPr txBox="1"/>
          <p:nvPr/>
        </p:nvSpPr>
        <p:spPr>
          <a:xfrm>
            <a:off x="2358367" y="6164001"/>
            <a:ext cx="87871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sz="1200" dirty="0"/>
              <a:t>β</a:t>
            </a:r>
            <a:r>
              <a:rPr lang="fr-FR" sz="1200" dirty="0"/>
              <a:t>-Actin </a:t>
            </a:r>
            <a:endParaRPr lang="en-GB" sz="1200" dirty="0"/>
          </a:p>
        </p:txBody>
      </p:sp>
      <p:sp>
        <p:nvSpPr>
          <p:cNvPr id="186" name="ZoneTexte 185">
            <a:extLst>
              <a:ext uri="{FF2B5EF4-FFF2-40B4-BE49-F238E27FC236}">
                <a16:creationId xmlns:a16="http://schemas.microsoft.com/office/drawing/2014/main" id="{ECF0E1B9-AFED-54C3-BE51-931493F92146}"/>
              </a:ext>
            </a:extLst>
          </p:cNvPr>
          <p:cNvSpPr txBox="1"/>
          <p:nvPr/>
        </p:nvSpPr>
        <p:spPr>
          <a:xfrm>
            <a:off x="64609" y="169731"/>
            <a:ext cx="28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latin typeface="+mj-lt"/>
              </a:rPr>
              <a:t>A</a:t>
            </a:r>
          </a:p>
        </p:txBody>
      </p:sp>
      <p:sp>
        <p:nvSpPr>
          <p:cNvPr id="187" name="ZoneTexte 186">
            <a:extLst>
              <a:ext uri="{FF2B5EF4-FFF2-40B4-BE49-F238E27FC236}">
                <a16:creationId xmlns:a16="http://schemas.microsoft.com/office/drawing/2014/main" id="{F7461D2A-0707-40FA-13F7-1E12C490233F}"/>
              </a:ext>
            </a:extLst>
          </p:cNvPr>
          <p:cNvSpPr txBox="1"/>
          <p:nvPr/>
        </p:nvSpPr>
        <p:spPr>
          <a:xfrm>
            <a:off x="64609" y="3129031"/>
            <a:ext cx="28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latin typeface="+mj-lt"/>
              </a:rPr>
              <a:t>B</a:t>
            </a:r>
          </a:p>
        </p:txBody>
      </p:sp>
      <p:sp>
        <p:nvSpPr>
          <p:cNvPr id="188" name="ZoneTexte 187">
            <a:extLst>
              <a:ext uri="{FF2B5EF4-FFF2-40B4-BE49-F238E27FC236}">
                <a16:creationId xmlns:a16="http://schemas.microsoft.com/office/drawing/2014/main" id="{5F9C6A44-11AB-E909-913E-5FFA9CD4234F}"/>
              </a:ext>
            </a:extLst>
          </p:cNvPr>
          <p:cNvSpPr txBox="1"/>
          <p:nvPr/>
        </p:nvSpPr>
        <p:spPr>
          <a:xfrm>
            <a:off x="47689" y="5660660"/>
            <a:ext cx="28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latin typeface="+mj-lt"/>
              </a:rPr>
              <a:t>C</a:t>
            </a:r>
          </a:p>
        </p:txBody>
      </p:sp>
      <p:pic>
        <p:nvPicPr>
          <p:cNvPr id="203" name="Image 202">
            <a:extLst>
              <a:ext uri="{FF2B5EF4-FFF2-40B4-BE49-F238E27FC236}">
                <a16:creationId xmlns:a16="http://schemas.microsoft.com/office/drawing/2014/main" id="{A5F64388-2E31-F566-CD95-A5214F9B183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518161" y="6441000"/>
            <a:ext cx="1578379" cy="1490282"/>
          </a:xfrm>
          <a:prstGeom prst="rect">
            <a:avLst/>
          </a:prstGeom>
        </p:spPr>
      </p:pic>
      <p:sp>
        <p:nvSpPr>
          <p:cNvPr id="204" name="ZoneTexte 203">
            <a:extLst>
              <a:ext uri="{FF2B5EF4-FFF2-40B4-BE49-F238E27FC236}">
                <a16:creationId xmlns:a16="http://schemas.microsoft.com/office/drawing/2014/main" id="{2A2A73F8-D633-9532-CE87-C99A1FA47B3C}"/>
              </a:ext>
            </a:extLst>
          </p:cNvPr>
          <p:cNvSpPr txBox="1"/>
          <p:nvPr/>
        </p:nvSpPr>
        <p:spPr>
          <a:xfrm>
            <a:off x="4625952" y="3399689"/>
            <a:ext cx="7901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Females</a:t>
            </a:r>
            <a:endParaRPr lang="en-GB" sz="1200" dirty="0"/>
          </a:p>
        </p:txBody>
      </p:sp>
      <p:sp>
        <p:nvSpPr>
          <p:cNvPr id="205" name="ZoneTexte 204">
            <a:extLst>
              <a:ext uri="{FF2B5EF4-FFF2-40B4-BE49-F238E27FC236}">
                <a16:creationId xmlns:a16="http://schemas.microsoft.com/office/drawing/2014/main" id="{8038E6A7-4F3C-CD39-A29A-CD551CFC391D}"/>
              </a:ext>
            </a:extLst>
          </p:cNvPr>
          <p:cNvSpPr txBox="1"/>
          <p:nvPr/>
        </p:nvSpPr>
        <p:spPr>
          <a:xfrm>
            <a:off x="5531422" y="3702144"/>
            <a:ext cx="87871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sz="1200" dirty="0"/>
              <a:t>β</a:t>
            </a:r>
            <a:r>
              <a:rPr lang="fr-FR" sz="1200" dirty="0"/>
              <a:t>-Actin </a:t>
            </a:r>
            <a:endParaRPr lang="en-GB" sz="1200" dirty="0"/>
          </a:p>
        </p:txBody>
      </p:sp>
      <p:sp>
        <p:nvSpPr>
          <p:cNvPr id="206" name="ZoneTexte 205">
            <a:extLst>
              <a:ext uri="{FF2B5EF4-FFF2-40B4-BE49-F238E27FC236}">
                <a16:creationId xmlns:a16="http://schemas.microsoft.com/office/drawing/2014/main" id="{EFB33CC7-49A2-24B0-A293-E992BEE589F9}"/>
              </a:ext>
            </a:extLst>
          </p:cNvPr>
          <p:cNvSpPr txBox="1"/>
          <p:nvPr/>
        </p:nvSpPr>
        <p:spPr>
          <a:xfrm>
            <a:off x="3983547" y="6114802"/>
            <a:ext cx="595548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200" dirty="0"/>
              <a:t>Cas 3</a:t>
            </a:r>
            <a:endParaRPr lang="en-GB" sz="1200" dirty="0"/>
          </a:p>
        </p:txBody>
      </p:sp>
      <p:sp>
        <p:nvSpPr>
          <p:cNvPr id="207" name="ZoneTexte 206">
            <a:extLst>
              <a:ext uri="{FF2B5EF4-FFF2-40B4-BE49-F238E27FC236}">
                <a16:creationId xmlns:a16="http://schemas.microsoft.com/office/drawing/2014/main" id="{25BC6BFC-0521-8730-714E-B2AD00DC5653}"/>
              </a:ext>
            </a:extLst>
          </p:cNvPr>
          <p:cNvSpPr txBox="1"/>
          <p:nvPr/>
        </p:nvSpPr>
        <p:spPr>
          <a:xfrm>
            <a:off x="4892669" y="5943009"/>
            <a:ext cx="7901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Females</a:t>
            </a:r>
            <a:endParaRPr lang="en-GB" sz="1200" dirty="0"/>
          </a:p>
        </p:txBody>
      </p:sp>
      <p:sp>
        <p:nvSpPr>
          <p:cNvPr id="208" name="ZoneTexte 207">
            <a:extLst>
              <a:ext uri="{FF2B5EF4-FFF2-40B4-BE49-F238E27FC236}">
                <a16:creationId xmlns:a16="http://schemas.microsoft.com/office/drawing/2014/main" id="{28062B79-506E-5229-6EAB-69625231D98C}"/>
              </a:ext>
            </a:extLst>
          </p:cNvPr>
          <p:cNvSpPr txBox="1"/>
          <p:nvPr/>
        </p:nvSpPr>
        <p:spPr>
          <a:xfrm>
            <a:off x="5798139" y="6128501"/>
            <a:ext cx="87871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sz="1200" dirty="0"/>
              <a:t>β</a:t>
            </a:r>
            <a:r>
              <a:rPr lang="fr-FR" sz="1200" dirty="0"/>
              <a:t>-Actin </a:t>
            </a:r>
            <a:endParaRPr lang="en-GB" sz="1200" dirty="0"/>
          </a:p>
        </p:txBody>
      </p:sp>
      <p:cxnSp>
        <p:nvCxnSpPr>
          <p:cNvPr id="210" name="Connecteur droit avec flèche 209">
            <a:extLst>
              <a:ext uri="{FF2B5EF4-FFF2-40B4-BE49-F238E27FC236}">
                <a16:creationId xmlns:a16="http://schemas.microsoft.com/office/drawing/2014/main" id="{49F65C12-51A1-D1C7-204F-92A07AE425A5}"/>
              </a:ext>
            </a:extLst>
          </p:cNvPr>
          <p:cNvCxnSpPr>
            <a:cxnSpLocks/>
          </p:cNvCxnSpPr>
          <p:nvPr/>
        </p:nvCxnSpPr>
        <p:spPr>
          <a:xfrm flipH="1">
            <a:off x="4631831" y="7296580"/>
            <a:ext cx="149652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4" name="ZoneTexte 213">
            <a:extLst>
              <a:ext uri="{FF2B5EF4-FFF2-40B4-BE49-F238E27FC236}">
                <a16:creationId xmlns:a16="http://schemas.microsoft.com/office/drawing/2014/main" id="{C7518F6C-98AD-23EB-52C0-CE986C81DD72}"/>
              </a:ext>
            </a:extLst>
          </p:cNvPr>
          <p:cNvSpPr txBox="1"/>
          <p:nvPr/>
        </p:nvSpPr>
        <p:spPr>
          <a:xfrm>
            <a:off x="4699126" y="7055491"/>
            <a:ext cx="4895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b="1" dirty="0">
                <a:solidFill>
                  <a:schemeClr val="bg1"/>
                </a:solidFill>
              </a:rPr>
              <a:t>Pro-Cas 3</a:t>
            </a:r>
          </a:p>
        </p:txBody>
      </p:sp>
      <p:cxnSp>
        <p:nvCxnSpPr>
          <p:cNvPr id="215" name="Connecteur droit avec flèche 214">
            <a:extLst>
              <a:ext uri="{FF2B5EF4-FFF2-40B4-BE49-F238E27FC236}">
                <a16:creationId xmlns:a16="http://schemas.microsoft.com/office/drawing/2014/main" id="{FCBAD51E-026C-6180-85C8-61D28B2FCD2B}"/>
              </a:ext>
            </a:extLst>
          </p:cNvPr>
          <p:cNvCxnSpPr>
            <a:cxnSpLocks/>
          </p:cNvCxnSpPr>
          <p:nvPr/>
        </p:nvCxnSpPr>
        <p:spPr>
          <a:xfrm flipH="1">
            <a:off x="4592846" y="7491508"/>
            <a:ext cx="149652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6" name="ZoneTexte 215">
            <a:extLst>
              <a:ext uri="{FF2B5EF4-FFF2-40B4-BE49-F238E27FC236}">
                <a16:creationId xmlns:a16="http://schemas.microsoft.com/office/drawing/2014/main" id="{B33065B3-DE46-A52D-93AB-2C659368E3BB}"/>
              </a:ext>
            </a:extLst>
          </p:cNvPr>
          <p:cNvSpPr txBox="1"/>
          <p:nvPr/>
        </p:nvSpPr>
        <p:spPr>
          <a:xfrm>
            <a:off x="4657680" y="7389657"/>
            <a:ext cx="5602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b="1" dirty="0">
                <a:solidFill>
                  <a:schemeClr val="bg1"/>
                </a:solidFill>
              </a:rPr>
              <a:t>CleavedCas 3</a:t>
            </a:r>
          </a:p>
        </p:txBody>
      </p:sp>
      <p:pic>
        <p:nvPicPr>
          <p:cNvPr id="235" name="Image 234">
            <a:extLst>
              <a:ext uri="{FF2B5EF4-FFF2-40B4-BE49-F238E27FC236}">
                <a16:creationId xmlns:a16="http://schemas.microsoft.com/office/drawing/2014/main" id="{FD0D477E-D10A-AD53-71C9-9BE4AB3A8151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r="10248"/>
          <a:stretch/>
        </p:blipFill>
        <p:spPr>
          <a:xfrm>
            <a:off x="5154904" y="6449332"/>
            <a:ext cx="1631750" cy="1490282"/>
          </a:xfrm>
          <a:prstGeom prst="rect">
            <a:avLst/>
          </a:prstGeom>
        </p:spPr>
      </p:pic>
      <p:sp>
        <p:nvSpPr>
          <p:cNvPr id="236" name="ZoneTexte 235">
            <a:extLst>
              <a:ext uri="{FF2B5EF4-FFF2-40B4-BE49-F238E27FC236}">
                <a16:creationId xmlns:a16="http://schemas.microsoft.com/office/drawing/2014/main" id="{AE979325-9431-54AF-EAF2-801A56301C51}"/>
              </a:ext>
            </a:extLst>
          </p:cNvPr>
          <p:cNvSpPr txBox="1"/>
          <p:nvPr/>
        </p:nvSpPr>
        <p:spPr>
          <a:xfrm>
            <a:off x="5096540" y="7349496"/>
            <a:ext cx="546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b="1" dirty="0">
                <a:solidFill>
                  <a:schemeClr val="bg1"/>
                </a:solidFill>
              </a:rPr>
              <a:t>Cleaved Cas</a:t>
            </a:r>
            <a:r>
              <a:rPr lang="fr-FR" sz="800" dirty="0">
                <a:solidFill>
                  <a:schemeClr val="bg1"/>
                </a:solidFill>
              </a:rPr>
              <a:t> 3</a:t>
            </a:r>
          </a:p>
        </p:txBody>
      </p:sp>
      <p:sp>
        <p:nvSpPr>
          <p:cNvPr id="237" name="ZoneTexte 236">
            <a:extLst>
              <a:ext uri="{FF2B5EF4-FFF2-40B4-BE49-F238E27FC236}">
                <a16:creationId xmlns:a16="http://schemas.microsoft.com/office/drawing/2014/main" id="{44D928C9-8A0B-3A9C-42C8-1276810C02C0}"/>
              </a:ext>
            </a:extLst>
          </p:cNvPr>
          <p:cNvSpPr txBox="1"/>
          <p:nvPr/>
        </p:nvSpPr>
        <p:spPr>
          <a:xfrm>
            <a:off x="5126999" y="7111341"/>
            <a:ext cx="679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b="1" dirty="0">
                <a:solidFill>
                  <a:schemeClr val="bg1"/>
                </a:solidFill>
              </a:rPr>
              <a:t>Pro</a:t>
            </a:r>
          </a:p>
          <a:p>
            <a:r>
              <a:rPr lang="fr-FR" sz="800" b="1" dirty="0">
                <a:solidFill>
                  <a:schemeClr val="bg1"/>
                </a:solidFill>
              </a:rPr>
              <a:t>Cas </a:t>
            </a:r>
            <a:r>
              <a:rPr lang="fr-FR" sz="8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38" name="ZoneTexte 237">
            <a:extLst>
              <a:ext uri="{FF2B5EF4-FFF2-40B4-BE49-F238E27FC236}">
                <a16:creationId xmlns:a16="http://schemas.microsoft.com/office/drawing/2014/main" id="{BEAD61B7-9934-86CF-5933-54CC694CEC0C}"/>
              </a:ext>
            </a:extLst>
          </p:cNvPr>
          <p:cNvSpPr txBox="1"/>
          <p:nvPr/>
        </p:nvSpPr>
        <p:spPr>
          <a:xfrm>
            <a:off x="5108515" y="6986398"/>
            <a:ext cx="6694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800" b="1" dirty="0">
                <a:solidFill>
                  <a:schemeClr val="bg1"/>
                </a:solidFill>
              </a:rPr>
              <a:t>β</a:t>
            </a:r>
            <a:r>
              <a:rPr lang="fr-FR" sz="800" b="1" dirty="0">
                <a:solidFill>
                  <a:schemeClr val="bg1"/>
                </a:solidFill>
              </a:rPr>
              <a:t>-Actin</a:t>
            </a:r>
          </a:p>
        </p:txBody>
      </p:sp>
      <p:graphicFrame>
        <p:nvGraphicFramePr>
          <p:cNvPr id="243" name="Tableau 242">
            <a:extLst>
              <a:ext uri="{FF2B5EF4-FFF2-40B4-BE49-F238E27FC236}">
                <a16:creationId xmlns:a16="http://schemas.microsoft.com/office/drawing/2014/main" id="{F8F5397D-9D78-2EB0-0157-85C1FDFC54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7982567"/>
              </p:ext>
            </p:extLst>
          </p:nvPr>
        </p:nvGraphicFramePr>
        <p:xfrm>
          <a:off x="47984" y="553383"/>
          <a:ext cx="6728782" cy="574266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8833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24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1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49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68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23292"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2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3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4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5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9946"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MWM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Sham-PBS-PBS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HI-PBS-PBS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HI-Mg-PBS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HI-Mg-4PBA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44" name="ZoneTexte 243">
            <a:extLst>
              <a:ext uri="{FF2B5EF4-FFF2-40B4-BE49-F238E27FC236}">
                <a16:creationId xmlns:a16="http://schemas.microsoft.com/office/drawing/2014/main" id="{A73B423E-50C0-E710-EF45-03EE85304FEB}"/>
              </a:ext>
            </a:extLst>
          </p:cNvPr>
          <p:cNvSpPr txBox="1"/>
          <p:nvPr/>
        </p:nvSpPr>
        <p:spPr>
          <a:xfrm>
            <a:off x="64609" y="8087268"/>
            <a:ext cx="6593565" cy="646331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fr-FR" sz="1200" dirty="0">
                <a:latin typeface="+mj-lt"/>
              </a:rPr>
              <a:t>Figure S7: Full original blots used in Figure 5 to illustrate variations of BCL2 (A), BAX (B), Pro-Cas 3 and </a:t>
            </a:r>
            <a:r>
              <a:rPr lang="fr-FR" sz="1200" dirty="0" err="1">
                <a:latin typeface="+mj-lt"/>
              </a:rPr>
              <a:t>cleaved</a:t>
            </a:r>
            <a:r>
              <a:rPr lang="fr-FR" sz="1200" dirty="0">
                <a:latin typeface="+mj-lt"/>
              </a:rPr>
              <a:t> cas 3 (C) protein </a:t>
            </a:r>
            <a:r>
              <a:rPr lang="fr-FR" sz="1200" dirty="0" err="1">
                <a:latin typeface="+mj-lt"/>
              </a:rPr>
              <a:t>level</a:t>
            </a:r>
            <a:r>
              <a:rPr lang="fr-FR" sz="1200" dirty="0">
                <a:latin typeface="+mj-lt"/>
              </a:rPr>
              <a:t> </a:t>
            </a:r>
            <a:r>
              <a:rPr lang="fr-FR" sz="1200" dirty="0" err="1">
                <a:latin typeface="+mj-lt"/>
              </a:rPr>
              <a:t>after</a:t>
            </a:r>
            <a:r>
              <a:rPr lang="fr-FR" sz="1200" dirty="0">
                <a:latin typeface="+mj-lt"/>
              </a:rPr>
              <a:t> HI and </a:t>
            </a:r>
            <a:r>
              <a:rPr lang="fr-FR" sz="1200" dirty="0" err="1">
                <a:latin typeface="+mj-lt"/>
              </a:rPr>
              <a:t>treatments</a:t>
            </a:r>
            <a:r>
              <a:rPr lang="fr-FR" sz="1200" dirty="0">
                <a:latin typeface="+mj-lt"/>
              </a:rPr>
              <a:t>.    </a:t>
            </a:r>
          </a:p>
          <a:p>
            <a:pPr algn="just"/>
            <a:endParaRPr lang="fr-FR" sz="1200" dirty="0">
              <a:latin typeface="+mj-lt"/>
            </a:endParaRPr>
          </a:p>
        </p:txBody>
      </p:sp>
      <p:pic>
        <p:nvPicPr>
          <p:cNvPr id="245" name="Image 244">
            <a:extLst>
              <a:ext uri="{FF2B5EF4-FFF2-40B4-BE49-F238E27FC236}">
                <a16:creationId xmlns:a16="http://schemas.microsoft.com/office/drawing/2014/main" id="{43FE7F1E-3F3A-4B13-EB83-E75F1989765B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r="10248"/>
          <a:stretch/>
        </p:blipFill>
        <p:spPr>
          <a:xfrm>
            <a:off x="5054786" y="4003003"/>
            <a:ext cx="1631750" cy="1458369"/>
          </a:xfrm>
          <a:prstGeom prst="rect">
            <a:avLst/>
          </a:prstGeom>
        </p:spPr>
      </p:pic>
      <p:sp>
        <p:nvSpPr>
          <p:cNvPr id="246" name="ZoneTexte 245">
            <a:extLst>
              <a:ext uri="{FF2B5EF4-FFF2-40B4-BE49-F238E27FC236}">
                <a16:creationId xmlns:a16="http://schemas.microsoft.com/office/drawing/2014/main" id="{40E0EAEB-7D02-1661-6699-3D17CFAA7342}"/>
              </a:ext>
            </a:extLst>
          </p:cNvPr>
          <p:cNvSpPr txBox="1"/>
          <p:nvPr/>
        </p:nvSpPr>
        <p:spPr>
          <a:xfrm>
            <a:off x="4996422" y="4903167"/>
            <a:ext cx="546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b="1" dirty="0">
                <a:solidFill>
                  <a:schemeClr val="bg1"/>
                </a:solidFill>
              </a:rPr>
              <a:t>Cleaved Cas</a:t>
            </a:r>
            <a:r>
              <a:rPr lang="fr-FR" sz="800" dirty="0">
                <a:solidFill>
                  <a:schemeClr val="bg1"/>
                </a:solidFill>
              </a:rPr>
              <a:t> 3</a:t>
            </a:r>
          </a:p>
        </p:txBody>
      </p:sp>
      <p:sp>
        <p:nvSpPr>
          <p:cNvPr id="247" name="ZoneTexte 246">
            <a:extLst>
              <a:ext uri="{FF2B5EF4-FFF2-40B4-BE49-F238E27FC236}">
                <a16:creationId xmlns:a16="http://schemas.microsoft.com/office/drawing/2014/main" id="{2EB6279E-A29B-4BFB-101D-6C2A33931A41}"/>
              </a:ext>
            </a:extLst>
          </p:cNvPr>
          <p:cNvSpPr txBox="1"/>
          <p:nvPr/>
        </p:nvSpPr>
        <p:spPr>
          <a:xfrm>
            <a:off x="5026881" y="4665012"/>
            <a:ext cx="679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b="1" dirty="0">
                <a:solidFill>
                  <a:schemeClr val="bg1"/>
                </a:solidFill>
              </a:rPr>
              <a:t>Pro</a:t>
            </a:r>
          </a:p>
          <a:p>
            <a:r>
              <a:rPr lang="fr-FR" sz="800" b="1" dirty="0">
                <a:solidFill>
                  <a:schemeClr val="bg1"/>
                </a:solidFill>
              </a:rPr>
              <a:t>Cas </a:t>
            </a:r>
            <a:r>
              <a:rPr lang="fr-FR" sz="8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48" name="ZoneTexte 247">
            <a:extLst>
              <a:ext uri="{FF2B5EF4-FFF2-40B4-BE49-F238E27FC236}">
                <a16:creationId xmlns:a16="http://schemas.microsoft.com/office/drawing/2014/main" id="{17922594-E00D-6B38-D62B-B286D5861F56}"/>
              </a:ext>
            </a:extLst>
          </p:cNvPr>
          <p:cNvSpPr txBox="1"/>
          <p:nvPr/>
        </p:nvSpPr>
        <p:spPr>
          <a:xfrm>
            <a:off x="5008397" y="4540069"/>
            <a:ext cx="6694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800" b="1" dirty="0">
                <a:solidFill>
                  <a:schemeClr val="bg1"/>
                </a:solidFill>
              </a:rPr>
              <a:t>β</a:t>
            </a:r>
            <a:r>
              <a:rPr lang="fr-FR" sz="800" b="1" dirty="0">
                <a:solidFill>
                  <a:schemeClr val="bg1"/>
                </a:solidFill>
              </a:rPr>
              <a:t>-Actin</a:t>
            </a:r>
          </a:p>
        </p:txBody>
      </p:sp>
    </p:spTree>
    <p:extLst>
      <p:ext uri="{BB962C8B-B14F-4D97-AF65-F5344CB8AC3E}">
        <p14:creationId xmlns:p14="http://schemas.microsoft.com/office/powerpoint/2010/main" val="35324324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ZoneTexte 160">
            <a:extLst>
              <a:ext uri="{FF2B5EF4-FFF2-40B4-BE49-F238E27FC236}">
                <a16:creationId xmlns:a16="http://schemas.microsoft.com/office/drawing/2014/main" id="{2A6F6A62-BD6B-9C95-D182-972F242E30D7}"/>
              </a:ext>
            </a:extLst>
          </p:cNvPr>
          <p:cNvSpPr txBox="1"/>
          <p:nvPr/>
        </p:nvSpPr>
        <p:spPr>
          <a:xfrm>
            <a:off x="64609" y="158344"/>
            <a:ext cx="6711862" cy="30777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latin typeface="+mj-lt"/>
              </a:rPr>
              <a:t>Full original blots BCL-2</a:t>
            </a:r>
          </a:p>
        </p:txBody>
      </p:sp>
      <p:sp>
        <p:nvSpPr>
          <p:cNvPr id="162" name="ZoneTexte 161">
            <a:extLst>
              <a:ext uri="{FF2B5EF4-FFF2-40B4-BE49-F238E27FC236}">
                <a16:creationId xmlns:a16="http://schemas.microsoft.com/office/drawing/2014/main" id="{20BD7F71-7DA1-30DF-D7C9-F094C9D30E13}"/>
              </a:ext>
            </a:extLst>
          </p:cNvPr>
          <p:cNvSpPr txBox="1"/>
          <p:nvPr/>
        </p:nvSpPr>
        <p:spPr>
          <a:xfrm>
            <a:off x="98804" y="3225175"/>
            <a:ext cx="6677667" cy="30777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latin typeface="+mj-lt"/>
              </a:rPr>
              <a:t>Full original blots BAX</a:t>
            </a:r>
          </a:p>
        </p:txBody>
      </p:sp>
      <p:sp>
        <p:nvSpPr>
          <p:cNvPr id="163" name="ZoneTexte 162">
            <a:extLst>
              <a:ext uri="{FF2B5EF4-FFF2-40B4-BE49-F238E27FC236}">
                <a16:creationId xmlns:a16="http://schemas.microsoft.com/office/drawing/2014/main" id="{9709BF41-91C0-E22F-7B8D-3FF5169E5F2F}"/>
              </a:ext>
            </a:extLst>
          </p:cNvPr>
          <p:cNvSpPr txBox="1"/>
          <p:nvPr/>
        </p:nvSpPr>
        <p:spPr>
          <a:xfrm>
            <a:off x="64609" y="5716452"/>
            <a:ext cx="6711862" cy="30777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latin typeface="+mj-lt"/>
              </a:rPr>
              <a:t>Full original blots Cas 3 </a:t>
            </a:r>
          </a:p>
        </p:txBody>
      </p:sp>
      <p:sp>
        <p:nvSpPr>
          <p:cNvPr id="164" name="ZoneTexte 163">
            <a:extLst>
              <a:ext uri="{FF2B5EF4-FFF2-40B4-BE49-F238E27FC236}">
                <a16:creationId xmlns:a16="http://schemas.microsoft.com/office/drawing/2014/main" id="{E08C2B8F-44C8-524F-D992-30DB07AE7D21}"/>
              </a:ext>
            </a:extLst>
          </p:cNvPr>
          <p:cNvSpPr txBox="1"/>
          <p:nvPr/>
        </p:nvSpPr>
        <p:spPr>
          <a:xfrm>
            <a:off x="2195902" y="1070522"/>
            <a:ext cx="595548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200" dirty="0"/>
              <a:t>BCL-2</a:t>
            </a:r>
            <a:endParaRPr lang="en-GB" sz="1200" dirty="0"/>
          </a:p>
        </p:txBody>
      </p:sp>
      <p:sp>
        <p:nvSpPr>
          <p:cNvPr id="165" name="ZoneTexte 164">
            <a:extLst>
              <a:ext uri="{FF2B5EF4-FFF2-40B4-BE49-F238E27FC236}">
                <a16:creationId xmlns:a16="http://schemas.microsoft.com/office/drawing/2014/main" id="{3816627A-51D5-E707-EBCE-098683807882}"/>
              </a:ext>
            </a:extLst>
          </p:cNvPr>
          <p:cNvSpPr txBox="1"/>
          <p:nvPr/>
        </p:nvSpPr>
        <p:spPr>
          <a:xfrm>
            <a:off x="4192474" y="1051019"/>
            <a:ext cx="87871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sz="1200" dirty="0"/>
              <a:t>β</a:t>
            </a:r>
            <a:r>
              <a:rPr lang="fr-FR" sz="1200" dirty="0"/>
              <a:t>-Actin </a:t>
            </a:r>
            <a:endParaRPr lang="en-GB" sz="1200" dirty="0"/>
          </a:p>
        </p:txBody>
      </p:sp>
      <p:sp>
        <p:nvSpPr>
          <p:cNvPr id="170" name="ZoneTexte 169">
            <a:extLst>
              <a:ext uri="{FF2B5EF4-FFF2-40B4-BE49-F238E27FC236}">
                <a16:creationId xmlns:a16="http://schemas.microsoft.com/office/drawing/2014/main" id="{1FA4C120-4FFE-7638-A5F5-BAEAD3423DAF}"/>
              </a:ext>
            </a:extLst>
          </p:cNvPr>
          <p:cNvSpPr txBox="1"/>
          <p:nvPr/>
        </p:nvSpPr>
        <p:spPr>
          <a:xfrm>
            <a:off x="2195902" y="3583749"/>
            <a:ext cx="595548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200" dirty="0"/>
              <a:t>BAX</a:t>
            </a:r>
            <a:endParaRPr lang="en-GB" sz="1200" dirty="0"/>
          </a:p>
        </p:txBody>
      </p:sp>
      <p:sp>
        <p:nvSpPr>
          <p:cNvPr id="171" name="ZoneTexte 170">
            <a:extLst>
              <a:ext uri="{FF2B5EF4-FFF2-40B4-BE49-F238E27FC236}">
                <a16:creationId xmlns:a16="http://schemas.microsoft.com/office/drawing/2014/main" id="{2D52413F-19FB-9608-F447-B143D7A15A38}"/>
              </a:ext>
            </a:extLst>
          </p:cNvPr>
          <p:cNvSpPr txBox="1"/>
          <p:nvPr/>
        </p:nvSpPr>
        <p:spPr>
          <a:xfrm>
            <a:off x="4192474" y="3589286"/>
            <a:ext cx="87871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sz="1200" dirty="0"/>
              <a:t>β</a:t>
            </a:r>
            <a:r>
              <a:rPr lang="fr-FR" sz="1200" dirty="0"/>
              <a:t>-Actin </a:t>
            </a:r>
            <a:endParaRPr lang="en-GB" sz="1200" dirty="0"/>
          </a:p>
        </p:txBody>
      </p:sp>
      <p:sp>
        <p:nvSpPr>
          <p:cNvPr id="186" name="ZoneTexte 185">
            <a:extLst>
              <a:ext uri="{FF2B5EF4-FFF2-40B4-BE49-F238E27FC236}">
                <a16:creationId xmlns:a16="http://schemas.microsoft.com/office/drawing/2014/main" id="{ECF0E1B9-AFED-54C3-BE51-931493F92146}"/>
              </a:ext>
            </a:extLst>
          </p:cNvPr>
          <p:cNvSpPr txBox="1"/>
          <p:nvPr/>
        </p:nvSpPr>
        <p:spPr>
          <a:xfrm>
            <a:off x="64609" y="169731"/>
            <a:ext cx="28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latin typeface="+mj-lt"/>
              </a:rPr>
              <a:t>A</a:t>
            </a:r>
          </a:p>
        </p:txBody>
      </p:sp>
      <p:sp>
        <p:nvSpPr>
          <p:cNvPr id="187" name="ZoneTexte 186">
            <a:extLst>
              <a:ext uri="{FF2B5EF4-FFF2-40B4-BE49-F238E27FC236}">
                <a16:creationId xmlns:a16="http://schemas.microsoft.com/office/drawing/2014/main" id="{F7461D2A-0707-40FA-13F7-1E12C490233F}"/>
              </a:ext>
            </a:extLst>
          </p:cNvPr>
          <p:cNvSpPr txBox="1"/>
          <p:nvPr/>
        </p:nvSpPr>
        <p:spPr>
          <a:xfrm>
            <a:off x="71125" y="3225175"/>
            <a:ext cx="28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latin typeface="+mj-lt"/>
              </a:rPr>
              <a:t>B</a:t>
            </a:r>
          </a:p>
        </p:txBody>
      </p:sp>
      <p:sp>
        <p:nvSpPr>
          <p:cNvPr id="188" name="ZoneTexte 187">
            <a:extLst>
              <a:ext uri="{FF2B5EF4-FFF2-40B4-BE49-F238E27FC236}">
                <a16:creationId xmlns:a16="http://schemas.microsoft.com/office/drawing/2014/main" id="{5F9C6A44-11AB-E909-913E-5FFA9CD4234F}"/>
              </a:ext>
            </a:extLst>
          </p:cNvPr>
          <p:cNvSpPr txBox="1"/>
          <p:nvPr/>
        </p:nvSpPr>
        <p:spPr>
          <a:xfrm>
            <a:off x="47689" y="5724458"/>
            <a:ext cx="28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latin typeface="+mj-lt"/>
              </a:rPr>
              <a:t>C</a:t>
            </a:r>
          </a:p>
        </p:txBody>
      </p:sp>
      <p:sp>
        <p:nvSpPr>
          <p:cNvPr id="206" name="ZoneTexte 205">
            <a:extLst>
              <a:ext uri="{FF2B5EF4-FFF2-40B4-BE49-F238E27FC236}">
                <a16:creationId xmlns:a16="http://schemas.microsoft.com/office/drawing/2014/main" id="{EFB33CC7-49A2-24B0-A293-E992BEE589F9}"/>
              </a:ext>
            </a:extLst>
          </p:cNvPr>
          <p:cNvSpPr txBox="1"/>
          <p:nvPr/>
        </p:nvSpPr>
        <p:spPr>
          <a:xfrm>
            <a:off x="2133111" y="6110975"/>
            <a:ext cx="595548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200" dirty="0"/>
              <a:t>Cas 3</a:t>
            </a:r>
            <a:endParaRPr lang="en-GB" sz="1200" dirty="0"/>
          </a:p>
        </p:txBody>
      </p:sp>
      <p:sp>
        <p:nvSpPr>
          <p:cNvPr id="208" name="ZoneTexte 207">
            <a:extLst>
              <a:ext uri="{FF2B5EF4-FFF2-40B4-BE49-F238E27FC236}">
                <a16:creationId xmlns:a16="http://schemas.microsoft.com/office/drawing/2014/main" id="{28062B79-506E-5229-6EAB-69625231D98C}"/>
              </a:ext>
            </a:extLst>
          </p:cNvPr>
          <p:cNvSpPr txBox="1"/>
          <p:nvPr/>
        </p:nvSpPr>
        <p:spPr>
          <a:xfrm>
            <a:off x="4129683" y="6134608"/>
            <a:ext cx="87871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sz="1200" dirty="0"/>
              <a:t>β</a:t>
            </a:r>
            <a:r>
              <a:rPr lang="fr-FR" sz="1200" dirty="0"/>
              <a:t>-Actin </a:t>
            </a:r>
            <a:endParaRPr lang="en-GB" sz="1200" dirty="0"/>
          </a:p>
        </p:txBody>
      </p:sp>
      <p:cxnSp>
        <p:nvCxnSpPr>
          <p:cNvPr id="210" name="Connecteur droit avec flèche 209">
            <a:extLst>
              <a:ext uri="{FF2B5EF4-FFF2-40B4-BE49-F238E27FC236}">
                <a16:creationId xmlns:a16="http://schemas.microsoft.com/office/drawing/2014/main" id="{49F65C12-51A1-D1C7-204F-92A07AE425A5}"/>
              </a:ext>
            </a:extLst>
          </p:cNvPr>
          <p:cNvCxnSpPr>
            <a:cxnSpLocks/>
          </p:cNvCxnSpPr>
          <p:nvPr/>
        </p:nvCxnSpPr>
        <p:spPr>
          <a:xfrm flipH="1">
            <a:off x="4631831" y="7296580"/>
            <a:ext cx="149652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4" name="ZoneTexte 213">
            <a:extLst>
              <a:ext uri="{FF2B5EF4-FFF2-40B4-BE49-F238E27FC236}">
                <a16:creationId xmlns:a16="http://schemas.microsoft.com/office/drawing/2014/main" id="{C7518F6C-98AD-23EB-52C0-CE986C81DD72}"/>
              </a:ext>
            </a:extLst>
          </p:cNvPr>
          <p:cNvSpPr txBox="1"/>
          <p:nvPr/>
        </p:nvSpPr>
        <p:spPr>
          <a:xfrm>
            <a:off x="4699126" y="7055491"/>
            <a:ext cx="4895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b="1" dirty="0">
                <a:solidFill>
                  <a:schemeClr val="bg1"/>
                </a:solidFill>
              </a:rPr>
              <a:t>Pro-Cas 3</a:t>
            </a:r>
          </a:p>
        </p:txBody>
      </p:sp>
      <p:cxnSp>
        <p:nvCxnSpPr>
          <p:cNvPr id="215" name="Connecteur droit avec flèche 214">
            <a:extLst>
              <a:ext uri="{FF2B5EF4-FFF2-40B4-BE49-F238E27FC236}">
                <a16:creationId xmlns:a16="http://schemas.microsoft.com/office/drawing/2014/main" id="{FCBAD51E-026C-6180-85C8-61D28B2FCD2B}"/>
              </a:ext>
            </a:extLst>
          </p:cNvPr>
          <p:cNvCxnSpPr>
            <a:cxnSpLocks/>
          </p:cNvCxnSpPr>
          <p:nvPr/>
        </p:nvCxnSpPr>
        <p:spPr>
          <a:xfrm flipH="1">
            <a:off x="4592846" y="7491508"/>
            <a:ext cx="149652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6" name="ZoneTexte 215">
            <a:extLst>
              <a:ext uri="{FF2B5EF4-FFF2-40B4-BE49-F238E27FC236}">
                <a16:creationId xmlns:a16="http://schemas.microsoft.com/office/drawing/2014/main" id="{B33065B3-DE46-A52D-93AB-2C659368E3BB}"/>
              </a:ext>
            </a:extLst>
          </p:cNvPr>
          <p:cNvSpPr txBox="1"/>
          <p:nvPr/>
        </p:nvSpPr>
        <p:spPr>
          <a:xfrm>
            <a:off x="4657680" y="7389657"/>
            <a:ext cx="5602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b="1" dirty="0">
                <a:solidFill>
                  <a:schemeClr val="bg1"/>
                </a:solidFill>
              </a:rPr>
              <a:t>CleavedCas 3</a:t>
            </a:r>
          </a:p>
        </p:txBody>
      </p:sp>
      <p:sp>
        <p:nvSpPr>
          <p:cNvPr id="236" name="ZoneTexte 235">
            <a:extLst>
              <a:ext uri="{FF2B5EF4-FFF2-40B4-BE49-F238E27FC236}">
                <a16:creationId xmlns:a16="http://schemas.microsoft.com/office/drawing/2014/main" id="{AE979325-9431-54AF-EAF2-801A56301C51}"/>
              </a:ext>
            </a:extLst>
          </p:cNvPr>
          <p:cNvSpPr txBox="1"/>
          <p:nvPr/>
        </p:nvSpPr>
        <p:spPr>
          <a:xfrm>
            <a:off x="5096540" y="7349496"/>
            <a:ext cx="546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b="1" dirty="0">
                <a:solidFill>
                  <a:schemeClr val="bg1"/>
                </a:solidFill>
              </a:rPr>
              <a:t>Cleaved Cas</a:t>
            </a:r>
            <a:r>
              <a:rPr lang="fr-FR" sz="800" dirty="0">
                <a:solidFill>
                  <a:schemeClr val="bg1"/>
                </a:solidFill>
              </a:rPr>
              <a:t> 3</a:t>
            </a:r>
          </a:p>
        </p:txBody>
      </p:sp>
      <p:sp>
        <p:nvSpPr>
          <p:cNvPr id="237" name="ZoneTexte 236">
            <a:extLst>
              <a:ext uri="{FF2B5EF4-FFF2-40B4-BE49-F238E27FC236}">
                <a16:creationId xmlns:a16="http://schemas.microsoft.com/office/drawing/2014/main" id="{44D928C9-8A0B-3A9C-42C8-1276810C02C0}"/>
              </a:ext>
            </a:extLst>
          </p:cNvPr>
          <p:cNvSpPr txBox="1"/>
          <p:nvPr/>
        </p:nvSpPr>
        <p:spPr>
          <a:xfrm>
            <a:off x="5126999" y="7111341"/>
            <a:ext cx="679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b="1" dirty="0">
                <a:solidFill>
                  <a:schemeClr val="bg1"/>
                </a:solidFill>
              </a:rPr>
              <a:t>Pro</a:t>
            </a:r>
          </a:p>
          <a:p>
            <a:r>
              <a:rPr lang="fr-FR" sz="800" b="1" dirty="0">
                <a:solidFill>
                  <a:schemeClr val="bg1"/>
                </a:solidFill>
              </a:rPr>
              <a:t>Cas </a:t>
            </a:r>
            <a:r>
              <a:rPr lang="fr-FR" sz="8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38" name="ZoneTexte 237">
            <a:extLst>
              <a:ext uri="{FF2B5EF4-FFF2-40B4-BE49-F238E27FC236}">
                <a16:creationId xmlns:a16="http://schemas.microsoft.com/office/drawing/2014/main" id="{BEAD61B7-9934-86CF-5933-54CC694CEC0C}"/>
              </a:ext>
            </a:extLst>
          </p:cNvPr>
          <p:cNvSpPr txBox="1"/>
          <p:nvPr/>
        </p:nvSpPr>
        <p:spPr>
          <a:xfrm>
            <a:off x="5108515" y="6986398"/>
            <a:ext cx="6694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800" b="1" dirty="0">
                <a:solidFill>
                  <a:schemeClr val="bg1"/>
                </a:solidFill>
              </a:rPr>
              <a:t>β</a:t>
            </a:r>
            <a:r>
              <a:rPr lang="fr-FR" sz="800" b="1" dirty="0">
                <a:solidFill>
                  <a:schemeClr val="bg1"/>
                </a:solidFill>
              </a:rPr>
              <a:t>-Actin</a:t>
            </a:r>
          </a:p>
        </p:txBody>
      </p:sp>
      <p:sp>
        <p:nvSpPr>
          <p:cNvPr id="244" name="ZoneTexte 243">
            <a:extLst>
              <a:ext uri="{FF2B5EF4-FFF2-40B4-BE49-F238E27FC236}">
                <a16:creationId xmlns:a16="http://schemas.microsoft.com/office/drawing/2014/main" id="{A73B423E-50C0-E710-EF45-03EE85304FEB}"/>
              </a:ext>
            </a:extLst>
          </p:cNvPr>
          <p:cNvSpPr txBox="1"/>
          <p:nvPr/>
        </p:nvSpPr>
        <p:spPr>
          <a:xfrm>
            <a:off x="64609" y="8465628"/>
            <a:ext cx="6593565" cy="646331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fr-FR" sz="1200" dirty="0">
                <a:latin typeface="+mj-lt"/>
              </a:rPr>
              <a:t>Figure S8: Full original blots used in Figure S5 to illustrate variations of BCL2 (A), BAX (B), Pro-Cas 3 and </a:t>
            </a:r>
            <a:r>
              <a:rPr lang="fr-FR" sz="1200" dirty="0" err="1">
                <a:latin typeface="+mj-lt"/>
              </a:rPr>
              <a:t>cleaved</a:t>
            </a:r>
            <a:r>
              <a:rPr lang="fr-FR" sz="1200" dirty="0">
                <a:latin typeface="+mj-lt"/>
              </a:rPr>
              <a:t> cas 3 (C) protein </a:t>
            </a:r>
            <a:r>
              <a:rPr lang="fr-FR" sz="1200" dirty="0" err="1">
                <a:latin typeface="+mj-lt"/>
              </a:rPr>
              <a:t>level</a:t>
            </a:r>
            <a:r>
              <a:rPr lang="fr-FR" sz="1200" dirty="0">
                <a:latin typeface="+mj-lt"/>
              </a:rPr>
              <a:t> </a:t>
            </a:r>
            <a:r>
              <a:rPr lang="fr-FR" sz="1200" dirty="0" err="1">
                <a:latin typeface="+mj-lt"/>
              </a:rPr>
              <a:t>after</a:t>
            </a:r>
            <a:r>
              <a:rPr lang="fr-FR" sz="1200" dirty="0">
                <a:latin typeface="+mj-lt"/>
              </a:rPr>
              <a:t> </a:t>
            </a:r>
            <a:r>
              <a:rPr lang="fr-FR" sz="1200" dirty="0" err="1">
                <a:latin typeface="+mj-lt"/>
              </a:rPr>
              <a:t>treatments</a:t>
            </a:r>
            <a:r>
              <a:rPr lang="fr-FR" sz="1200" dirty="0">
                <a:latin typeface="+mj-lt"/>
              </a:rPr>
              <a:t>.    </a:t>
            </a:r>
          </a:p>
          <a:p>
            <a:pPr algn="just"/>
            <a:endParaRPr lang="fr-FR" sz="1200" dirty="0">
              <a:latin typeface="+mj-lt"/>
            </a:endParaRPr>
          </a:p>
        </p:txBody>
      </p:sp>
      <p:sp>
        <p:nvSpPr>
          <p:cNvPr id="246" name="ZoneTexte 245">
            <a:extLst>
              <a:ext uri="{FF2B5EF4-FFF2-40B4-BE49-F238E27FC236}">
                <a16:creationId xmlns:a16="http://schemas.microsoft.com/office/drawing/2014/main" id="{40E0EAEB-7D02-1661-6699-3D17CFAA7342}"/>
              </a:ext>
            </a:extLst>
          </p:cNvPr>
          <p:cNvSpPr txBox="1"/>
          <p:nvPr/>
        </p:nvSpPr>
        <p:spPr>
          <a:xfrm>
            <a:off x="4996422" y="4903167"/>
            <a:ext cx="546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b="1" dirty="0">
                <a:solidFill>
                  <a:schemeClr val="bg1"/>
                </a:solidFill>
              </a:rPr>
              <a:t>Cleaved Cas</a:t>
            </a:r>
            <a:r>
              <a:rPr lang="fr-FR" sz="800" dirty="0">
                <a:solidFill>
                  <a:schemeClr val="bg1"/>
                </a:solidFill>
              </a:rPr>
              <a:t> 3</a:t>
            </a:r>
          </a:p>
        </p:txBody>
      </p:sp>
      <p:sp>
        <p:nvSpPr>
          <p:cNvPr id="247" name="ZoneTexte 246">
            <a:extLst>
              <a:ext uri="{FF2B5EF4-FFF2-40B4-BE49-F238E27FC236}">
                <a16:creationId xmlns:a16="http://schemas.microsoft.com/office/drawing/2014/main" id="{2EB6279E-A29B-4BFB-101D-6C2A33931A41}"/>
              </a:ext>
            </a:extLst>
          </p:cNvPr>
          <p:cNvSpPr txBox="1"/>
          <p:nvPr/>
        </p:nvSpPr>
        <p:spPr>
          <a:xfrm>
            <a:off x="5026881" y="4665012"/>
            <a:ext cx="679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b="1" dirty="0">
                <a:solidFill>
                  <a:schemeClr val="bg1"/>
                </a:solidFill>
              </a:rPr>
              <a:t>Pro</a:t>
            </a:r>
          </a:p>
          <a:p>
            <a:r>
              <a:rPr lang="fr-FR" sz="800" b="1" dirty="0">
                <a:solidFill>
                  <a:schemeClr val="bg1"/>
                </a:solidFill>
              </a:rPr>
              <a:t>Cas </a:t>
            </a:r>
            <a:r>
              <a:rPr lang="fr-FR" sz="8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48" name="ZoneTexte 247">
            <a:extLst>
              <a:ext uri="{FF2B5EF4-FFF2-40B4-BE49-F238E27FC236}">
                <a16:creationId xmlns:a16="http://schemas.microsoft.com/office/drawing/2014/main" id="{17922594-E00D-6B38-D62B-B286D5861F56}"/>
              </a:ext>
            </a:extLst>
          </p:cNvPr>
          <p:cNvSpPr txBox="1"/>
          <p:nvPr/>
        </p:nvSpPr>
        <p:spPr>
          <a:xfrm>
            <a:off x="5008397" y="4540069"/>
            <a:ext cx="6694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800" b="1" dirty="0">
                <a:solidFill>
                  <a:schemeClr val="bg1"/>
                </a:solidFill>
              </a:rPr>
              <a:t>β</a:t>
            </a:r>
            <a:r>
              <a:rPr lang="fr-FR" sz="800" b="1" dirty="0">
                <a:solidFill>
                  <a:schemeClr val="bg1"/>
                </a:solidFill>
              </a:rPr>
              <a:t>-Actin</a:t>
            </a:r>
          </a:p>
        </p:txBody>
      </p:sp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9D228BD2-DB3B-D2B4-CBC8-A0C518B420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3686735"/>
              </p:ext>
            </p:extLst>
          </p:nvPr>
        </p:nvGraphicFramePr>
        <p:xfrm>
          <a:off x="71125" y="538581"/>
          <a:ext cx="6711862" cy="54864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087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50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81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911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0769"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2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3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4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136"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MWM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Sham-PBS-PBS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Sham-Mg-PBS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Sham-Mg-4PBA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Image 2">
            <a:extLst>
              <a:ext uri="{FF2B5EF4-FFF2-40B4-BE49-F238E27FC236}">
                <a16:creationId xmlns:a16="http://schemas.microsoft.com/office/drawing/2014/main" id="{3FD9E4EA-0D0C-7618-B8EC-0FDBB68FB3B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3887" r="3597" b="6274"/>
          <a:stretch/>
        </p:blipFill>
        <p:spPr>
          <a:xfrm>
            <a:off x="3582422" y="1320691"/>
            <a:ext cx="1816464" cy="1760285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7B3404A5-B394-531A-05CB-A080C5A0D15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156" r="61327" b="8900"/>
          <a:stretch/>
        </p:blipFill>
        <p:spPr>
          <a:xfrm>
            <a:off x="1479201" y="1320690"/>
            <a:ext cx="1864816" cy="1756505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CDAD36A-AAF0-9F9F-2441-4A2A65F3D3A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6602" r="4113"/>
          <a:stretch/>
        </p:blipFill>
        <p:spPr>
          <a:xfrm>
            <a:off x="3526014" y="3879543"/>
            <a:ext cx="1925383" cy="1729299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081C58D2-02CE-D88A-B682-01B4248CD75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251" r="55440"/>
          <a:stretch/>
        </p:blipFill>
        <p:spPr>
          <a:xfrm>
            <a:off x="1479201" y="3890161"/>
            <a:ext cx="1830019" cy="1730704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E32ABEB9-52E4-3421-17EE-EE1C939BE94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8601" r="6076" b="8043"/>
          <a:stretch/>
        </p:blipFill>
        <p:spPr>
          <a:xfrm>
            <a:off x="3526014" y="6498960"/>
            <a:ext cx="1926656" cy="176925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E74CC22-BEDA-90B3-5AA0-39E3F6CD06D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" r="61902"/>
          <a:stretch/>
        </p:blipFill>
        <p:spPr>
          <a:xfrm>
            <a:off x="1401826" y="6506788"/>
            <a:ext cx="1911003" cy="176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22754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1271</Words>
  <Application>Microsoft Office PowerPoint</Application>
  <PresentationFormat>Format A4 (210 x 297 mm)</PresentationFormat>
  <Paragraphs>229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Lou Legouez</dc:creator>
  <cp:lastModifiedBy>CARINE CLEREN (Personnel)</cp:lastModifiedBy>
  <cp:revision>12</cp:revision>
  <dcterms:created xsi:type="dcterms:W3CDTF">2022-09-30T12:21:30Z</dcterms:created>
  <dcterms:modified xsi:type="dcterms:W3CDTF">2022-12-08T14:02:07Z</dcterms:modified>
</cp:coreProperties>
</file>