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9" r:id="rId2"/>
    <p:sldId id="262" r:id="rId3"/>
    <p:sldId id="261" r:id="rId4"/>
    <p:sldId id="263" r:id="rId5"/>
    <p:sldId id="260" r:id="rId6"/>
    <p:sldId id="264" r:id="rId7"/>
    <p:sldId id="265" r:id="rId8"/>
    <p:sldId id="266" r:id="rId9"/>
  </p:sldIdLst>
  <p:sldSz cx="6858000" cy="9144000" type="letter"/>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howGuides="1">
      <p:cViewPr varScale="1">
        <p:scale>
          <a:sx n="121" d="100"/>
          <a:sy n="121" d="100"/>
        </p:scale>
        <p:origin x="3918" y="10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ru-RU" smtClean="0"/>
              <a:t>Образец заголовка</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50804FF-3C26-48BC-B6CA-AB53ED8A45D3}" type="datetimeFigureOut">
              <a:rPr lang="ru-RU" smtClean="0"/>
              <a:t>12.01.2022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3567751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0804FF-3C26-48BC-B6CA-AB53ED8A45D3}" type="datetimeFigureOut">
              <a:rPr lang="ru-RU" smtClean="0"/>
              <a:t>12.01.2022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722022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0804FF-3C26-48BC-B6CA-AB53ED8A45D3}" type="datetimeFigureOut">
              <a:rPr lang="ru-RU" smtClean="0"/>
              <a:t>12.01.2022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705134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0804FF-3C26-48BC-B6CA-AB53ED8A45D3}" type="datetimeFigureOut">
              <a:rPr lang="ru-RU" smtClean="0"/>
              <a:t>12.01.2022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3028369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ru-RU" smtClean="0"/>
              <a:t>Образец заголовка</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0804FF-3C26-48BC-B6CA-AB53ED8A45D3}" type="datetimeFigureOut">
              <a:rPr lang="ru-RU" smtClean="0"/>
              <a:t>12.01.2022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2923490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50804FF-3C26-48BC-B6CA-AB53ED8A45D3}" type="datetimeFigureOut">
              <a:rPr lang="ru-RU" smtClean="0"/>
              <a:t>12.01.2022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1381026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472381" y="3340100"/>
            <a:ext cx="2901255" cy="4912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3471863" y="3340100"/>
            <a:ext cx="2915543" cy="491278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50804FF-3C26-48BC-B6CA-AB53ED8A45D3}" type="datetimeFigureOut">
              <a:rPr lang="ru-RU" smtClean="0"/>
              <a:t>12.01.2022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2462423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50804FF-3C26-48BC-B6CA-AB53ED8A45D3}" type="datetimeFigureOut">
              <a:rPr lang="ru-RU" smtClean="0"/>
              <a:t>12.01.2022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2055414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0804FF-3C26-48BC-B6CA-AB53ED8A45D3}" type="datetimeFigureOut">
              <a:rPr lang="ru-RU" smtClean="0"/>
              <a:t>12.01.2022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56342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ru-RU" smtClean="0"/>
              <a:t>Образец заголовка</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50804FF-3C26-48BC-B6CA-AB53ED8A45D3}" type="datetimeFigureOut">
              <a:rPr lang="ru-RU" smtClean="0"/>
              <a:t>12.01.2022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3423460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50804FF-3C26-48BC-B6CA-AB53ED8A45D3}" type="datetimeFigureOut">
              <a:rPr lang="ru-RU" smtClean="0"/>
              <a:t>12.01.2022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646FD-8501-4AD5-A0BE-D0900CE2BD80}" type="slidenum">
              <a:rPr lang="ru-RU" smtClean="0"/>
              <a:t>‹#›</a:t>
            </a:fld>
            <a:endParaRPr lang="ru-RU"/>
          </a:p>
        </p:txBody>
      </p:sp>
    </p:spTree>
    <p:extLst>
      <p:ext uri="{BB962C8B-B14F-4D97-AF65-F5344CB8AC3E}">
        <p14:creationId xmlns:p14="http://schemas.microsoft.com/office/powerpoint/2010/main" val="270084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B50804FF-3C26-48BC-B6CA-AB53ED8A45D3}" type="datetimeFigureOut">
              <a:rPr lang="ru-RU" smtClean="0"/>
              <a:t>12.01.2022</a:t>
            </a:fld>
            <a:endParaRPr lang="ru-RU"/>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84A646FD-8501-4AD5-A0BE-D0900CE2BD80}" type="slidenum">
              <a:rPr lang="ru-RU" smtClean="0"/>
              <a:t>‹#›</a:t>
            </a:fld>
            <a:endParaRPr lang="ru-RU"/>
          </a:p>
        </p:txBody>
      </p:sp>
    </p:spTree>
    <p:extLst>
      <p:ext uri="{BB962C8B-B14F-4D97-AF65-F5344CB8AC3E}">
        <p14:creationId xmlns:p14="http://schemas.microsoft.com/office/powerpoint/2010/main" val="18471592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koval@niboch.nsc.ru"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drive.google.com/file/d/1CRD2Z--5NDBS1zag73_NTBwk7hJ3KOx4/view?usp=shar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rive.google.com/file/d/1ETzyzpefVllCkccts9v1oUZzgNihZ-34/view?usp=shar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rive.google.com/file/d/1bFnDz0LxXZv0OMZrgENzztMg5KT7Z1hO/view?usp=shari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6671" y="317132"/>
            <a:ext cx="4464496"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Supplementary information</a:t>
            </a:r>
            <a:endParaRPr lang="ru-RU" sz="1200" dirty="0">
              <a:latin typeface="Times New Roman" pitchFamily="18" charset="0"/>
              <a:cs typeface="Times New Roman" pitchFamily="18" charset="0"/>
            </a:endParaRPr>
          </a:p>
        </p:txBody>
      </p:sp>
      <p:sp>
        <p:nvSpPr>
          <p:cNvPr id="3" name="TextBox 2"/>
          <p:cNvSpPr txBox="1"/>
          <p:nvPr/>
        </p:nvSpPr>
        <p:spPr>
          <a:xfrm>
            <a:off x="476671" y="683568"/>
            <a:ext cx="5818395" cy="1754326"/>
          </a:xfrm>
          <a:prstGeom prst="rect">
            <a:avLst/>
          </a:prstGeom>
          <a:noFill/>
        </p:spPr>
        <p:txBody>
          <a:bodyPr wrap="square" rtlCol="0">
            <a:spAutoFit/>
          </a:bodyPr>
          <a:lstStyle/>
          <a:p>
            <a:pPr algn="ctr"/>
            <a:r>
              <a:rPr lang="en-US" sz="1200" b="1" dirty="0">
                <a:latin typeface="Times New Roman" pitchFamily="18" charset="0"/>
                <a:cs typeface="Times New Roman" pitchFamily="18" charset="0"/>
              </a:rPr>
              <a:t>Probing the dynamics of </a:t>
            </a:r>
            <a:r>
              <a:rPr lang="en-US" sz="1200" b="1" i="1" dirty="0">
                <a:latin typeface="Times New Roman" pitchFamily="18" charset="0"/>
                <a:cs typeface="Times New Roman" pitchFamily="18" charset="0"/>
              </a:rPr>
              <a:t>Streptococcus </a:t>
            </a:r>
            <a:r>
              <a:rPr lang="en-US" sz="1200" b="1" i="1" dirty="0" err="1">
                <a:latin typeface="Times New Roman" pitchFamily="18" charset="0"/>
                <a:cs typeface="Times New Roman" pitchFamily="18" charset="0"/>
              </a:rPr>
              <a:t>pyogenes</a:t>
            </a:r>
            <a:r>
              <a:rPr lang="en-US" sz="1200" b="1" i="1" dirty="0">
                <a:latin typeface="Times New Roman" pitchFamily="18" charset="0"/>
                <a:cs typeface="Times New Roman" pitchFamily="18" charset="0"/>
              </a:rPr>
              <a:t> </a:t>
            </a:r>
            <a:r>
              <a:rPr lang="en-US" sz="1200" b="1" dirty="0">
                <a:latin typeface="Times New Roman" pitchFamily="18" charset="0"/>
                <a:cs typeface="Times New Roman" pitchFamily="18" charset="0"/>
              </a:rPr>
              <a:t>Cas9 endonuclease bound to </a:t>
            </a:r>
            <a:r>
              <a:rPr lang="en-US" sz="1200" b="1" dirty="0" err="1">
                <a:latin typeface="Times New Roman" pitchFamily="18" charset="0"/>
                <a:cs typeface="Times New Roman" pitchFamily="18" charset="0"/>
              </a:rPr>
              <a:t>sgRNA</a:t>
            </a:r>
            <a:r>
              <a:rPr lang="en-US" sz="1200" b="1" dirty="0">
                <a:latin typeface="Times New Roman" pitchFamily="18" charset="0"/>
                <a:cs typeface="Times New Roman" pitchFamily="18" charset="0"/>
              </a:rPr>
              <a:t> complex using hydrogen-deuterium exchange mass </a:t>
            </a:r>
            <a:r>
              <a:rPr lang="en-US" sz="1200" b="1" dirty="0" smtClean="0">
                <a:latin typeface="Times New Roman" pitchFamily="18" charset="0"/>
                <a:cs typeface="Times New Roman" pitchFamily="18" charset="0"/>
              </a:rPr>
              <a:t>spectrometry</a:t>
            </a:r>
          </a:p>
          <a:p>
            <a:pPr algn="ctr"/>
            <a:endParaRPr lang="en-US" sz="1200" b="1" dirty="0" smtClean="0">
              <a:latin typeface="Times New Roman" pitchFamily="18" charset="0"/>
              <a:cs typeface="Times New Roman" pitchFamily="18" charset="0"/>
            </a:endParaRPr>
          </a:p>
          <a:p>
            <a:pPr algn="ctr"/>
            <a:r>
              <a:rPr lang="en-US" sz="1200" dirty="0" err="1" smtClean="0">
                <a:latin typeface="Times New Roman" pitchFamily="18" charset="0"/>
                <a:cs typeface="Times New Roman" pitchFamily="18" charset="0"/>
              </a:rPr>
              <a:t>Polina</a:t>
            </a:r>
            <a:r>
              <a:rPr lang="en-US" sz="1200" dirty="0" smtClean="0">
                <a:latin typeface="Times New Roman" pitchFamily="18" charset="0"/>
                <a:cs typeface="Times New Roman" pitchFamily="18" charset="0"/>
              </a:rPr>
              <a:t> Zhdanova</a:t>
            </a:r>
            <a:r>
              <a:rPr lang="en-US" sz="1200" baseline="30000" dirty="0" smtClean="0">
                <a:latin typeface="Times New Roman" pitchFamily="18" charset="0"/>
                <a:cs typeface="Times New Roman" pitchFamily="18" charset="0"/>
              </a:rPr>
              <a:t>1, 2</a:t>
            </a:r>
            <a:r>
              <a:rPr lang="en-US" sz="1200" dirty="0" smtClean="0">
                <a:latin typeface="Times New Roman" pitchFamily="18" charset="0"/>
                <a:cs typeface="Times New Roman" pitchFamily="18" charset="0"/>
              </a:rPr>
              <a:t>, Alexander Chernonosov</a:t>
            </a:r>
            <a:r>
              <a:rPr lang="en-US" sz="1200" baseline="30000"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Grigory</a:t>
            </a:r>
            <a:r>
              <a:rPr lang="en-US" sz="1200" dirty="0" smtClean="0">
                <a:latin typeface="Times New Roman" pitchFamily="18" charset="0"/>
                <a:cs typeface="Times New Roman" pitchFamily="18" charset="0"/>
              </a:rPr>
              <a:t> Stepanov</a:t>
            </a:r>
            <a:r>
              <a:rPr lang="en-US" sz="1200" baseline="30000"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Lyubov</a:t>
            </a:r>
            <a:r>
              <a:rPr lang="en-US" sz="1200" dirty="0" smtClean="0">
                <a:latin typeface="Times New Roman" pitchFamily="18" charset="0"/>
                <a:cs typeface="Times New Roman" pitchFamily="18" charset="0"/>
              </a:rPr>
              <a:t> Kanazhevskaya</a:t>
            </a:r>
            <a:r>
              <a:rPr lang="en-US" sz="1200" baseline="30000" dirty="0" smtClean="0">
                <a:latin typeface="Times New Roman" pitchFamily="18" charset="0"/>
                <a:cs typeface="Times New Roman" pitchFamily="18" charset="0"/>
              </a:rPr>
              <a:t>1</a:t>
            </a:r>
            <a:r>
              <a:rPr lang="en-US" sz="1200" dirty="0" smtClean="0">
                <a:latin typeface="Times New Roman" pitchFamily="18" charset="0"/>
                <a:cs typeface="Times New Roman" pitchFamily="18" charset="0"/>
              </a:rPr>
              <a:t> and Vladimir Koval</a:t>
            </a:r>
            <a:r>
              <a:rPr lang="en-US" sz="1200" baseline="30000" dirty="0" smtClean="0">
                <a:latin typeface="Times New Roman" pitchFamily="18" charset="0"/>
                <a:cs typeface="Times New Roman" pitchFamily="18" charset="0"/>
              </a:rPr>
              <a:t>1, 2,*</a:t>
            </a: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1 Institute of Chemical Biology and Fundamental Medicine SB RAS, Novosibirsk, Russia; </a:t>
            </a:r>
          </a:p>
          <a:p>
            <a:r>
              <a:rPr lang="en-US" sz="1200" dirty="0">
                <a:latin typeface="Times New Roman" pitchFamily="18" charset="0"/>
                <a:cs typeface="Times New Roman" pitchFamily="18" charset="0"/>
              </a:rPr>
              <a:t>2 Novosibirsk State University, Novosibirsk, Russia; </a:t>
            </a:r>
          </a:p>
          <a:p>
            <a:r>
              <a:rPr lang="en-US" sz="1200" dirty="0">
                <a:latin typeface="Times New Roman" pitchFamily="18" charset="0"/>
                <a:cs typeface="Times New Roman" pitchFamily="18" charset="0"/>
              </a:rPr>
              <a:t>*Correspondence: </a:t>
            </a:r>
            <a:r>
              <a:rPr lang="en-US" sz="1200" dirty="0" smtClean="0">
                <a:latin typeface="Times New Roman" pitchFamily="18" charset="0"/>
                <a:cs typeface="Times New Roman" pitchFamily="18" charset="0"/>
                <a:hlinkClick r:id="rId2"/>
              </a:rPr>
              <a:t>koval@niboch.nsc.ru</a:t>
            </a:r>
            <a:r>
              <a:rPr lang="en-US" sz="1200" dirty="0" smtClean="0">
                <a:latin typeface="Times New Roman" pitchFamily="18" charset="0"/>
                <a:cs typeface="Times New Roman" pitchFamily="18" charset="0"/>
              </a:rPr>
              <a:t> </a:t>
            </a:r>
            <a:endParaRPr lang="en-US" sz="1200" dirty="0">
              <a:latin typeface="Times New Roman" pitchFamily="18" charset="0"/>
              <a:cs typeface="Times New Roman" pitchFamily="18" charset="0"/>
            </a:endParaRPr>
          </a:p>
        </p:txBody>
      </p:sp>
      <p:sp>
        <p:nvSpPr>
          <p:cNvPr id="6" name="TextBox 5"/>
          <p:cNvSpPr txBox="1"/>
          <p:nvPr/>
        </p:nvSpPr>
        <p:spPr>
          <a:xfrm>
            <a:off x="410464" y="3131840"/>
            <a:ext cx="5884602" cy="4893647"/>
          </a:xfrm>
          <a:prstGeom prst="rect">
            <a:avLst/>
          </a:prstGeom>
          <a:noFill/>
        </p:spPr>
        <p:txBody>
          <a:bodyPr wrap="square" rtlCol="0">
            <a:spAutoFit/>
          </a:bodyPr>
          <a:lstStyle/>
          <a:p>
            <a:pPr lvl="0"/>
            <a:r>
              <a:rPr lang="en-US" sz="1200" dirty="0" smtClean="0">
                <a:latin typeface="Times New Roman" pitchFamily="18" charset="0"/>
                <a:cs typeface="Times New Roman" pitchFamily="18" charset="0"/>
              </a:rPr>
              <a:t>The amino </a:t>
            </a:r>
            <a:r>
              <a:rPr lang="en-US" sz="1200" dirty="0">
                <a:latin typeface="Times New Roman" pitchFamily="18" charset="0"/>
                <a:cs typeface="Times New Roman" pitchFamily="18" charset="0"/>
              </a:rPr>
              <a:t>acid sequence of </a:t>
            </a:r>
            <a:r>
              <a:rPr lang="en-US" sz="1200" dirty="0" smtClean="0">
                <a:latin typeface="Times New Roman" pitchFamily="18" charset="0"/>
                <a:cs typeface="Times New Roman" pitchFamily="18" charset="0"/>
              </a:rPr>
              <a:t>Cas9 </a:t>
            </a:r>
            <a:r>
              <a:rPr lang="en-US" sz="1200" dirty="0">
                <a:latin typeface="Times New Roman" pitchFamily="18" charset="0"/>
                <a:cs typeface="Times New Roman" pitchFamily="18" charset="0"/>
              </a:rPr>
              <a:t>from </a:t>
            </a:r>
            <a:r>
              <a:rPr lang="en-US" sz="1200" i="1" dirty="0">
                <a:latin typeface="Times New Roman" pitchFamily="18" charset="0"/>
                <a:cs typeface="Times New Roman" pitchFamily="18" charset="0"/>
              </a:rPr>
              <a:t>Streptococcus </a:t>
            </a:r>
            <a:r>
              <a:rPr lang="en-US" sz="1200" i="1" dirty="0" err="1" smtClean="0">
                <a:latin typeface="Times New Roman" pitchFamily="18" charset="0"/>
                <a:cs typeface="Times New Roman" pitchFamily="18" charset="0"/>
              </a:rPr>
              <a:t>pyogenes</a:t>
            </a:r>
            <a:r>
              <a:rPr lang="en-US" sz="1200" dirty="0" smtClean="0">
                <a:latin typeface="Times New Roman" pitchFamily="18" charset="0"/>
                <a:cs typeface="Times New Roman" pitchFamily="18" charset="0"/>
              </a:rPr>
              <a:t>:</a:t>
            </a:r>
          </a:p>
          <a:p>
            <a:pPr lvl="0"/>
            <a:endParaRPr lang="en-US" sz="1200" b="1" dirty="0" smtClean="0">
              <a:latin typeface="Times New Roman" pitchFamily="18" charset="0"/>
              <a:cs typeface="Times New Roman" pitchFamily="18" charset="0"/>
            </a:endParaRPr>
          </a:p>
          <a:p>
            <a:pPr lvl="0" algn="just"/>
            <a:r>
              <a:rPr lang="fr-FR" sz="1200" dirty="0" smtClean="0">
                <a:latin typeface="Times New Roman" pitchFamily="18" charset="0"/>
                <a:cs typeface="Times New Roman" pitchFamily="18" charset="0"/>
              </a:rPr>
              <a:t>MDKKYSIGLDIGTNSVGWAVITDEYKVPSKKFKVLGNTDRHSIKKNLIGALLFDSGETAEATRLKRTARRRYTRRKNRICYLQEIFSNEMAKVDDSFFHRLEESFLVEEDKKHERHPIFGNIVDEVAYHEKYPTIYHLRKKLVDSTDKADLRLIYLALAHMIKFRGHFLIEGDLNPDNSDVDKLFIQLVQTYNQLFEENPINASGVDAKAILSARLSKSRRLENLIAQLPGEKKNGLFGNLIALSLGLTPNFKSNFDLAEDAKLQLSKDTYDDDLDNLLAQIGDQYADLFLAAKNLSDAILLSDILRVNTEITKAPLSASMIKRYDEHHQDLTLLKALVRQQLPEKYKEIFFDQSKNGYAGYIDGGASQEEFYKFIKPILEKMDGTEELLVKLNREDLLRKQRTFDNGSIPHQIHLGELHAILRRQEDFYPFLKDNREKIEKILTFRIPYYVGPLARGNSRFAWMTRKSEETITPWNFEEVVDKGASAQSFIERMTNFDKNLPNEKVLPKHSLLYEYFTVYNELTKVKYVTEGMRKPAFLSGEQKKAIVDLLFKTNRKVTVKQLKEDYFKKIECFDSVEISGVEDRFNASLGTYHDLLKIIKDKDFLDNEENEDILEDIVLTLTLFEDREMIEERLKTYAHLFDDKVMKQLKRRRYTGWGRLSRKLINGIRDKQSGKTILDFLKSDGFANRNFMQLIHDDSLTFKEDIQKAQVSGQGDSLHEHIANLAGSPAIKKGILQTVKVVDELVKVMGRHKPENIVIEMARENQTTQKGQKNSRERMKRIEEGIKELGSQILKEHPVENTQLQNEKLYLYYLQNGRDMYVDQELDINRLSDYDVDHIVPQSFLKDDSIDNKVLTRSDKNRGKSDNVPSEEVVKKMKNYWRQLLNAKLITQRKFDNLTKAERGGLSELDKAGFIKRQLVETRQITKHVAQILDSRMNTKYDENDKLIREVKVITLKSKLVSDFRKDFQFYKVREINNYHHAHDAYLNAVVGTALIKKYPKLESEFVYGDYKVYDVRKMIAKSEQEIGKATAKYFFYSNIMNFFKTEITLANGEIRKRPLIETNGETGEIVWDKGRDFATVRKVLSMPQVNIVKKTEVQTGGFSKESILPKRNSDKLIARKKDWDPKKYGGFDSPTVAYSVLVVAKVEKGKSKKLKSVKELLGITIMERSSFEKNPIDFLEAKGYKEVKKDLIIKLPKYSLFELENGRKRMLASAGELQKGNELALPSKYVNFLYLASHYEKLKGSPEDNEQKQLFVEQHKHYLDEIIEQISEFSKRVILADANLDKVLSAYNKHRDKPIREQAENIIHLFTLTNLGA</a:t>
            </a:r>
            <a:endParaRPr lang="fr-FR" sz="1200" dirty="0">
              <a:latin typeface="Times New Roman" pitchFamily="18" charset="0"/>
              <a:cs typeface="Times New Roman" pitchFamily="18" charset="0"/>
            </a:endParaRPr>
          </a:p>
          <a:p>
            <a:pPr lvl="0" algn="just"/>
            <a:r>
              <a:rPr lang="fr-FR" sz="1200" dirty="0" smtClean="0">
                <a:latin typeface="Times New Roman" pitchFamily="18" charset="0"/>
                <a:cs typeface="Times New Roman" pitchFamily="18" charset="0"/>
              </a:rPr>
              <a:t>PAAFKYFDTTIDRKRYTSTKEVLDATLIHQSITGLYETRIDLSQLGGD</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2364811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672" y="395536"/>
            <a:ext cx="6120680" cy="1569660"/>
          </a:xfrm>
          <a:prstGeom prst="rect">
            <a:avLst/>
          </a:prstGeom>
          <a:noFill/>
        </p:spPr>
        <p:txBody>
          <a:bodyPr wrap="square" rtlCol="0">
            <a:spAutoFit/>
          </a:bodyPr>
          <a:lstStyle/>
          <a:p>
            <a:pPr algn="just"/>
            <a:r>
              <a:rPr lang="en-US" sz="1200" b="1" dirty="0">
                <a:latin typeface="Times New Roman" pitchFamily="18" charset="0"/>
                <a:cs typeface="Times New Roman" pitchFamily="18" charset="0"/>
              </a:rPr>
              <a:t>Supplementary Movie </a:t>
            </a:r>
            <a:r>
              <a:rPr lang="en-US" sz="1200" b="1" dirty="0" smtClean="0">
                <a:latin typeface="Times New Roman" pitchFamily="18" charset="0"/>
                <a:cs typeface="Times New Roman" pitchFamily="18" charset="0"/>
              </a:rPr>
              <a:t>S1</a:t>
            </a:r>
            <a:r>
              <a:rPr lang="en-US" sz="1200" b="1" dirty="0">
                <a:latin typeface="Times New Roman" pitchFamily="18" charset="0"/>
                <a:cs typeface="Times New Roman" pitchFamily="18" charset="0"/>
              </a:rPr>
              <a:t>. </a:t>
            </a:r>
            <a:endParaRPr lang="en-US" sz="1200" b="1" dirty="0" smtClean="0">
              <a:latin typeface="Times New Roman" pitchFamily="18" charset="0"/>
              <a:cs typeface="Times New Roman" pitchFamily="18" charset="0"/>
            </a:endParaRPr>
          </a:p>
          <a:p>
            <a:pPr algn="just"/>
            <a:endParaRPr lang="ru-RU" sz="1200" dirty="0">
              <a:latin typeface="Times New Roman" pitchFamily="18" charset="0"/>
              <a:cs typeface="Times New Roman" pitchFamily="18" charset="0"/>
            </a:endParaRPr>
          </a:p>
          <a:p>
            <a:pPr algn="just"/>
            <a:r>
              <a:rPr lang="en-US" sz="1200" b="1" dirty="0">
                <a:latin typeface="Times New Roman" pitchFamily="18" charset="0"/>
                <a:cs typeface="Times New Roman" pitchFamily="18" charset="0"/>
              </a:rPr>
              <a:t>Molecular movie of the Cas9-RNA-DNA complex</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The behavior of the complex in the last 10 ns of molecular dynamics is shown. Protein domains are </a:t>
            </a:r>
            <a:r>
              <a:rPr lang="en-US" sz="1200" dirty="0" smtClean="0">
                <a:latin typeface="Times New Roman" pitchFamily="18" charset="0"/>
                <a:cs typeface="Times New Roman" pitchFamily="18" charset="0"/>
              </a:rPr>
              <a:t>colored according </a:t>
            </a:r>
            <a:r>
              <a:rPr lang="en-US" sz="1200" dirty="0">
                <a:latin typeface="Times New Roman" pitchFamily="18" charset="0"/>
                <a:cs typeface="Times New Roman" pitchFamily="18" charset="0"/>
              </a:rPr>
              <a:t>to the color scheme in Fig. </a:t>
            </a:r>
            <a:r>
              <a:rPr lang="en-US" sz="1200" dirty="0" smtClean="0">
                <a:latin typeface="Times New Roman" pitchFamily="18" charset="0"/>
                <a:cs typeface="Times New Roman" pitchFamily="18" charset="0"/>
              </a:rPr>
              <a:t>1: </a:t>
            </a:r>
            <a:r>
              <a:rPr lang="en-US" sz="1200" dirty="0" err="1">
                <a:latin typeface="Times New Roman" pitchFamily="18" charset="0"/>
                <a:cs typeface="Times New Roman" pitchFamily="18" charset="0"/>
              </a:rPr>
              <a:t>RuvC</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pink, </a:t>
            </a:r>
            <a:r>
              <a:rPr lang="en-US" sz="1200" dirty="0" err="1">
                <a:latin typeface="Times New Roman" pitchFamily="18" charset="0"/>
                <a:cs typeface="Times New Roman" pitchFamily="18" charset="0"/>
              </a:rPr>
              <a:t>Arg</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purple, REC-lobe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green, HNH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orange, L-I,II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yellow, CTD </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blue. </a:t>
            </a:r>
            <a:r>
              <a:rPr lang="en-US" sz="1200" dirty="0" err="1" smtClean="0">
                <a:latin typeface="Times New Roman" pitchFamily="18" charset="0"/>
                <a:cs typeface="Times New Roman" pitchFamily="18" charset="0"/>
              </a:rPr>
              <a:t>SgRNA</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is shown in </a:t>
            </a:r>
            <a:r>
              <a:rPr lang="en-US" sz="1200" dirty="0" smtClean="0">
                <a:latin typeface="Times New Roman" pitchFamily="18" charset="0"/>
                <a:cs typeface="Times New Roman" pitchFamily="18" charset="0"/>
              </a:rPr>
              <a:t>cyan, </a:t>
            </a:r>
            <a:r>
              <a:rPr lang="en-US" sz="1200" dirty="0">
                <a:latin typeface="Times New Roman" pitchFamily="18" charset="0"/>
                <a:cs typeface="Times New Roman" pitchFamily="18" charset="0"/>
              </a:rPr>
              <a:t>and </a:t>
            </a:r>
            <a:r>
              <a:rPr lang="en-US" sz="1200" dirty="0" smtClean="0">
                <a:latin typeface="Times New Roman" pitchFamily="18" charset="0"/>
                <a:cs typeface="Times New Roman" pitchFamily="18" charset="0"/>
              </a:rPr>
              <a:t>the target DNA in </a:t>
            </a:r>
            <a:r>
              <a:rPr lang="en-US" sz="1200" dirty="0">
                <a:latin typeface="Times New Roman" pitchFamily="18" charset="0"/>
                <a:cs typeface="Times New Roman" pitchFamily="18" charset="0"/>
              </a:rPr>
              <a:t>indigo. </a:t>
            </a:r>
            <a:endParaRPr lang="en-US" sz="1200" dirty="0" smtClean="0">
              <a:latin typeface="Times New Roman" pitchFamily="18" charset="0"/>
              <a:cs typeface="Times New Roman" pitchFamily="18" charset="0"/>
            </a:endParaRPr>
          </a:p>
          <a:p>
            <a:pPr algn="just"/>
            <a:endParaRPr lang="en-US" sz="1200" dirty="0">
              <a:latin typeface="Times New Roman" pitchFamily="18" charset="0"/>
              <a:cs typeface="Times New Roman" pitchFamily="18" charset="0"/>
            </a:endParaRPr>
          </a:p>
          <a:p>
            <a:pPr algn="just"/>
            <a:r>
              <a:rPr lang="fr-FR" sz="1200" dirty="0">
                <a:latin typeface="Times New Roman" pitchFamily="18" charset="0"/>
                <a:cs typeface="Times New Roman" pitchFamily="18" charset="0"/>
                <a:hlinkClick r:id="rId2"/>
              </a:rPr>
              <a:t>https://drive.google.com/file/d/1CRD2Z--</a:t>
            </a:r>
            <a:r>
              <a:rPr lang="fr-FR" sz="1200" dirty="0" smtClean="0">
                <a:latin typeface="Times New Roman" pitchFamily="18" charset="0"/>
                <a:cs typeface="Times New Roman" pitchFamily="18" charset="0"/>
                <a:hlinkClick r:id="rId2"/>
              </a:rPr>
              <a:t>5NDBS1zag73_NTBwk7hJ3KOx4/view?usp=sharing</a:t>
            </a:r>
            <a:r>
              <a:rPr lang="fr-FR"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3429061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25" name="Picture 1" descr="PepMap_Cas9_sma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962" y="1115616"/>
            <a:ext cx="5934075" cy="28289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0629" y="8316416"/>
            <a:ext cx="6696743" cy="600164"/>
          </a:xfrm>
          <a:prstGeom prst="rect">
            <a:avLst/>
          </a:prstGeom>
          <a:noFill/>
        </p:spPr>
        <p:txBody>
          <a:bodyPr wrap="square" rtlCol="0">
            <a:spAutoFit/>
          </a:bodyPr>
          <a:lstStyle/>
          <a:p>
            <a:pPr algn="just"/>
            <a:r>
              <a:rPr lang="en-US" sz="1100" b="1" dirty="0" smtClean="0">
                <a:latin typeface="Times New Roman" panose="02020603050405020304" pitchFamily="18" charset="0"/>
                <a:cs typeface="Times New Roman" panose="02020603050405020304" pitchFamily="18" charset="0"/>
              </a:rPr>
              <a:t>Figure S1</a:t>
            </a:r>
            <a:r>
              <a:rPr lang="en-US" sz="1100" b="1" dirty="0">
                <a:latin typeface="Times New Roman" panose="02020603050405020304" pitchFamily="18" charset="0"/>
                <a:cs typeface="Times New Roman" panose="02020603050405020304" pitchFamily="18" charset="0"/>
              </a:rPr>
              <a:t>. </a:t>
            </a:r>
            <a:r>
              <a:rPr lang="en-US" sz="1100" dirty="0" smtClean="0">
                <a:latin typeface="Times New Roman" panose="02020603050405020304" pitchFamily="18" charset="0"/>
                <a:cs typeface="Times New Roman" panose="02020603050405020304" pitchFamily="18" charset="0"/>
              </a:rPr>
              <a:t>The sequence </a:t>
            </a:r>
            <a:r>
              <a:rPr lang="en-US" sz="1100" dirty="0">
                <a:latin typeface="Times New Roman" panose="02020603050405020304" pitchFamily="18" charset="0"/>
                <a:cs typeface="Times New Roman" panose="02020603050405020304" pitchFamily="18" charset="0"/>
              </a:rPr>
              <a:t>coverage </a:t>
            </a:r>
            <a:r>
              <a:rPr lang="en-US" sz="1100" dirty="0" smtClean="0">
                <a:latin typeface="Times New Roman" panose="02020603050405020304" pitchFamily="18" charset="0"/>
                <a:cs typeface="Times New Roman" panose="02020603050405020304" pitchFamily="18" charset="0"/>
              </a:rPr>
              <a:t>map of </a:t>
            </a:r>
            <a:r>
              <a:rPr lang="en-US" sz="1100" dirty="0">
                <a:latin typeface="Times New Roman" panose="02020603050405020304" pitchFamily="18" charset="0"/>
                <a:cs typeface="Times New Roman" panose="02020603050405020304" pitchFamily="18" charset="0"/>
              </a:rPr>
              <a:t>Cas9. The peptides </a:t>
            </a:r>
            <a:r>
              <a:rPr lang="en-US" sz="1100" dirty="0" smtClean="0">
                <a:latin typeface="Times New Roman" panose="02020603050405020304" pitchFamily="18" charset="0"/>
                <a:cs typeface="Times New Roman" panose="02020603050405020304" pitchFamily="18" charset="0"/>
              </a:rPr>
              <a:t>obtained </a:t>
            </a:r>
            <a:r>
              <a:rPr lang="en-US" sz="1100" dirty="0">
                <a:latin typeface="Times New Roman" panose="02020603050405020304" pitchFamily="18" charset="0"/>
                <a:cs typeface="Times New Roman" panose="02020603050405020304" pitchFamily="18" charset="0"/>
              </a:rPr>
              <a:t>via peptic digestion and LC-IMS/MS analysis are shown as colored bars along the sequence. Peptides with a high, medium, and low </a:t>
            </a:r>
            <a:r>
              <a:rPr lang="en-US" sz="1100" dirty="0" err="1">
                <a:latin typeface="Times New Roman" panose="02020603050405020304" pitchFamily="18" charset="0"/>
                <a:cs typeface="Times New Roman" panose="02020603050405020304" pitchFamily="18" charset="0"/>
              </a:rPr>
              <a:t>Xcorr</a:t>
            </a:r>
            <a:r>
              <a:rPr lang="en-US" sz="1100" dirty="0">
                <a:latin typeface="Times New Roman" panose="02020603050405020304" pitchFamily="18" charset="0"/>
                <a:cs typeface="Times New Roman" panose="02020603050405020304" pitchFamily="18" charset="0"/>
              </a:rPr>
              <a:t> weight (values) are indicated by green, yellow, and pink bars, respectively.</a:t>
            </a:r>
            <a:endParaRPr lang="ru-RU"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4612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672" y="395536"/>
            <a:ext cx="5976665" cy="1938992"/>
          </a:xfrm>
          <a:prstGeom prst="rect">
            <a:avLst/>
          </a:prstGeom>
          <a:noFill/>
        </p:spPr>
        <p:txBody>
          <a:bodyPr wrap="square" rtlCol="0">
            <a:spAutoFit/>
          </a:bodyPr>
          <a:lstStyle/>
          <a:p>
            <a:pPr algn="just"/>
            <a:r>
              <a:rPr lang="en-US" sz="1200" b="1" dirty="0">
                <a:latin typeface="Times New Roman" pitchFamily="18" charset="0"/>
                <a:cs typeface="Times New Roman" pitchFamily="18" charset="0"/>
              </a:rPr>
              <a:t>Supplementary Movie </a:t>
            </a:r>
            <a:r>
              <a:rPr lang="en-US" sz="1200" b="1" dirty="0" smtClean="0">
                <a:latin typeface="Times New Roman" pitchFamily="18" charset="0"/>
                <a:cs typeface="Times New Roman" pitchFamily="18" charset="0"/>
              </a:rPr>
              <a:t>S2. </a:t>
            </a:r>
          </a:p>
          <a:p>
            <a:pPr algn="just"/>
            <a:endParaRPr lang="ru-RU" sz="1200" b="1" dirty="0" smtClean="0">
              <a:latin typeface="Times New Roman" pitchFamily="18" charset="0"/>
              <a:cs typeface="Times New Roman" pitchFamily="18" charset="0"/>
            </a:endParaRPr>
          </a:p>
          <a:p>
            <a:pPr algn="just"/>
            <a:r>
              <a:rPr lang="en-US" sz="1200" b="1" dirty="0">
                <a:latin typeface="Times New Roman" panose="02020603050405020304" pitchFamily="18" charset="0"/>
                <a:cs typeface="Times New Roman" panose="02020603050405020304" pitchFamily="18" charset="0"/>
              </a:rPr>
              <a:t>The video of the exchange process for </a:t>
            </a:r>
            <a:r>
              <a:rPr lang="en-US" sz="1200" b="1" dirty="0" smtClean="0">
                <a:latin typeface="Times New Roman" panose="02020603050405020304" pitchFamily="18" charset="0"/>
                <a:cs typeface="Times New Roman" panose="02020603050405020304" pitchFamily="18" charset="0"/>
              </a:rPr>
              <a:t>apoCas9 protein. </a:t>
            </a:r>
            <a:r>
              <a:rPr lang="en-US" sz="1200" dirty="0" smtClean="0">
                <a:latin typeface="Times New Roman" pitchFamily="18" charset="0"/>
                <a:cs typeface="Times New Roman" pitchFamily="18" charset="0"/>
              </a:rPr>
              <a:t>An </a:t>
            </a:r>
            <a:r>
              <a:rPr lang="en-US" sz="1200" dirty="0">
                <a:latin typeface="Times New Roman" pitchFamily="18" charset="0"/>
                <a:cs typeface="Times New Roman" pitchFamily="18" charset="0"/>
              </a:rPr>
              <a:t>overlay of the HDX-MS </a:t>
            </a:r>
            <a:r>
              <a:rPr lang="en-US"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deuteration</a:t>
            </a:r>
            <a:r>
              <a:rPr lang="en-US" sz="1200" dirty="0" smtClean="0">
                <a:latin typeface="Times New Roman" pitchFamily="18" charset="0"/>
                <a:cs typeface="Times New Roman" pitchFamily="18" charset="0"/>
              </a:rPr>
              <a:t> </a:t>
            </a:r>
            <a:r>
              <a:rPr lang="en-US" sz="1200" dirty="0">
                <a:latin typeface="Times New Roman" pitchFamily="18" charset="0"/>
                <a:cs typeface="Times New Roman" pitchFamily="18" charset="0"/>
              </a:rPr>
              <a:t>map) results </a:t>
            </a:r>
            <a:r>
              <a:rPr lang="en-US" sz="1200" dirty="0" smtClean="0">
                <a:latin typeface="Times New Roman" pitchFamily="18" charset="0"/>
                <a:cs typeface="Times New Roman" pitchFamily="18" charset="0"/>
              </a:rPr>
              <a:t>and </a:t>
            </a:r>
            <a:r>
              <a:rPr lang="en-US" sz="1200" dirty="0">
                <a:latin typeface="Times New Roman" pitchFamily="18" charset="0"/>
                <a:cs typeface="Times New Roman" pitchFamily="18" charset="0"/>
              </a:rPr>
              <a:t>the </a:t>
            </a:r>
            <a:r>
              <a:rPr lang="en-US" sz="1200" dirty="0" smtClean="0">
                <a:latin typeface="Times New Roman" pitchFamily="18" charset="0"/>
                <a:cs typeface="Times New Roman" pitchFamily="18" charset="0"/>
              </a:rPr>
              <a:t>apoCas9 </a:t>
            </a:r>
            <a:r>
              <a:rPr lang="en-US" sz="1200" dirty="0">
                <a:latin typeface="Times New Roman" pitchFamily="18" charset="0"/>
                <a:cs typeface="Times New Roman" pitchFamily="18" charset="0"/>
              </a:rPr>
              <a:t>structure used in the molecular dynamics simulation is shown</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The </a:t>
            </a:r>
            <a:r>
              <a:rPr lang="en-US" sz="1200" dirty="0">
                <a:latin typeface="Times New Roman" pitchFamily="18" charset="0"/>
                <a:cs typeface="Times New Roman" pitchFamily="18" charset="0"/>
              </a:rPr>
              <a:t>peptides are colored according to the relative </a:t>
            </a:r>
            <a:r>
              <a:rPr lang="en-US" sz="1200" dirty="0" smtClean="0">
                <a:latin typeface="Times New Roman" pitchFamily="18" charset="0"/>
                <a:cs typeface="Times New Roman" pitchFamily="18" charset="0"/>
              </a:rPr>
              <a:t>deuterium uptake level </a:t>
            </a:r>
            <a:r>
              <a:rPr lang="en-US" sz="1200" dirty="0">
                <a:latin typeface="Times New Roman" pitchFamily="18" charset="0"/>
                <a:cs typeface="Times New Roman" pitchFamily="18" charset="0"/>
              </a:rPr>
              <a:t>as indicated in the legend, from dark blue to red. </a:t>
            </a:r>
            <a:r>
              <a:rPr lang="en-US" sz="1200" dirty="0" smtClean="0">
                <a:latin typeface="Times New Roman" pitchFamily="18" charset="0"/>
                <a:cs typeface="Times New Roman" pitchFamily="18" charset="0"/>
              </a:rPr>
              <a:t>For </a:t>
            </a:r>
            <a:r>
              <a:rPr lang="en-US" sz="1200" dirty="0">
                <a:latin typeface="Times New Roman" pitchFamily="18" charset="0"/>
                <a:cs typeface="Times New Roman" pitchFamily="18" charset="0"/>
              </a:rPr>
              <a:t>each peptide, exchange level is illustrated </a:t>
            </a:r>
            <a:r>
              <a:rPr lang="en-US" sz="1200" dirty="0" smtClean="0">
                <a:latin typeface="Times New Roman" pitchFamily="18" charset="0"/>
                <a:cs typeface="Times New Roman" pitchFamily="18" charset="0"/>
              </a:rPr>
              <a:t>for </a:t>
            </a:r>
            <a:r>
              <a:rPr lang="en-US" sz="1200" dirty="0">
                <a:latin typeface="Times New Roman" pitchFamily="18" charset="0"/>
                <a:cs typeface="Times New Roman" pitchFamily="18" charset="0"/>
              </a:rPr>
              <a:t>the experimental HDX incubation periods </a:t>
            </a:r>
            <a:r>
              <a:rPr lang="en-US" sz="1200" dirty="0" smtClean="0">
                <a:latin typeface="Times New Roman" pitchFamily="18" charset="0"/>
                <a:cs typeface="Times New Roman" pitchFamily="18" charset="0"/>
              </a:rPr>
              <a:t>from 10 </a:t>
            </a:r>
            <a:r>
              <a:rPr lang="en-US" sz="1200" dirty="0">
                <a:latin typeface="Times New Roman" pitchFamily="18" charset="0"/>
                <a:cs typeface="Times New Roman" pitchFamily="18" charset="0"/>
              </a:rPr>
              <a:t>s to 8 h. The video was </a:t>
            </a:r>
            <a:r>
              <a:rPr lang="en-US" sz="1200" dirty="0" smtClean="0">
                <a:latin typeface="Times New Roman" pitchFamily="18" charset="0"/>
                <a:cs typeface="Times New Roman" pitchFamily="18" charset="0"/>
              </a:rPr>
              <a:t>prepared </a:t>
            </a:r>
            <a:r>
              <a:rPr lang="en-US" sz="1200" dirty="0">
                <a:latin typeface="Times New Roman" pitchFamily="18" charset="0"/>
                <a:cs typeface="Times New Roman" pitchFamily="18" charset="0"/>
              </a:rPr>
              <a:t>in Chimera 1.15 by overlaying scripts from </a:t>
            </a:r>
            <a:r>
              <a:rPr lang="en-US" sz="1200" dirty="0" err="1">
                <a:latin typeface="Times New Roman" pitchFamily="18" charset="0"/>
                <a:cs typeface="Times New Roman" pitchFamily="18" charset="0"/>
              </a:rPr>
              <a:t>HDExaminer</a:t>
            </a:r>
            <a:r>
              <a:rPr lang="en-US" sz="1200" dirty="0">
                <a:latin typeface="Times New Roman" pitchFamily="18" charset="0"/>
                <a:cs typeface="Times New Roman" pitchFamily="18" charset="0"/>
              </a:rPr>
              <a:t>.</a:t>
            </a:r>
            <a:endParaRPr lang="ru-RU" sz="1200" dirty="0" smtClean="0">
              <a:latin typeface="Times New Roman" pitchFamily="18" charset="0"/>
              <a:cs typeface="Times New Roman" pitchFamily="18" charset="0"/>
            </a:endParaRPr>
          </a:p>
          <a:p>
            <a:pPr algn="just"/>
            <a:endParaRPr lang="en-US" sz="1200" dirty="0">
              <a:latin typeface="Times New Roman" pitchFamily="18" charset="0"/>
              <a:cs typeface="Times New Roman" pitchFamily="18" charset="0"/>
            </a:endParaRPr>
          </a:p>
          <a:p>
            <a:pPr algn="just"/>
            <a:r>
              <a:rPr lang="en-US" sz="1200" dirty="0">
                <a:latin typeface="Times New Roman" pitchFamily="18" charset="0"/>
                <a:cs typeface="Times New Roman" pitchFamily="18" charset="0"/>
                <a:hlinkClick r:id="rId2"/>
              </a:rPr>
              <a:t>https://</a:t>
            </a:r>
            <a:r>
              <a:rPr lang="en-US" sz="1200" dirty="0" smtClean="0">
                <a:latin typeface="Times New Roman" pitchFamily="18" charset="0"/>
                <a:cs typeface="Times New Roman" pitchFamily="18" charset="0"/>
                <a:hlinkClick r:id="rId2"/>
              </a:rPr>
              <a:t>drive.google.com/file/d/1ETzyzpefVllCkccts9v1oUZzgNihZ-34/view?usp=sharing</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296915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672" y="323528"/>
            <a:ext cx="5760640" cy="2308324"/>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Supplementary Note</a:t>
            </a:r>
          </a:p>
          <a:p>
            <a:endParaRPr lang="en-US" sz="1200" dirty="0" smtClean="0">
              <a:latin typeface="Times New Roman" pitchFamily="18" charset="0"/>
              <a:cs typeface="Times New Roman" pitchFamily="18" charset="0"/>
            </a:endParaRPr>
          </a:p>
          <a:p>
            <a:pPr algn="just"/>
            <a:r>
              <a:rPr lang="en-US" sz="1200" dirty="0">
                <a:latin typeface="Times New Roman" pitchFamily="18" charset="0"/>
                <a:cs typeface="Times New Roman" pitchFamily="18" charset="0"/>
              </a:rPr>
              <a:t>For </a:t>
            </a:r>
            <a:r>
              <a:rPr lang="en-US" sz="1200" dirty="0" smtClean="0">
                <a:latin typeface="Times New Roman" pitchFamily="18" charset="0"/>
                <a:cs typeface="Times New Roman" pitchFamily="18" charset="0"/>
              </a:rPr>
              <a:t>analytical </a:t>
            </a:r>
            <a:r>
              <a:rPr lang="en-US" sz="1200" dirty="0">
                <a:latin typeface="Times New Roman" pitchFamily="18" charset="0"/>
                <a:cs typeface="Times New Roman" pitchFamily="18" charset="0"/>
              </a:rPr>
              <a:t>purposes, a </a:t>
            </a:r>
            <a:r>
              <a:rPr lang="en-US" sz="1200" dirty="0" smtClean="0">
                <a:latin typeface="Times New Roman" pitchFamily="18" charset="0"/>
                <a:cs typeface="Times New Roman" pitchFamily="18" charset="0"/>
              </a:rPr>
              <a:t>kind of ‘color code’ was </a:t>
            </a:r>
            <a:r>
              <a:rPr lang="en-US" sz="1200" dirty="0">
                <a:latin typeface="Times New Roman" pitchFamily="18" charset="0"/>
                <a:cs typeface="Times New Roman" pitchFamily="18" charset="0"/>
              </a:rPr>
              <a:t>created to highlight </a:t>
            </a:r>
            <a:r>
              <a:rPr lang="en-US" sz="1200" dirty="0" smtClean="0">
                <a:latin typeface="Times New Roman" pitchFamily="18" charset="0"/>
                <a:cs typeface="Times New Roman" pitchFamily="18" charset="0"/>
              </a:rPr>
              <a:t>where changes in deuterium uptake </a:t>
            </a:r>
            <a:r>
              <a:rPr lang="en-US" sz="1200" dirty="0">
                <a:latin typeface="Times New Roman" pitchFamily="18" charset="0"/>
                <a:cs typeface="Times New Roman" pitchFamily="18" charset="0"/>
              </a:rPr>
              <a:t>occurred between </a:t>
            </a:r>
            <a:r>
              <a:rPr lang="en-US" sz="1200" dirty="0" smtClean="0">
                <a:latin typeface="Times New Roman" pitchFamily="18" charset="0"/>
                <a:cs typeface="Times New Roman" pitchFamily="18" charset="0"/>
              </a:rPr>
              <a:t>two </a:t>
            </a:r>
            <a:r>
              <a:rPr lang="en-US" sz="1200" dirty="0">
                <a:latin typeface="Times New Roman" pitchFamily="18" charset="0"/>
                <a:cs typeface="Times New Roman" pitchFamily="18" charset="0"/>
              </a:rPr>
              <a:t>forms of </a:t>
            </a:r>
            <a:r>
              <a:rPr lang="en-US" sz="1200" dirty="0" smtClean="0">
                <a:latin typeface="Times New Roman" pitchFamily="18" charset="0"/>
                <a:cs typeface="Times New Roman" pitchFamily="18" charset="0"/>
              </a:rPr>
              <a:t>Cas9</a:t>
            </a:r>
            <a:r>
              <a:rPr lang="en-US" sz="1200" dirty="0">
                <a:latin typeface="Times New Roman" pitchFamily="18" charset="0"/>
                <a:cs typeface="Times New Roman" pitchFamily="18" charset="0"/>
              </a:rPr>
              <a:t>. An increase in the deuterium uptake level was marked by red tints in the Table 1 cells, and blue tints marked decrease in the uptake level. </a:t>
            </a:r>
            <a:r>
              <a:rPr lang="en-US" sz="1200" dirty="0" smtClean="0">
                <a:latin typeface="Times New Roman" pitchFamily="18" charset="0"/>
                <a:cs typeface="Times New Roman" pitchFamily="18" charset="0"/>
              </a:rPr>
              <a:t>This qualitative analysis is based on the following assumptions:</a:t>
            </a:r>
          </a:p>
          <a:p>
            <a:pPr marL="171450" indent="-171450">
              <a:buFont typeface="Arial" panose="020B0604020202020204" pitchFamily="34" charset="0"/>
              <a:buChar char="•"/>
            </a:pPr>
            <a:r>
              <a:rPr lang="en-US" sz="1200" dirty="0">
                <a:latin typeface="Times New Roman" pitchFamily="18" charset="0"/>
                <a:cs typeface="Times New Roman" pitchFamily="18" charset="0"/>
              </a:rPr>
              <a:t>The deuterium uptake </a:t>
            </a:r>
            <a:r>
              <a:rPr lang="en-US" sz="1200" dirty="0" smtClean="0">
                <a:latin typeface="Times New Roman" pitchFamily="18" charset="0"/>
                <a:cs typeface="Times New Roman" pitchFamily="18" charset="0"/>
              </a:rPr>
              <a:t>from </a:t>
            </a:r>
            <a:r>
              <a:rPr lang="en-US" sz="1200" dirty="0">
                <a:latin typeface="Times New Roman" pitchFamily="18" charset="0"/>
                <a:cs typeface="Times New Roman" pitchFamily="18" charset="0"/>
              </a:rPr>
              <a:t>10% </a:t>
            </a:r>
            <a:r>
              <a:rPr lang="en-US" sz="1200" dirty="0" smtClean="0">
                <a:latin typeface="Times New Roman" pitchFamily="18" charset="0"/>
                <a:cs typeface="Times New Roman" pitchFamily="18" charset="0"/>
              </a:rPr>
              <a:t>to </a:t>
            </a:r>
            <a:r>
              <a:rPr lang="en-US" sz="1200" dirty="0">
                <a:latin typeface="Times New Roman" pitchFamily="18" charset="0"/>
                <a:cs typeface="Times New Roman" pitchFamily="18" charset="0"/>
              </a:rPr>
              <a:t>30% </a:t>
            </a:r>
            <a:r>
              <a:rPr lang="en-US" sz="1200" dirty="0" smtClean="0">
                <a:latin typeface="Times New Roman" pitchFamily="18" charset="0"/>
                <a:cs typeface="Times New Roman" pitchFamily="18" charset="0"/>
              </a:rPr>
              <a:t>is ‘low’, from </a:t>
            </a:r>
            <a:r>
              <a:rPr lang="en-US" sz="1200" dirty="0">
                <a:latin typeface="Times New Roman" pitchFamily="18" charset="0"/>
                <a:cs typeface="Times New Roman" pitchFamily="18" charset="0"/>
              </a:rPr>
              <a:t>31% </a:t>
            </a:r>
            <a:r>
              <a:rPr lang="en-US" sz="1200" dirty="0" smtClean="0">
                <a:latin typeface="Times New Roman" pitchFamily="18" charset="0"/>
                <a:cs typeface="Times New Roman" pitchFamily="18" charset="0"/>
              </a:rPr>
              <a:t>to 70% </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‘medium’, from 71</a:t>
            </a:r>
            <a:r>
              <a:rPr lang="en-US" sz="1200" dirty="0">
                <a:latin typeface="Times New Roman" pitchFamily="18" charset="0"/>
                <a:cs typeface="Times New Roman" pitchFamily="18" charset="0"/>
              </a:rPr>
              <a:t>% </a:t>
            </a:r>
            <a:r>
              <a:rPr lang="en-US" sz="1200" dirty="0" smtClean="0">
                <a:latin typeface="Times New Roman" pitchFamily="18" charset="0"/>
                <a:cs typeface="Times New Roman" pitchFamily="18" charset="0"/>
              </a:rPr>
              <a:t>to </a:t>
            </a:r>
            <a:r>
              <a:rPr lang="en-US" sz="1200" dirty="0">
                <a:latin typeface="Times New Roman" pitchFamily="18" charset="0"/>
                <a:cs typeface="Times New Roman" pitchFamily="18" charset="0"/>
              </a:rPr>
              <a:t>90% </a:t>
            </a:r>
            <a:r>
              <a:rPr lang="en-US" sz="1200" dirty="0" smtClean="0">
                <a:latin typeface="Times New Roman" pitchFamily="18" charset="0"/>
                <a:cs typeface="Times New Roman" pitchFamily="18" charset="0"/>
              </a:rPr>
              <a:t>- ‘high’,</a:t>
            </a:r>
          </a:p>
          <a:p>
            <a:pPr marL="171450" indent="-171450">
              <a:buFont typeface="Arial" panose="020B0604020202020204" pitchFamily="34" charset="0"/>
              <a:buChar char="•"/>
            </a:pPr>
            <a:r>
              <a:rPr lang="en-US" sz="1200" dirty="0" smtClean="0">
                <a:latin typeface="Times New Roman" pitchFamily="18" charset="0"/>
                <a:cs typeface="Times New Roman" pitchFamily="18" charset="0"/>
              </a:rPr>
              <a:t>The relative scale of uptake is low&lt;medium&lt;gradual&lt;high,</a:t>
            </a:r>
          </a:p>
          <a:p>
            <a:pPr marL="171450" indent="-171450">
              <a:buFont typeface="Arial" panose="020B0604020202020204" pitchFamily="34" charset="0"/>
              <a:buChar char="•"/>
            </a:pPr>
            <a:r>
              <a:rPr lang="en-US" sz="1200" dirty="0" smtClean="0">
                <a:latin typeface="Times New Roman" pitchFamily="18" charset="0"/>
                <a:cs typeface="Times New Roman" pitchFamily="18" charset="0"/>
              </a:rPr>
              <a:t>The intensity of color </a:t>
            </a:r>
            <a:r>
              <a:rPr lang="en-US" sz="1200" dirty="0">
                <a:latin typeface="Times New Roman" pitchFamily="18" charset="0"/>
                <a:cs typeface="Times New Roman" pitchFamily="18" charset="0"/>
              </a:rPr>
              <a:t>depends </a:t>
            </a:r>
            <a:r>
              <a:rPr lang="en-US" sz="1200" dirty="0" smtClean="0">
                <a:latin typeface="Times New Roman" pitchFamily="18" charset="0"/>
                <a:cs typeface="Times New Roman" pitchFamily="18" charset="0"/>
              </a:rPr>
              <a:t>on how much the deuterium uptake is changing between free and bound states. For example,</a:t>
            </a:r>
          </a:p>
          <a:p>
            <a:endParaRPr lang="ru-RU" sz="1200" dirty="0">
              <a:latin typeface="Times New Roman" pitchFamily="18" charset="0"/>
              <a:cs typeface="Times New Roman" pitchFamily="18" charset="0"/>
            </a:endParaRPr>
          </a:p>
        </p:txBody>
      </p:sp>
      <p:pic>
        <p:nvPicPr>
          <p:cNvPr id="2" name="Рисунок 1"/>
          <p:cNvPicPr>
            <a:picLocks noChangeAspect="1"/>
          </p:cNvPicPr>
          <p:nvPr/>
        </p:nvPicPr>
        <p:blipFill rotWithShape="1">
          <a:blip r:embed="rId2">
            <a:extLst>
              <a:ext uri="{28A0092B-C50C-407E-A947-70E740481C1C}">
                <a14:useLocalDpi xmlns:a14="http://schemas.microsoft.com/office/drawing/2010/main" val="0"/>
              </a:ext>
            </a:extLst>
          </a:blip>
          <a:srcRect l="12500" t="5753" r="39583" b="81724"/>
          <a:stretch/>
        </p:blipFill>
        <p:spPr>
          <a:xfrm>
            <a:off x="620687" y="2699792"/>
            <a:ext cx="3507213" cy="1296144"/>
          </a:xfrm>
          <a:prstGeom prst="rect">
            <a:avLst/>
          </a:prstGeom>
        </p:spPr>
      </p:pic>
    </p:spTree>
    <p:extLst>
      <p:ext uri="{BB962C8B-B14F-4D97-AF65-F5344CB8AC3E}">
        <p14:creationId xmlns:p14="http://schemas.microsoft.com/office/powerpoint/2010/main" val="1647485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656" y="395536"/>
            <a:ext cx="6120681" cy="1938992"/>
          </a:xfrm>
          <a:prstGeom prst="rect">
            <a:avLst/>
          </a:prstGeom>
          <a:noFill/>
        </p:spPr>
        <p:txBody>
          <a:bodyPr wrap="square" rtlCol="0">
            <a:spAutoFit/>
          </a:bodyPr>
          <a:lstStyle/>
          <a:p>
            <a:pPr algn="just"/>
            <a:r>
              <a:rPr lang="en-US" sz="1200" b="1" dirty="0">
                <a:latin typeface="Times New Roman" pitchFamily="18" charset="0"/>
                <a:cs typeface="Times New Roman" pitchFamily="18" charset="0"/>
              </a:rPr>
              <a:t>Supplementary Movie </a:t>
            </a:r>
            <a:r>
              <a:rPr lang="en-US" sz="1200" b="1" dirty="0" smtClean="0">
                <a:latin typeface="Times New Roman" pitchFamily="18" charset="0"/>
                <a:cs typeface="Times New Roman" pitchFamily="18" charset="0"/>
              </a:rPr>
              <a:t>S3. </a:t>
            </a:r>
          </a:p>
          <a:p>
            <a:pPr algn="just"/>
            <a:endParaRPr lang="en-US" sz="1200" b="1" dirty="0" smtClean="0">
              <a:latin typeface="Times New Roman" pitchFamily="18" charset="0"/>
              <a:cs typeface="Times New Roman" pitchFamily="18" charset="0"/>
            </a:endParaRPr>
          </a:p>
          <a:p>
            <a:pPr algn="just"/>
            <a:r>
              <a:rPr lang="en-US" sz="1200" b="1" dirty="0" smtClean="0">
                <a:latin typeface="Times New Roman" pitchFamily="18" charset="0"/>
                <a:cs typeface="Times New Roman" pitchFamily="18" charset="0"/>
              </a:rPr>
              <a:t>The video of the exchange process for Cas9-sgRNA complex</a:t>
            </a:r>
            <a:r>
              <a:rPr lang="en-US" sz="1200" dirty="0" smtClean="0">
                <a:latin typeface="Times New Roman" panose="02020603050405020304" pitchFamily="18" charset="0"/>
                <a:cs typeface="Times New Roman" panose="02020603050405020304" pitchFamily="18" charset="0"/>
              </a:rPr>
              <a:t>. An overlay of the HDX-MS (</a:t>
            </a:r>
            <a:r>
              <a:rPr lang="en-US" sz="1200" dirty="0" err="1" smtClean="0">
                <a:latin typeface="Times New Roman" panose="02020603050405020304" pitchFamily="18" charset="0"/>
                <a:cs typeface="Times New Roman" panose="02020603050405020304" pitchFamily="18" charset="0"/>
              </a:rPr>
              <a:t>deuteration</a:t>
            </a:r>
            <a:r>
              <a:rPr lang="en-US" sz="1200" dirty="0" smtClean="0">
                <a:latin typeface="Times New Roman" panose="02020603050405020304" pitchFamily="18" charset="0"/>
                <a:cs typeface="Times New Roman" panose="02020603050405020304" pitchFamily="18" charset="0"/>
              </a:rPr>
              <a:t> map) results and the Cas9</a:t>
            </a:r>
            <a:r>
              <a:rPr lang="ru-RU" sz="1200" dirty="0" smtClean="0">
                <a:latin typeface="Times New Roman" pitchFamily="18" charset="0"/>
                <a:cs typeface="Times New Roman" pitchFamily="18" charset="0"/>
              </a:rPr>
              <a:t>-</a:t>
            </a:r>
            <a:r>
              <a:rPr lang="en-US" sz="1200" dirty="0" err="1" smtClean="0">
                <a:latin typeface="Times New Roman" pitchFamily="18" charset="0"/>
                <a:cs typeface="Times New Roman" pitchFamily="18" charset="0"/>
              </a:rPr>
              <a:t>sgRNA</a:t>
            </a:r>
            <a:r>
              <a:rPr lang="en-US" sz="1200" dirty="0" smtClean="0">
                <a:latin typeface="Times New Roman" pitchFamily="18" charset="0"/>
                <a:cs typeface="Times New Roman" pitchFamily="18" charset="0"/>
              </a:rPr>
              <a:t> complex structure used in the molecular dynamics simulation is shown.</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The peptides are colored according to the relative deuterium uptake level as indicated in the legend, from dark blue to red. For each peptide, exchange level is illustrated for the experimental HDX incubation periods from 10 s to 8 h. The video was prepared in Chimera 1.15 by overlaying scripts from </a:t>
            </a:r>
            <a:r>
              <a:rPr lang="en-US" sz="1200" dirty="0" err="1" smtClean="0">
                <a:latin typeface="Times New Roman" pitchFamily="18" charset="0"/>
                <a:cs typeface="Times New Roman" pitchFamily="18" charset="0"/>
              </a:rPr>
              <a:t>HDExaminer</a:t>
            </a:r>
            <a:r>
              <a:rPr lang="en-US" sz="1200" dirty="0" smtClean="0">
                <a:latin typeface="Times New Roman" pitchFamily="18" charset="0"/>
                <a:cs typeface="Times New Roman" pitchFamily="18" charset="0"/>
              </a:rPr>
              <a:t>. </a:t>
            </a:r>
            <a:endParaRPr lang="en-US" sz="1200" dirty="0">
              <a:latin typeface="Times New Roman" pitchFamily="18" charset="0"/>
              <a:cs typeface="Times New Roman" pitchFamily="18" charset="0"/>
            </a:endParaRPr>
          </a:p>
          <a:p>
            <a:endParaRPr lang="en-US" sz="1200" dirty="0" smtClean="0">
              <a:latin typeface="Times New Roman" pitchFamily="18" charset="0"/>
              <a:cs typeface="Times New Roman" pitchFamily="18" charset="0"/>
              <a:hlinkClick r:id="rId2"/>
            </a:endParaRPr>
          </a:p>
          <a:p>
            <a:r>
              <a:rPr lang="en-US" sz="1200" dirty="0" smtClean="0">
                <a:latin typeface="Times New Roman" pitchFamily="18" charset="0"/>
                <a:cs typeface="Times New Roman" pitchFamily="18" charset="0"/>
                <a:hlinkClick r:id="rId2"/>
              </a:rPr>
              <a:t>https</a:t>
            </a:r>
            <a:r>
              <a:rPr lang="en-US" sz="1200" dirty="0">
                <a:latin typeface="Times New Roman" pitchFamily="18" charset="0"/>
                <a:cs typeface="Times New Roman" pitchFamily="18" charset="0"/>
                <a:hlinkClick r:id="rId2"/>
              </a:rPr>
              <a:t>://</a:t>
            </a:r>
            <a:r>
              <a:rPr lang="en-US" sz="1200" dirty="0" smtClean="0">
                <a:latin typeface="Times New Roman" pitchFamily="18" charset="0"/>
                <a:cs typeface="Times New Roman" pitchFamily="18" charset="0"/>
                <a:hlinkClick r:id="rId2"/>
              </a:rPr>
              <a:t>drive.google.com/file/d/1bFnDz0LxXZv0OMZrgENzztMg5KT7Z1hO/view?usp=sharing</a:t>
            </a:r>
            <a:endParaRPr lang="en-US" sz="12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595137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76672" y="323528"/>
            <a:ext cx="5760640" cy="2123658"/>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Supplementary UCSF Chimera Session S1. </a:t>
            </a:r>
          </a:p>
          <a:p>
            <a:endParaRPr lang="en-US" sz="1200" dirty="0" smtClean="0">
              <a:latin typeface="Times New Roman" pitchFamily="18" charset="0"/>
              <a:cs typeface="Times New Roman" pitchFamily="18" charset="0"/>
            </a:endParaRPr>
          </a:p>
          <a:p>
            <a:pPr lvl="0" algn="just"/>
            <a:r>
              <a:rPr lang="en-US" sz="1200" b="1" dirty="0" smtClean="0">
                <a:latin typeface="Times New Roman" pitchFamily="18" charset="0"/>
                <a:cs typeface="Times New Roman" pitchFamily="18" charset="0"/>
              </a:rPr>
              <a:t>The combination of HDX-MS data and X-ray structures of apoCas9 and Cas9-sgRNA complex. </a:t>
            </a:r>
            <a:r>
              <a:rPr lang="en-US" altLang="ru-RU" sz="1200" dirty="0">
                <a:latin typeface="Times New Roman" panose="02020603050405020304" pitchFamily="18" charset="0"/>
                <a:cs typeface="Times New Roman" panose="02020603050405020304" pitchFamily="18" charset="0"/>
              </a:rPr>
              <a:t>These Chimera </a:t>
            </a:r>
            <a:r>
              <a:rPr lang="en-US" altLang="ru-RU" sz="1200" dirty="0" smtClean="0">
                <a:latin typeface="Times New Roman" panose="02020603050405020304" pitchFamily="18" charset="0"/>
                <a:cs typeface="Times New Roman" panose="02020603050405020304" pitchFamily="18" charset="0"/>
              </a:rPr>
              <a:t>session is </a:t>
            </a:r>
            <a:r>
              <a:rPr lang="en-US" altLang="ru-RU" sz="1200" dirty="0">
                <a:latin typeface="Times New Roman" panose="02020603050405020304" pitchFamily="18" charset="0"/>
                <a:cs typeface="Times New Roman" panose="02020603050405020304" pitchFamily="18" charset="0"/>
              </a:rPr>
              <a:t>based on </a:t>
            </a:r>
            <a:r>
              <a:rPr lang="en-US" altLang="ru-RU" sz="1200" dirty="0" smtClean="0">
                <a:latin typeface="Times New Roman" panose="02020603050405020304" pitchFamily="18" charset="0"/>
                <a:cs typeface="Times New Roman" panose="02020603050405020304" pitchFamily="18" charset="0"/>
              </a:rPr>
              <a:t>information from Table </a:t>
            </a:r>
            <a:r>
              <a:rPr lang="en-US" altLang="ru-RU" sz="1200" dirty="0">
                <a:latin typeface="Times New Roman" panose="02020603050405020304" pitchFamily="18" charset="0"/>
                <a:cs typeface="Times New Roman" panose="02020603050405020304" pitchFamily="18" charset="0"/>
              </a:rPr>
              <a:t>1</a:t>
            </a:r>
            <a:r>
              <a:rPr lang="en-US" altLang="ru-RU" sz="1200" dirty="0" smtClean="0">
                <a:latin typeface="Times New Roman" panose="02020603050405020304" pitchFamily="18" charset="0"/>
                <a:cs typeface="Times New Roman" panose="02020603050405020304" pitchFamily="18" charset="0"/>
              </a:rPr>
              <a:t>. </a:t>
            </a:r>
            <a:r>
              <a:rPr lang="en-US" sz="1200" dirty="0" smtClean="0">
                <a:latin typeface="Times New Roman" pitchFamily="18" charset="0"/>
                <a:cs typeface="Times New Roman" pitchFamily="18" charset="0"/>
              </a:rPr>
              <a:t>The </a:t>
            </a:r>
            <a:r>
              <a:rPr lang="en-US" sz="1200" dirty="0">
                <a:latin typeface="Times New Roman" pitchFamily="18" charset="0"/>
                <a:cs typeface="Times New Roman" pitchFamily="18" charset="0"/>
              </a:rPr>
              <a:t>difference in the deuterium uptake between the free and bound states of Cas9 was projected onto </a:t>
            </a:r>
            <a:r>
              <a:rPr lang="en-US" altLang="ru-RU" sz="1200" dirty="0">
                <a:latin typeface="Times New Roman" panose="02020603050405020304" pitchFamily="18" charset="0"/>
                <a:ea typeface="Calibri" panose="020F0502020204030204" pitchFamily="34" charset="0"/>
                <a:cs typeface="Times New Roman" panose="02020603050405020304" pitchFamily="18" charset="0"/>
              </a:rPr>
              <a:t>available crystal structures 4CMQ and 4ZT0, supplemented by unresolved disordered loop regions using the </a:t>
            </a:r>
            <a:r>
              <a:rPr lang="en-US" altLang="ru-RU" sz="1200" dirty="0" err="1">
                <a:latin typeface="Times New Roman" panose="02020603050405020304" pitchFamily="18" charset="0"/>
                <a:ea typeface="Calibri" panose="020F0502020204030204" pitchFamily="34" charset="0"/>
                <a:cs typeface="Times New Roman" panose="02020603050405020304" pitchFamily="18" charset="0"/>
              </a:rPr>
              <a:t>Modeller</a:t>
            </a:r>
            <a:r>
              <a:rPr lang="en-US" altLang="ru-RU" sz="1200" dirty="0">
                <a:latin typeface="Times New Roman" panose="02020603050405020304" pitchFamily="18" charset="0"/>
                <a:ea typeface="Calibri" panose="020F0502020204030204" pitchFamily="34" charset="0"/>
                <a:cs typeface="Times New Roman" panose="02020603050405020304" pitchFamily="18" charset="0"/>
              </a:rPr>
              <a:t> software.</a:t>
            </a:r>
            <a:r>
              <a:rPr lang="ru-RU" altLang="ru-RU" sz="300" dirty="0"/>
              <a:t> </a:t>
            </a:r>
            <a:r>
              <a:rPr lang="en-US" altLang="ru-RU" sz="300" dirty="0" smtClean="0"/>
              <a:t> </a:t>
            </a:r>
            <a:r>
              <a:rPr lang="en-US" altLang="ru-RU" sz="1200" dirty="0" smtClean="0">
                <a:latin typeface="Times New Roman" panose="02020603050405020304" pitchFamily="18" charset="0"/>
                <a:cs typeface="Times New Roman" panose="02020603050405020304" pitchFamily="18" charset="0"/>
              </a:rPr>
              <a:t>We </a:t>
            </a:r>
            <a:r>
              <a:rPr lang="en-US" altLang="ru-RU" sz="1200" dirty="0">
                <a:latin typeface="Times New Roman" panose="02020603050405020304" pitchFamily="18" charset="0"/>
                <a:cs typeface="Times New Roman" panose="02020603050405020304" pitchFamily="18" charset="0"/>
              </a:rPr>
              <a:t>selected </a:t>
            </a:r>
            <a:r>
              <a:rPr lang="en-US" altLang="ru-RU" sz="1200" dirty="0" smtClean="0">
                <a:latin typeface="Times New Roman" panose="02020603050405020304" pitchFamily="18" charset="0"/>
                <a:cs typeface="Times New Roman" panose="02020603050405020304" pitchFamily="18" charset="0"/>
              </a:rPr>
              <a:t>apoCas9 </a:t>
            </a:r>
            <a:r>
              <a:rPr lang="en-US" altLang="ru-RU" sz="1200" dirty="0">
                <a:latin typeface="Times New Roman" panose="02020603050405020304" pitchFamily="18" charset="0"/>
                <a:cs typeface="Times New Roman" panose="02020603050405020304" pitchFamily="18" charset="0"/>
              </a:rPr>
              <a:t>structure as a reference. Peptides with low uptake levels are shown in blue </a:t>
            </a:r>
            <a:r>
              <a:rPr lang="en-US" altLang="ru-RU" sz="1200" dirty="0" smtClean="0">
                <a:latin typeface="Times New Roman" panose="02020603050405020304" pitchFamily="18" charset="0"/>
                <a:cs typeface="Times New Roman" panose="02020603050405020304" pitchFamily="18" charset="0"/>
              </a:rPr>
              <a:t>tints; </a:t>
            </a:r>
            <a:r>
              <a:rPr lang="en-US" altLang="ru-RU" sz="1200" dirty="0">
                <a:latin typeface="Times New Roman" panose="02020603050405020304" pitchFamily="18" charset="0"/>
                <a:cs typeface="Times New Roman" panose="02020603050405020304" pitchFamily="18" charset="0"/>
              </a:rPr>
              <a:t>medium uptake levels are shown in yellow </a:t>
            </a:r>
            <a:r>
              <a:rPr lang="en-US" altLang="ru-RU" sz="1200" dirty="0" smtClean="0">
                <a:latin typeface="Times New Roman" panose="02020603050405020304" pitchFamily="18" charset="0"/>
                <a:cs typeface="Times New Roman" panose="02020603050405020304" pitchFamily="18" charset="0"/>
              </a:rPr>
              <a:t>tints; </a:t>
            </a:r>
            <a:r>
              <a:rPr lang="en-US" altLang="ru-RU" sz="1200" dirty="0">
                <a:latin typeface="Times New Roman" panose="02020603050405020304" pitchFamily="18" charset="0"/>
                <a:cs typeface="Times New Roman" panose="02020603050405020304" pitchFamily="18" charset="0"/>
              </a:rPr>
              <a:t>high uptake levels range from orange to red (in the Cas9-sgRNA complex). For gradual uptake, we used green and its </a:t>
            </a:r>
            <a:r>
              <a:rPr lang="en-US" altLang="ru-RU" sz="1200" dirty="0" smtClean="0">
                <a:latin typeface="Times New Roman" panose="02020603050405020304" pitchFamily="18" charset="0"/>
                <a:cs typeface="Times New Roman" panose="02020603050405020304" pitchFamily="18" charset="0"/>
              </a:rPr>
              <a:t>tints. </a:t>
            </a:r>
            <a:r>
              <a:rPr lang="en-US" altLang="ru-RU" sz="1200" dirty="0">
                <a:latin typeface="Times New Roman" panose="02020603050405020304" pitchFamily="18" charset="0"/>
                <a:cs typeface="Times New Roman" panose="02020603050405020304" pitchFamily="18" charset="0"/>
              </a:rPr>
              <a:t>Peptides presented in </a:t>
            </a:r>
            <a:r>
              <a:rPr lang="en-US" altLang="ru-RU" sz="1200" dirty="0" smtClean="0">
                <a:latin typeface="Times New Roman" panose="02020603050405020304" pitchFamily="18" charset="0"/>
                <a:cs typeface="Times New Roman" panose="02020603050405020304" pitchFamily="18" charset="0"/>
              </a:rPr>
              <a:t>apoCas9 </a:t>
            </a:r>
            <a:r>
              <a:rPr lang="en-US" altLang="ru-RU" sz="1200" dirty="0">
                <a:latin typeface="Times New Roman" panose="02020603050405020304" pitchFamily="18" charset="0"/>
                <a:cs typeface="Times New Roman" panose="02020603050405020304" pitchFamily="18" charset="0"/>
              </a:rPr>
              <a:t>but not shown in the Cas9-sgRNA complex were colored white</a:t>
            </a:r>
            <a:r>
              <a:rPr lang="en-US" altLang="ru-RU" sz="1200" dirty="0" smtClean="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6151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632" y="8316416"/>
            <a:ext cx="6696743" cy="600164"/>
          </a:xfrm>
          <a:prstGeom prst="rect">
            <a:avLst/>
          </a:prstGeom>
          <a:noFill/>
        </p:spPr>
        <p:txBody>
          <a:bodyPr wrap="square" rtlCol="0">
            <a:spAutoFit/>
          </a:bodyPr>
          <a:lstStyle/>
          <a:p>
            <a:pPr algn="just"/>
            <a:r>
              <a:rPr lang="en-US" sz="1100" b="1" dirty="0" smtClean="0">
                <a:latin typeface="Times New Roman" panose="02020603050405020304" pitchFamily="18" charset="0"/>
                <a:cs typeface="Times New Roman" panose="02020603050405020304" pitchFamily="18" charset="0"/>
              </a:rPr>
              <a:t>Figure </a:t>
            </a:r>
            <a:r>
              <a:rPr lang="en-US" sz="1100" b="1" dirty="0" smtClean="0">
                <a:latin typeface="Times New Roman" panose="02020603050405020304" pitchFamily="18" charset="0"/>
                <a:cs typeface="Times New Roman" panose="02020603050405020304" pitchFamily="18" charset="0"/>
              </a:rPr>
              <a:t>S2. </a:t>
            </a:r>
            <a:r>
              <a:rPr lang="en-US" sz="1100" dirty="0">
                <a:latin typeface="Times New Roman" panose="02020603050405020304" pitchFamily="18" charset="0"/>
                <a:cs typeface="Times New Roman" panose="02020603050405020304" pitchFamily="18" charset="0"/>
              </a:rPr>
              <a:t>Cas9 </a:t>
            </a:r>
            <a:r>
              <a:rPr lang="en-US" sz="1100" dirty="0" smtClean="0">
                <a:latin typeface="Times New Roman" panose="02020603050405020304" pitchFamily="18" charset="0"/>
                <a:cs typeface="Times New Roman" panose="02020603050405020304" pitchFamily="18" charset="0"/>
              </a:rPr>
              <a:t>c</a:t>
            </a:r>
            <a:r>
              <a:rPr lang="en-US" sz="1100" dirty="0" smtClean="0">
                <a:latin typeface="Times New Roman" panose="02020603050405020304" pitchFamily="18" charset="0"/>
                <a:cs typeface="Times New Roman" panose="02020603050405020304" pitchFamily="18" charset="0"/>
              </a:rPr>
              <a:t>leavage assay for target and non-target DNA plasmids </a:t>
            </a:r>
            <a:r>
              <a:rPr lang="en-US" sz="1100" i="1" dirty="0" smtClean="0">
                <a:latin typeface="Times New Roman" panose="02020603050405020304" pitchFamily="18" charset="0"/>
                <a:cs typeface="Times New Roman" panose="02020603050405020304" pitchFamily="18" charset="0"/>
              </a:rPr>
              <a:t>in </a:t>
            </a:r>
            <a:r>
              <a:rPr lang="en-US" sz="1100" i="1" dirty="0">
                <a:latin typeface="Times New Roman" panose="02020603050405020304" pitchFamily="18" charset="0"/>
                <a:cs typeface="Times New Roman" panose="02020603050405020304" pitchFamily="18" charset="0"/>
              </a:rPr>
              <a:t>vitro</a:t>
            </a:r>
            <a:r>
              <a:rPr lang="en-US" sz="1100" dirty="0" smtClean="0">
                <a:latin typeface="Times New Roman" panose="02020603050405020304" pitchFamily="18" charset="0"/>
                <a:cs typeface="Times New Roman" panose="02020603050405020304" pitchFamily="18" charset="0"/>
              </a:rPr>
              <a:t>. Target substrate – plasmid DNA containing specific region recognized by the protein, non-target substrate – non-specific plasmid DNA, C – control experiment with no Cas9 added.</a:t>
            </a:r>
            <a:endParaRPr lang="ru-RU" sz="11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4864" y="827584"/>
            <a:ext cx="2956560" cy="2791968"/>
          </a:xfrm>
          <a:prstGeom prst="rect">
            <a:avLst/>
          </a:prstGeom>
        </p:spPr>
      </p:pic>
    </p:spTree>
    <p:extLst>
      <p:ext uri="{BB962C8B-B14F-4D97-AF65-F5344CB8AC3E}">
        <p14:creationId xmlns:p14="http://schemas.microsoft.com/office/powerpoint/2010/main" val="3265651113"/>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1469</TotalTime>
  <Words>721</Words>
  <Application>Microsoft Office PowerPoint</Application>
  <PresentationFormat>Лист Letter (8,5x11")</PresentationFormat>
  <Paragraphs>38</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Dmitry Zharkov</dc:creator>
  <cp:lastModifiedBy>User</cp:lastModifiedBy>
  <cp:revision>94</cp:revision>
  <dcterms:created xsi:type="dcterms:W3CDTF">2021-07-13T07:40:15Z</dcterms:created>
  <dcterms:modified xsi:type="dcterms:W3CDTF">2022-01-12T08:37:46Z</dcterms:modified>
</cp:coreProperties>
</file>