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90" r:id="rId3"/>
    <p:sldId id="293" r:id="rId4"/>
    <p:sldId id="298" r:id="rId5"/>
    <p:sldId id="294" r:id="rId6"/>
    <p:sldId id="295" r:id="rId7"/>
    <p:sldId id="296" r:id="rId8"/>
    <p:sldId id="297"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C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1" autoAdjust="0"/>
    <p:restoredTop sz="94660"/>
  </p:normalViewPr>
  <p:slideViewPr>
    <p:cSldViewPr snapToGrid="0" showGuides="1">
      <p:cViewPr varScale="1">
        <p:scale>
          <a:sx n="58" d="100"/>
          <a:sy n="58" d="100"/>
        </p:scale>
        <p:origin x="2247" y="36"/>
      </p:cViewPr>
      <p:guideLst>
        <p:guide orient="horz" pos="2508"/>
        <p:guide pos="21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4BE00C-479C-4212-8BF9-95D5377E47B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B389DA-250B-4BA3-A87C-A512D140EC1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472381" y="3618442"/>
            <a:ext cx="2901255" cy="532218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3471863" y="3618442"/>
            <a:ext cx="2915543" cy="532218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01D5311-4442-4CB0-9F26-1108FB9C8D0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9ED72A-0230-4132-B369-BB8BE686236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801D5311-4442-4CB0-9F26-1108FB9C8D06}" type="datetimeFigureOut">
              <a:rPr lang="zh-CN" altLang="en-US" smtClean="0"/>
            </a:fld>
            <a:endParaRPr lang="zh-CN"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D29ED72A-0230-4132-B369-BB8BE68623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2.wdp"/><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tiff"/><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4.tiff"/></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tiff"/><Relationship Id="rId4" Type="http://schemas.openxmlformats.org/officeDocument/2006/relationships/image" Target="../media/image9.tiff"/><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tiff"/><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image" Target="../media/image18.tiff"/><Relationship Id="rId7" Type="http://schemas.openxmlformats.org/officeDocument/2006/relationships/image" Target="../media/image17.tiff"/><Relationship Id="rId6" Type="http://schemas.openxmlformats.org/officeDocument/2006/relationships/image" Target="../media/image16.tiff"/><Relationship Id="rId5" Type="http://schemas.openxmlformats.org/officeDocument/2006/relationships/image" Target="../media/image6.jpeg"/><Relationship Id="rId4" Type="http://schemas.openxmlformats.org/officeDocument/2006/relationships/image" Target="../media/image15.tiff"/><Relationship Id="rId3" Type="http://schemas.openxmlformats.org/officeDocument/2006/relationships/image" Target="../media/image14.tiff"/><Relationship Id="rId22" Type="http://schemas.openxmlformats.org/officeDocument/2006/relationships/slideLayout" Target="../slideLayouts/slideLayout7.xml"/><Relationship Id="rId21" Type="http://schemas.openxmlformats.org/officeDocument/2006/relationships/image" Target="../media/image12.jpeg"/><Relationship Id="rId20" Type="http://schemas.openxmlformats.org/officeDocument/2006/relationships/image" Target="../media/image25.tiff"/><Relationship Id="rId2" Type="http://schemas.openxmlformats.org/officeDocument/2006/relationships/image" Target="../media/image13.tiff"/><Relationship Id="rId19" Type="http://schemas.openxmlformats.org/officeDocument/2006/relationships/image" Target="../media/image24.tiff"/><Relationship Id="rId18" Type="http://schemas.openxmlformats.org/officeDocument/2006/relationships/image" Target="../media/image23.tiff"/><Relationship Id="rId17" Type="http://schemas.openxmlformats.org/officeDocument/2006/relationships/image" Target="../media/image11.png"/><Relationship Id="rId16" Type="http://schemas.openxmlformats.org/officeDocument/2006/relationships/image" Target="../media/image10.jpeg"/><Relationship Id="rId15" Type="http://schemas.openxmlformats.org/officeDocument/2006/relationships/image" Target="../media/image22.tiff"/><Relationship Id="rId14" Type="http://schemas.openxmlformats.org/officeDocument/2006/relationships/image" Target="../media/image21.tiff"/><Relationship Id="rId13" Type="http://schemas.openxmlformats.org/officeDocument/2006/relationships/image" Target="../media/image9.jpeg"/><Relationship Id="rId12" Type="http://schemas.openxmlformats.org/officeDocument/2006/relationships/image" Target="../media/image20.tiff"/><Relationship Id="rId11" Type="http://schemas.openxmlformats.org/officeDocument/2006/relationships/image" Target="../media/image19.tiff"/><Relationship Id="rId10" Type="http://schemas.openxmlformats.org/officeDocument/2006/relationships/image" Target="../media/image8.jpeg"/><Relationship Id="rId1" Type="http://schemas.openxmlformats.org/officeDocument/2006/relationships/image" Target="../media/image1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1</a:t>
            </a:r>
            <a:endParaRPr lang="zh-CN" altLang="en-US" sz="1400" b="1" dirty="0">
              <a:latin typeface="Arial" panose="020B0604020202020204" pitchFamily="34" charset="0"/>
              <a:cs typeface="Arial" panose="020B0604020202020204" pitchFamily="34" charset="0"/>
            </a:endParaRPr>
          </a:p>
        </p:txBody>
      </p:sp>
      <p:sp>
        <p:nvSpPr>
          <p:cNvPr id="10" name="Rectangle 183"/>
          <p:cNvSpPr>
            <a:spLocks noChangeArrowheads="1"/>
          </p:cNvSpPr>
          <p:nvPr/>
        </p:nvSpPr>
        <p:spPr bwMode="auto">
          <a:xfrm>
            <a:off x="63493" y="448137"/>
            <a:ext cx="18473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TextBox 171"/>
          <p:cNvSpPr txBox="1"/>
          <p:nvPr/>
        </p:nvSpPr>
        <p:spPr>
          <a:xfrm>
            <a:off x="2890020" y="1346002"/>
            <a:ext cx="595214"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b="1" i="0" dirty="0"/>
              <a:t>Con</a:t>
            </a:r>
            <a:endParaRPr lang="zh-CN" altLang="en-US" sz="900" b="1" i="0" dirty="0"/>
          </a:p>
        </p:txBody>
      </p:sp>
      <p:sp>
        <p:nvSpPr>
          <p:cNvPr id="7" name="TextBox 172"/>
          <p:cNvSpPr txBox="1"/>
          <p:nvPr/>
        </p:nvSpPr>
        <p:spPr>
          <a:xfrm>
            <a:off x="3601816" y="1346002"/>
            <a:ext cx="595214"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b="1" i="0" dirty="0" err="1"/>
              <a:t>NaHS</a:t>
            </a:r>
            <a:endParaRPr lang="zh-CN" altLang="en-US" sz="900" b="1" i="0" dirty="0"/>
          </a:p>
        </p:txBody>
      </p:sp>
      <p:cxnSp>
        <p:nvCxnSpPr>
          <p:cNvPr id="8" name="直接连接符 7"/>
          <p:cNvCxnSpPr/>
          <p:nvPr/>
        </p:nvCxnSpPr>
        <p:spPr>
          <a:xfrm>
            <a:off x="2858544" y="1346002"/>
            <a:ext cx="129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174"/>
          <p:cNvSpPr txBox="1"/>
          <p:nvPr/>
        </p:nvSpPr>
        <p:spPr>
          <a:xfrm>
            <a:off x="3234038" y="1105915"/>
            <a:ext cx="595214"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b="1" i="0" dirty="0"/>
              <a:t>Col-0</a:t>
            </a:r>
            <a:endParaRPr lang="zh-CN" altLang="en-US" sz="900" b="1" i="0" dirty="0"/>
          </a:p>
        </p:txBody>
      </p:sp>
      <p:grpSp>
        <p:nvGrpSpPr>
          <p:cNvPr id="2" name="组合 1"/>
          <p:cNvGrpSpPr/>
          <p:nvPr/>
        </p:nvGrpSpPr>
        <p:grpSpPr>
          <a:xfrm>
            <a:off x="2746945" y="1558323"/>
            <a:ext cx="1520255" cy="1786857"/>
            <a:chOff x="4729659" y="1268036"/>
            <a:chExt cx="1123439" cy="1192405"/>
          </a:xfrm>
        </p:grpSpPr>
        <p:pic>
          <p:nvPicPr>
            <p:cNvPr id="28" name="Picture 2"/>
            <p:cNvPicPr>
              <a:picLocks noChangeAspect="1" noChangeArrowheads="1"/>
            </p:cNvPicPr>
            <p:nvPr/>
          </p:nvPicPr>
          <p:blipFill rotWithShape="1">
            <a:blip r:embed="rId1">
              <a:extLst>
                <a:ext uri="{BEBA8EAE-BF5A-486C-A8C5-ECC9F3942E4B}">
                  <a14:imgProps xmlns:a14="http://schemas.microsoft.com/office/drawing/2010/main">
                    <a14:imgLayer r:embed="rId2">
                      <a14:imgEffect>
                        <a14:brightnessContrast bright="-20000" contrast="40000"/>
                      </a14:imgEffect>
                    </a14:imgLayer>
                  </a14:imgProps>
                </a:ext>
                <a:ext uri="{28A0092B-C50C-407E-A947-70E740481C1C}">
                  <a14:useLocalDpi xmlns:a14="http://schemas.microsoft.com/office/drawing/2010/main" val="0"/>
                </a:ext>
              </a:extLst>
            </a:blip>
            <a:srcRect t="8793" b="3454"/>
            <a:stretch>
              <a:fillRect/>
            </a:stretch>
          </p:blipFill>
          <p:spPr bwMode="auto">
            <a:xfrm>
              <a:off x="4729659" y="1268036"/>
              <a:ext cx="1123439" cy="11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直接连接符 28"/>
            <p:cNvCxnSpPr/>
            <p:nvPr/>
          </p:nvCxnSpPr>
          <p:spPr>
            <a:xfrm>
              <a:off x="5309537" y="1272441"/>
              <a:ext cx="0" cy="118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248224" y="3472006"/>
            <a:ext cx="6288044" cy="8891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1. </a:t>
            </a:r>
            <a:r>
              <a:rPr lang="en-US" altLang="zh-CN" sz="1200" kern="100" dirty="0">
                <a:effectLst/>
                <a:latin typeface="Arial" panose="020B0604020202020204" pitchFamily="34" charset="0"/>
                <a:ea typeface="宋体" panose="02010600030101010101" pitchFamily="2" charset="-122"/>
              </a:rPr>
              <a:t>Effects of </a:t>
            </a:r>
            <a:r>
              <a:rPr lang="en-US" altLang="zh-CN" sz="1200" kern="100" dirty="0" err="1">
                <a:effectLst/>
                <a:latin typeface="Arial" panose="020B0604020202020204" pitchFamily="34" charset="0"/>
                <a:ea typeface="宋体" panose="02010600030101010101" pitchFamily="2" charset="-122"/>
              </a:rPr>
              <a:t>NaHS</a:t>
            </a:r>
            <a:r>
              <a:rPr lang="en-US" altLang="zh-CN" sz="1200" kern="100" dirty="0">
                <a:effectLst/>
                <a:latin typeface="Arial" panose="020B0604020202020204" pitchFamily="34" charset="0"/>
                <a:ea typeface="宋体" panose="02010600030101010101" pitchFamily="2" charset="-122"/>
              </a:rPr>
              <a:t> on Arabidopsis primary root growth. 5-day-old seedlings were transferred to </a:t>
            </a:r>
            <a:r>
              <a:rPr lang="en-US" altLang="zh-CN" sz="1200" kern="100" baseline="30000" dirty="0">
                <a:effectLst/>
                <a:latin typeface="Arial" panose="020B0604020202020204" pitchFamily="34" charset="0"/>
                <a:ea typeface="宋体" panose="02010600030101010101" pitchFamily="2" charset="-122"/>
              </a:rPr>
              <a:t>1</a:t>
            </a:r>
            <a:r>
              <a:rPr lang="en-US" altLang="zh-CN" sz="1200" kern="100" dirty="0">
                <a:effectLst/>
                <a:latin typeface="Arial" panose="020B0604020202020204" pitchFamily="34" charset="0"/>
                <a:ea typeface="宋体" panose="02010600030101010101" pitchFamily="2" charset="-122"/>
              </a:rPr>
              <a:t>/</a:t>
            </a:r>
            <a:r>
              <a:rPr lang="en-US" altLang="zh-CN" sz="1200" kern="100" baseline="-25000" dirty="0">
                <a:effectLst/>
                <a:latin typeface="Arial" panose="020B0604020202020204" pitchFamily="34" charset="0"/>
                <a:ea typeface="宋体" panose="02010600030101010101" pitchFamily="2" charset="-122"/>
              </a:rPr>
              <a:t>2</a:t>
            </a:r>
            <a:r>
              <a:rPr lang="en-US" altLang="zh-CN" sz="1200" kern="100" dirty="0">
                <a:effectLst/>
                <a:latin typeface="Arial" panose="020B0604020202020204" pitchFamily="34" charset="0"/>
                <a:ea typeface="宋体" panose="02010600030101010101" pitchFamily="2" charset="-122"/>
              </a:rPr>
              <a:t>MS medium with or without 0.1 mM </a:t>
            </a:r>
            <a:r>
              <a:rPr lang="en-US" altLang="zh-CN" sz="1200" kern="100" dirty="0" err="1">
                <a:effectLst/>
                <a:latin typeface="Arial" panose="020B0604020202020204" pitchFamily="34" charset="0"/>
                <a:ea typeface="宋体" panose="02010600030101010101" pitchFamily="2" charset="-122"/>
              </a:rPr>
              <a:t>NaHS</a:t>
            </a:r>
            <a:r>
              <a:rPr lang="en-US" altLang="zh-CN" sz="1200" kern="100" dirty="0">
                <a:effectLst/>
                <a:latin typeface="Arial" panose="020B0604020202020204" pitchFamily="34" charset="0"/>
                <a:ea typeface="宋体" panose="02010600030101010101" pitchFamily="2" charset="-122"/>
              </a:rPr>
              <a:t>. Photographs of primary root elongation after 4-day treatment.</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2</a:t>
            </a:r>
            <a:endParaRPr lang="zh-CN" altLang="en-US" sz="1400" b="1" dirty="0">
              <a:latin typeface="Arial" panose="020B0604020202020204" pitchFamily="34" charset="0"/>
              <a:cs typeface="Arial" panose="020B0604020202020204" pitchFamily="34" charset="0"/>
            </a:endParaRPr>
          </a:p>
        </p:txBody>
      </p:sp>
      <p:sp>
        <p:nvSpPr>
          <p:cNvPr id="3" name="TextBox 147"/>
          <p:cNvSpPr txBox="1"/>
          <p:nvPr/>
        </p:nvSpPr>
        <p:spPr>
          <a:xfrm>
            <a:off x="2342617" y="1119369"/>
            <a:ext cx="413809"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100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4" name="TextBox 148"/>
          <p:cNvSpPr txBox="1"/>
          <p:nvPr/>
        </p:nvSpPr>
        <p:spPr>
          <a:xfrm>
            <a:off x="2396426" y="1357427"/>
            <a:ext cx="360000"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80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5" name="TextBox 149"/>
          <p:cNvSpPr txBox="1"/>
          <p:nvPr/>
        </p:nvSpPr>
        <p:spPr>
          <a:xfrm>
            <a:off x="2396426" y="1595485"/>
            <a:ext cx="360000"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60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6" name="TextBox 150"/>
          <p:cNvSpPr txBox="1"/>
          <p:nvPr/>
        </p:nvSpPr>
        <p:spPr>
          <a:xfrm>
            <a:off x="2396426" y="1833543"/>
            <a:ext cx="360000"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40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7" name="TextBox 151"/>
          <p:cNvSpPr txBox="1"/>
          <p:nvPr/>
        </p:nvSpPr>
        <p:spPr>
          <a:xfrm>
            <a:off x="2396426" y="2071601"/>
            <a:ext cx="360000"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20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8" name="TextBox 152"/>
          <p:cNvSpPr txBox="1"/>
          <p:nvPr/>
        </p:nvSpPr>
        <p:spPr>
          <a:xfrm>
            <a:off x="2396426" y="2309661"/>
            <a:ext cx="360000" cy="230832"/>
          </a:xfrm>
          <a:prstGeom prst="rect">
            <a:avLst/>
          </a:prstGeom>
          <a:noFill/>
        </p:spPr>
        <p:txBody>
          <a:bodyPr wrap="square" rtlCol="0">
            <a:spAutoFit/>
          </a:bodyPr>
          <a:lstStyle/>
          <a:p>
            <a:pPr algn="r"/>
            <a:r>
              <a:rPr lang="en-US" altLang="zh-CN" sz="900" b="1" dirty="0">
                <a:solidFill>
                  <a:prstClr val="black"/>
                </a:solidFill>
                <a:latin typeface="Arial" panose="020B0604020202020204" pitchFamily="34" charset="0"/>
                <a:cs typeface="Arial" panose="020B0604020202020204" pitchFamily="34" charset="0"/>
              </a:rPr>
              <a:t>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9" name="TextBox 153"/>
          <p:cNvSpPr txBox="1"/>
          <p:nvPr/>
        </p:nvSpPr>
        <p:spPr>
          <a:xfrm>
            <a:off x="387558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84</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0" name="TextBox 154"/>
          <p:cNvSpPr txBox="1"/>
          <p:nvPr/>
        </p:nvSpPr>
        <p:spPr>
          <a:xfrm>
            <a:off x="369592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72</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1" name="TextBox 155"/>
          <p:cNvSpPr txBox="1"/>
          <p:nvPr/>
        </p:nvSpPr>
        <p:spPr>
          <a:xfrm>
            <a:off x="351626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60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2" name="TextBox 156"/>
          <p:cNvSpPr txBox="1"/>
          <p:nvPr/>
        </p:nvSpPr>
        <p:spPr>
          <a:xfrm>
            <a:off x="333660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48</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3" name="TextBox 157"/>
          <p:cNvSpPr txBox="1"/>
          <p:nvPr/>
        </p:nvSpPr>
        <p:spPr>
          <a:xfrm>
            <a:off x="315694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36</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4" name="TextBox 158"/>
          <p:cNvSpPr txBox="1"/>
          <p:nvPr/>
        </p:nvSpPr>
        <p:spPr>
          <a:xfrm>
            <a:off x="297728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24</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5" name="TextBox 159"/>
          <p:cNvSpPr txBox="1"/>
          <p:nvPr/>
        </p:nvSpPr>
        <p:spPr>
          <a:xfrm>
            <a:off x="279762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12</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6" name="TextBox 160"/>
          <p:cNvSpPr txBox="1"/>
          <p:nvPr/>
        </p:nvSpPr>
        <p:spPr>
          <a:xfrm>
            <a:off x="405524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96</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7" name="TextBox 161"/>
          <p:cNvSpPr txBox="1"/>
          <p:nvPr/>
        </p:nvSpPr>
        <p:spPr>
          <a:xfrm>
            <a:off x="2617963" y="2603904"/>
            <a:ext cx="318871"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18" name="TextBox 162"/>
          <p:cNvSpPr txBox="1"/>
          <p:nvPr/>
        </p:nvSpPr>
        <p:spPr>
          <a:xfrm>
            <a:off x="2538796" y="2756145"/>
            <a:ext cx="1874036" cy="230832"/>
          </a:xfrm>
          <a:prstGeom prst="rect">
            <a:avLst/>
          </a:prstGeom>
          <a:noFill/>
        </p:spPr>
        <p:txBody>
          <a:bodyPr wrap="square" rtlCol="0">
            <a:spAutoFit/>
          </a:bodyPr>
          <a:lstStyle/>
          <a:p>
            <a:pPr algn="ctr"/>
            <a:r>
              <a:rPr lang="en-US" altLang="zh-CN" sz="900" b="1" dirty="0">
                <a:solidFill>
                  <a:prstClr val="black"/>
                </a:solidFill>
                <a:latin typeface="Arial" panose="020B0604020202020204" pitchFamily="34" charset="0"/>
                <a:cs typeface="Arial" panose="020B0604020202020204" pitchFamily="34" charset="0"/>
              </a:rPr>
              <a:t>Time of seed germination (h)</a:t>
            </a:r>
            <a:endParaRPr lang="zh-CN" altLang="en-US" sz="900" b="1" dirty="0">
              <a:solidFill>
                <a:prstClr val="black"/>
              </a:solidFill>
              <a:latin typeface="Arial" panose="020B0604020202020204" pitchFamily="34" charset="0"/>
              <a:cs typeface="Arial" panose="020B0604020202020204" pitchFamily="34" charset="0"/>
            </a:endParaRPr>
          </a:p>
        </p:txBody>
      </p:sp>
      <p:pic>
        <p:nvPicPr>
          <p:cNvPr id="19" name="Picture 2" descr="C:\Users\lenovo\Desktop\20211110\GYY4137\Graph1.tif"/>
          <p:cNvPicPr>
            <a:picLocks noChangeArrowheads="1"/>
          </p:cNvPicPr>
          <p:nvPr/>
        </p:nvPicPr>
        <p:blipFill rotWithShape="1">
          <a:blip r:embed="rId1" cstate="print">
            <a:extLst>
              <a:ext uri="{28A0092B-C50C-407E-A947-70E740481C1C}">
                <a14:useLocalDpi xmlns:a14="http://schemas.microsoft.com/office/drawing/2010/main" val="0"/>
              </a:ext>
            </a:extLst>
          </a:blip>
          <a:srcRect l="17414" t="11288" r="13528" b="16277"/>
          <a:stretch>
            <a:fillRect/>
          </a:stretch>
        </p:blipFill>
        <p:spPr bwMode="auto">
          <a:xfrm>
            <a:off x="2691514" y="1034956"/>
            <a:ext cx="1596402" cy="1609429"/>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2797623" y="1005719"/>
            <a:ext cx="751629" cy="383764"/>
            <a:chOff x="1643063" y="2107941"/>
            <a:chExt cx="751629" cy="383764"/>
          </a:xfrm>
        </p:grpSpPr>
        <p:sp>
          <p:nvSpPr>
            <p:cNvPr id="21" name="TextBox 165"/>
            <p:cNvSpPr txBox="1"/>
            <p:nvPr/>
          </p:nvSpPr>
          <p:spPr>
            <a:xfrm>
              <a:off x="1880628" y="2107941"/>
              <a:ext cx="514064" cy="230832"/>
            </a:xfrm>
            <a:prstGeom prst="rect">
              <a:avLst/>
            </a:prstGeom>
            <a:noFill/>
          </p:spPr>
          <p:txBody>
            <a:bodyPr wrap="square" rtlCol="0">
              <a:spAutoFit/>
            </a:bodyPr>
            <a:lstStyle/>
            <a:p>
              <a:r>
                <a:rPr lang="en-US" altLang="zh-CN" sz="900" b="1" dirty="0">
                  <a:solidFill>
                    <a:prstClr val="black"/>
                  </a:solidFill>
                  <a:latin typeface="Arial" panose="020B0604020202020204" pitchFamily="34" charset="0"/>
                  <a:cs typeface="Arial" panose="020B0604020202020204" pitchFamily="34" charset="0"/>
                </a:rPr>
                <a:t>Col-0</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22" name="TextBox 166"/>
            <p:cNvSpPr txBox="1"/>
            <p:nvPr/>
          </p:nvSpPr>
          <p:spPr>
            <a:xfrm>
              <a:off x="1880628" y="2260873"/>
              <a:ext cx="478345" cy="230832"/>
            </a:xfrm>
            <a:prstGeom prst="rect">
              <a:avLst/>
            </a:prstGeom>
            <a:noFill/>
          </p:spPr>
          <p:txBody>
            <a:bodyPr wrap="square" rtlCol="0">
              <a:spAutoFit/>
            </a:bodyPr>
            <a:lstStyle/>
            <a:p>
              <a:r>
                <a:rPr lang="en-US" altLang="zh-CN" sz="900" b="1" i="1" dirty="0">
                  <a:solidFill>
                    <a:prstClr val="black"/>
                  </a:solidFill>
                  <a:latin typeface="Arial" panose="020B0604020202020204" pitchFamily="34" charset="0"/>
                  <a:cs typeface="Arial" panose="020B0604020202020204" pitchFamily="34" charset="0"/>
                </a:rPr>
                <a:t>des1</a:t>
              </a:r>
              <a:endParaRPr lang="zh-CN" altLang="en-US" sz="900" b="1" i="1" dirty="0">
                <a:solidFill>
                  <a:prstClr val="black"/>
                </a:solidFill>
                <a:latin typeface="Arial" panose="020B0604020202020204" pitchFamily="34" charset="0"/>
                <a:cs typeface="Arial" panose="020B0604020202020204" pitchFamily="34" charset="0"/>
              </a:endParaRPr>
            </a:p>
          </p:txBody>
        </p:sp>
        <p:pic>
          <p:nvPicPr>
            <p:cNvPr id="23" name="Picture 5" descr="C:\Users\lenovo\Desktop\20210727作图\WT DES1 HT\HTT.t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4204" t="2860" r="9829" b="90067"/>
            <a:stretch>
              <a:fillRect/>
            </a:stretch>
          </p:blipFill>
          <p:spPr bwMode="auto">
            <a:xfrm>
              <a:off x="1643063" y="2174414"/>
              <a:ext cx="296623" cy="258486"/>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TextBox 168"/>
          <p:cNvSpPr txBox="1"/>
          <p:nvPr/>
        </p:nvSpPr>
        <p:spPr>
          <a:xfrm>
            <a:off x="3558083" y="2360900"/>
            <a:ext cx="903491" cy="261610"/>
          </a:xfrm>
          <a:prstGeom prst="rect">
            <a:avLst/>
          </a:prstGeom>
          <a:noFill/>
        </p:spPr>
        <p:txBody>
          <a:bodyPr wrap="square" rtlCol="0">
            <a:spAutoFit/>
          </a:bodyPr>
          <a:lstStyle/>
          <a:p>
            <a:r>
              <a:rPr lang="en-US" altLang="zh-CN" sz="1100" b="1" dirty="0">
                <a:latin typeface="Arial" panose="020B0604020202020204" pitchFamily="34" charset="0"/>
                <a:cs typeface="Arial" panose="020B0604020202020204" pitchFamily="34" charset="0"/>
              </a:rPr>
              <a:t>GYY4137</a:t>
            </a:r>
            <a:endParaRPr lang="zh-CN" altLang="en-US" sz="1100" b="1" dirty="0">
              <a:latin typeface="Arial" panose="020B0604020202020204" pitchFamily="34" charset="0"/>
              <a:cs typeface="Arial" panose="020B0604020202020204" pitchFamily="34" charset="0"/>
            </a:endParaRPr>
          </a:p>
        </p:txBody>
      </p:sp>
      <p:sp>
        <p:nvSpPr>
          <p:cNvPr id="25" name="TextBox 169"/>
          <p:cNvSpPr txBox="1"/>
          <p:nvPr/>
        </p:nvSpPr>
        <p:spPr>
          <a:xfrm>
            <a:off x="3026816" y="2111754"/>
            <a:ext cx="319311" cy="215444"/>
          </a:xfrm>
          <a:prstGeom prst="rect">
            <a:avLst/>
          </a:prstGeom>
          <a:noFill/>
        </p:spPr>
        <p:txBody>
          <a:bodyPr wrap="square" rtlCol="0">
            <a:spAutoFit/>
          </a:bodyPr>
          <a:lstStyle/>
          <a:p>
            <a:r>
              <a:rPr lang="en-US" altLang="zh-CN" sz="800" b="1" dirty="0">
                <a:latin typeface="Arial" panose="020B0604020202020204" pitchFamily="34" charset="0"/>
                <a:cs typeface="Arial" panose="020B0604020202020204" pitchFamily="34" charset="0"/>
              </a:rPr>
              <a:t>*</a:t>
            </a:r>
            <a:endParaRPr lang="zh-CN" altLang="en-US" sz="800" b="1" dirty="0">
              <a:latin typeface="Arial" panose="020B0604020202020204" pitchFamily="34" charset="0"/>
              <a:cs typeface="Arial" panose="020B0604020202020204" pitchFamily="34" charset="0"/>
            </a:endParaRPr>
          </a:p>
        </p:txBody>
      </p:sp>
      <p:sp>
        <p:nvSpPr>
          <p:cNvPr id="28" name="TextBox 146"/>
          <p:cNvSpPr txBox="1"/>
          <p:nvPr/>
        </p:nvSpPr>
        <p:spPr>
          <a:xfrm rot="16200000">
            <a:off x="1456035" y="1702886"/>
            <a:ext cx="1796025" cy="230832"/>
          </a:xfrm>
          <a:prstGeom prst="rect">
            <a:avLst/>
          </a:prstGeom>
          <a:noFill/>
        </p:spPr>
        <p:txBody>
          <a:bodyPr wrap="square" rtlCol="0">
            <a:spAutoFit/>
          </a:bodyPr>
          <a:lstStyle/>
          <a:p>
            <a:r>
              <a:rPr lang="en-US" altLang="zh-CN" sz="900" b="1" dirty="0">
                <a:solidFill>
                  <a:prstClr val="black"/>
                </a:solidFill>
                <a:latin typeface="Arial" panose="020B0604020202020204" pitchFamily="34" charset="0"/>
                <a:cs typeface="Arial" panose="020B0604020202020204" pitchFamily="34" charset="0"/>
              </a:rPr>
              <a:t>Germination percentage (%)</a:t>
            </a:r>
            <a:endParaRPr lang="zh-CN" altLang="en-US" sz="900" b="1" dirty="0">
              <a:solidFill>
                <a:prstClr val="black"/>
              </a:solidFill>
              <a:latin typeface="Arial" panose="020B0604020202020204" pitchFamily="34" charset="0"/>
              <a:cs typeface="Arial" panose="020B0604020202020204" pitchFamily="34" charset="0"/>
            </a:endParaRPr>
          </a:p>
        </p:txBody>
      </p:sp>
      <p:sp>
        <p:nvSpPr>
          <p:cNvPr id="29" name="文本框 28"/>
          <p:cNvSpPr txBox="1"/>
          <p:nvPr/>
        </p:nvSpPr>
        <p:spPr>
          <a:xfrm>
            <a:off x="248224" y="3472006"/>
            <a:ext cx="6288044" cy="199715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2. </a:t>
            </a:r>
            <a:r>
              <a:rPr lang="en-US" altLang="zh-CN" sz="1200" kern="100" dirty="0">
                <a:effectLst/>
                <a:latin typeface="Arial" panose="020B0604020202020204" pitchFamily="34" charset="0"/>
                <a:ea typeface="宋体" panose="02010600030101010101" pitchFamily="2" charset="-122"/>
              </a:rPr>
              <a:t>Time course changes of germination percentage in Arabidopsis seedlings upon GYY4137 treatment. Arabidopsis seeds were incubated on </a:t>
            </a:r>
            <a:r>
              <a:rPr lang="en-US" altLang="zh-CN" sz="1200" kern="100" baseline="30000" dirty="0">
                <a:effectLst/>
                <a:latin typeface="Arial" panose="020B0604020202020204" pitchFamily="34" charset="0"/>
                <a:ea typeface="宋体" panose="02010600030101010101" pitchFamily="2" charset="-122"/>
              </a:rPr>
              <a:t>1</a:t>
            </a:r>
            <a:r>
              <a:rPr lang="en-US" altLang="zh-CN" sz="1200" kern="100" dirty="0">
                <a:effectLst/>
                <a:latin typeface="Arial" panose="020B0604020202020204" pitchFamily="34" charset="0"/>
                <a:ea typeface="宋体" panose="02010600030101010101" pitchFamily="2" charset="-122"/>
              </a:rPr>
              <a:t>/</a:t>
            </a:r>
            <a:r>
              <a:rPr lang="en-US" altLang="zh-CN" sz="1200" kern="100" baseline="-25000" dirty="0">
                <a:effectLst/>
                <a:latin typeface="Arial" panose="020B0604020202020204" pitchFamily="34" charset="0"/>
                <a:ea typeface="宋体" panose="02010600030101010101" pitchFamily="2" charset="-122"/>
              </a:rPr>
              <a:t>2</a:t>
            </a:r>
            <a:r>
              <a:rPr lang="en-US" altLang="zh-CN" sz="1200" kern="100" dirty="0">
                <a:effectLst/>
                <a:latin typeface="Arial" panose="020B0604020202020204" pitchFamily="34" charset="0"/>
                <a:ea typeface="宋体" panose="02010600030101010101" pitchFamily="2" charset="-122"/>
              </a:rPr>
              <a:t> MS medium containing with 0.1 mM GYY4137. Germination percentage (%) of seeds was counted at the indicated time points. Data are mean ± SE of three independent experiments with three biological replicates for each individual experiment. Asterisks represent significant differences between treatments according to Student’s t-test (*P &lt; 0.05, **P &lt; 0.01, ***P &lt; 0.001).</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l="17778" t="11240" r="13576" b="16241"/>
          <a:stretch>
            <a:fillRect/>
          </a:stretch>
        </p:blipFill>
        <p:spPr>
          <a:xfrm>
            <a:off x="4169176" y="1373889"/>
            <a:ext cx="1821351" cy="1472400"/>
          </a:xfrm>
          <a:prstGeom prst="rect">
            <a:avLst/>
          </a:prstGeom>
        </p:spPr>
      </p:pic>
      <p:sp>
        <p:nvSpPr>
          <p:cNvPr id="2" name="文本框 1"/>
          <p:cNvSpPr txBox="1"/>
          <p:nvPr/>
        </p:nvSpPr>
        <p:spPr>
          <a:xfrm>
            <a:off x="0" y="317934"/>
            <a:ext cx="2103461"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3</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11" name="组合 10"/>
          <p:cNvGrpSpPr/>
          <p:nvPr/>
        </p:nvGrpSpPr>
        <p:grpSpPr>
          <a:xfrm>
            <a:off x="578120" y="1210736"/>
            <a:ext cx="2684241" cy="1764874"/>
            <a:chOff x="1700078" y="1321226"/>
            <a:chExt cx="2684241" cy="1764874"/>
          </a:xfrm>
        </p:grpSpPr>
        <p:pic>
          <p:nvPicPr>
            <p:cNvPr id="3" name="Picture 4" descr="C:\Users\lenovo\Desktop\20211110\图片1.tif"/>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6154" b="2819"/>
            <a:stretch>
              <a:fillRect/>
            </a:stretch>
          </p:blipFill>
          <p:spPr bwMode="auto">
            <a:xfrm flipH="1">
              <a:off x="1700078" y="1552058"/>
              <a:ext cx="2661770" cy="153404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p:nvCxnSpPr>
          <p:spPr>
            <a:xfrm>
              <a:off x="2322821" y="1552058"/>
              <a:ext cx="0" cy="1533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998361" y="1552058"/>
              <a:ext cx="0" cy="1533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73900" y="1552058"/>
              <a:ext cx="0" cy="1533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181"/>
            <p:cNvSpPr txBox="1"/>
            <p:nvPr/>
          </p:nvSpPr>
          <p:spPr>
            <a:xfrm>
              <a:off x="1700078" y="1321226"/>
              <a:ext cx="595214"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Col-0</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 name="TextBox 182"/>
            <p:cNvSpPr txBox="1"/>
            <p:nvPr/>
          </p:nvSpPr>
          <p:spPr>
            <a:xfrm>
              <a:off x="2408814" y="1321226"/>
              <a:ext cx="464808"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des1</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9" name="TextBox 183"/>
            <p:cNvSpPr txBox="1"/>
            <p:nvPr/>
          </p:nvSpPr>
          <p:spPr>
            <a:xfrm>
              <a:off x="3118195" y="1321226"/>
              <a:ext cx="431085"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abi4</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 name="TextBox 184"/>
            <p:cNvSpPr txBox="1"/>
            <p:nvPr/>
          </p:nvSpPr>
          <p:spPr>
            <a:xfrm>
              <a:off x="3665676" y="1321226"/>
              <a:ext cx="718643"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des1 abi4</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12" name="文本框 11"/>
          <p:cNvSpPr txBox="1"/>
          <p:nvPr/>
        </p:nvSpPr>
        <p:spPr>
          <a:xfrm>
            <a:off x="248224" y="3472006"/>
            <a:ext cx="6288044" cy="20300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3. </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Arabidopsis primary root growth. 5-day-old seedlings of Col-0, </a:t>
            </a:r>
            <a:r>
              <a:rPr kumimoji="0" lang="en-US" altLang="zh-CN" sz="1200" b="0" i="1"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des1</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en-US" altLang="zh-CN" sz="1200" b="0" i="1"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abi4</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and </a:t>
            </a:r>
            <a:r>
              <a:rPr kumimoji="0" lang="en-US" altLang="zh-CN" sz="1200" b="0" i="1"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des1/abi4</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were transferred to </a:t>
            </a:r>
            <a:r>
              <a:rPr kumimoji="0" lang="en-US" altLang="zh-CN" sz="1200" b="0" i="0" u="none" strike="noStrike" kern="100" cap="none" spc="0" normalizeH="0" baseline="30000" noProof="0" dirty="0">
                <a:ln>
                  <a:noFill/>
                </a:ln>
                <a:solidFill>
                  <a:prstClr val="black"/>
                </a:solidFill>
                <a:effectLst/>
                <a:uLnTx/>
                <a:uFillTx/>
                <a:latin typeface="Arial" panose="020B0604020202020204" pitchFamily="34" charset="0"/>
                <a:ea typeface="宋体" panose="02010600030101010101" pitchFamily="2" charset="-122"/>
                <a:cs typeface="+mn-cs"/>
              </a:rPr>
              <a:t>1</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a:t>
            </a:r>
            <a:r>
              <a:rPr kumimoji="0" lang="en-US" altLang="zh-CN" sz="1200" b="0" i="0" u="none" strike="noStrike" kern="100" cap="none" spc="0" normalizeH="0" baseline="-25000" noProof="0" dirty="0">
                <a:ln>
                  <a:noFill/>
                </a:ln>
                <a:solidFill>
                  <a:prstClr val="black"/>
                </a:solidFill>
                <a:effectLst/>
                <a:uLnTx/>
                <a:uFillTx/>
                <a:latin typeface="Arial" panose="020B0604020202020204" pitchFamily="34" charset="0"/>
                <a:ea typeface="宋体" panose="02010600030101010101" pitchFamily="2" charset="-122"/>
                <a:cs typeface="+mn-cs"/>
              </a:rPr>
              <a:t>2</a:t>
            </a:r>
            <a:r>
              <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MS medium with same root length. Photographs of primary root elongation after 4-day. </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B</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 Quantitative analysis of primary root growth. Five-day-old seedlings were transferred to medium containing 0.1mM </a:t>
            </a:r>
            <a:r>
              <a:rPr kumimoji="0" lang="en-US" altLang="zh-CN" sz="1200" b="0" i="0" u="none" strike="noStrike" kern="1200" cap="none" spc="0" normalizeH="0" baseline="0" noProof="0" dirty="0" err="1">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NaHS</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 Relative primary root elongation was measured 5 days after the beginning of the treatments, taking the elongation rate of the wild-type in </a:t>
            </a:r>
            <a:r>
              <a:rPr kumimoji="0" lang="en-US" altLang="zh-CN" sz="1200" b="0" i="0" u="none" strike="noStrike" kern="1200" cap="none" spc="0" normalizeH="0" baseline="3000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1</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200" b="0" i="0" u="none" strike="noStrike" kern="1200" cap="none" spc="0" normalizeH="0" baseline="-2500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2</a:t>
            </a:r>
            <a:r>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 MS medium (Control) as 100%. The data are means ±SE (n=6) from three independent experiments.</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5" name="文本框 14"/>
          <p:cNvSpPr txBox="1"/>
          <p:nvPr/>
        </p:nvSpPr>
        <p:spPr>
          <a:xfrm>
            <a:off x="3820796" y="1645727"/>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100</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文本框 17"/>
          <p:cNvSpPr txBox="1"/>
          <p:nvPr/>
        </p:nvSpPr>
        <p:spPr>
          <a:xfrm>
            <a:off x="3820796" y="1375762"/>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125</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文本框 18"/>
          <p:cNvSpPr txBox="1"/>
          <p:nvPr/>
        </p:nvSpPr>
        <p:spPr>
          <a:xfrm>
            <a:off x="3820796" y="2185657"/>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50</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0" name="文本框 19"/>
          <p:cNvSpPr txBox="1"/>
          <p:nvPr/>
        </p:nvSpPr>
        <p:spPr>
          <a:xfrm>
            <a:off x="3820796" y="2455622"/>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25</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1" name="文本框 20"/>
          <p:cNvSpPr txBox="1"/>
          <p:nvPr/>
        </p:nvSpPr>
        <p:spPr>
          <a:xfrm>
            <a:off x="3820796" y="1915692"/>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75</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文本框 21"/>
          <p:cNvSpPr txBox="1"/>
          <p:nvPr/>
        </p:nvSpPr>
        <p:spPr>
          <a:xfrm>
            <a:off x="3820796" y="2725588"/>
            <a:ext cx="418346" cy="2308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文本框 22"/>
          <p:cNvSpPr txBox="1"/>
          <p:nvPr/>
        </p:nvSpPr>
        <p:spPr>
          <a:xfrm>
            <a:off x="4280812" y="2818779"/>
            <a:ext cx="418346" cy="2308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WT</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4" name="文本框 23"/>
          <p:cNvSpPr txBox="1"/>
          <p:nvPr/>
        </p:nvSpPr>
        <p:spPr>
          <a:xfrm>
            <a:off x="4639281" y="2818779"/>
            <a:ext cx="485222" cy="2308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des1</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文本框 24"/>
          <p:cNvSpPr txBox="1"/>
          <p:nvPr/>
        </p:nvSpPr>
        <p:spPr>
          <a:xfrm>
            <a:off x="5035402" y="2818779"/>
            <a:ext cx="485222" cy="2308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abi4</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6" name="文本框 25"/>
          <p:cNvSpPr txBox="1"/>
          <p:nvPr/>
        </p:nvSpPr>
        <p:spPr>
          <a:xfrm>
            <a:off x="5278942" y="2818779"/>
            <a:ext cx="789657" cy="2308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des1</a:t>
            </a:r>
            <a:r>
              <a:rPr kumimoji="0" lang="en-US" altLang="zh-CN" sz="4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abi4</a:t>
            </a:r>
            <a:endParaRPr kumimoji="0" lang="zh-CN" altLang="en-US" sz="9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7" name="文本框 26"/>
          <p:cNvSpPr txBox="1"/>
          <p:nvPr/>
        </p:nvSpPr>
        <p:spPr>
          <a:xfrm>
            <a:off x="5454696" y="1332348"/>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8" name="文本框 27"/>
          <p:cNvSpPr txBox="1"/>
          <p:nvPr/>
        </p:nvSpPr>
        <p:spPr>
          <a:xfrm>
            <a:off x="4283987" y="1606091"/>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1" name="文本框 30"/>
          <p:cNvSpPr txBox="1"/>
          <p:nvPr/>
        </p:nvSpPr>
        <p:spPr>
          <a:xfrm>
            <a:off x="4664681" y="1480663"/>
            <a:ext cx="291769"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2" name="文本框 31"/>
          <p:cNvSpPr txBox="1"/>
          <p:nvPr/>
        </p:nvSpPr>
        <p:spPr>
          <a:xfrm>
            <a:off x="5054926" y="1438687"/>
            <a:ext cx="291769"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3" name="文本框 32"/>
          <p:cNvSpPr txBox="1"/>
          <p:nvPr/>
        </p:nvSpPr>
        <p:spPr>
          <a:xfrm>
            <a:off x="5614816" y="1794824"/>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文本框 33"/>
          <p:cNvSpPr txBox="1"/>
          <p:nvPr/>
        </p:nvSpPr>
        <p:spPr>
          <a:xfrm>
            <a:off x="5221283" y="1858239"/>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文本框 34"/>
          <p:cNvSpPr txBox="1"/>
          <p:nvPr/>
        </p:nvSpPr>
        <p:spPr>
          <a:xfrm>
            <a:off x="4825853" y="2118361"/>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 name="文本框 35"/>
          <p:cNvSpPr txBox="1"/>
          <p:nvPr/>
        </p:nvSpPr>
        <p:spPr>
          <a:xfrm>
            <a:off x="4426210" y="2374793"/>
            <a:ext cx="250824" cy="200055"/>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7" name="文本框 36"/>
          <p:cNvSpPr txBox="1"/>
          <p:nvPr/>
        </p:nvSpPr>
        <p:spPr>
          <a:xfrm rot="16200000">
            <a:off x="3072185" y="1994912"/>
            <a:ext cx="1600529" cy="2308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Relative root growth (%)</a:t>
            </a:r>
            <a:endParaRPr kumimoji="0" lang="zh-CN" altLang="en-US" sz="9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8" name="文本框 37"/>
          <p:cNvSpPr txBox="1"/>
          <p:nvPr/>
        </p:nvSpPr>
        <p:spPr>
          <a:xfrm>
            <a:off x="244208" y="954854"/>
            <a:ext cx="41834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9" name="文本框 38"/>
          <p:cNvSpPr txBox="1"/>
          <p:nvPr/>
        </p:nvSpPr>
        <p:spPr>
          <a:xfrm>
            <a:off x="3512364" y="954854"/>
            <a:ext cx="41834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1400" b="1" dirty="0">
                <a:solidFill>
                  <a:prstClr val="black"/>
                </a:solidFill>
                <a:latin typeface="Arial" panose="020B0604020202020204" pitchFamily="34" charset="0"/>
                <a:ea typeface="等线" panose="02010600030101010101" pitchFamily="2" charset="-122"/>
                <a:cs typeface="Arial" panose="020B0604020202020204" pitchFamily="34" charset="0"/>
              </a:rPr>
              <a:t>B</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0" name="组合 39"/>
          <p:cNvGrpSpPr/>
          <p:nvPr/>
        </p:nvGrpSpPr>
        <p:grpSpPr>
          <a:xfrm>
            <a:off x="4253524" y="1374860"/>
            <a:ext cx="453999" cy="304827"/>
            <a:chOff x="5994949" y="2452013"/>
            <a:chExt cx="453999" cy="304827"/>
          </a:xfrm>
        </p:grpSpPr>
        <p:sp>
          <p:nvSpPr>
            <p:cNvPr id="41" name="矩形 40"/>
            <p:cNvSpPr>
              <a:spLocks noChangeAspect="1"/>
            </p:cNvSpPr>
            <p:nvPr/>
          </p:nvSpPr>
          <p:spPr>
            <a:xfrm>
              <a:off x="5994949" y="2510213"/>
              <a:ext cx="79200" cy="7920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2" name="TextBox 177"/>
            <p:cNvSpPr txBox="1"/>
            <p:nvPr/>
          </p:nvSpPr>
          <p:spPr>
            <a:xfrm>
              <a:off x="6016948" y="2452013"/>
              <a:ext cx="424160"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3" name="矩形 42"/>
            <p:cNvSpPr>
              <a:spLocks noChangeAspect="1"/>
            </p:cNvSpPr>
            <p:nvPr/>
          </p:nvSpPr>
          <p:spPr>
            <a:xfrm>
              <a:off x="5994949" y="2614986"/>
              <a:ext cx="79200" cy="792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4" name="TextBox 179"/>
            <p:cNvSpPr txBox="1"/>
            <p:nvPr/>
          </p:nvSpPr>
          <p:spPr>
            <a:xfrm>
              <a:off x="6016948" y="2556785"/>
              <a:ext cx="432000"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700" b="1"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NaHS</a:t>
              </a:r>
              <a:endParaRPr kumimoji="0" lang="zh-CN" altLang="en-US" sz="7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4</a:t>
            </a:r>
            <a:endParaRPr lang="zh-CN" altLang="en-US" sz="1400" b="1" dirty="0">
              <a:latin typeface="Arial" panose="020B0604020202020204" pitchFamily="34" charset="0"/>
              <a:cs typeface="Arial" panose="020B0604020202020204" pitchFamily="34" charset="0"/>
            </a:endParaRPr>
          </a:p>
        </p:txBody>
      </p:sp>
      <p:grpSp>
        <p:nvGrpSpPr>
          <p:cNvPr id="55" name="组合 54"/>
          <p:cNvGrpSpPr/>
          <p:nvPr/>
        </p:nvGrpSpPr>
        <p:grpSpPr>
          <a:xfrm>
            <a:off x="1528535" y="985361"/>
            <a:ext cx="3480891" cy="1821360"/>
            <a:chOff x="1584648" y="1480661"/>
            <a:chExt cx="3480891" cy="1821360"/>
          </a:xfrm>
        </p:grpSpPr>
        <p:sp>
          <p:nvSpPr>
            <p:cNvPr id="6" name="TextBox 86"/>
            <p:cNvSpPr txBox="1"/>
            <p:nvPr/>
          </p:nvSpPr>
          <p:spPr>
            <a:xfrm>
              <a:off x="1872775" y="1900283"/>
              <a:ext cx="599857"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err="1"/>
                <a:t>NaHS</a:t>
              </a:r>
              <a:endParaRPr lang="zh-CN" altLang="en-US" sz="900" i="0" dirty="0"/>
            </a:p>
          </p:txBody>
        </p:sp>
        <p:sp>
          <p:nvSpPr>
            <p:cNvPr id="7" name="TextBox 87"/>
            <p:cNvSpPr txBox="1"/>
            <p:nvPr/>
          </p:nvSpPr>
          <p:spPr>
            <a:xfrm>
              <a:off x="1970111" y="2065952"/>
              <a:ext cx="405187"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DTT</a:t>
              </a:r>
              <a:endParaRPr lang="zh-CN" altLang="en-US" sz="900" i="0" dirty="0"/>
            </a:p>
          </p:txBody>
        </p:sp>
        <p:sp>
          <p:nvSpPr>
            <p:cNvPr id="8" name="TextBox 88"/>
            <p:cNvSpPr txBox="1"/>
            <p:nvPr/>
          </p:nvSpPr>
          <p:spPr>
            <a:xfrm>
              <a:off x="1793730" y="2239242"/>
              <a:ext cx="691275"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MG132</a:t>
              </a:r>
              <a:endParaRPr lang="zh-CN" altLang="en-US" sz="900" i="0" dirty="0"/>
            </a:p>
          </p:txBody>
        </p:sp>
        <p:sp>
          <p:nvSpPr>
            <p:cNvPr id="9" name="TextBox 89"/>
            <p:cNvSpPr txBox="1"/>
            <p:nvPr/>
          </p:nvSpPr>
          <p:spPr>
            <a:xfrm>
              <a:off x="1584648" y="1707944"/>
              <a:ext cx="1007779"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ABI4</a:t>
              </a:r>
              <a:r>
                <a:rPr lang="en-US" altLang="zh-CN" sz="900" i="0" baseline="30000" dirty="0"/>
                <a:t>Cys250Ala</a:t>
              </a:r>
              <a:r>
                <a:rPr lang="en-US" altLang="zh-CN" sz="900" i="0" dirty="0"/>
                <a:t>-His</a:t>
              </a:r>
              <a:endParaRPr lang="zh-CN" altLang="en-US" sz="900" i="0" dirty="0"/>
            </a:p>
          </p:txBody>
        </p:sp>
        <p:sp>
          <p:nvSpPr>
            <p:cNvPr id="10" name="TextBox 90"/>
            <p:cNvSpPr txBox="1"/>
            <p:nvPr/>
          </p:nvSpPr>
          <p:spPr>
            <a:xfrm>
              <a:off x="1765257" y="1527035"/>
              <a:ext cx="719748"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ABI4-His</a:t>
              </a:r>
              <a:endParaRPr lang="zh-CN" altLang="en-US" sz="900" i="0" dirty="0"/>
            </a:p>
          </p:txBody>
        </p:sp>
        <p:sp>
          <p:nvSpPr>
            <p:cNvPr id="11" name="TextBox 91"/>
            <p:cNvSpPr txBox="1"/>
            <p:nvPr/>
          </p:nvSpPr>
          <p:spPr>
            <a:xfrm>
              <a:off x="2618355" y="149590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2" name="TextBox 92"/>
            <p:cNvSpPr txBox="1"/>
            <p:nvPr/>
          </p:nvSpPr>
          <p:spPr>
            <a:xfrm>
              <a:off x="2618355" y="168411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3" name="TextBox 93"/>
            <p:cNvSpPr txBox="1"/>
            <p:nvPr/>
          </p:nvSpPr>
          <p:spPr>
            <a:xfrm>
              <a:off x="2618355"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4" name="TextBox 94"/>
            <p:cNvSpPr txBox="1"/>
            <p:nvPr/>
          </p:nvSpPr>
          <p:spPr>
            <a:xfrm>
              <a:off x="2618355" y="2026208"/>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5" name="TextBox 95"/>
            <p:cNvSpPr txBox="1"/>
            <p:nvPr/>
          </p:nvSpPr>
          <p:spPr>
            <a:xfrm>
              <a:off x="2618355"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6" name="TextBox 96"/>
            <p:cNvSpPr txBox="1"/>
            <p:nvPr/>
          </p:nvSpPr>
          <p:spPr>
            <a:xfrm>
              <a:off x="2935856" y="149590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7" name="TextBox 97"/>
            <p:cNvSpPr txBox="1"/>
            <p:nvPr/>
          </p:nvSpPr>
          <p:spPr>
            <a:xfrm>
              <a:off x="2935856" y="168411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8" name="TextBox 98"/>
            <p:cNvSpPr txBox="1"/>
            <p:nvPr/>
          </p:nvSpPr>
          <p:spPr>
            <a:xfrm>
              <a:off x="2935856" y="187538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19" name="TextBox 99"/>
            <p:cNvSpPr txBox="1"/>
            <p:nvPr/>
          </p:nvSpPr>
          <p:spPr>
            <a:xfrm>
              <a:off x="2935856" y="202877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0" name="TextBox 100"/>
            <p:cNvSpPr txBox="1"/>
            <p:nvPr/>
          </p:nvSpPr>
          <p:spPr>
            <a:xfrm>
              <a:off x="2935856"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1" name="TextBox 101"/>
            <p:cNvSpPr txBox="1"/>
            <p:nvPr/>
          </p:nvSpPr>
          <p:spPr>
            <a:xfrm>
              <a:off x="3253357" y="149590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2" name="TextBox 102"/>
            <p:cNvSpPr txBox="1"/>
            <p:nvPr/>
          </p:nvSpPr>
          <p:spPr>
            <a:xfrm>
              <a:off x="3253357" y="168411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3" name="TextBox 103"/>
            <p:cNvSpPr txBox="1"/>
            <p:nvPr/>
          </p:nvSpPr>
          <p:spPr>
            <a:xfrm>
              <a:off x="3253357"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4" name="TextBox 104"/>
            <p:cNvSpPr txBox="1"/>
            <p:nvPr/>
          </p:nvSpPr>
          <p:spPr>
            <a:xfrm>
              <a:off x="3253357" y="204020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5" name="TextBox 105"/>
            <p:cNvSpPr txBox="1"/>
            <p:nvPr/>
          </p:nvSpPr>
          <p:spPr>
            <a:xfrm>
              <a:off x="3253357"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6" name="TextBox 106"/>
            <p:cNvSpPr txBox="1"/>
            <p:nvPr/>
          </p:nvSpPr>
          <p:spPr>
            <a:xfrm>
              <a:off x="3570858" y="149590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7" name="TextBox 107"/>
            <p:cNvSpPr txBox="1"/>
            <p:nvPr/>
          </p:nvSpPr>
          <p:spPr>
            <a:xfrm>
              <a:off x="3570858" y="168411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8" name="TextBox 108"/>
            <p:cNvSpPr txBox="1"/>
            <p:nvPr/>
          </p:nvSpPr>
          <p:spPr>
            <a:xfrm>
              <a:off x="3570858"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29" name="TextBox 109"/>
            <p:cNvSpPr txBox="1"/>
            <p:nvPr/>
          </p:nvSpPr>
          <p:spPr>
            <a:xfrm>
              <a:off x="3570858" y="202877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0" name="TextBox 110"/>
            <p:cNvSpPr txBox="1"/>
            <p:nvPr/>
          </p:nvSpPr>
          <p:spPr>
            <a:xfrm>
              <a:off x="3570858" y="220699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1" name="TextBox 111"/>
            <p:cNvSpPr txBox="1"/>
            <p:nvPr/>
          </p:nvSpPr>
          <p:spPr>
            <a:xfrm>
              <a:off x="3888359" y="148066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2" name="TextBox 112"/>
            <p:cNvSpPr txBox="1"/>
            <p:nvPr/>
          </p:nvSpPr>
          <p:spPr>
            <a:xfrm>
              <a:off x="3888359"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3" name="TextBox 113"/>
            <p:cNvSpPr txBox="1"/>
            <p:nvPr/>
          </p:nvSpPr>
          <p:spPr>
            <a:xfrm>
              <a:off x="3888359" y="202877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4" name="TextBox 114"/>
            <p:cNvSpPr txBox="1"/>
            <p:nvPr/>
          </p:nvSpPr>
          <p:spPr>
            <a:xfrm>
              <a:off x="3888359"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5" name="TextBox 115"/>
            <p:cNvSpPr txBox="1"/>
            <p:nvPr/>
          </p:nvSpPr>
          <p:spPr>
            <a:xfrm>
              <a:off x="4205860" y="148066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6" name="TextBox 116"/>
            <p:cNvSpPr txBox="1"/>
            <p:nvPr/>
          </p:nvSpPr>
          <p:spPr>
            <a:xfrm>
              <a:off x="4205860" y="187538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7" name="TextBox 117"/>
            <p:cNvSpPr txBox="1"/>
            <p:nvPr/>
          </p:nvSpPr>
          <p:spPr>
            <a:xfrm>
              <a:off x="4205860" y="202877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8" name="TextBox 118"/>
            <p:cNvSpPr txBox="1"/>
            <p:nvPr/>
          </p:nvSpPr>
          <p:spPr>
            <a:xfrm>
              <a:off x="4205860"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39" name="TextBox 119"/>
            <p:cNvSpPr txBox="1"/>
            <p:nvPr/>
          </p:nvSpPr>
          <p:spPr>
            <a:xfrm>
              <a:off x="4523361" y="148066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0" name="TextBox 120"/>
            <p:cNvSpPr txBox="1"/>
            <p:nvPr/>
          </p:nvSpPr>
          <p:spPr>
            <a:xfrm>
              <a:off x="4523361"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1" name="TextBox 121"/>
            <p:cNvSpPr txBox="1"/>
            <p:nvPr/>
          </p:nvSpPr>
          <p:spPr>
            <a:xfrm>
              <a:off x="4523361" y="204020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2" name="TextBox 122"/>
            <p:cNvSpPr txBox="1"/>
            <p:nvPr/>
          </p:nvSpPr>
          <p:spPr>
            <a:xfrm>
              <a:off x="4523361" y="219556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3" name="TextBox 123"/>
            <p:cNvSpPr txBox="1"/>
            <p:nvPr/>
          </p:nvSpPr>
          <p:spPr>
            <a:xfrm>
              <a:off x="4840863" y="1480661"/>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4" name="TextBox 124"/>
            <p:cNvSpPr txBox="1"/>
            <p:nvPr/>
          </p:nvSpPr>
          <p:spPr>
            <a:xfrm>
              <a:off x="4840863" y="1860144"/>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5" name="TextBox 125"/>
            <p:cNvSpPr txBox="1"/>
            <p:nvPr/>
          </p:nvSpPr>
          <p:spPr>
            <a:xfrm>
              <a:off x="4840863" y="202877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6" name="TextBox 126"/>
            <p:cNvSpPr txBox="1"/>
            <p:nvPr/>
          </p:nvSpPr>
          <p:spPr>
            <a:xfrm>
              <a:off x="4840863" y="2206993"/>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7" name="TextBox 127"/>
            <p:cNvSpPr txBox="1"/>
            <p:nvPr/>
          </p:nvSpPr>
          <p:spPr>
            <a:xfrm>
              <a:off x="3888359" y="170316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8" name="TextBox 128"/>
            <p:cNvSpPr txBox="1"/>
            <p:nvPr/>
          </p:nvSpPr>
          <p:spPr>
            <a:xfrm>
              <a:off x="4205860" y="170316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49" name="TextBox 129"/>
            <p:cNvSpPr txBox="1"/>
            <p:nvPr/>
          </p:nvSpPr>
          <p:spPr>
            <a:xfrm>
              <a:off x="4523361" y="170316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50" name="TextBox 130"/>
            <p:cNvSpPr txBox="1"/>
            <p:nvPr/>
          </p:nvSpPr>
          <p:spPr>
            <a:xfrm>
              <a:off x="4840863" y="1703165"/>
              <a:ext cx="181334" cy="292388"/>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300" b="1" i="0" dirty="0"/>
                <a:t>+</a:t>
              </a:r>
              <a:endParaRPr lang="zh-CN" altLang="en-US" sz="1300" b="1" i="0" dirty="0"/>
            </a:p>
          </p:txBody>
        </p:sp>
        <p:sp>
          <p:nvSpPr>
            <p:cNvPr id="51" name="TextBox 131"/>
            <p:cNvSpPr txBox="1"/>
            <p:nvPr/>
          </p:nvSpPr>
          <p:spPr>
            <a:xfrm>
              <a:off x="1876251" y="2504108"/>
              <a:ext cx="691275" cy="3693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r"/>
              <a:r>
                <a:rPr lang="en-US" altLang="zh-CN" sz="900" i="0" dirty="0"/>
                <a:t>ABI4-His-SSH</a:t>
              </a:r>
              <a:endParaRPr lang="zh-CN" altLang="en-US" sz="900" i="0" dirty="0"/>
            </a:p>
          </p:txBody>
        </p:sp>
        <p:sp>
          <p:nvSpPr>
            <p:cNvPr id="52" name="TextBox 132"/>
            <p:cNvSpPr txBox="1"/>
            <p:nvPr/>
          </p:nvSpPr>
          <p:spPr>
            <a:xfrm>
              <a:off x="1876251" y="3029535"/>
              <a:ext cx="691275"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r"/>
              <a:r>
                <a:rPr lang="en-US" altLang="zh-CN" sz="900" i="0" dirty="0"/>
                <a:t>ABI4-His</a:t>
              </a:r>
              <a:endParaRPr lang="zh-CN" altLang="en-US" sz="900" i="0" dirty="0"/>
            </a:p>
          </p:txBody>
        </p:sp>
        <p:pic>
          <p:nvPicPr>
            <p:cNvPr id="53" name="Picture 6" descr="J:\20211111\1.Tif"/>
            <p:cNvPicPr>
              <a:picLocks noChangeAspect="1" noChangeArrowheads="1"/>
            </p:cNvPicPr>
            <p:nvPr/>
          </p:nvPicPr>
          <p:blipFill rotWithShape="1">
            <a:blip r:embed="rId1">
              <a:extLst>
                <a:ext uri="{28A0092B-C50C-407E-A947-70E740481C1C}">
                  <a14:useLocalDpi xmlns:a14="http://schemas.microsoft.com/office/drawing/2010/main" val="0"/>
                </a:ext>
              </a:extLst>
            </a:blip>
            <a:srcRect l="31708" t="52101" r="35461" b="42551"/>
            <a:stretch>
              <a:fillRect/>
            </a:stretch>
          </p:blipFill>
          <p:spPr bwMode="auto">
            <a:xfrm>
              <a:off x="2549139" y="2529144"/>
              <a:ext cx="2516400" cy="324041"/>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54" name="Picture 8" descr="J:\20211111\内参1.Tif"/>
            <p:cNvPicPr>
              <a:picLocks noChangeAspect="1" noChangeArrowheads="1"/>
            </p:cNvPicPr>
            <p:nvPr/>
          </p:nvPicPr>
          <p:blipFill rotWithShape="1">
            <a:blip r:embed="rId2">
              <a:extLst>
                <a:ext uri="{28A0092B-C50C-407E-A947-70E740481C1C}">
                  <a14:useLocalDpi xmlns:a14="http://schemas.microsoft.com/office/drawing/2010/main" val="0"/>
                </a:ext>
              </a:extLst>
            </a:blip>
            <a:srcRect l="15122" t="31252" r="2050" b="44394"/>
            <a:stretch>
              <a:fillRect/>
            </a:stretch>
          </p:blipFill>
          <p:spPr bwMode="auto">
            <a:xfrm>
              <a:off x="2549138" y="2977980"/>
              <a:ext cx="2516400" cy="324041"/>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grpSp>
      <p:sp>
        <p:nvSpPr>
          <p:cNvPr id="56" name="文本框 55"/>
          <p:cNvSpPr txBox="1"/>
          <p:nvPr/>
        </p:nvSpPr>
        <p:spPr>
          <a:xfrm>
            <a:off x="248224" y="2988136"/>
            <a:ext cx="6288044" cy="20300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4. </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Persulfidation on Cys250 of ABI4 recombinant protein </a:t>
            </a:r>
            <a:r>
              <a:rPr lang="en-US" altLang="zh-CN" sz="1200" i="1" kern="100" dirty="0">
                <a:effectLst/>
                <a:latin typeface="Arial" panose="020B0604020202020204" pitchFamily="34" charset="0"/>
                <a:ea typeface="Arial" panose="020B0604020202020204" pitchFamily="34" charset="0"/>
                <a:cs typeface="Arial" panose="020B0604020202020204" pitchFamily="34" charset="0"/>
              </a:rPr>
              <a:t>in vitro</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 Purified recombinant ABI4 or ABI4</a:t>
            </a:r>
            <a:r>
              <a:rPr lang="en-US" altLang="zh-CN" sz="1200" kern="100" baseline="30000" dirty="0">
                <a:effectLst/>
                <a:latin typeface="Arial" panose="020B0604020202020204" pitchFamily="34" charset="0"/>
                <a:ea typeface="Arial" panose="020B0604020202020204" pitchFamily="34" charset="0"/>
                <a:cs typeface="Arial" panose="020B0604020202020204" pitchFamily="34" charset="0"/>
              </a:rPr>
              <a:t>Cys250Ala</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 protein was treated with 1 mM </a:t>
            </a:r>
            <a:r>
              <a:rPr lang="en-US" altLang="zh-CN" sz="1200" kern="100" dirty="0" err="1">
                <a:effectLst/>
                <a:latin typeface="Arial" panose="020B0604020202020204" pitchFamily="34" charset="0"/>
                <a:ea typeface="Arial" panose="020B0604020202020204" pitchFamily="34" charset="0"/>
                <a:cs typeface="Arial" panose="020B0604020202020204" pitchFamily="34" charset="0"/>
              </a:rPr>
              <a:t>NaHS</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 1 mM DTT, 50 µM MG132 for 1 h respectively and then subjected to a biotin-switch assay for the analysis of protein </a:t>
            </a:r>
            <a:r>
              <a:rPr lang="en-US" altLang="zh-CN" sz="1200" kern="100" dirty="0" err="1">
                <a:effectLst/>
                <a:latin typeface="Arial" panose="020B0604020202020204" pitchFamily="34" charset="0"/>
                <a:ea typeface="Arial" panose="020B0604020202020204" pitchFamily="34" charset="0"/>
                <a:cs typeface="Arial" panose="020B0604020202020204" pitchFamily="34" charset="0"/>
              </a:rPr>
              <a:t>persulfidation</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 (ABI4-His-SSH). </a:t>
            </a:r>
            <a:r>
              <a:rPr lang="en-US" altLang="zh-CN" sz="1200" kern="100" dirty="0" err="1">
                <a:effectLst/>
                <a:latin typeface="Arial" panose="020B0604020202020204" pitchFamily="34" charset="0"/>
                <a:ea typeface="Arial" panose="020B0604020202020204" pitchFamily="34" charset="0"/>
                <a:cs typeface="Arial" panose="020B0604020202020204" pitchFamily="34" charset="0"/>
              </a:rPr>
              <a:t>Persulfidated</a:t>
            </a:r>
            <a:r>
              <a:rPr lang="en-US" altLang="zh-CN" sz="1200" kern="100" dirty="0">
                <a:effectLst/>
                <a:latin typeface="Arial" panose="020B0604020202020204" pitchFamily="34" charset="0"/>
                <a:ea typeface="Arial" panose="020B0604020202020204" pitchFamily="34" charset="0"/>
                <a:cs typeface="Arial" panose="020B0604020202020204" pitchFamily="34" charset="0"/>
              </a:rPr>
              <a:t> recombinant protein was detected by an anti-biotin antibody after tag-switch labeling. The bottom panels show the total ABI4-His used for the biotin-switch assay as a loading control. Signals from two independent experiments were quantified.</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5</a:t>
            </a:r>
            <a:endParaRPr lang="zh-CN" altLang="en-US" sz="1400" b="1" dirty="0">
              <a:latin typeface="Arial" panose="020B0604020202020204" pitchFamily="34" charset="0"/>
              <a:cs typeface="Arial" panose="020B0604020202020204" pitchFamily="34" charset="0"/>
            </a:endParaRPr>
          </a:p>
        </p:txBody>
      </p:sp>
      <p:pic>
        <p:nvPicPr>
          <p:cNvPr id="4" name="Picture 2" descr="J:\新\20211107\1\1.Tif"/>
          <p:cNvPicPr>
            <a:picLocks noChangeAspect="1" noChangeArrowheads="1"/>
          </p:cNvPicPr>
          <p:nvPr/>
        </p:nvPicPr>
        <p:blipFill rotWithShape="1">
          <a:blip r:embed="rId1">
            <a:extLst>
              <a:ext uri="{28A0092B-C50C-407E-A947-70E740481C1C}">
                <a14:useLocalDpi xmlns:a14="http://schemas.microsoft.com/office/drawing/2010/main" val="0"/>
              </a:ext>
            </a:extLst>
          </a:blip>
          <a:srcRect l="32759" t="52328" r="49496" b="43612"/>
          <a:stretch>
            <a:fillRect/>
          </a:stretch>
        </p:blipFill>
        <p:spPr bwMode="auto">
          <a:xfrm>
            <a:off x="1452882" y="1726918"/>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5" name="Picture 2" descr="J:\新\20211107\1\1.Tif"/>
          <p:cNvPicPr>
            <a:picLocks noChangeAspect="1" noChangeArrowheads="1"/>
          </p:cNvPicPr>
          <p:nvPr/>
        </p:nvPicPr>
        <p:blipFill rotWithShape="1">
          <a:blip r:embed="rId1">
            <a:extLst>
              <a:ext uri="{28A0092B-C50C-407E-A947-70E740481C1C}">
                <a14:useLocalDpi xmlns:a14="http://schemas.microsoft.com/office/drawing/2010/main" val="0"/>
              </a:ext>
            </a:extLst>
          </a:blip>
          <a:srcRect l="50504" t="52327" r="32458" b="43613"/>
          <a:stretch>
            <a:fillRect/>
          </a:stretch>
        </p:blipFill>
        <p:spPr bwMode="auto">
          <a:xfrm>
            <a:off x="3429000" y="1726918"/>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781374" y="1768809"/>
            <a:ext cx="650844"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Anti-His</a:t>
            </a:r>
            <a:endParaRPr lang="zh-CN" altLang="en-US" sz="900" dirty="0">
              <a:solidFill>
                <a:prstClr val="black"/>
              </a:solidFill>
              <a:latin typeface="Arial" panose="020B0604020202020204" pitchFamily="34" charset="0"/>
              <a:cs typeface="Arial" panose="020B0604020202020204" pitchFamily="34" charset="0"/>
            </a:endParaRPr>
          </a:p>
        </p:txBody>
      </p:sp>
      <p:sp>
        <p:nvSpPr>
          <p:cNvPr id="7" name="TextBox 5"/>
          <p:cNvSpPr txBox="1"/>
          <p:nvPr/>
        </p:nvSpPr>
        <p:spPr>
          <a:xfrm>
            <a:off x="806587" y="1471610"/>
            <a:ext cx="680567"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Time (h)</a:t>
            </a:r>
            <a:endParaRPr lang="zh-CN" altLang="en-US" sz="900" dirty="0">
              <a:solidFill>
                <a:prstClr val="black"/>
              </a:solidFill>
              <a:latin typeface="Arial" panose="020B0604020202020204" pitchFamily="34" charset="0"/>
              <a:cs typeface="Arial" panose="020B0604020202020204" pitchFamily="34" charset="0"/>
            </a:endParaRPr>
          </a:p>
        </p:txBody>
      </p:sp>
      <p:sp>
        <p:nvSpPr>
          <p:cNvPr id="8" name="TextBox 6"/>
          <p:cNvSpPr txBox="1"/>
          <p:nvPr/>
        </p:nvSpPr>
        <p:spPr>
          <a:xfrm>
            <a:off x="839154" y="2143063"/>
            <a:ext cx="593064" cy="3693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Anti-His (0 time)</a:t>
            </a:r>
            <a:endParaRPr lang="zh-CN" altLang="en-US" sz="900" dirty="0">
              <a:solidFill>
                <a:prstClr val="black"/>
              </a:solidFill>
              <a:latin typeface="Arial" panose="020B0604020202020204" pitchFamily="34" charset="0"/>
              <a:cs typeface="Arial" panose="020B0604020202020204" pitchFamily="34" charset="0"/>
            </a:endParaRPr>
          </a:p>
        </p:txBody>
      </p:sp>
      <p:sp>
        <p:nvSpPr>
          <p:cNvPr id="9" name="TextBox 14"/>
          <p:cNvSpPr txBox="1"/>
          <p:nvPr/>
        </p:nvSpPr>
        <p:spPr>
          <a:xfrm>
            <a:off x="2906007"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6</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0" name="TextBox 15"/>
          <p:cNvSpPr txBox="1"/>
          <p:nvPr/>
        </p:nvSpPr>
        <p:spPr>
          <a:xfrm>
            <a:off x="2456575"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3</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1" name="TextBox 16"/>
          <p:cNvSpPr txBox="1"/>
          <p:nvPr/>
        </p:nvSpPr>
        <p:spPr>
          <a:xfrm>
            <a:off x="2007142"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1</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2" name="TextBox 17"/>
          <p:cNvSpPr txBox="1"/>
          <p:nvPr/>
        </p:nvSpPr>
        <p:spPr>
          <a:xfrm>
            <a:off x="1557709"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0</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3" name="TextBox 19"/>
          <p:cNvSpPr txBox="1"/>
          <p:nvPr/>
        </p:nvSpPr>
        <p:spPr>
          <a:xfrm>
            <a:off x="4856976"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6</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4" name="TextBox 20"/>
          <p:cNvSpPr txBox="1"/>
          <p:nvPr/>
        </p:nvSpPr>
        <p:spPr>
          <a:xfrm>
            <a:off x="4400597"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3</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5" name="TextBox 21"/>
          <p:cNvSpPr txBox="1"/>
          <p:nvPr/>
        </p:nvSpPr>
        <p:spPr>
          <a:xfrm>
            <a:off x="3944217"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1</a:t>
            </a:r>
            <a:endParaRPr lang="zh-CN" altLang="en-US" sz="900" dirty="0">
              <a:solidFill>
                <a:prstClr val="black"/>
              </a:solidFill>
              <a:latin typeface="Arial" panose="020B0604020202020204" pitchFamily="34" charset="0"/>
              <a:cs typeface="Arial" panose="020B0604020202020204" pitchFamily="34" charset="0"/>
            </a:endParaRPr>
          </a:p>
        </p:txBody>
      </p:sp>
      <p:sp>
        <p:nvSpPr>
          <p:cNvPr id="16" name="TextBox 22"/>
          <p:cNvSpPr txBox="1"/>
          <p:nvPr/>
        </p:nvSpPr>
        <p:spPr>
          <a:xfrm>
            <a:off x="3487837" y="1486850"/>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0</a:t>
            </a:r>
            <a:endParaRPr lang="zh-CN" altLang="en-US" sz="900" dirty="0">
              <a:solidFill>
                <a:prstClr val="black"/>
              </a:solidFill>
              <a:latin typeface="Arial" panose="020B0604020202020204" pitchFamily="34" charset="0"/>
              <a:cs typeface="Arial" panose="020B0604020202020204" pitchFamily="34" charset="0"/>
            </a:endParaRPr>
          </a:p>
        </p:txBody>
      </p:sp>
      <p:cxnSp>
        <p:nvCxnSpPr>
          <p:cNvPr id="17" name="直接连接符 16"/>
          <p:cNvCxnSpPr/>
          <p:nvPr/>
        </p:nvCxnSpPr>
        <p:spPr>
          <a:xfrm>
            <a:off x="1515856" y="1503651"/>
            <a:ext cx="16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487837" y="1503651"/>
            <a:ext cx="16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31"/>
          <p:cNvSpPr txBox="1"/>
          <p:nvPr/>
        </p:nvSpPr>
        <p:spPr>
          <a:xfrm>
            <a:off x="2078355" y="1295400"/>
            <a:ext cx="603885" cy="229870"/>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-MG132</a:t>
            </a:r>
            <a:endParaRPr lang="zh-CN" altLang="en-US" sz="900" dirty="0">
              <a:solidFill>
                <a:prstClr val="black"/>
              </a:solidFill>
              <a:latin typeface="Arial" panose="020B0604020202020204" pitchFamily="34" charset="0"/>
              <a:cs typeface="Arial" panose="020B0604020202020204" pitchFamily="34" charset="0"/>
            </a:endParaRPr>
          </a:p>
        </p:txBody>
      </p:sp>
      <p:sp>
        <p:nvSpPr>
          <p:cNvPr id="20" name="TextBox 32"/>
          <p:cNvSpPr txBox="1"/>
          <p:nvPr/>
        </p:nvSpPr>
        <p:spPr>
          <a:xfrm>
            <a:off x="4046855" y="1295400"/>
            <a:ext cx="730885" cy="229870"/>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+MG132</a:t>
            </a:r>
            <a:endParaRPr lang="zh-CN" altLang="en-US" sz="900" dirty="0">
              <a:solidFill>
                <a:prstClr val="black"/>
              </a:solidFill>
              <a:latin typeface="Arial" panose="020B0604020202020204" pitchFamily="34" charset="0"/>
              <a:cs typeface="Arial" panose="020B0604020202020204" pitchFamily="34" charset="0"/>
            </a:endParaRPr>
          </a:p>
        </p:txBody>
      </p:sp>
      <p:cxnSp>
        <p:nvCxnSpPr>
          <p:cNvPr id="21" name="直接连接符 20"/>
          <p:cNvCxnSpPr/>
          <p:nvPr/>
        </p:nvCxnSpPr>
        <p:spPr>
          <a:xfrm>
            <a:off x="1510668" y="1303681"/>
            <a:ext cx="36691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35"/>
          <p:cNvSpPr txBox="1"/>
          <p:nvPr/>
        </p:nvSpPr>
        <p:spPr>
          <a:xfrm>
            <a:off x="2939276" y="1101616"/>
            <a:ext cx="836561"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ABI1-His</a:t>
            </a:r>
            <a:endParaRPr lang="zh-CN" altLang="en-US" sz="900" dirty="0">
              <a:solidFill>
                <a:prstClr val="black"/>
              </a:solidFill>
              <a:latin typeface="Arial" panose="020B0604020202020204" pitchFamily="34" charset="0"/>
              <a:cs typeface="Arial" panose="020B0604020202020204" pitchFamily="34" charset="0"/>
            </a:endParaRPr>
          </a:p>
        </p:txBody>
      </p:sp>
      <p:pic>
        <p:nvPicPr>
          <p:cNvPr id="23" name="Picture 5" descr="J:\新\20211109\2\3.Tif"/>
          <p:cNvPicPr>
            <a:picLocks noChangeAspect="1" noChangeArrowheads="1"/>
          </p:cNvPicPr>
          <p:nvPr/>
        </p:nvPicPr>
        <p:blipFill rotWithShape="1">
          <a:blip r:embed="rId2">
            <a:extLst>
              <a:ext uri="{28A0092B-C50C-407E-A947-70E740481C1C}">
                <a14:useLocalDpi xmlns:a14="http://schemas.microsoft.com/office/drawing/2010/main" val="0"/>
              </a:ext>
            </a:extLst>
          </a:blip>
          <a:srcRect l="17853" t="52845" r="65541" b="44479"/>
          <a:stretch>
            <a:fillRect/>
          </a:stretch>
        </p:blipFill>
        <p:spPr bwMode="auto">
          <a:xfrm>
            <a:off x="1452882" y="2180800"/>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4" name="Picture 7" descr="J:\新\20211109\2\3.Tif"/>
          <p:cNvPicPr>
            <a:picLocks noChangeAspect="1" noChangeArrowheads="1"/>
          </p:cNvPicPr>
          <p:nvPr/>
        </p:nvPicPr>
        <p:blipFill rotWithShape="1">
          <a:blip r:embed="rId2">
            <a:extLst>
              <a:ext uri="{28A0092B-C50C-407E-A947-70E740481C1C}">
                <a14:useLocalDpi xmlns:a14="http://schemas.microsoft.com/office/drawing/2010/main" val="0"/>
              </a:ext>
            </a:extLst>
          </a:blip>
          <a:srcRect l="17442" t="52680" r="64986" b="44378"/>
          <a:stretch>
            <a:fillRect/>
          </a:stretch>
        </p:blipFill>
        <p:spPr bwMode="auto">
          <a:xfrm rot="10800000">
            <a:off x="3429000" y="2180800"/>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8" name="Picture 12" descr="J:\新\20211114\3\2.Tif"/>
          <p:cNvPicPr>
            <a:picLocks noChangeAspect="1" noChangeArrowheads="1"/>
          </p:cNvPicPr>
          <p:nvPr/>
        </p:nvPicPr>
        <p:blipFill rotWithShape="1">
          <a:blip r:embed="rId3">
            <a:extLst>
              <a:ext uri="{28A0092B-C50C-407E-A947-70E740481C1C}">
                <a14:useLocalDpi xmlns:a14="http://schemas.microsoft.com/office/drawing/2010/main" val="0"/>
              </a:ext>
            </a:extLst>
          </a:blip>
          <a:srcRect l="66183" t="32600" b="24612"/>
          <a:stretch>
            <a:fillRect/>
          </a:stretch>
        </p:blipFill>
        <p:spPr bwMode="auto">
          <a:xfrm>
            <a:off x="3429000" y="3796385"/>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sp>
        <p:nvSpPr>
          <p:cNvPr id="49" name="TextBox 4"/>
          <p:cNvSpPr txBox="1"/>
          <p:nvPr/>
        </p:nvSpPr>
        <p:spPr>
          <a:xfrm>
            <a:off x="786268" y="3391128"/>
            <a:ext cx="684000" cy="252000"/>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Anti-GFP</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0" name="TextBox 5"/>
          <p:cNvSpPr txBox="1"/>
          <p:nvPr/>
        </p:nvSpPr>
        <p:spPr>
          <a:xfrm>
            <a:off x="811481" y="3093929"/>
            <a:ext cx="680567"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Time (h)</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1" name="TextBox 6"/>
          <p:cNvSpPr txBox="1"/>
          <p:nvPr/>
        </p:nvSpPr>
        <p:spPr>
          <a:xfrm>
            <a:off x="747084" y="3818722"/>
            <a:ext cx="690028"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Anti-Actin</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2" name="TextBox 14"/>
          <p:cNvSpPr txBox="1"/>
          <p:nvPr/>
        </p:nvSpPr>
        <p:spPr>
          <a:xfrm>
            <a:off x="2910901"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6</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3" name="TextBox 15"/>
          <p:cNvSpPr txBox="1"/>
          <p:nvPr/>
        </p:nvSpPr>
        <p:spPr>
          <a:xfrm>
            <a:off x="2461469"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3</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4" name="TextBox 16"/>
          <p:cNvSpPr txBox="1"/>
          <p:nvPr/>
        </p:nvSpPr>
        <p:spPr>
          <a:xfrm>
            <a:off x="2012036"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1</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5" name="TextBox 17"/>
          <p:cNvSpPr txBox="1"/>
          <p:nvPr/>
        </p:nvSpPr>
        <p:spPr>
          <a:xfrm>
            <a:off x="1562603"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0</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6" name="TextBox 19"/>
          <p:cNvSpPr txBox="1"/>
          <p:nvPr/>
        </p:nvSpPr>
        <p:spPr>
          <a:xfrm>
            <a:off x="4861870"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6</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7" name="TextBox 20"/>
          <p:cNvSpPr txBox="1"/>
          <p:nvPr/>
        </p:nvSpPr>
        <p:spPr>
          <a:xfrm>
            <a:off x="4405491"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3</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8" name="TextBox 21"/>
          <p:cNvSpPr txBox="1"/>
          <p:nvPr/>
        </p:nvSpPr>
        <p:spPr>
          <a:xfrm>
            <a:off x="3949111"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1</a:t>
            </a:r>
            <a:endParaRPr lang="zh-CN" altLang="en-US" sz="900" dirty="0">
              <a:solidFill>
                <a:prstClr val="black"/>
              </a:solidFill>
              <a:latin typeface="Arial" panose="020B0604020202020204" pitchFamily="34" charset="0"/>
              <a:cs typeface="Arial" panose="020B0604020202020204" pitchFamily="34" charset="0"/>
            </a:endParaRPr>
          </a:p>
        </p:txBody>
      </p:sp>
      <p:sp>
        <p:nvSpPr>
          <p:cNvPr id="59" name="TextBox 22"/>
          <p:cNvSpPr txBox="1"/>
          <p:nvPr/>
        </p:nvSpPr>
        <p:spPr>
          <a:xfrm>
            <a:off x="3492731" y="3109169"/>
            <a:ext cx="288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0</a:t>
            </a:r>
            <a:endParaRPr lang="zh-CN" altLang="en-US" sz="900" dirty="0">
              <a:solidFill>
                <a:prstClr val="black"/>
              </a:solidFill>
              <a:latin typeface="Arial" panose="020B0604020202020204" pitchFamily="34" charset="0"/>
              <a:cs typeface="Arial" panose="020B0604020202020204" pitchFamily="34" charset="0"/>
            </a:endParaRPr>
          </a:p>
        </p:txBody>
      </p:sp>
      <p:cxnSp>
        <p:nvCxnSpPr>
          <p:cNvPr id="60" name="直接连接符 59"/>
          <p:cNvCxnSpPr/>
          <p:nvPr/>
        </p:nvCxnSpPr>
        <p:spPr>
          <a:xfrm>
            <a:off x="1520750" y="3125970"/>
            <a:ext cx="16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492731" y="3125970"/>
            <a:ext cx="16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31"/>
          <p:cNvSpPr txBox="1"/>
          <p:nvPr/>
        </p:nvSpPr>
        <p:spPr>
          <a:xfrm>
            <a:off x="2083326" y="2917830"/>
            <a:ext cx="504000"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CHX</a:t>
            </a:r>
            <a:endParaRPr lang="zh-CN" altLang="en-US" sz="900" dirty="0">
              <a:solidFill>
                <a:prstClr val="black"/>
              </a:solidFill>
              <a:latin typeface="Arial" panose="020B0604020202020204" pitchFamily="34" charset="0"/>
              <a:cs typeface="Arial" panose="020B0604020202020204" pitchFamily="34" charset="0"/>
            </a:endParaRPr>
          </a:p>
        </p:txBody>
      </p:sp>
      <p:sp>
        <p:nvSpPr>
          <p:cNvPr id="63" name="TextBox 32"/>
          <p:cNvSpPr txBox="1"/>
          <p:nvPr/>
        </p:nvSpPr>
        <p:spPr>
          <a:xfrm>
            <a:off x="3987296" y="2917830"/>
            <a:ext cx="936000" cy="3693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CHX+MG132</a:t>
            </a:r>
            <a:endParaRPr lang="zh-CN" altLang="en-US" sz="900" dirty="0">
              <a:solidFill>
                <a:prstClr val="black"/>
              </a:solidFill>
              <a:latin typeface="Arial" panose="020B0604020202020204" pitchFamily="34" charset="0"/>
              <a:cs typeface="Arial" panose="020B0604020202020204" pitchFamily="34" charset="0"/>
            </a:endParaRPr>
          </a:p>
        </p:txBody>
      </p:sp>
      <p:cxnSp>
        <p:nvCxnSpPr>
          <p:cNvPr id="64" name="直接连接符 63"/>
          <p:cNvCxnSpPr/>
          <p:nvPr/>
        </p:nvCxnSpPr>
        <p:spPr>
          <a:xfrm>
            <a:off x="1515562" y="2926000"/>
            <a:ext cx="36691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35"/>
          <p:cNvSpPr txBox="1"/>
          <p:nvPr/>
        </p:nvSpPr>
        <p:spPr>
          <a:xfrm>
            <a:off x="2944170" y="2701075"/>
            <a:ext cx="836561" cy="230832"/>
          </a:xfrm>
          <a:prstGeom prst="rect">
            <a:avLst/>
          </a:prstGeom>
          <a:noFill/>
        </p:spPr>
        <p:txBody>
          <a:bodyPr wrap="square" rtlCol="0">
            <a:spAutoFit/>
          </a:bodyPr>
          <a:lstStyle/>
          <a:p>
            <a:pPr algn="ctr"/>
            <a:r>
              <a:rPr lang="en-US" altLang="zh-CN" sz="900" dirty="0">
                <a:solidFill>
                  <a:prstClr val="black"/>
                </a:solidFill>
                <a:latin typeface="Arial" panose="020B0604020202020204" pitchFamily="34" charset="0"/>
                <a:cs typeface="Arial" panose="020B0604020202020204" pitchFamily="34" charset="0"/>
              </a:rPr>
              <a:t>ABI1-GFP</a:t>
            </a:r>
            <a:endParaRPr lang="zh-CN" altLang="en-US" sz="900" dirty="0">
              <a:solidFill>
                <a:prstClr val="black"/>
              </a:solidFill>
              <a:latin typeface="Arial" panose="020B0604020202020204" pitchFamily="34" charset="0"/>
              <a:cs typeface="Arial" panose="020B0604020202020204" pitchFamily="34" charset="0"/>
            </a:endParaRPr>
          </a:p>
        </p:txBody>
      </p:sp>
      <p:pic>
        <p:nvPicPr>
          <p:cNvPr id="70" name="Picture 8" descr="J:\新\20211114\2\1.Tif"/>
          <p:cNvPicPr>
            <a:picLocks noChangeAspect="1" noChangeArrowheads="1"/>
          </p:cNvPicPr>
          <p:nvPr/>
        </p:nvPicPr>
        <p:blipFill rotWithShape="1">
          <a:blip r:embed="rId4">
            <a:extLst>
              <a:ext uri="{28A0092B-C50C-407E-A947-70E740481C1C}">
                <a14:useLocalDpi xmlns:a14="http://schemas.microsoft.com/office/drawing/2010/main" val="0"/>
              </a:ext>
            </a:extLst>
          </a:blip>
          <a:srcRect l="27017" t="47588" r="56047" b="49208"/>
          <a:stretch>
            <a:fillRect/>
          </a:stretch>
        </p:blipFill>
        <p:spPr bwMode="auto">
          <a:xfrm>
            <a:off x="1452882" y="3342503"/>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71" name="Picture 10" descr="J:\新\20211114\1\1.Tif"/>
          <p:cNvPicPr>
            <a:picLocks noChangeAspect="1" noChangeArrowheads="1"/>
          </p:cNvPicPr>
          <p:nvPr/>
        </p:nvPicPr>
        <p:blipFill rotWithShape="1">
          <a:blip r:embed="rId5">
            <a:extLst>
              <a:ext uri="{28A0092B-C50C-407E-A947-70E740481C1C}">
                <a14:useLocalDpi xmlns:a14="http://schemas.microsoft.com/office/drawing/2010/main" val="0"/>
              </a:ext>
            </a:extLst>
          </a:blip>
          <a:srcRect l="43632" t="47421" r="40209" b="47743"/>
          <a:stretch>
            <a:fillRect/>
          </a:stretch>
        </p:blipFill>
        <p:spPr bwMode="auto">
          <a:xfrm>
            <a:off x="3429000" y="3342503"/>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72" name="Picture 12" descr="J:\新\20211114\3\2.Tif"/>
          <p:cNvPicPr>
            <a:picLocks noChangeAspect="1" noChangeArrowheads="1"/>
          </p:cNvPicPr>
          <p:nvPr/>
        </p:nvPicPr>
        <p:blipFill rotWithShape="1">
          <a:blip r:embed="rId3">
            <a:extLst>
              <a:ext uri="{28A0092B-C50C-407E-A947-70E740481C1C}">
                <a14:useLocalDpi xmlns:a14="http://schemas.microsoft.com/office/drawing/2010/main" val="0"/>
              </a:ext>
            </a:extLst>
          </a:blip>
          <a:srcRect l="33079" t="32600" r="33842" b="24612"/>
          <a:stretch>
            <a:fillRect/>
          </a:stretch>
        </p:blipFill>
        <p:spPr bwMode="auto">
          <a:xfrm>
            <a:off x="1452882" y="3796385"/>
            <a:ext cx="1814400" cy="324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sp>
        <p:nvSpPr>
          <p:cNvPr id="73" name="文本框 72"/>
          <p:cNvSpPr txBox="1"/>
          <p:nvPr/>
        </p:nvSpPr>
        <p:spPr>
          <a:xfrm>
            <a:off x="248224" y="4310214"/>
            <a:ext cx="6288044" cy="365914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5. </a:t>
            </a:r>
            <a:r>
              <a:rPr lang="en-US" altLang="zh-CN" sz="1200" kern="100" dirty="0">
                <a:effectLst/>
                <a:latin typeface="Arial" panose="020B0604020202020204" pitchFamily="34" charset="0"/>
                <a:ea typeface="宋体" panose="02010600030101010101" pitchFamily="2" charset="-122"/>
              </a:rPr>
              <a:t>(</a:t>
            </a:r>
            <a:r>
              <a:rPr lang="en-US" altLang="zh-CN" sz="1200" b="1" kern="100" dirty="0">
                <a:effectLst/>
                <a:latin typeface="Arial" panose="020B0604020202020204" pitchFamily="34" charset="0"/>
                <a:ea typeface="宋体" panose="02010600030101010101" pitchFamily="2" charset="-122"/>
              </a:rPr>
              <a:t>A</a:t>
            </a:r>
            <a:r>
              <a:rPr lang="en-US" altLang="zh-CN" sz="1200" kern="100" dirty="0">
                <a:effectLst/>
                <a:latin typeface="Arial" panose="020B0604020202020204" pitchFamily="34" charset="0"/>
                <a:ea typeface="宋体" panose="02010600030101010101" pitchFamily="2" charset="-122"/>
              </a:rPr>
              <a:t>) Cell-free degradation of ABI1-His recombinant protein in protein extracts from Col-0. Purified ABI4-His recombinant protein was treated with 50 </a:t>
            </a:r>
            <a:r>
              <a:rPr lang="en-US" altLang="zh-CN" sz="1200" kern="100" dirty="0" err="1">
                <a:effectLst/>
                <a:latin typeface="Arial" panose="020B0604020202020204" pitchFamily="34" charset="0"/>
                <a:ea typeface="宋体" panose="02010600030101010101" pitchFamily="2" charset="-122"/>
              </a:rPr>
              <a:t>μM</a:t>
            </a:r>
            <a:r>
              <a:rPr lang="en-US" altLang="zh-CN" sz="1200" kern="100" dirty="0">
                <a:effectLst/>
                <a:latin typeface="Arial" panose="020B0604020202020204" pitchFamily="34" charset="0"/>
                <a:ea typeface="宋体" panose="02010600030101010101" pitchFamily="2" charset="-122"/>
              </a:rPr>
              <a:t> MG132 for 1 h, dialyzed and then incubated with extracts of 10-day-old Arabidopsis seedlings at 25 </a:t>
            </a:r>
            <a:r>
              <a:rPr lang="en-US" altLang="zh-CN" sz="1200" kern="1200" dirty="0">
                <a:effectLst/>
                <a:latin typeface="Arial" panose="020B0604020202020204" pitchFamily="34" charset="0"/>
                <a:ea typeface="等线" panose="02010600030101010101" pitchFamily="2" charset="-122"/>
                <a:cs typeface="Arial" panose="020B0604020202020204" pitchFamily="34" charset="0"/>
                <a:sym typeface="Symbol" panose="05050102010706020507" pitchFamily="18" charset="2"/>
              </a:rPr>
              <a:t></a:t>
            </a:r>
            <a:r>
              <a:rPr lang="en-US" altLang="zh-CN" sz="1200" kern="1200" dirty="0">
                <a:effectLst/>
                <a:latin typeface="Arial" panose="020B0604020202020204" pitchFamily="34" charset="0"/>
                <a:ea typeface="等线" panose="02010600030101010101" pitchFamily="2" charset="-122"/>
              </a:rPr>
              <a:t>C. </a:t>
            </a:r>
            <a:r>
              <a:rPr lang="en-US" altLang="zh-CN" sz="1200" kern="100" dirty="0">
                <a:effectLst/>
                <a:latin typeface="Arial" panose="020B0604020202020204" pitchFamily="34" charset="0"/>
                <a:ea typeface="宋体" panose="02010600030101010101" pitchFamily="2" charset="-122"/>
              </a:rPr>
              <a:t>Samples were stopped at indicated time points and checked by immunoblot analysis. Immunoblotting was performed with anti-His antibody. The total ABI1-His protein at zero time used as loading control. (</a:t>
            </a:r>
            <a:r>
              <a:rPr lang="en-US" altLang="zh-CN" sz="1200" b="1" kern="100" dirty="0">
                <a:effectLst/>
                <a:latin typeface="Arial" panose="020B0604020202020204" pitchFamily="34" charset="0"/>
                <a:ea typeface="宋体" panose="02010600030101010101" pitchFamily="2" charset="-122"/>
              </a:rPr>
              <a:t>B</a:t>
            </a:r>
            <a:r>
              <a:rPr lang="en-US" altLang="zh-CN" sz="1200" kern="100" dirty="0">
                <a:effectLst/>
                <a:latin typeface="Arial" panose="020B0604020202020204" pitchFamily="34" charset="0"/>
                <a:ea typeface="宋体" panose="02010600030101010101" pitchFamily="2" charset="-122"/>
              </a:rPr>
              <a:t>) Arabidopsis protoplasts isolated from the Col-0 lines were transfected with ABI1-GFP expressing plasmid constructs. After incubation in low light for 12 h, protoplasts were treated with 50 </a:t>
            </a:r>
            <a:r>
              <a:rPr lang="en-US" altLang="zh-CN" sz="1200" kern="100" dirty="0" err="1">
                <a:effectLst/>
                <a:latin typeface="Arial" panose="020B0604020202020204" pitchFamily="34" charset="0"/>
                <a:ea typeface="宋体" panose="02010600030101010101" pitchFamily="2" charset="-122"/>
              </a:rPr>
              <a:t>μM</a:t>
            </a:r>
            <a:r>
              <a:rPr lang="en-US" altLang="zh-CN" sz="1200" kern="100" dirty="0">
                <a:effectLst/>
                <a:latin typeface="Arial" panose="020B0604020202020204" pitchFamily="34" charset="0"/>
                <a:ea typeface="宋体" panose="02010600030101010101" pitchFamily="2" charset="-122"/>
              </a:rPr>
              <a:t> MG132 (or distilled water, as a control) and 150 </a:t>
            </a:r>
            <a:r>
              <a:rPr lang="en-US" altLang="zh-CN" sz="1200" kern="100" dirty="0" err="1">
                <a:effectLst/>
                <a:latin typeface="Arial" panose="020B0604020202020204" pitchFamily="34" charset="0"/>
                <a:ea typeface="宋体" panose="02010600030101010101" pitchFamily="2" charset="-122"/>
              </a:rPr>
              <a:t>μM</a:t>
            </a:r>
            <a:r>
              <a:rPr lang="en-US" altLang="zh-CN" sz="1200" kern="100" dirty="0">
                <a:effectLst/>
                <a:latin typeface="Arial" panose="020B0604020202020204" pitchFamily="34" charset="0"/>
                <a:ea typeface="宋体" panose="02010600030101010101" pitchFamily="2" charset="-122"/>
              </a:rPr>
              <a:t> CHX (to block protein translation) for 1 h. Then protoplasts were lysed and incubated at 30</a:t>
            </a:r>
            <a:r>
              <a:rPr lang="en-US" altLang="zh-CN" sz="1200" kern="1200" dirty="0">
                <a:effectLst/>
                <a:latin typeface="Arial" panose="020B0604020202020204" pitchFamily="34" charset="0"/>
                <a:ea typeface="等线" panose="02010600030101010101" pitchFamily="2" charset="-122"/>
                <a:cs typeface="Arial" panose="020B0604020202020204" pitchFamily="34" charset="0"/>
                <a:sym typeface="Symbol" panose="05050102010706020507" pitchFamily="18" charset="2"/>
              </a:rPr>
              <a:t></a:t>
            </a:r>
            <a:r>
              <a:rPr lang="en-US" altLang="zh-CN" sz="1200" kern="1200" dirty="0">
                <a:effectLst/>
                <a:latin typeface="Arial" panose="020B0604020202020204" pitchFamily="34" charset="0"/>
                <a:ea typeface="等线" panose="02010600030101010101" pitchFamily="2" charset="-122"/>
              </a:rPr>
              <a:t>C</a:t>
            </a:r>
            <a:r>
              <a:rPr lang="en-US" altLang="zh-CN" sz="1200" kern="100" dirty="0">
                <a:effectLst/>
                <a:latin typeface="Arial" panose="020B0604020202020204" pitchFamily="34" charset="0"/>
                <a:ea typeface="宋体" panose="02010600030101010101" pitchFamily="2" charset="-122"/>
              </a:rPr>
              <a:t> after divided into 4 tubes. Samples were stopped at indicated time points and checked by immunoblot analysis. Proteins were detected using an anti-GFP antibody and relative amounts of proteins were determined by densitometry normalized to actin. Signals from two independent experiments were quantified.</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6</a:t>
            </a:r>
            <a:endParaRPr lang="zh-CN" altLang="en-US" sz="1400" b="1" dirty="0">
              <a:latin typeface="Arial" panose="020B0604020202020204" pitchFamily="34" charset="0"/>
              <a:cs typeface="Arial" panose="020B0604020202020204" pitchFamily="34" charset="0"/>
            </a:endParaRPr>
          </a:p>
        </p:txBody>
      </p:sp>
      <p:sp>
        <p:nvSpPr>
          <p:cNvPr id="5" name="TextBox 139"/>
          <p:cNvSpPr txBox="1"/>
          <p:nvPr/>
        </p:nvSpPr>
        <p:spPr>
          <a:xfrm>
            <a:off x="1496133" y="2139668"/>
            <a:ext cx="802719"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r"/>
            <a:r>
              <a:rPr lang="en-US" altLang="zh-CN" sz="900" i="0" dirty="0"/>
              <a:t>ABI4-GFP</a:t>
            </a:r>
            <a:endParaRPr lang="zh-CN" altLang="en-US" sz="900" i="0" dirty="0"/>
          </a:p>
        </p:txBody>
      </p:sp>
      <p:sp>
        <p:nvSpPr>
          <p:cNvPr id="6" name="TextBox 140"/>
          <p:cNvSpPr txBox="1"/>
          <p:nvPr/>
        </p:nvSpPr>
        <p:spPr>
          <a:xfrm>
            <a:off x="1314450" y="1585319"/>
            <a:ext cx="984402" cy="3693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r"/>
            <a:r>
              <a:rPr lang="en-US" altLang="zh-CN" sz="900" i="0" dirty="0"/>
              <a:t>ABI4-GFP</a:t>
            </a:r>
            <a:endParaRPr lang="en-US" altLang="zh-CN" sz="900" i="0" dirty="0"/>
          </a:p>
          <a:p>
            <a:pPr algn="r"/>
            <a:r>
              <a:rPr lang="en-US" altLang="zh-CN" sz="900" i="0" dirty="0"/>
              <a:t>-SSH</a:t>
            </a:r>
            <a:endParaRPr lang="zh-CN" altLang="en-US" sz="900" i="0" dirty="0"/>
          </a:p>
        </p:txBody>
      </p:sp>
      <p:pic>
        <p:nvPicPr>
          <p:cNvPr id="12" name="Picture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9639" y="1609013"/>
            <a:ext cx="2115215" cy="324000"/>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descr="J:\20211111\内参2\6.Tif"/>
          <p:cNvPicPr>
            <a:picLocks noChangeAspect="1" noChangeArrowheads="1"/>
          </p:cNvPicPr>
          <p:nvPr/>
        </p:nvPicPr>
        <p:blipFill rotWithShape="1">
          <a:blip r:embed="rId2">
            <a:extLst>
              <a:ext uri="{28A0092B-C50C-407E-A947-70E740481C1C}">
                <a14:useLocalDpi xmlns:a14="http://schemas.microsoft.com/office/drawing/2010/main" val="0"/>
              </a:ext>
            </a:extLst>
          </a:blip>
          <a:srcRect l="21325" t="50000" r="57722" b="45627"/>
          <a:stretch>
            <a:fillRect/>
          </a:stretch>
        </p:blipFill>
        <p:spPr bwMode="auto">
          <a:xfrm>
            <a:off x="2289639" y="2091803"/>
            <a:ext cx="2112480" cy="324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4" name="TextBox 141"/>
          <p:cNvSpPr txBox="1"/>
          <p:nvPr/>
        </p:nvSpPr>
        <p:spPr>
          <a:xfrm rot="-1800000">
            <a:off x="2343993" y="1358163"/>
            <a:ext cx="426318"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Con</a:t>
            </a:r>
            <a:endParaRPr lang="zh-CN" altLang="en-US" sz="900" i="0" dirty="0"/>
          </a:p>
        </p:txBody>
      </p:sp>
      <p:sp>
        <p:nvSpPr>
          <p:cNvPr id="15" name="TextBox 142"/>
          <p:cNvSpPr txBox="1"/>
          <p:nvPr/>
        </p:nvSpPr>
        <p:spPr>
          <a:xfrm rot="-1800000">
            <a:off x="2730870" y="1336395"/>
            <a:ext cx="513390"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err="1"/>
              <a:t>NaHS</a:t>
            </a:r>
            <a:endParaRPr lang="zh-CN" altLang="en-US" sz="900" i="0" dirty="0"/>
          </a:p>
        </p:txBody>
      </p:sp>
      <p:sp>
        <p:nvSpPr>
          <p:cNvPr id="16" name="TextBox 143"/>
          <p:cNvSpPr txBox="1"/>
          <p:nvPr/>
        </p:nvSpPr>
        <p:spPr>
          <a:xfrm rot="-1800000">
            <a:off x="3204819" y="1358163"/>
            <a:ext cx="426318"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DTT</a:t>
            </a:r>
            <a:endParaRPr lang="zh-CN" altLang="en-US" sz="900" i="0" dirty="0"/>
          </a:p>
        </p:txBody>
      </p:sp>
      <p:sp>
        <p:nvSpPr>
          <p:cNvPr id="17" name="TextBox 144"/>
          <p:cNvSpPr txBox="1"/>
          <p:nvPr/>
        </p:nvSpPr>
        <p:spPr>
          <a:xfrm rot="-1800000">
            <a:off x="3591695" y="1316798"/>
            <a:ext cx="591777" cy="230832"/>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900" i="0" dirty="0"/>
              <a:t>MG132</a:t>
            </a:r>
            <a:endParaRPr lang="zh-CN" altLang="en-US" sz="900" i="0" dirty="0"/>
          </a:p>
        </p:txBody>
      </p:sp>
      <p:sp>
        <p:nvSpPr>
          <p:cNvPr id="18" name="TextBox 145"/>
          <p:cNvSpPr txBox="1"/>
          <p:nvPr/>
        </p:nvSpPr>
        <p:spPr>
          <a:xfrm rot="-1800000">
            <a:off x="4023352" y="1287052"/>
            <a:ext cx="791922" cy="200055"/>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700" i="0" dirty="0"/>
              <a:t>NaHS+MG132</a:t>
            </a:r>
            <a:endParaRPr lang="zh-CN" altLang="en-US" sz="700" i="0" dirty="0"/>
          </a:p>
        </p:txBody>
      </p:sp>
      <p:sp>
        <p:nvSpPr>
          <p:cNvPr id="19" name="文本框 18"/>
          <p:cNvSpPr txBox="1"/>
          <p:nvPr/>
        </p:nvSpPr>
        <p:spPr>
          <a:xfrm>
            <a:off x="248224" y="2890980"/>
            <a:ext cx="6288044" cy="20300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6. </a:t>
            </a:r>
            <a:r>
              <a:rPr kumimoji="0" lang="zh-CN" altLang="en-US" sz="12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Persulfidation of ABI4</a:t>
            </a:r>
            <a:r>
              <a:rPr kumimoji="0" lang="en-US" altLang="zh-CN" sz="12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-GFP</a:t>
            </a:r>
            <a:r>
              <a:rPr kumimoji="0" lang="zh-CN" altLang="en-US" sz="12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in vivo. Arabidopsis WT protoplasts were transformed with ABI4-GFP construct. After incubation in low light for 12 h, protoplasts were treated with 0.1 mM NaHS, 1mM DTT, 50 μM MG132 or 0.1 mM NaHS and 50 μM MG132 for 1 h. Total proteins were extracted and subjected to the biotin-switch assay for the analysis of persulfidation levels (ABI4-GFP-SSH). The bottom panels show the total ABI4-GFP as a loading control. Signals from two independent experiments were quantified.</a:t>
            </a:r>
            <a:endParaRPr kumimoji="0" lang="zh-CN" altLang="en-US" sz="12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17934"/>
            <a:ext cx="2103461" cy="307777"/>
          </a:xfrm>
          <a:prstGeom prst="rect">
            <a:avLst/>
          </a:prstGeom>
          <a:noFill/>
        </p:spPr>
        <p:txBody>
          <a:bodyPr wrap="none" rtlCol="0">
            <a:spAutoFit/>
          </a:bodyPr>
          <a:lstStyle/>
          <a:p>
            <a:r>
              <a:rPr lang="en-US" altLang="zh-CN" sz="1400" b="1" i="0" dirty="0">
                <a:solidFill>
                  <a:srgbClr val="000000"/>
                </a:solidFill>
                <a:effectLst/>
                <a:latin typeface="Arial" panose="020B0604020202020204" pitchFamily="34" charset="0"/>
                <a:cs typeface="Arial" panose="020B0604020202020204" pitchFamily="34" charset="0"/>
              </a:rPr>
              <a:t>Supplemental Figure 7</a:t>
            </a:r>
            <a:endParaRPr lang="zh-CN" altLang="en-US" sz="1400" b="1" dirty="0">
              <a:latin typeface="Arial" panose="020B0604020202020204" pitchFamily="34" charset="0"/>
              <a:cs typeface="Arial" panose="020B0604020202020204" pitchFamily="34" charset="0"/>
            </a:endParaRPr>
          </a:p>
        </p:txBody>
      </p:sp>
      <p:pic>
        <p:nvPicPr>
          <p:cNvPr id="16" name="图片 15"/>
          <p:cNvPicPr/>
          <p:nvPr/>
        </p:nvPicPr>
        <p:blipFill rotWithShape="1">
          <a:blip r:embed="rId1" cstate="print">
            <a:extLst>
              <a:ext uri="{28A0092B-C50C-407E-A947-70E740481C1C}">
                <a14:useLocalDpi xmlns:a14="http://schemas.microsoft.com/office/drawing/2010/main" val="0"/>
              </a:ext>
            </a:extLst>
          </a:blip>
          <a:srcRect l="29708" t="38973" r="24795" b="38776"/>
          <a:stretch>
            <a:fillRect/>
          </a:stretch>
        </p:blipFill>
        <p:spPr>
          <a:xfrm>
            <a:off x="509976" y="2435414"/>
            <a:ext cx="2084400" cy="835200"/>
          </a:xfrm>
          <a:prstGeom prst="rect">
            <a:avLst/>
          </a:prstGeom>
          <a:ln w="19050">
            <a:solidFill>
              <a:schemeClr val="tx1"/>
            </a:solidFill>
          </a:ln>
        </p:spPr>
      </p:pic>
      <p:pic>
        <p:nvPicPr>
          <p:cNvPr id="21" name="图片 20"/>
          <p:cNvPicPr/>
          <p:nvPr/>
        </p:nvPicPr>
        <p:blipFill rotWithShape="1">
          <a:blip r:embed="rId2" cstate="print">
            <a:extLst>
              <a:ext uri="{28A0092B-C50C-407E-A947-70E740481C1C}">
                <a14:useLocalDpi xmlns:a14="http://schemas.microsoft.com/office/drawing/2010/main" val="0"/>
              </a:ext>
            </a:extLst>
          </a:blip>
          <a:srcRect l="29796" t="36464" r="26128" b="41676"/>
          <a:stretch>
            <a:fillRect/>
          </a:stretch>
        </p:blipFill>
        <p:spPr>
          <a:xfrm>
            <a:off x="509976" y="4274236"/>
            <a:ext cx="2084400" cy="835200"/>
          </a:xfrm>
          <a:prstGeom prst="rect">
            <a:avLst/>
          </a:prstGeom>
          <a:ln w="19050">
            <a:solidFill>
              <a:schemeClr val="tx1"/>
            </a:solidFill>
          </a:ln>
        </p:spPr>
      </p:pic>
      <p:sp>
        <p:nvSpPr>
          <p:cNvPr id="22" name="TextBox 139"/>
          <p:cNvSpPr txBox="1"/>
          <p:nvPr/>
        </p:nvSpPr>
        <p:spPr>
          <a:xfrm>
            <a:off x="509128" y="4258809"/>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4E-1</a:t>
            </a:r>
            <a:endParaRPr lang="zh-CN" altLang="en-US" sz="1050" i="0" dirty="0"/>
          </a:p>
        </p:txBody>
      </p:sp>
      <p:pic>
        <p:nvPicPr>
          <p:cNvPr id="24" name="图片 23"/>
          <p:cNvPicPr/>
          <p:nvPr/>
        </p:nvPicPr>
        <p:blipFill rotWithShape="1">
          <a:blip r:embed="rId3" cstate="print">
            <a:extLst>
              <a:ext uri="{28A0092B-C50C-407E-A947-70E740481C1C}">
                <a14:useLocalDpi xmlns:a14="http://schemas.microsoft.com/office/drawing/2010/main" val="0"/>
              </a:ext>
            </a:extLst>
          </a:blip>
          <a:srcRect l="31802" t="35674" r="21871" b="36600"/>
          <a:stretch>
            <a:fillRect/>
          </a:stretch>
        </p:blipFill>
        <p:spPr>
          <a:xfrm>
            <a:off x="509976" y="5193647"/>
            <a:ext cx="2084400" cy="835200"/>
          </a:xfrm>
          <a:prstGeom prst="rect">
            <a:avLst/>
          </a:prstGeom>
          <a:ln w="19050">
            <a:solidFill>
              <a:schemeClr val="tx1"/>
            </a:solidFill>
          </a:ln>
        </p:spPr>
      </p:pic>
      <p:sp>
        <p:nvSpPr>
          <p:cNvPr id="25" name="TextBox 139"/>
          <p:cNvSpPr txBox="1"/>
          <p:nvPr/>
        </p:nvSpPr>
        <p:spPr>
          <a:xfrm>
            <a:off x="509128" y="5188693"/>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5A-1</a:t>
            </a:r>
            <a:endParaRPr lang="zh-CN" altLang="en-US" sz="1050" i="0" dirty="0"/>
          </a:p>
        </p:txBody>
      </p:sp>
      <p:pic>
        <p:nvPicPr>
          <p:cNvPr id="27" name="图片 26"/>
          <p:cNvPicPr/>
          <p:nvPr/>
        </p:nvPicPr>
        <p:blipFill rotWithShape="1">
          <a:blip r:embed="rId4" cstate="print">
            <a:extLst>
              <a:ext uri="{28A0092B-C50C-407E-A947-70E740481C1C}">
                <a14:useLocalDpi xmlns:a14="http://schemas.microsoft.com/office/drawing/2010/main" val="0"/>
              </a:ext>
            </a:extLst>
          </a:blip>
          <a:srcRect l="25586" t="43443" r="33026" b="34887"/>
          <a:stretch>
            <a:fillRect/>
          </a:stretch>
        </p:blipFill>
        <p:spPr>
          <a:xfrm>
            <a:off x="509976" y="7032469"/>
            <a:ext cx="2084400" cy="835200"/>
          </a:xfrm>
          <a:prstGeom prst="rect">
            <a:avLst/>
          </a:prstGeom>
          <a:ln w="19050">
            <a:solidFill>
              <a:schemeClr val="tx1"/>
            </a:solidFill>
          </a:ln>
        </p:spPr>
      </p:pic>
      <p:sp>
        <p:nvSpPr>
          <p:cNvPr id="28" name="TextBox 139"/>
          <p:cNvSpPr txBox="1"/>
          <p:nvPr/>
        </p:nvSpPr>
        <p:spPr>
          <a:xfrm>
            <a:off x="509128" y="7008738"/>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5C-1</a:t>
            </a:r>
            <a:endParaRPr lang="zh-CN" altLang="en-US" sz="1050" i="0" dirty="0"/>
          </a:p>
        </p:txBody>
      </p:sp>
      <p:pic>
        <p:nvPicPr>
          <p:cNvPr id="30" name="图片 29"/>
          <p:cNvPicPr>
            <a:picLocks noChangeAspect="1"/>
          </p:cNvPicPr>
          <p:nvPr/>
        </p:nvPicPr>
        <p:blipFill rotWithShape="1">
          <a:blip r:embed="rId5" cstate="print">
            <a:extLst>
              <a:ext uri="{28A0092B-C50C-407E-A947-70E740481C1C}">
                <a14:useLocalDpi xmlns:a14="http://schemas.microsoft.com/office/drawing/2010/main" val="0"/>
              </a:ext>
            </a:extLst>
          </a:blip>
          <a:srcRect l="17812" t="43656" r="19427" b="32596"/>
          <a:stretch>
            <a:fillRect/>
          </a:stretch>
        </p:blipFill>
        <p:spPr>
          <a:xfrm>
            <a:off x="509976" y="8912788"/>
            <a:ext cx="2399132" cy="771525"/>
          </a:xfrm>
          <a:prstGeom prst="rect">
            <a:avLst/>
          </a:prstGeom>
          <a:ln w="19050">
            <a:solidFill>
              <a:schemeClr val="tx1"/>
            </a:solidFill>
          </a:ln>
        </p:spPr>
      </p:pic>
      <p:pic>
        <p:nvPicPr>
          <p:cNvPr id="33" name="图片 32"/>
          <p:cNvPicPr/>
          <p:nvPr/>
        </p:nvPicPr>
        <p:blipFill rotWithShape="1">
          <a:blip r:embed="rId6">
            <a:extLst>
              <a:ext uri="{28A0092B-C50C-407E-A947-70E740481C1C}">
                <a14:useLocalDpi xmlns:a14="http://schemas.microsoft.com/office/drawing/2010/main" val="0"/>
              </a:ext>
            </a:extLst>
          </a:blip>
          <a:srcRect l="32892" t="38880" r="21633" b="44297"/>
          <a:stretch>
            <a:fillRect/>
          </a:stretch>
        </p:blipFill>
        <p:spPr>
          <a:xfrm>
            <a:off x="2754342" y="5194107"/>
            <a:ext cx="2084400" cy="835200"/>
          </a:xfrm>
          <a:prstGeom prst="rect">
            <a:avLst/>
          </a:prstGeom>
          <a:ln w="19050">
            <a:solidFill>
              <a:schemeClr val="tx1"/>
            </a:solidFill>
          </a:ln>
        </p:spPr>
      </p:pic>
      <p:sp>
        <p:nvSpPr>
          <p:cNvPr id="34" name="TextBox 139"/>
          <p:cNvSpPr txBox="1"/>
          <p:nvPr/>
        </p:nvSpPr>
        <p:spPr>
          <a:xfrm>
            <a:off x="2845670" y="5188693"/>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5A-2</a:t>
            </a:r>
            <a:endParaRPr lang="zh-CN" altLang="en-US" sz="1050" i="0" dirty="0"/>
          </a:p>
        </p:txBody>
      </p:sp>
      <p:pic>
        <p:nvPicPr>
          <p:cNvPr id="44" name="图片 43"/>
          <p:cNvPicPr/>
          <p:nvPr/>
        </p:nvPicPr>
        <p:blipFill rotWithShape="1">
          <a:blip r:embed="rId7" cstate="print">
            <a:extLst>
              <a:ext uri="{28A0092B-C50C-407E-A947-70E740481C1C}">
                <a14:useLocalDpi xmlns:a14="http://schemas.microsoft.com/office/drawing/2010/main" val="0"/>
              </a:ext>
            </a:extLst>
          </a:blip>
          <a:srcRect l="29151" t="46264" r="26527" b="32067"/>
          <a:stretch>
            <a:fillRect/>
          </a:stretch>
        </p:blipFill>
        <p:spPr>
          <a:xfrm>
            <a:off x="509976" y="7951881"/>
            <a:ext cx="2084400" cy="835200"/>
          </a:xfrm>
          <a:prstGeom prst="rect">
            <a:avLst/>
          </a:prstGeom>
          <a:ln w="19050">
            <a:solidFill>
              <a:schemeClr val="tx1"/>
            </a:solidFill>
          </a:ln>
        </p:spPr>
      </p:pic>
      <p:sp>
        <p:nvSpPr>
          <p:cNvPr id="46" name="TextBox 139"/>
          <p:cNvSpPr txBox="1"/>
          <p:nvPr/>
        </p:nvSpPr>
        <p:spPr>
          <a:xfrm>
            <a:off x="509128" y="2410951"/>
            <a:ext cx="1228232"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4A-DTT-1</a:t>
            </a:r>
            <a:endParaRPr lang="zh-CN" altLang="en-US" sz="1050" i="0" dirty="0"/>
          </a:p>
        </p:txBody>
      </p:sp>
      <p:pic>
        <p:nvPicPr>
          <p:cNvPr id="48" name="图片 47"/>
          <p:cNvPicPr/>
          <p:nvPr/>
        </p:nvPicPr>
        <p:blipFill rotWithShape="1">
          <a:blip r:embed="rId8">
            <a:extLst>
              <a:ext uri="{28A0092B-C50C-407E-A947-70E740481C1C}">
                <a14:useLocalDpi xmlns:a14="http://schemas.microsoft.com/office/drawing/2010/main" val="0"/>
              </a:ext>
            </a:extLst>
          </a:blip>
          <a:srcRect l="29031" t="48129" r="24785" b="35451"/>
          <a:stretch>
            <a:fillRect/>
          </a:stretch>
        </p:blipFill>
        <p:spPr>
          <a:xfrm>
            <a:off x="2754342" y="4274849"/>
            <a:ext cx="2084400" cy="835200"/>
          </a:xfrm>
          <a:prstGeom prst="rect">
            <a:avLst/>
          </a:prstGeom>
          <a:ln w="19050">
            <a:solidFill>
              <a:schemeClr val="tx1"/>
            </a:solidFill>
          </a:ln>
        </p:spPr>
      </p:pic>
      <p:sp>
        <p:nvSpPr>
          <p:cNvPr id="49" name="TextBox 139"/>
          <p:cNvSpPr txBox="1"/>
          <p:nvPr/>
        </p:nvSpPr>
        <p:spPr>
          <a:xfrm>
            <a:off x="2845670" y="4258809"/>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4E-2</a:t>
            </a:r>
            <a:endParaRPr lang="zh-CN" altLang="en-US" sz="1050" i="0" dirty="0"/>
          </a:p>
        </p:txBody>
      </p:sp>
      <p:pic>
        <p:nvPicPr>
          <p:cNvPr id="51" name="图片 50"/>
          <p:cNvPicPr/>
          <p:nvPr/>
        </p:nvPicPr>
        <p:blipFill rotWithShape="1">
          <a:blip r:embed="rId9" cstate="print">
            <a:extLst>
              <a:ext uri="{28A0092B-C50C-407E-A947-70E740481C1C}">
                <a14:useLocalDpi xmlns:a14="http://schemas.microsoft.com/office/drawing/2010/main" val="0"/>
              </a:ext>
            </a:extLst>
          </a:blip>
          <a:srcRect l="25166" t="45465" r="25676" b="33333"/>
          <a:stretch>
            <a:fillRect/>
          </a:stretch>
        </p:blipFill>
        <p:spPr>
          <a:xfrm>
            <a:off x="2754342" y="3355591"/>
            <a:ext cx="2084400" cy="835200"/>
          </a:xfrm>
          <a:prstGeom prst="rect">
            <a:avLst/>
          </a:prstGeom>
          <a:ln w="19050">
            <a:solidFill>
              <a:schemeClr val="tx1"/>
            </a:solidFill>
          </a:ln>
        </p:spPr>
      </p:pic>
      <p:pic>
        <p:nvPicPr>
          <p:cNvPr id="13" name="图片 12"/>
          <p:cNvPicPr>
            <a:picLocks noChangeAspect="1"/>
          </p:cNvPicPr>
          <p:nvPr/>
        </p:nvPicPr>
        <p:blipFill rotWithShape="1">
          <a:blip r:embed="rId10" cstate="print">
            <a:extLst>
              <a:ext uri="{28A0092B-C50C-407E-A947-70E740481C1C}">
                <a14:useLocalDpi xmlns:a14="http://schemas.microsoft.com/office/drawing/2010/main" val="0"/>
              </a:ext>
            </a:extLst>
          </a:blip>
          <a:srcRect l="27404" t="44537" r="27301" b="33252"/>
          <a:stretch>
            <a:fillRect/>
          </a:stretch>
        </p:blipFill>
        <p:spPr>
          <a:xfrm>
            <a:off x="508400" y="1517075"/>
            <a:ext cx="2085976" cy="834128"/>
          </a:xfrm>
          <a:prstGeom prst="rect">
            <a:avLst/>
          </a:prstGeom>
          <a:ln w="19050">
            <a:solidFill>
              <a:schemeClr val="tx1"/>
            </a:solidFill>
          </a:ln>
        </p:spPr>
      </p:pic>
      <p:sp>
        <p:nvSpPr>
          <p:cNvPr id="14" name="TextBox 139"/>
          <p:cNvSpPr txBox="1"/>
          <p:nvPr/>
        </p:nvSpPr>
        <p:spPr>
          <a:xfrm>
            <a:off x="509128" y="1493487"/>
            <a:ext cx="1353962"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4A-NaHS-1</a:t>
            </a:r>
            <a:endParaRPr lang="zh-CN" altLang="en-US" sz="1050" i="0" dirty="0"/>
          </a:p>
        </p:txBody>
      </p:sp>
      <p:pic>
        <p:nvPicPr>
          <p:cNvPr id="53" name="图片 52"/>
          <p:cNvPicPr/>
          <p:nvPr/>
        </p:nvPicPr>
        <p:blipFill rotWithShape="1">
          <a:blip r:embed="rId11">
            <a:extLst>
              <a:ext uri="{28A0092B-C50C-407E-A947-70E740481C1C}">
                <a14:useLocalDpi xmlns:a14="http://schemas.microsoft.com/office/drawing/2010/main" val="0"/>
              </a:ext>
            </a:extLst>
          </a:blip>
          <a:srcRect l="25326" t="47670" r="29919" b="35364"/>
          <a:stretch>
            <a:fillRect/>
          </a:stretch>
        </p:blipFill>
        <p:spPr>
          <a:xfrm>
            <a:off x="2754342" y="1517075"/>
            <a:ext cx="2084400" cy="835200"/>
          </a:xfrm>
          <a:prstGeom prst="rect">
            <a:avLst/>
          </a:prstGeom>
          <a:ln w="19050">
            <a:solidFill>
              <a:schemeClr val="tx1"/>
            </a:solidFill>
          </a:ln>
        </p:spPr>
      </p:pic>
      <p:sp>
        <p:nvSpPr>
          <p:cNvPr id="54" name="TextBox 139"/>
          <p:cNvSpPr txBox="1"/>
          <p:nvPr/>
        </p:nvSpPr>
        <p:spPr>
          <a:xfrm>
            <a:off x="2845670" y="3380038"/>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4C-2</a:t>
            </a:r>
            <a:endParaRPr lang="zh-CN" altLang="en-US" sz="1050" i="0" dirty="0"/>
          </a:p>
        </p:txBody>
      </p:sp>
      <p:pic>
        <p:nvPicPr>
          <p:cNvPr id="57" name="图片 56"/>
          <p:cNvPicPr/>
          <p:nvPr/>
        </p:nvPicPr>
        <p:blipFill rotWithShape="1">
          <a:blip r:embed="rId12" cstate="print">
            <a:extLst>
              <a:ext uri="{28A0092B-C50C-407E-A947-70E740481C1C}">
                <a14:useLocalDpi xmlns:a14="http://schemas.microsoft.com/office/drawing/2010/main" val="0"/>
              </a:ext>
            </a:extLst>
          </a:blip>
          <a:srcRect l="25818" t="39187" r="29108" b="36862"/>
          <a:stretch>
            <a:fillRect/>
          </a:stretch>
        </p:blipFill>
        <p:spPr>
          <a:xfrm>
            <a:off x="2754342" y="7951881"/>
            <a:ext cx="2084400" cy="835200"/>
          </a:xfrm>
          <a:prstGeom prst="rect">
            <a:avLst/>
          </a:prstGeom>
          <a:ln w="19050">
            <a:solidFill>
              <a:schemeClr val="tx1"/>
            </a:solidFill>
          </a:ln>
        </p:spPr>
      </p:pic>
      <p:pic>
        <p:nvPicPr>
          <p:cNvPr id="59" name="图片 58"/>
          <p:cNvPicPr/>
          <p:nvPr/>
        </p:nvPicPr>
        <p:blipFill rotWithShape="1">
          <a:blip r:embed="rId13" cstate="print">
            <a:extLst>
              <a:ext uri="{28A0092B-C50C-407E-A947-70E740481C1C}">
                <a14:useLocalDpi xmlns:a14="http://schemas.microsoft.com/office/drawing/2010/main" val="0"/>
              </a:ext>
            </a:extLst>
          </a:blip>
          <a:srcRect l="25358" t="41139" r="27967" b="32115"/>
          <a:stretch>
            <a:fillRect/>
          </a:stretch>
        </p:blipFill>
        <p:spPr>
          <a:xfrm>
            <a:off x="2754342" y="7032623"/>
            <a:ext cx="2084400" cy="835200"/>
          </a:xfrm>
          <a:prstGeom prst="rect">
            <a:avLst/>
          </a:prstGeom>
          <a:ln w="19050">
            <a:solidFill>
              <a:schemeClr val="tx1"/>
            </a:solidFill>
          </a:ln>
        </p:spPr>
      </p:pic>
      <p:sp>
        <p:nvSpPr>
          <p:cNvPr id="60" name="TextBox 139"/>
          <p:cNvSpPr txBox="1"/>
          <p:nvPr/>
        </p:nvSpPr>
        <p:spPr>
          <a:xfrm>
            <a:off x="2845670" y="7008738"/>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5C-2</a:t>
            </a:r>
            <a:endParaRPr lang="zh-CN" altLang="en-US" sz="1050" i="0" dirty="0"/>
          </a:p>
        </p:txBody>
      </p:sp>
      <p:pic>
        <p:nvPicPr>
          <p:cNvPr id="64" name="图片 63"/>
          <p:cNvPicPr/>
          <p:nvPr/>
        </p:nvPicPr>
        <p:blipFill rotWithShape="1">
          <a:blip r:embed="rId14" cstate="print">
            <a:extLst>
              <a:ext uri="{28A0092B-C50C-407E-A947-70E740481C1C}">
                <a14:useLocalDpi xmlns:a14="http://schemas.microsoft.com/office/drawing/2010/main" val="0"/>
              </a:ext>
            </a:extLst>
          </a:blip>
          <a:srcRect l="24481" t="41701" r="34826" b="37917"/>
          <a:stretch>
            <a:fillRect/>
          </a:stretch>
        </p:blipFill>
        <p:spPr>
          <a:xfrm>
            <a:off x="2754342" y="2436333"/>
            <a:ext cx="2084400" cy="835200"/>
          </a:xfrm>
          <a:prstGeom prst="rect">
            <a:avLst/>
          </a:prstGeom>
          <a:ln w="19050">
            <a:solidFill>
              <a:schemeClr val="tx1"/>
            </a:solidFill>
          </a:ln>
        </p:spPr>
      </p:pic>
      <p:sp>
        <p:nvSpPr>
          <p:cNvPr id="65" name="TextBox 139"/>
          <p:cNvSpPr txBox="1"/>
          <p:nvPr/>
        </p:nvSpPr>
        <p:spPr>
          <a:xfrm>
            <a:off x="2845670" y="2410951"/>
            <a:ext cx="1228232"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4A-DTT-2</a:t>
            </a:r>
            <a:endParaRPr lang="zh-CN" altLang="en-US" sz="1050" i="0" dirty="0"/>
          </a:p>
        </p:txBody>
      </p:sp>
      <p:pic>
        <p:nvPicPr>
          <p:cNvPr id="67" name="图片 66"/>
          <p:cNvPicPr/>
          <p:nvPr/>
        </p:nvPicPr>
        <p:blipFill rotWithShape="1">
          <a:blip r:embed="rId15" cstate="print">
            <a:extLst>
              <a:ext uri="{28A0092B-C50C-407E-A947-70E740481C1C}">
                <a14:useLocalDpi xmlns:a14="http://schemas.microsoft.com/office/drawing/2010/main" val="0"/>
              </a:ext>
            </a:extLst>
          </a:blip>
          <a:srcRect l="25528" t="41617" r="32665" b="38427"/>
          <a:stretch>
            <a:fillRect/>
          </a:stretch>
        </p:blipFill>
        <p:spPr>
          <a:xfrm>
            <a:off x="509976" y="6113058"/>
            <a:ext cx="2084400" cy="835200"/>
          </a:xfrm>
          <a:prstGeom prst="rect">
            <a:avLst/>
          </a:prstGeom>
          <a:ln w="19050">
            <a:solidFill>
              <a:schemeClr val="tx1"/>
            </a:solidFill>
          </a:ln>
        </p:spPr>
      </p:pic>
      <p:sp>
        <p:nvSpPr>
          <p:cNvPr id="70" name="TextBox 139"/>
          <p:cNvSpPr txBox="1"/>
          <p:nvPr/>
        </p:nvSpPr>
        <p:spPr>
          <a:xfrm>
            <a:off x="509128" y="6089806"/>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5A-3</a:t>
            </a:r>
            <a:endParaRPr lang="zh-CN" altLang="en-US" sz="1050" i="0" dirty="0"/>
          </a:p>
        </p:txBody>
      </p:sp>
      <p:pic>
        <p:nvPicPr>
          <p:cNvPr id="72" name="图片 71"/>
          <p:cNvPicPr/>
          <p:nvPr/>
        </p:nvPicPr>
        <p:blipFill rotWithShape="1">
          <a:blip r:embed="rId16" cstate="print">
            <a:extLst>
              <a:ext uri="{28A0092B-C50C-407E-A947-70E740481C1C}">
                <a14:useLocalDpi xmlns:a14="http://schemas.microsoft.com/office/drawing/2010/main" val="0"/>
              </a:ext>
            </a:extLst>
          </a:blip>
          <a:srcRect l="28158" t="40619" r="25559" b="37005"/>
          <a:stretch>
            <a:fillRect/>
          </a:stretch>
        </p:blipFill>
        <p:spPr>
          <a:xfrm>
            <a:off x="2754342" y="6113365"/>
            <a:ext cx="2084400" cy="835200"/>
          </a:xfrm>
          <a:prstGeom prst="rect">
            <a:avLst/>
          </a:prstGeom>
          <a:ln w="19050">
            <a:solidFill>
              <a:schemeClr val="tx1"/>
            </a:solidFill>
          </a:ln>
        </p:spPr>
      </p:pic>
      <p:pic>
        <p:nvPicPr>
          <p:cNvPr id="7" name="图片 6"/>
          <p:cNvPicPr>
            <a:picLocks noChangeAspect="1"/>
          </p:cNvPicPr>
          <p:nvPr/>
        </p:nvPicPr>
        <p:blipFill rotWithShape="1">
          <a:blip r:embed="rId17"/>
          <a:srcRect r="4622"/>
          <a:stretch>
            <a:fillRect/>
          </a:stretch>
        </p:blipFill>
        <p:spPr>
          <a:xfrm>
            <a:off x="505646" y="607449"/>
            <a:ext cx="1161342" cy="834128"/>
          </a:xfrm>
          <a:prstGeom prst="rect">
            <a:avLst/>
          </a:prstGeom>
          <a:ln w="19050">
            <a:solidFill>
              <a:schemeClr val="tx1"/>
            </a:solidFill>
          </a:ln>
        </p:spPr>
      </p:pic>
      <p:sp>
        <p:nvSpPr>
          <p:cNvPr id="8" name="TextBox 139"/>
          <p:cNvSpPr txBox="1"/>
          <p:nvPr/>
        </p:nvSpPr>
        <p:spPr>
          <a:xfrm>
            <a:off x="642786" y="601657"/>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3A-1</a:t>
            </a:r>
            <a:endParaRPr lang="zh-CN" altLang="en-US" sz="1050" i="0" dirty="0"/>
          </a:p>
        </p:txBody>
      </p:sp>
      <p:pic>
        <p:nvPicPr>
          <p:cNvPr id="62" name="图片 61"/>
          <p:cNvPicPr/>
          <p:nvPr/>
        </p:nvPicPr>
        <p:blipFill rotWithShape="1">
          <a:blip r:embed="rId18" cstate="print">
            <a:extLst>
              <a:ext uri="{28A0092B-C50C-407E-A947-70E740481C1C}">
                <a14:useLocalDpi xmlns:a14="http://schemas.microsoft.com/office/drawing/2010/main" val="0"/>
              </a:ext>
            </a:extLst>
          </a:blip>
          <a:srcRect l="14793" t="33030" r="57184" b="43712"/>
          <a:stretch>
            <a:fillRect/>
          </a:stretch>
        </p:blipFill>
        <p:spPr>
          <a:xfrm>
            <a:off x="1736376" y="607449"/>
            <a:ext cx="1162800" cy="835200"/>
          </a:xfrm>
          <a:prstGeom prst="rect">
            <a:avLst/>
          </a:prstGeom>
          <a:ln w="19050">
            <a:solidFill>
              <a:schemeClr val="tx1"/>
            </a:solidFill>
          </a:ln>
        </p:spPr>
      </p:pic>
      <p:sp>
        <p:nvSpPr>
          <p:cNvPr id="73" name="TextBox 139"/>
          <p:cNvSpPr txBox="1"/>
          <p:nvPr/>
        </p:nvSpPr>
        <p:spPr>
          <a:xfrm>
            <a:off x="1824006" y="601657"/>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3A-2</a:t>
            </a:r>
            <a:endParaRPr lang="zh-CN" altLang="en-US" sz="1050" i="0" dirty="0"/>
          </a:p>
        </p:txBody>
      </p:sp>
      <p:pic>
        <p:nvPicPr>
          <p:cNvPr id="10" name="图片 9"/>
          <p:cNvPicPr/>
          <p:nvPr/>
        </p:nvPicPr>
        <p:blipFill rotWithShape="1">
          <a:blip r:embed="rId19">
            <a:extLst>
              <a:ext uri="{28A0092B-C50C-407E-A947-70E740481C1C}">
                <a14:useLocalDpi xmlns:a14="http://schemas.microsoft.com/office/drawing/2010/main" val="0"/>
              </a:ext>
            </a:extLst>
          </a:blip>
          <a:srcRect l="67959" t="37151" r="11533" b="35728"/>
          <a:stretch>
            <a:fillRect/>
          </a:stretch>
        </p:blipFill>
        <p:spPr>
          <a:xfrm>
            <a:off x="3059142" y="604245"/>
            <a:ext cx="1162800" cy="835200"/>
          </a:xfrm>
          <a:prstGeom prst="rect">
            <a:avLst/>
          </a:prstGeom>
          <a:ln w="19050">
            <a:solidFill>
              <a:schemeClr val="tx1"/>
            </a:solidFill>
          </a:ln>
        </p:spPr>
      </p:pic>
      <p:sp>
        <p:nvSpPr>
          <p:cNvPr id="11" name="TextBox 139"/>
          <p:cNvSpPr txBox="1"/>
          <p:nvPr/>
        </p:nvSpPr>
        <p:spPr>
          <a:xfrm>
            <a:off x="3213990" y="601657"/>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3C-1</a:t>
            </a:r>
            <a:endParaRPr lang="zh-CN" altLang="en-US" sz="1050" i="0" dirty="0"/>
          </a:p>
        </p:txBody>
      </p:sp>
      <p:pic>
        <p:nvPicPr>
          <p:cNvPr id="69" name="图片 68"/>
          <p:cNvPicPr/>
          <p:nvPr/>
        </p:nvPicPr>
        <p:blipFill rotWithShape="1">
          <a:blip r:embed="rId20">
            <a:extLst>
              <a:ext uri="{28A0092B-C50C-407E-A947-70E740481C1C}">
                <a14:useLocalDpi xmlns:a14="http://schemas.microsoft.com/office/drawing/2010/main" val="0"/>
              </a:ext>
            </a:extLst>
          </a:blip>
          <a:srcRect l="21091" t="27469" r="61873" b="50334"/>
          <a:stretch>
            <a:fillRect/>
          </a:stretch>
        </p:blipFill>
        <p:spPr>
          <a:xfrm>
            <a:off x="4291330" y="604245"/>
            <a:ext cx="1162800" cy="835200"/>
          </a:xfrm>
          <a:prstGeom prst="rect">
            <a:avLst/>
          </a:prstGeom>
          <a:ln w="19050">
            <a:solidFill>
              <a:schemeClr val="tx1"/>
            </a:solidFill>
          </a:ln>
        </p:spPr>
      </p:pic>
      <p:sp>
        <p:nvSpPr>
          <p:cNvPr id="80" name="TextBox 139"/>
          <p:cNvSpPr txBox="1"/>
          <p:nvPr/>
        </p:nvSpPr>
        <p:spPr>
          <a:xfrm>
            <a:off x="4401153" y="601657"/>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3C-2</a:t>
            </a:r>
            <a:endParaRPr lang="zh-CN" altLang="en-US" sz="1050" i="0" dirty="0"/>
          </a:p>
        </p:txBody>
      </p:sp>
      <p:pic>
        <p:nvPicPr>
          <p:cNvPr id="89" name="图片 88"/>
          <p:cNvPicPr/>
          <p:nvPr/>
        </p:nvPicPr>
        <p:blipFill rotWithShape="1">
          <a:blip r:embed="rId21" cstate="print">
            <a:extLst>
              <a:ext uri="{28A0092B-C50C-407E-A947-70E740481C1C}">
                <a14:useLocalDpi xmlns:a14="http://schemas.microsoft.com/office/drawing/2010/main" val="0"/>
              </a:ext>
            </a:extLst>
          </a:blip>
          <a:srcRect l="24670" t="41607" r="28676" b="32885"/>
          <a:stretch>
            <a:fillRect/>
          </a:stretch>
        </p:blipFill>
        <p:spPr>
          <a:xfrm>
            <a:off x="509976" y="3354825"/>
            <a:ext cx="2084400" cy="835200"/>
          </a:xfrm>
          <a:prstGeom prst="rect">
            <a:avLst/>
          </a:prstGeom>
          <a:ln w="19050">
            <a:solidFill>
              <a:schemeClr val="tx1"/>
            </a:solidFill>
          </a:ln>
        </p:spPr>
      </p:pic>
      <p:sp>
        <p:nvSpPr>
          <p:cNvPr id="90" name="TextBox 139"/>
          <p:cNvSpPr txBox="1"/>
          <p:nvPr/>
        </p:nvSpPr>
        <p:spPr>
          <a:xfrm>
            <a:off x="509128" y="3380038"/>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4C-1</a:t>
            </a:r>
            <a:endParaRPr lang="zh-CN" altLang="en-US" sz="1050" i="0" dirty="0"/>
          </a:p>
        </p:txBody>
      </p:sp>
      <p:sp>
        <p:nvSpPr>
          <p:cNvPr id="91" name="TextBox 139"/>
          <p:cNvSpPr txBox="1"/>
          <p:nvPr/>
        </p:nvSpPr>
        <p:spPr>
          <a:xfrm>
            <a:off x="2845670" y="6089806"/>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5A-4</a:t>
            </a:r>
            <a:endParaRPr lang="zh-CN" altLang="en-US" sz="1050" i="0" dirty="0"/>
          </a:p>
        </p:txBody>
      </p:sp>
      <p:sp>
        <p:nvSpPr>
          <p:cNvPr id="92" name="TextBox 139"/>
          <p:cNvSpPr txBox="1"/>
          <p:nvPr/>
        </p:nvSpPr>
        <p:spPr>
          <a:xfrm>
            <a:off x="2845670" y="1493487"/>
            <a:ext cx="1353962"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4A-NaHS-2</a:t>
            </a:r>
            <a:endParaRPr lang="zh-CN" altLang="en-US" sz="1050" i="0" dirty="0"/>
          </a:p>
        </p:txBody>
      </p:sp>
      <p:sp>
        <p:nvSpPr>
          <p:cNvPr id="93" name="TextBox 139"/>
          <p:cNvSpPr txBox="1"/>
          <p:nvPr/>
        </p:nvSpPr>
        <p:spPr>
          <a:xfrm>
            <a:off x="509128" y="7953937"/>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5E-1</a:t>
            </a:r>
            <a:endParaRPr lang="zh-CN" altLang="en-US" sz="1050" i="0" dirty="0"/>
          </a:p>
        </p:txBody>
      </p:sp>
      <p:sp>
        <p:nvSpPr>
          <p:cNvPr id="94" name="TextBox 139"/>
          <p:cNvSpPr txBox="1"/>
          <p:nvPr/>
        </p:nvSpPr>
        <p:spPr>
          <a:xfrm>
            <a:off x="2845670" y="7941564"/>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5E-2</a:t>
            </a:r>
            <a:endParaRPr lang="zh-CN" altLang="en-US" sz="1050" i="0" dirty="0"/>
          </a:p>
        </p:txBody>
      </p:sp>
      <p:sp>
        <p:nvSpPr>
          <p:cNvPr id="95" name="TextBox 139"/>
          <p:cNvSpPr txBox="1"/>
          <p:nvPr/>
        </p:nvSpPr>
        <p:spPr>
          <a:xfrm>
            <a:off x="509128" y="8871293"/>
            <a:ext cx="923217" cy="253916"/>
          </a:xfrm>
          <a:prstGeom prst="rect">
            <a:avLst/>
          </a:prstGeom>
          <a:noFill/>
        </p:spPr>
        <p:txBody>
          <a:bodyPr wrap="square" rtlCol="0">
            <a:spAutoFit/>
          </a:bodyPr>
          <a:lstStyle>
            <a:defPPr>
              <a:defRPr lang="zh-CN"/>
            </a:defPPr>
            <a:lvl1pPr>
              <a:defRPr sz="2000" i="1">
                <a:solidFill>
                  <a:prstClr val="black"/>
                </a:solidFill>
                <a:latin typeface="Arial" panose="020B0604020202020204" pitchFamily="34" charset="0"/>
                <a:cs typeface="Arial" panose="020B0604020202020204" pitchFamily="34" charset="0"/>
              </a:defRPr>
            </a:lvl1pPr>
          </a:lstStyle>
          <a:p>
            <a:pPr algn="ctr"/>
            <a:r>
              <a:rPr lang="en-US" altLang="zh-CN" sz="1050" i="0" dirty="0"/>
              <a:t>Figure 5E-3</a:t>
            </a:r>
            <a:endParaRPr lang="zh-CN" altLang="en-US" sz="1050" i="0" dirty="0"/>
          </a:p>
        </p:txBody>
      </p:sp>
      <p:sp>
        <p:nvSpPr>
          <p:cNvPr id="96" name="文本框 95"/>
          <p:cNvSpPr txBox="1"/>
          <p:nvPr/>
        </p:nvSpPr>
        <p:spPr>
          <a:xfrm>
            <a:off x="3059142" y="8992472"/>
            <a:ext cx="3546446" cy="6121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Arial" panose="020B0604020202020204" pitchFamily="34" charset="0"/>
              </a:rPr>
              <a:t>Supplemental Figure 7. </a:t>
            </a:r>
            <a:r>
              <a:rPr lang="en-US" altLang="zh-CN" sz="1200" kern="100" dirty="0">
                <a:effectLst/>
                <a:latin typeface="Arial" panose="020B0604020202020204" pitchFamily="34" charset="0"/>
                <a:ea typeface="宋体" panose="02010600030101010101" pitchFamily="2" charset="-122"/>
              </a:rPr>
              <a:t>Immunoblot membrane scans for this study.</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4462</Words>
  <Application>WPS 演示</Application>
  <PresentationFormat>A4 纸张(210x297 毫米)</PresentationFormat>
  <Paragraphs>337</Paragraphs>
  <Slides>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Calibri</vt:lpstr>
      <vt:lpstr>等线</vt:lpstr>
      <vt:lpstr>Symbol</vt:lpstr>
      <vt:lpstr>微软雅黑</vt:lpstr>
      <vt:lpstr>Calibri Light</vt:lpstr>
      <vt:lpstr>等线 Light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jing</dc:creator>
  <cp:lastModifiedBy>Yanjie Xie</cp:lastModifiedBy>
  <cp:revision>137</cp:revision>
  <dcterms:created xsi:type="dcterms:W3CDTF">2020-11-06T12:04:00Z</dcterms:created>
  <dcterms:modified xsi:type="dcterms:W3CDTF">2022-01-03T12:52:08Z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88E3C56D80014BB3AB131544588F5FC1</vt:lpwstr>
  </property>
</Properties>
</file>