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62" r:id="rId3"/>
    <p:sldId id="319" r:id="rId4"/>
    <p:sldId id="265" r:id="rId5"/>
  </p:sldIdLst>
  <p:sldSz cx="12192000" cy="6858000"/>
  <p:notesSz cx="12192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46"/>
    <p:restoredTop sz="94679"/>
  </p:normalViewPr>
  <p:slideViewPr>
    <p:cSldViewPr>
      <p:cViewPr varScale="1">
        <p:scale>
          <a:sx n="167" d="100"/>
          <a:sy n="167" d="100"/>
        </p:scale>
        <p:origin x="2096" y="1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E1B1FD-94FE-7340-9607-43B163FDCE9F}" type="datetimeFigureOut">
              <a:rPr lang="en-US" smtClean="0"/>
              <a:t>3/3/22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CBEB22-E1A6-3648-B6A6-A87F2CB2DE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814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8287" cy="3724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b="1" i="1" dirty="0"/>
              <a:t>Supp</a:t>
            </a:r>
            <a:r>
              <a:rPr lang="en-AU" b="1" i="1" baseline="0" dirty="0"/>
              <a:t> </a:t>
            </a:r>
            <a:r>
              <a:rPr lang="en-AU" b="1" i="1" dirty="0"/>
              <a:t>Figure 2. </a:t>
            </a:r>
            <a:r>
              <a:rPr lang="en-US" b="1" i="1" dirty="0"/>
              <a:t>Fresh and frozen </a:t>
            </a:r>
            <a:r>
              <a:rPr lang="en-US" b="1" i="1" dirty="0" err="1"/>
              <a:t>Evs</a:t>
            </a:r>
            <a:r>
              <a:rPr lang="en-US" b="1" i="1" dirty="0"/>
              <a:t> have similar functions</a:t>
            </a:r>
            <a:r>
              <a:rPr lang="en-AU" b="1" i="1" baseline="0" dirty="0"/>
              <a:t>. A, </a:t>
            </a:r>
            <a:r>
              <a:rPr lang="en-AU" b="0" i="1" baseline="0" dirty="0" err="1"/>
              <a:t>clonogenic</a:t>
            </a:r>
            <a:r>
              <a:rPr lang="en-AU" b="0" i="1" baseline="0" dirty="0"/>
              <a:t> assay showing the formed colonies of LN229 and U118 after fresh GSCs EVs or frozen GSCs EVs exposure. </a:t>
            </a:r>
            <a:r>
              <a:rPr lang="en-AU" b="1" i="1" baseline="0" dirty="0"/>
              <a:t>B</a:t>
            </a:r>
            <a:r>
              <a:rPr lang="en-AU" b="0" i="1" baseline="0" dirty="0"/>
              <a:t>, Wound healing assay showing the cell migration at 24 hours after fresh or frozen GSCs EVs exposure. Fresh GSCs </a:t>
            </a:r>
            <a:r>
              <a:rPr lang="en-AU" b="0" i="1" baseline="0" dirty="0" err="1"/>
              <a:t>Evs</a:t>
            </a:r>
            <a:r>
              <a:rPr lang="en-AU" b="0" i="1" baseline="0" dirty="0"/>
              <a:t>, isolated the day for GSCs </a:t>
            </a:r>
            <a:r>
              <a:rPr lang="en-AU" b="0" i="1" baseline="0" dirty="0" err="1"/>
              <a:t>Evs</a:t>
            </a:r>
            <a:r>
              <a:rPr lang="en-AU" b="0" i="1" baseline="0" dirty="0"/>
              <a:t> exposure; frozen GSCs </a:t>
            </a:r>
            <a:r>
              <a:rPr lang="en-AU" b="0" i="1" baseline="0" dirty="0" err="1"/>
              <a:t>Evs</a:t>
            </a:r>
            <a:r>
              <a:rPr lang="en-AU" b="0" i="1" baseline="0" dirty="0"/>
              <a:t>, stored in -20 freezer for 2 weeks.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FD7CD8-E4EA-4F94-9CFF-DFCB435052D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438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3/3/22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6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3/3/22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6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3/3/22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6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3/3/22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3/3/22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8739" y="30353"/>
            <a:ext cx="1116965" cy="3962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577340"/>
            <a:ext cx="109728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3/3/22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morokoff@unimelb.edu.au" TargetMode="External"/><Relationship Id="rId2" Type="http://schemas.openxmlformats.org/officeDocument/2006/relationships/hyperlink" Target="mailto:andrew.morokoff@mh.org.au" TargetMode="Externa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tiff"/><Relationship Id="rId13" Type="http://schemas.openxmlformats.org/officeDocument/2006/relationships/image" Target="../media/image15.tiff"/><Relationship Id="rId18" Type="http://schemas.openxmlformats.org/officeDocument/2006/relationships/image" Target="../media/image20.jpeg"/><Relationship Id="rId3" Type="http://schemas.openxmlformats.org/officeDocument/2006/relationships/image" Target="../media/image5.tiff"/><Relationship Id="rId7" Type="http://schemas.openxmlformats.org/officeDocument/2006/relationships/image" Target="../media/image9.tiff"/><Relationship Id="rId12" Type="http://schemas.openxmlformats.org/officeDocument/2006/relationships/image" Target="../media/image14.tiff"/><Relationship Id="rId17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8.jpeg"/><Relationship Id="rId20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tiff"/><Relationship Id="rId11" Type="http://schemas.openxmlformats.org/officeDocument/2006/relationships/image" Target="../media/image13.tiff"/><Relationship Id="rId5" Type="http://schemas.openxmlformats.org/officeDocument/2006/relationships/image" Target="../media/image7.tiff"/><Relationship Id="rId15" Type="http://schemas.openxmlformats.org/officeDocument/2006/relationships/image" Target="../media/image17.jpeg"/><Relationship Id="rId10" Type="http://schemas.openxmlformats.org/officeDocument/2006/relationships/image" Target="../media/image12.tiff"/><Relationship Id="rId19" Type="http://schemas.openxmlformats.org/officeDocument/2006/relationships/image" Target="../media/image21.jpeg"/><Relationship Id="rId4" Type="http://schemas.openxmlformats.org/officeDocument/2006/relationships/image" Target="../media/image6.tiff"/><Relationship Id="rId9" Type="http://schemas.openxmlformats.org/officeDocument/2006/relationships/image" Target="../media/image11.tiff"/><Relationship Id="rId14" Type="http://schemas.openxmlformats.org/officeDocument/2006/relationships/image" Target="../media/image16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18768" y="1427098"/>
            <a:ext cx="8441690" cy="478336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9535" algn="ctr">
              <a:lnSpc>
                <a:spcPct val="100000"/>
              </a:lnSpc>
            </a:pPr>
            <a:r>
              <a:rPr sz="1800" b="1" spc="-120" dirty="0">
                <a:latin typeface="Arial"/>
                <a:cs typeface="Arial"/>
              </a:rPr>
              <a:t>Extracellular </a:t>
            </a:r>
            <a:r>
              <a:rPr sz="1800" b="1" spc="-165" dirty="0">
                <a:latin typeface="Arial"/>
                <a:cs typeface="Arial"/>
              </a:rPr>
              <a:t>vesicles </a:t>
            </a:r>
            <a:r>
              <a:rPr sz="1800" b="1" spc="-135" dirty="0">
                <a:latin typeface="Arial"/>
                <a:cs typeface="Arial"/>
              </a:rPr>
              <a:t>secreted </a:t>
            </a:r>
            <a:r>
              <a:rPr sz="1800" b="1" spc="-145" dirty="0">
                <a:latin typeface="Arial"/>
                <a:cs typeface="Arial"/>
              </a:rPr>
              <a:t>by </a:t>
            </a:r>
            <a:r>
              <a:rPr sz="1800" b="1" spc="-130" dirty="0">
                <a:latin typeface="Arial"/>
                <a:cs typeface="Arial"/>
              </a:rPr>
              <a:t>glioma </a:t>
            </a:r>
            <a:r>
              <a:rPr sz="1800" b="1" spc="-135" dirty="0">
                <a:latin typeface="Arial"/>
                <a:cs typeface="Arial"/>
              </a:rPr>
              <a:t>stem </a:t>
            </a:r>
            <a:r>
              <a:rPr sz="1800" b="1" spc="-150" dirty="0">
                <a:latin typeface="Arial"/>
                <a:cs typeface="Arial"/>
              </a:rPr>
              <a:t>cells </a:t>
            </a:r>
            <a:r>
              <a:rPr sz="1800" b="1" spc="-100" dirty="0">
                <a:latin typeface="Arial"/>
                <a:cs typeface="Arial"/>
              </a:rPr>
              <a:t>are </a:t>
            </a:r>
            <a:r>
              <a:rPr sz="1800" b="1" spc="-125" dirty="0">
                <a:latin typeface="Arial"/>
                <a:cs typeface="Arial"/>
              </a:rPr>
              <a:t>involved </a:t>
            </a:r>
            <a:r>
              <a:rPr sz="1800" b="1" spc="-95" dirty="0">
                <a:latin typeface="Arial"/>
                <a:cs typeface="Arial"/>
              </a:rPr>
              <a:t>in radiation</a:t>
            </a:r>
            <a:r>
              <a:rPr sz="1800" b="1" spc="120" dirty="0">
                <a:latin typeface="Arial"/>
                <a:cs typeface="Arial"/>
              </a:rPr>
              <a:t> </a:t>
            </a:r>
            <a:r>
              <a:rPr sz="1800" b="1" spc="-145" dirty="0">
                <a:latin typeface="Arial"/>
                <a:cs typeface="Arial"/>
              </a:rPr>
              <a:t>resistance</a:t>
            </a:r>
            <a:endParaRPr sz="1800" dirty="0">
              <a:latin typeface="Arial"/>
              <a:cs typeface="Arial"/>
            </a:endParaRPr>
          </a:p>
          <a:p>
            <a:pPr marL="1600835">
              <a:lnSpc>
                <a:spcPct val="100000"/>
              </a:lnSpc>
              <a:spcBef>
                <a:spcPts val="1080"/>
              </a:spcBef>
            </a:pPr>
            <a:r>
              <a:rPr sz="1800" b="1" spc="-130" dirty="0">
                <a:latin typeface="Arial"/>
                <a:cs typeface="Arial"/>
              </a:rPr>
              <a:t>and glioma </a:t>
            </a:r>
            <a:r>
              <a:rPr sz="1800" b="1" spc="-155" dirty="0">
                <a:latin typeface="Arial"/>
                <a:cs typeface="Arial"/>
              </a:rPr>
              <a:t>progression</a:t>
            </a:r>
            <a:endParaRPr lang="en-AU" sz="1800" b="1" spc="-155" dirty="0">
              <a:latin typeface="Arial"/>
              <a:cs typeface="Arial"/>
            </a:endParaRPr>
          </a:p>
          <a:p>
            <a:pPr marL="1600835">
              <a:lnSpc>
                <a:spcPct val="100000"/>
              </a:lnSpc>
              <a:spcBef>
                <a:spcPts val="1080"/>
              </a:spcBef>
            </a:pPr>
            <a:endParaRPr sz="2150" dirty="0">
              <a:latin typeface="Times New Roman"/>
              <a:cs typeface="Times New Roman"/>
            </a:endParaRPr>
          </a:p>
          <a:p>
            <a:pPr marL="12700" marR="400685">
              <a:lnSpc>
                <a:spcPct val="100000"/>
              </a:lnSpc>
              <a:spcBef>
                <a:spcPts val="5"/>
              </a:spcBef>
            </a:pPr>
            <a:r>
              <a:rPr sz="1800" spc="-120" dirty="0">
                <a:latin typeface="Arial"/>
                <a:cs typeface="Arial"/>
              </a:rPr>
              <a:t>Chenkai </a:t>
            </a:r>
            <a:r>
              <a:rPr sz="1800" spc="-55" dirty="0">
                <a:latin typeface="Arial"/>
                <a:cs typeface="Arial"/>
              </a:rPr>
              <a:t>Ma</a:t>
            </a:r>
            <a:r>
              <a:rPr sz="1800" spc="-82" baseline="25462" dirty="0">
                <a:latin typeface="Arial"/>
                <a:cs typeface="Arial"/>
              </a:rPr>
              <a:t>1</a:t>
            </a:r>
            <a:r>
              <a:rPr sz="1800" spc="-55" dirty="0">
                <a:latin typeface="Arial"/>
                <a:cs typeface="Arial"/>
              </a:rPr>
              <a:t>, </a:t>
            </a:r>
            <a:r>
              <a:rPr sz="1800" spc="-114" dirty="0">
                <a:latin typeface="Arial"/>
                <a:cs typeface="Arial"/>
              </a:rPr>
              <a:t>Hong </a:t>
            </a:r>
            <a:r>
              <a:rPr sz="1800" spc="-260" dirty="0">
                <a:latin typeface="Arial"/>
                <a:cs typeface="Arial"/>
              </a:rPr>
              <a:t>PT </a:t>
            </a:r>
            <a:r>
              <a:rPr sz="1800" spc="-90" dirty="0">
                <a:latin typeface="Arial"/>
                <a:cs typeface="Arial"/>
              </a:rPr>
              <a:t>Nguyen</a:t>
            </a:r>
            <a:r>
              <a:rPr sz="1800" spc="-135" baseline="25462" dirty="0">
                <a:latin typeface="Arial"/>
                <a:cs typeface="Arial"/>
              </a:rPr>
              <a:t>1</a:t>
            </a:r>
            <a:r>
              <a:rPr sz="1800" spc="-90" dirty="0">
                <a:latin typeface="Arial"/>
                <a:cs typeface="Arial"/>
              </a:rPr>
              <a:t>, </a:t>
            </a:r>
            <a:r>
              <a:rPr sz="1800" spc="-110" dirty="0">
                <a:latin typeface="Arial"/>
                <a:cs typeface="Arial"/>
              </a:rPr>
              <a:t>Jordan </a:t>
            </a:r>
            <a:r>
              <a:rPr sz="1800" spc="-330" dirty="0">
                <a:latin typeface="Arial"/>
                <a:cs typeface="Arial"/>
              </a:rPr>
              <a:t>J </a:t>
            </a:r>
            <a:r>
              <a:rPr lang="en-AU" sz="1800" spc="-330" dirty="0">
                <a:latin typeface="Arial"/>
                <a:cs typeface="Arial"/>
              </a:rPr>
              <a:t>  </a:t>
            </a:r>
            <a:r>
              <a:rPr sz="1800" spc="-105" dirty="0">
                <a:latin typeface="Arial"/>
                <a:cs typeface="Arial"/>
              </a:rPr>
              <a:t>Jones</a:t>
            </a:r>
            <a:r>
              <a:rPr sz="1800" spc="-157" baseline="25462" dirty="0">
                <a:latin typeface="Arial"/>
                <a:cs typeface="Arial"/>
              </a:rPr>
              <a:t>1,5</a:t>
            </a:r>
            <a:r>
              <a:rPr sz="1800" spc="-105" dirty="0">
                <a:latin typeface="Arial"/>
                <a:cs typeface="Arial"/>
              </a:rPr>
              <a:t>, </a:t>
            </a:r>
            <a:r>
              <a:rPr sz="1800" spc="-100" dirty="0">
                <a:latin typeface="Arial"/>
                <a:cs typeface="Arial"/>
              </a:rPr>
              <a:t>Stanley </a:t>
            </a:r>
            <a:r>
              <a:rPr sz="1800" spc="-215" dirty="0">
                <a:latin typeface="Arial"/>
                <a:cs typeface="Arial"/>
              </a:rPr>
              <a:t>S. </a:t>
            </a:r>
            <a:r>
              <a:rPr sz="1800" spc="-55" dirty="0">
                <a:latin typeface="Arial"/>
                <a:cs typeface="Arial"/>
              </a:rPr>
              <a:t>Stylli</a:t>
            </a:r>
            <a:r>
              <a:rPr sz="1800" spc="-82" baseline="25462" dirty="0">
                <a:latin typeface="Arial"/>
                <a:cs typeface="Arial"/>
              </a:rPr>
              <a:t>1,5</a:t>
            </a:r>
            <a:r>
              <a:rPr sz="1800" spc="-55" dirty="0">
                <a:latin typeface="Arial"/>
                <a:cs typeface="Arial"/>
              </a:rPr>
              <a:t>, </a:t>
            </a:r>
            <a:r>
              <a:rPr sz="1800" spc="-125" dirty="0">
                <a:latin typeface="Arial"/>
                <a:cs typeface="Arial"/>
              </a:rPr>
              <a:t>Clarissa </a:t>
            </a:r>
            <a:r>
              <a:rPr sz="1800" spc="-160" dirty="0">
                <a:latin typeface="Arial"/>
                <a:cs typeface="Arial"/>
              </a:rPr>
              <a:t>A  </a:t>
            </a:r>
            <a:r>
              <a:rPr sz="1800" spc="-60" dirty="0">
                <a:latin typeface="Arial"/>
                <a:cs typeface="Arial"/>
              </a:rPr>
              <a:t>Whitehead</a:t>
            </a:r>
            <a:r>
              <a:rPr sz="1800" spc="-89" baseline="25462" dirty="0">
                <a:latin typeface="Arial"/>
                <a:cs typeface="Arial"/>
              </a:rPr>
              <a:t>1,5</a:t>
            </a:r>
            <a:r>
              <a:rPr sz="1800" spc="-60" dirty="0">
                <a:latin typeface="Arial"/>
                <a:cs typeface="Arial"/>
              </a:rPr>
              <a:t>, </a:t>
            </a:r>
            <a:r>
              <a:rPr sz="1800" spc="-135" dirty="0">
                <a:latin typeface="Arial"/>
                <a:cs typeface="Arial"/>
              </a:rPr>
              <a:t>Lucy </a:t>
            </a:r>
            <a:r>
              <a:rPr sz="1800" spc="-105" dirty="0">
                <a:latin typeface="Arial"/>
                <a:cs typeface="Arial"/>
              </a:rPr>
              <a:t>Paradiso</a:t>
            </a:r>
            <a:r>
              <a:rPr sz="1800" spc="-157" baseline="25462" dirty="0">
                <a:latin typeface="Arial"/>
                <a:cs typeface="Arial"/>
              </a:rPr>
              <a:t>1</a:t>
            </a:r>
            <a:r>
              <a:rPr sz="1800" spc="-105" dirty="0">
                <a:latin typeface="Arial"/>
                <a:cs typeface="Arial"/>
              </a:rPr>
              <a:t>, </a:t>
            </a:r>
            <a:r>
              <a:rPr sz="1800" spc="-125" dirty="0">
                <a:latin typeface="Arial"/>
                <a:cs typeface="Arial"/>
              </a:rPr>
              <a:t>Rodney </a:t>
            </a:r>
            <a:r>
              <a:rPr sz="1800" spc="-135" dirty="0">
                <a:latin typeface="Arial"/>
                <a:cs typeface="Arial"/>
              </a:rPr>
              <a:t>B. </a:t>
            </a:r>
            <a:r>
              <a:rPr sz="1800" spc="-70" dirty="0">
                <a:latin typeface="Arial"/>
                <a:cs typeface="Arial"/>
              </a:rPr>
              <a:t>Luwor</a:t>
            </a:r>
            <a:r>
              <a:rPr sz="1800" spc="-104" baseline="25462" dirty="0">
                <a:latin typeface="Arial"/>
                <a:cs typeface="Arial"/>
              </a:rPr>
              <a:t>1</a:t>
            </a:r>
            <a:r>
              <a:rPr sz="1800" spc="-70" dirty="0">
                <a:latin typeface="Arial"/>
                <a:cs typeface="Arial"/>
              </a:rPr>
              <a:t>, </a:t>
            </a:r>
            <a:r>
              <a:rPr lang="en-AU" sz="1800" spc="-70" dirty="0" err="1">
                <a:latin typeface="Arial"/>
                <a:cs typeface="Arial"/>
              </a:rPr>
              <a:t>Zammam</a:t>
            </a:r>
            <a:r>
              <a:rPr lang="en-AU" sz="1800" spc="-70" dirty="0">
                <a:latin typeface="Arial"/>
                <a:cs typeface="Arial"/>
              </a:rPr>
              <a:t> Areeb</a:t>
            </a:r>
            <a:r>
              <a:rPr lang="en-AU" spc="-104" baseline="25462" dirty="0">
                <a:latin typeface="Arial"/>
                <a:cs typeface="Arial"/>
              </a:rPr>
              <a:t>1</a:t>
            </a:r>
            <a:r>
              <a:rPr lang="en-AU" sz="1800" spc="-70" dirty="0">
                <a:latin typeface="Arial"/>
                <a:cs typeface="Arial"/>
              </a:rPr>
              <a:t>, </a:t>
            </a:r>
            <a:r>
              <a:rPr sz="1800" spc="-110" dirty="0">
                <a:latin typeface="Arial"/>
                <a:cs typeface="Arial"/>
              </a:rPr>
              <a:t>Eric </a:t>
            </a:r>
            <a:r>
              <a:rPr sz="1800" spc="-114" dirty="0">
                <a:latin typeface="Arial"/>
                <a:cs typeface="Arial"/>
              </a:rPr>
              <a:t>Hanssen</a:t>
            </a:r>
            <a:r>
              <a:rPr sz="1800" spc="-172" baseline="25462" dirty="0">
                <a:latin typeface="Arial"/>
                <a:cs typeface="Arial"/>
              </a:rPr>
              <a:t>2</a:t>
            </a:r>
            <a:r>
              <a:rPr sz="1800" spc="-114" dirty="0">
                <a:latin typeface="Arial"/>
                <a:cs typeface="Arial"/>
              </a:rPr>
              <a:t>, </a:t>
            </a:r>
            <a:r>
              <a:rPr sz="1800" spc="-85" dirty="0">
                <a:latin typeface="Arial"/>
                <a:cs typeface="Arial"/>
              </a:rPr>
              <a:t>Ellie </a:t>
            </a:r>
            <a:r>
              <a:rPr sz="1800" spc="-114" dirty="0">
                <a:latin typeface="Arial"/>
                <a:cs typeface="Arial"/>
              </a:rPr>
              <a:t>Cho</a:t>
            </a:r>
            <a:r>
              <a:rPr sz="1800" spc="-172" baseline="25462" dirty="0">
                <a:latin typeface="Arial"/>
                <a:cs typeface="Arial"/>
              </a:rPr>
              <a:t>3</a:t>
            </a:r>
            <a:r>
              <a:rPr sz="1800" spc="-114" dirty="0">
                <a:latin typeface="Arial"/>
                <a:cs typeface="Arial"/>
              </a:rPr>
              <a:t>, </a:t>
            </a:r>
            <a:r>
              <a:rPr sz="1800" spc="-55" dirty="0">
                <a:latin typeface="Arial"/>
                <a:cs typeface="Arial"/>
              </a:rPr>
              <a:t>Ulrich </a:t>
            </a:r>
            <a:r>
              <a:rPr sz="1800" spc="-95" dirty="0">
                <a:latin typeface="Arial"/>
                <a:cs typeface="Arial"/>
              </a:rPr>
              <a:t>Putz</a:t>
            </a:r>
            <a:r>
              <a:rPr sz="1800" spc="-142" baseline="25462" dirty="0">
                <a:latin typeface="Arial"/>
                <a:cs typeface="Arial"/>
              </a:rPr>
              <a:t>4</a:t>
            </a:r>
            <a:r>
              <a:rPr sz="1800" spc="-95" dirty="0">
                <a:latin typeface="Arial"/>
                <a:cs typeface="Arial"/>
              </a:rPr>
              <a:t>,  </a:t>
            </a:r>
            <a:r>
              <a:rPr sz="1800" spc="-70" dirty="0">
                <a:latin typeface="Arial"/>
                <a:cs typeface="Arial"/>
              </a:rPr>
              <a:t>Andrew </a:t>
            </a:r>
            <a:r>
              <a:rPr sz="1800" spc="-110" dirty="0">
                <a:latin typeface="Arial"/>
                <a:cs typeface="Arial"/>
              </a:rPr>
              <a:t>Kaye</a:t>
            </a:r>
            <a:r>
              <a:rPr sz="1800" spc="-165" baseline="25462" dirty="0">
                <a:latin typeface="Arial"/>
                <a:cs typeface="Arial"/>
              </a:rPr>
              <a:t>1,5</a:t>
            </a:r>
            <a:r>
              <a:rPr sz="1800" spc="-110" dirty="0">
                <a:latin typeface="Arial"/>
                <a:cs typeface="Arial"/>
              </a:rPr>
              <a:t>, </a:t>
            </a:r>
            <a:r>
              <a:rPr sz="1800" spc="-70" dirty="0">
                <a:latin typeface="Arial"/>
                <a:cs typeface="Arial"/>
              </a:rPr>
              <a:t>Andrew</a:t>
            </a:r>
            <a:r>
              <a:rPr sz="1800" spc="-110" dirty="0">
                <a:latin typeface="Arial"/>
                <a:cs typeface="Arial"/>
              </a:rPr>
              <a:t> </a:t>
            </a:r>
            <a:r>
              <a:rPr sz="1800" spc="-20" dirty="0">
                <a:latin typeface="Arial"/>
                <a:cs typeface="Arial"/>
              </a:rPr>
              <a:t>Morokoff</a:t>
            </a:r>
            <a:r>
              <a:rPr sz="1800" spc="-30" baseline="25462" dirty="0">
                <a:latin typeface="Arial"/>
                <a:cs typeface="Arial"/>
              </a:rPr>
              <a:t>1,5*</a:t>
            </a:r>
            <a:endParaRPr sz="1800" baseline="25462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85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800" spc="-89" baseline="25462" dirty="0">
                <a:latin typeface="Arial"/>
                <a:cs typeface="Arial"/>
              </a:rPr>
              <a:t>1 </a:t>
            </a:r>
            <a:r>
              <a:rPr sz="1800" spc="-55" dirty="0">
                <a:latin typeface="Arial"/>
                <a:cs typeface="Arial"/>
              </a:rPr>
              <a:t>Department </a:t>
            </a:r>
            <a:r>
              <a:rPr sz="1800" spc="-5" dirty="0">
                <a:latin typeface="Arial"/>
                <a:cs typeface="Arial"/>
              </a:rPr>
              <a:t>of </a:t>
            </a:r>
            <a:r>
              <a:rPr sz="1800" spc="-120" dirty="0">
                <a:latin typeface="Arial"/>
                <a:cs typeface="Arial"/>
              </a:rPr>
              <a:t>Surgery, </a:t>
            </a:r>
            <a:r>
              <a:rPr sz="1800" spc="-135" dirty="0">
                <a:latin typeface="Arial"/>
                <a:cs typeface="Arial"/>
              </a:rPr>
              <a:t>The </a:t>
            </a:r>
            <a:r>
              <a:rPr sz="1800" spc="-60" dirty="0">
                <a:latin typeface="Arial"/>
                <a:cs typeface="Arial"/>
              </a:rPr>
              <a:t>University </a:t>
            </a:r>
            <a:r>
              <a:rPr sz="1800" spc="-5" dirty="0">
                <a:latin typeface="Arial"/>
                <a:cs typeface="Arial"/>
              </a:rPr>
              <a:t>of </a:t>
            </a:r>
            <a:r>
              <a:rPr sz="1800" spc="-40" dirty="0">
                <a:latin typeface="Arial"/>
                <a:cs typeface="Arial"/>
              </a:rPr>
              <a:t>Melbourne, </a:t>
            </a:r>
            <a:r>
              <a:rPr sz="1800" spc="-75" dirty="0">
                <a:latin typeface="Arial"/>
                <a:cs typeface="Arial"/>
              </a:rPr>
              <a:t>Parkville, </a:t>
            </a:r>
            <a:r>
              <a:rPr sz="1800" spc="-55" dirty="0">
                <a:latin typeface="Arial"/>
                <a:cs typeface="Arial"/>
              </a:rPr>
              <a:t>Victoria,</a:t>
            </a:r>
            <a:r>
              <a:rPr sz="1800" spc="-204" dirty="0">
                <a:latin typeface="Arial"/>
                <a:cs typeface="Arial"/>
              </a:rPr>
              <a:t> </a:t>
            </a:r>
            <a:r>
              <a:rPr sz="1800" spc="-70" dirty="0">
                <a:latin typeface="Arial"/>
                <a:cs typeface="Arial"/>
              </a:rPr>
              <a:t>Australia.</a:t>
            </a:r>
            <a:endParaRPr sz="1800" dirty="0">
              <a:latin typeface="Arial"/>
              <a:cs typeface="Arial"/>
            </a:endParaRPr>
          </a:p>
          <a:p>
            <a:pPr marL="12700" marR="29845">
              <a:lnSpc>
                <a:spcPct val="100000"/>
              </a:lnSpc>
            </a:pPr>
            <a:r>
              <a:rPr sz="1800" spc="-82" baseline="25462" dirty="0">
                <a:latin typeface="Arial"/>
                <a:cs typeface="Arial"/>
              </a:rPr>
              <a:t>2,3 </a:t>
            </a:r>
            <a:r>
              <a:rPr sz="1800" spc="-90" dirty="0">
                <a:latin typeface="Arial"/>
                <a:cs typeface="Arial"/>
              </a:rPr>
              <a:t>Bio21 </a:t>
            </a:r>
            <a:r>
              <a:rPr sz="1800" spc="-50" dirty="0">
                <a:latin typeface="Arial"/>
                <a:cs typeface="Arial"/>
              </a:rPr>
              <a:t>Molecular </a:t>
            </a:r>
            <a:r>
              <a:rPr sz="1800" spc="-135" dirty="0">
                <a:latin typeface="Arial"/>
                <a:cs typeface="Arial"/>
              </a:rPr>
              <a:t>Science </a:t>
            </a:r>
            <a:r>
              <a:rPr sz="1800" spc="-85" dirty="0">
                <a:latin typeface="Arial"/>
                <a:cs typeface="Arial"/>
              </a:rPr>
              <a:t>and </a:t>
            </a:r>
            <a:r>
              <a:rPr sz="1800" spc="-70" dirty="0">
                <a:latin typeface="Arial"/>
                <a:cs typeface="Arial"/>
              </a:rPr>
              <a:t>Biotechnology </a:t>
            </a:r>
            <a:r>
              <a:rPr sz="1800" spc="-25" dirty="0">
                <a:latin typeface="Arial"/>
                <a:cs typeface="Arial"/>
              </a:rPr>
              <a:t>Institute, </a:t>
            </a:r>
            <a:r>
              <a:rPr sz="1800" spc="-105" dirty="0">
                <a:latin typeface="Arial"/>
                <a:cs typeface="Arial"/>
              </a:rPr>
              <a:t>Advanced </a:t>
            </a:r>
            <a:r>
              <a:rPr sz="1800" spc="-75" dirty="0">
                <a:latin typeface="Arial"/>
                <a:cs typeface="Arial"/>
              </a:rPr>
              <a:t>Microscopy </a:t>
            </a:r>
            <a:r>
              <a:rPr sz="1800" spc="-85" dirty="0">
                <a:latin typeface="Arial"/>
                <a:cs typeface="Arial"/>
              </a:rPr>
              <a:t>Facility, </a:t>
            </a:r>
            <a:r>
              <a:rPr sz="1800" spc="-135" dirty="0">
                <a:latin typeface="Arial"/>
                <a:cs typeface="Arial"/>
              </a:rPr>
              <a:t>The  </a:t>
            </a:r>
            <a:r>
              <a:rPr sz="1800" spc="-60" dirty="0">
                <a:latin typeface="Arial"/>
                <a:cs typeface="Arial"/>
              </a:rPr>
              <a:t>University </a:t>
            </a:r>
            <a:r>
              <a:rPr sz="1800" spc="-5" dirty="0">
                <a:latin typeface="Arial"/>
                <a:cs typeface="Arial"/>
              </a:rPr>
              <a:t>of </a:t>
            </a:r>
            <a:r>
              <a:rPr sz="1800" spc="-40" dirty="0">
                <a:latin typeface="Arial"/>
                <a:cs typeface="Arial"/>
              </a:rPr>
              <a:t>Melbourne, </a:t>
            </a:r>
            <a:r>
              <a:rPr sz="1800" spc="-75" dirty="0">
                <a:latin typeface="Arial"/>
                <a:cs typeface="Arial"/>
              </a:rPr>
              <a:t>Parkville, </a:t>
            </a:r>
            <a:r>
              <a:rPr sz="1800" spc="-55" dirty="0">
                <a:latin typeface="Arial"/>
                <a:cs typeface="Arial"/>
              </a:rPr>
              <a:t>Victoria,</a:t>
            </a:r>
            <a:r>
              <a:rPr sz="1800" spc="-225" dirty="0">
                <a:latin typeface="Arial"/>
                <a:cs typeface="Arial"/>
              </a:rPr>
              <a:t> </a:t>
            </a:r>
            <a:r>
              <a:rPr sz="1800" spc="-70" dirty="0">
                <a:latin typeface="Arial"/>
                <a:cs typeface="Arial"/>
              </a:rPr>
              <a:t>Australia.</a:t>
            </a:r>
            <a:endParaRPr sz="1800" dirty="0">
              <a:latin typeface="Arial"/>
              <a:cs typeface="Arial"/>
            </a:endParaRPr>
          </a:p>
          <a:p>
            <a:pPr marL="125095" indent="-112395">
              <a:lnSpc>
                <a:spcPct val="100000"/>
              </a:lnSpc>
              <a:buSzPct val="66666"/>
              <a:buAutoNum type="arabicPlain" startAt="4"/>
              <a:tabLst>
                <a:tab pos="125730" algn="l"/>
              </a:tabLst>
            </a:pPr>
            <a:r>
              <a:rPr sz="1800" spc="-135" dirty="0">
                <a:latin typeface="Arial"/>
                <a:cs typeface="Arial"/>
              </a:rPr>
              <a:t>The </a:t>
            </a:r>
            <a:r>
              <a:rPr sz="1800" spc="-90" dirty="0">
                <a:latin typeface="Arial"/>
                <a:cs typeface="Arial"/>
              </a:rPr>
              <a:t>Florey </a:t>
            </a:r>
            <a:r>
              <a:rPr sz="1800" spc="-25" dirty="0">
                <a:latin typeface="Arial"/>
                <a:cs typeface="Arial"/>
              </a:rPr>
              <a:t>Institute </a:t>
            </a:r>
            <a:r>
              <a:rPr sz="1800" spc="-5" dirty="0">
                <a:latin typeface="Arial"/>
                <a:cs typeface="Arial"/>
              </a:rPr>
              <a:t>of </a:t>
            </a:r>
            <a:r>
              <a:rPr sz="1800" spc="-90" dirty="0">
                <a:latin typeface="Arial"/>
                <a:cs typeface="Arial"/>
              </a:rPr>
              <a:t>Neuroscience, </a:t>
            </a:r>
            <a:r>
              <a:rPr sz="1800" spc="-135" dirty="0">
                <a:latin typeface="Arial"/>
                <a:cs typeface="Arial"/>
              </a:rPr>
              <a:t>Royal </a:t>
            </a:r>
            <a:r>
              <a:rPr sz="1800" spc="-120" dirty="0">
                <a:latin typeface="Arial"/>
                <a:cs typeface="Arial"/>
              </a:rPr>
              <a:t>Parade, </a:t>
            </a:r>
            <a:r>
              <a:rPr sz="1800" spc="-75" dirty="0">
                <a:latin typeface="Arial"/>
                <a:cs typeface="Arial"/>
              </a:rPr>
              <a:t>Parkville, </a:t>
            </a:r>
            <a:r>
              <a:rPr sz="1800" spc="-55" dirty="0">
                <a:latin typeface="Arial"/>
                <a:cs typeface="Arial"/>
              </a:rPr>
              <a:t>Victoria,</a:t>
            </a:r>
            <a:r>
              <a:rPr sz="1800" spc="10" dirty="0">
                <a:latin typeface="Arial"/>
                <a:cs typeface="Arial"/>
              </a:rPr>
              <a:t> </a:t>
            </a:r>
            <a:r>
              <a:rPr sz="1800" spc="-70" dirty="0">
                <a:latin typeface="Arial"/>
                <a:cs typeface="Arial"/>
              </a:rPr>
              <a:t>Australia.</a:t>
            </a:r>
            <a:endParaRPr sz="1800" dirty="0">
              <a:latin typeface="Arial"/>
              <a:cs typeface="Arial"/>
            </a:endParaRPr>
          </a:p>
          <a:p>
            <a:pPr marL="142240" indent="-129539">
              <a:lnSpc>
                <a:spcPct val="100000"/>
              </a:lnSpc>
              <a:buSzPct val="66666"/>
              <a:buAutoNum type="arabicPlain" startAt="4"/>
              <a:tabLst>
                <a:tab pos="142240" algn="l"/>
              </a:tabLst>
            </a:pPr>
            <a:r>
              <a:rPr sz="1800" spc="-55" dirty="0">
                <a:latin typeface="Arial"/>
                <a:cs typeface="Arial"/>
              </a:rPr>
              <a:t>Department </a:t>
            </a:r>
            <a:r>
              <a:rPr sz="1800" spc="-5" dirty="0">
                <a:latin typeface="Arial"/>
                <a:cs typeface="Arial"/>
              </a:rPr>
              <a:t>of </a:t>
            </a:r>
            <a:r>
              <a:rPr sz="1800" spc="-90" dirty="0">
                <a:latin typeface="Arial"/>
                <a:cs typeface="Arial"/>
              </a:rPr>
              <a:t>Neurosurgery, </a:t>
            </a:r>
            <a:r>
              <a:rPr sz="1800" spc="-130" dirty="0">
                <a:latin typeface="Arial"/>
                <a:cs typeface="Arial"/>
              </a:rPr>
              <a:t>The </a:t>
            </a:r>
            <a:r>
              <a:rPr sz="1800" spc="-135" dirty="0">
                <a:latin typeface="Arial"/>
                <a:cs typeface="Arial"/>
              </a:rPr>
              <a:t>Royal </a:t>
            </a:r>
            <a:r>
              <a:rPr sz="1800" spc="-45" dirty="0">
                <a:latin typeface="Arial"/>
                <a:cs typeface="Arial"/>
              </a:rPr>
              <a:t>Melbourne </a:t>
            </a:r>
            <a:r>
              <a:rPr sz="1800" spc="-70" dirty="0">
                <a:latin typeface="Arial"/>
                <a:cs typeface="Arial"/>
              </a:rPr>
              <a:t>Hospital, </a:t>
            </a:r>
            <a:r>
              <a:rPr sz="1800" spc="-75" dirty="0">
                <a:latin typeface="Arial"/>
                <a:cs typeface="Arial"/>
              </a:rPr>
              <a:t>Parkville, </a:t>
            </a:r>
            <a:r>
              <a:rPr sz="1800" spc="-55" dirty="0">
                <a:latin typeface="Arial"/>
                <a:cs typeface="Arial"/>
              </a:rPr>
              <a:t>Victoria,</a:t>
            </a:r>
            <a:r>
              <a:rPr sz="1800" spc="-40" dirty="0">
                <a:latin typeface="Arial"/>
                <a:cs typeface="Arial"/>
              </a:rPr>
              <a:t> </a:t>
            </a:r>
            <a:r>
              <a:rPr sz="1800" spc="-65" dirty="0">
                <a:latin typeface="Arial"/>
                <a:cs typeface="Arial"/>
              </a:rPr>
              <a:t>Australia.</a:t>
            </a:r>
            <a:endParaRPr sz="18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850" dirty="0">
              <a:latin typeface="Times New Roman"/>
              <a:cs typeface="Times New Roman"/>
            </a:endParaRPr>
          </a:p>
          <a:p>
            <a:pPr marL="12700" marR="4209415">
              <a:lnSpc>
                <a:spcPct val="100000"/>
              </a:lnSpc>
            </a:pPr>
            <a:r>
              <a:rPr sz="1800" spc="-202" baseline="25462" dirty="0">
                <a:latin typeface="Arial"/>
                <a:cs typeface="Arial"/>
              </a:rPr>
              <a:t>*</a:t>
            </a:r>
            <a:r>
              <a:rPr sz="1800" b="1" spc="-135" dirty="0">
                <a:latin typeface="Arial"/>
                <a:cs typeface="Arial"/>
              </a:rPr>
              <a:t>Corresponding </a:t>
            </a:r>
            <a:r>
              <a:rPr sz="1800" b="1" spc="-110" dirty="0">
                <a:latin typeface="Arial"/>
                <a:cs typeface="Arial"/>
              </a:rPr>
              <a:t>Author: </a:t>
            </a:r>
            <a:r>
              <a:rPr sz="1800" spc="-85" dirty="0">
                <a:latin typeface="Arial"/>
                <a:cs typeface="Arial"/>
              </a:rPr>
              <a:t>Dr </a:t>
            </a:r>
            <a:r>
              <a:rPr sz="1800" spc="-70" dirty="0">
                <a:latin typeface="Arial"/>
                <a:cs typeface="Arial"/>
              </a:rPr>
              <a:t>Andrew </a:t>
            </a:r>
            <a:r>
              <a:rPr sz="1800" spc="-25" dirty="0">
                <a:latin typeface="Arial"/>
                <a:cs typeface="Arial"/>
              </a:rPr>
              <a:t>Morokoff  </a:t>
            </a:r>
            <a:r>
              <a:rPr sz="1800" spc="-125" dirty="0">
                <a:latin typeface="Arial"/>
                <a:cs typeface="Arial"/>
              </a:rPr>
              <a:t>Tel: </a:t>
            </a:r>
            <a:r>
              <a:rPr sz="1800" spc="-114" dirty="0">
                <a:latin typeface="Arial"/>
                <a:cs typeface="Arial"/>
              </a:rPr>
              <a:t>+61 </a:t>
            </a:r>
            <a:r>
              <a:rPr sz="1800" spc="-90" dirty="0">
                <a:latin typeface="Arial"/>
                <a:cs typeface="Arial"/>
              </a:rPr>
              <a:t>3 </a:t>
            </a:r>
            <a:r>
              <a:rPr sz="1800" spc="-80" dirty="0">
                <a:latin typeface="Arial"/>
                <a:cs typeface="Arial"/>
              </a:rPr>
              <a:t>9035-8586; </a:t>
            </a:r>
            <a:r>
              <a:rPr sz="1800" spc="-155" dirty="0">
                <a:latin typeface="Arial"/>
                <a:cs typeface="Arial"/>
              </a:rPr>
              <a:t>Fax: </a:t>
            </a:r>
            <a:r>
              <a:rPr sz="1800" spc="-114" dirty="0">
                <a:latin typeface="Arial"/>
                <a:cs typeface="Arial"/>
              </a:rPr>
              <a:t>+61 </a:t>
            </a:r>
            <a:r>
              <a:rPr sz="1800" spc="-90" dirty="0">
                <a:latin typeface="Arial"/>
                <a:cs typeface="Arial"/>
              </a:rPr>
              <a:t>3</a:t>
            </a:r>
            <a:r>
              <a:rPr sz="1800" spc="20" dirty="0">
                <a:latin typeface="Arial"/>
                <a:cs typeface="Arial"/>
              </a:rPr>
              <a:t> </a:t>
            </a:r>
            <a:r>
              <a:rPr sz="1800" spc="-90" dirty="0">
                <a:latin typeface="Arial"/>
                <a:cs typeface="Arial"/>
              </a:rPr>
              <a:t>9347-6488</a:t>
            </a:r>
            <a:endParaRPr sz="18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800" spc="-85" dirty="0">
                <a:latin typeface="Arial"/>
                <a:cs typeface="Arial"/>
              </a:rPr>
              <a:t>E-mail: </a:t>
            </a:r>
            <a:r>
              <a:rPr sz="1800" u="heavy" spc="-7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andrew.morokoff@mh.org.au</a:t>
            </a:r>
            <a:r>
              <a:rPr sz="1800" spc="-70" dirty="0">
                <a:latin typeface="Arial"/>
                <a:cs typeface="Arial"/>
              </a:rPr>
              <a:t>,</a:t>
            </a:r>
            <a:r>
              <a:rPr sz="1800" spc="-65" dirty="0">
                <a:latin typeface="Arial"/>
                <a:cs typeface="Arial"/>
              </a:rPr>
              <a:t> </a:t>
            </a:r>
            <a:r>
              <a:rPr sz="1800" u="heavy" spc="-6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morokoff@unimelb.edu.au</a:t>
            </a:r>
            <a:endParaRPr sz="18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78637" y="144526"/>
            <a:ext cx="1305560" cy="2984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190" dirty="0"/>
              <a:t>Supp </a:t>
            </a:r>
            <a:r>
              <a:rPr sz="1800" spc="-150" dirty="0"/>
              <a:t>Figure</a:t>
            </a:r>
            <a:r>
              <a:rPr sz="1800" spc="-105" dirty="0"/>
              <a:t> </a:t>
            </a:r>
            <a:r>
              <a:rPr sz="1800" spc="-90" dirty="0"/>
              <a:t>1</a:t>
            </a:r>
            <a:endParaRPr sz="1800" dirty="0"/>
          </a:p>
        </p:txBody>
      </p:sp>
      <p:graphicFrame>
        <p:nvGraphicFramePr>
          <p:cNvPr id="33" name="object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4535647"/>
              </p:ext>
            </p:extLst>
          </p:nvPr>
        </p:nvGraphicFramePr>
        <p:xfrm>
          <a:off x="925096" y="829644"/>
          <a:ext cx="6618704" cy="200774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689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20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33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743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59053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800" b="1" spc="-320" dirty="0">
                          <a:latin typeface="Arial"/>
                          <a:cs typeface="Arial"/>
                        </a:rPr>
                        <a:t>GSC</a:t>
                      </a:r>
                      <a:r>
                        <a:rPr sz="1800" b="1" spc="-19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spc="-125" dirty="0">
                          <a:latin typeface="Arial"/>
                          <a:cs typeface="Arial"/>
                        </a:rPr>
                        <a:t>lines</a:t>
                      </a:r>
                      <a:endParaRPr sz="1800" dirty="0">
                        <a:latin typeface="Arial"/>
                        <a:cs typeface="Arial"/>
                      </a:endParaRPr>
                    </a:p>
                  </a:txBody>
                  <a:tcPr marL="0" marR="0" marT="241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800" b="1" spc="-65" dirty="0">
                          <a:latin typeface="Arial"/>
                          <a:cs typeface="Arial"/>
                        </a:rPr>
                        <a:t>MU004</a:t>
                      </a:r>
                      <a:endParaRPr sz="1800" dirty="0">
                        <a:latin typeface="Arial"/>
                        <a:cs typeface="Arial"/>
                      </a:endParaRPr>
                    </a:p>
                  </a:txBody>
                  <a:tcPr marL="0" marR="0" marT="241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800" b="1" spc="-65" dirty="0">
                          <a:latin typeface="Arial"/>
                          <a:cs typeface="Arial"/>
                        </a:rPr>
                        <a:t>MU020</a:t>
                      </a:r>
                      <a:endParaRPr sz="1800" dirty="0">
                        <a:latin typeface="Arial"/>
                        <a:cs typeface="Arial"/>
                      </a:endParaRPr>
                    </a:p>
                  </a:txBody>
                  <a:tcPr marL="0" marR="0" marT="241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800" b="1" spc="-65" dirty="0">
                          <a:latin typeface="Arial"/>
                          <a:cs typeface="Arial"/>
                        </a:rPr>
                        <a:t>MU039</a:t>
                      </a:r>
                      <a:endParaRPr sz="1800" dirty="0">
                        <a:latin typeface="Arial"/>
                        <a:cs typeface="Arial"/>
                      </a:endParaRPr>
                    </a:p>
                  </a:txBody>
                  <a:tcPr marL="0" marR="0" marT="241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887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800" spc="-145" dirty="0">
                          <a:latin typeface="Arial"/>
                          <a:cs typeface="Arial"/>
                        </a:rPr>
                        <a:t>Age</a:t>
                      </a:r>
                      <a:r>
                        <a:rPr sz="1800" spc="-1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00" dirty="0">
                          <a:latin typeface="Arial"/>
                          <a:cs typeface="Arial"/>
                        </a:rPr>
                        <a:t>(years)</a:t>
                      </a:r>
                      <a:endParaRPr sz="1800" dirty="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800" spc="-95" dirty="0">
                          <a:latin typeface="Arial"/>
                          <a:cs typeface="Arial"/>
                        </a:rPr>
                        <a:t>58</a:t>
                      </a:r>
                      <a:endParaRPr sz="1800" dirty="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800" spc="-95" dirty="0">
                          <a:latin typeface="Arial"/>
                          <a:cs typeface="Arial"/>
                        </a:rPr>
                        <a:t>39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800" spc="-95" dirty="0">
                          <a:latin typeface="Arial"/>
                          <a:cs typeface="Arial"/>
                        </a:rPr>
                        <a:t>78</a:t>
                      </a:r>
                      <a:endParaRPr sz="1800" dirty="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887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800" spc="-95" dirty="0">
                          <a:latin typeface="Arial"/>
                          <a:cs typeface="Arial"/>
                        </a:rPr>
                        <a:t>Gender</a:t>
                      </a:r>
                      <a:endParaRPr sz="1800" dirty="0">
                        <a:latin typeface="Arial"/>
                        <a:cs typeface="Arial"/>
                      </a:endParaRPr>
                    </a:p>
                  </a:txBody>
                  <a:tcPr marL="0" marR="0" marT="241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800" spc="-55" dirty="0">
                          <a:latin typeface="Arial"/>
                          <a:cs typeface="Arial"/>
                        </a:rPr>
                        <a:t>Male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241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800" spc="-50" dirty="0">
                          <a:latin typeface="Arial"/>
                          <a:cs typeface="Arial"/>
                        </a:rPr>
                        <a:t>Male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241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800" spc="-120" dirty="0">
                          <a:latin typeface="Arial"/>
                          <a:cs typeface="Arial"/>
                        </a:rPr>
                        <a:t>Female</a:t>
                      </a:r>
                      <a:endParaRPr sz="1800" dirty="0">
                        <a:latin typeface="Arial"/>
                        <a:cs typeface="Arial"/>
                      </a:endParaRPr>
                    </a:p>
                  </a:txBody>
                  <a:tcPr marL="0" marR="0" marT="241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16914">
                <a:tc>
                  <a:txBody>
                    <a:bodyPr/>
                    <a:lstStyle/>
                    <a:p>
                      <a:pPr marL="85090" marR="530860">
                        <a:lnSpc>
                          <a:spcPct val="100600"/>
                        </a:lnSpc>
                        <a:spcBef>
                          <a:spcPts val="180"/>
                        </a:spcBef>
                      </a:pPr>
                      <a:r>
                        <a:rPr sz="1800" spc="-80" dirty="0">
                          <a:latin typeface="Arial"/>
                          <a:cs typeface="Arial"/>
                        </a:rPr>
                        <a:t>Overall</a:t>
                      </a:r>
                      <a:r>
                        <a:rPr sz="1800" spc="-1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70" dirty="0">
                          <a:latin typeface="Arial"/>
                          <a:cs typeface="Arial"/>
                        </a:rPr>
                        <a:t>survival  </a:t>
                      </a:r>
                      <a:r>
                        <a:rPr sz="1800" spc="-60" dirty="0">
                          <a:latin typeface="Arial"/>
                          <a:cs typeface="Arial"/>
                        </a:rPr>
                        <a:t>(months)</a:t>
                      </a:r>
                      <a:endParaRPr sz="1800" dirty="0">
                        <a:latin typeface="Arial"/>
                        <a:cs typeface="Arial"/>
                      </a:endParaRPr>
                    </a:p>
                  </a:txBody>
                  <a:tcPr marL="0" marR="0" marT="228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4</a:t>
                      </a:r>
                    </a:p>
                  </a:txBody>
                  <a:tcPr marL="0" marR="0" marT="241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800" spc="-95" dirty="0">
                          <a:latin typeface="Arial"/>
                          <a:cs typeface="Arial"/>
                        </a:rPr>
                        <a:t>14</a:t>
                      </a:r>
                      <a:endParaRPr sz="1800" dirty="0">
                        <a:latin typeface="Arial"/>
                        <a:cs typeface="Arial"/>
                      </a:endParaRPr>
                    </a:p>
                  </a:txBody>
                  <a:tcPr marL="0" marR="0" marT="241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7</a:t>
                      </a:r>
                    </a:p>
                  </a:txBody>
                  <a:tcPr marL="0" marR="0" marT="241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object 34"/>
          <p:cNvSpPr txBox="1"/>
          <p:nvPr/>
        </p:nvSpPr>
        <p:spPr>
          <a:xfrm>
            <a:off x="478637" y="649223"/>
            <a:ext cx="210185" cy="393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-280" dirty="0">
                <a:latin typeface="Arial"/>
                <a:cs typeface="Arial"/>
              </a:rPr>
              <a:t>A</a:t>
            </a:r>
            <a:endParaRPr sz="2400">
              <a:latin typeface="Arial"/>
              <a:cs typeface="Arial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976F4E99-8F14-A24D-8C09-4697ECF2E328}"/>
              </a:ext>
            </a:extLst>
          </p:cNvPr>
          <p:cNvGrpSpPr/>
          <p:nvPr/>
        </p:nvGrpSpPr>
        <p:grpSpPr>
          <a:xfrm>
            <a:off x="579221" y="3405504"/>
            <a:ext cx="5622950" cy="3015743"/>
            <a:chOff x="579221" y="3405504"/>
            <a:chExt cx="5622950" cy="3015743"/>
          </a:xfrm>
        </p:grpSpPr>
        <p:sp>
          <p:nvSpPr>
            <p:cNvPr id="3" name="object 3"/>
            <p:cNvSpPr txBox="1"/>
            <p:nvPr/>
          </p:nvSpPr>
          <p:spPr>
            <a:xfrm>
              <a:off x="1141272" y="5120004"/>
              <a:ext cx="513715" cy="29845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800" spc="-305" dirty="0">
                  <a:latin typeface="Arial"/>
                  <a:cs typeface="Arial"/>
                </a:rPr>
                <a:t>G</a:t>
              </a:r>
              <a:r>
                <a:rPr sz="1800" spc="-335" dirty="0">
                  <a:latin typeface="Arial"/>
                  <a:cs typeface="Arial"/>
                </a:rPr>
                <a:t>F</a:t>
              </a:r>
              <a:r>
                <a:rPr sz="1800" spc="-215" dirty="0">
                  <a:latin typeface="Arial"/>
                  <a:cs typeface="Arial"/>
                </a:rPr>
                <a:t>AP</a:t>
              </a:r>
              <a:endParaRPr sz="1800">
                <a:latin typeface="Arial"/>
                <a:cs typeface="Arial"/>
              </a:endParaRPr>
            </a:p>
          </p:txBody>
        </p:sp>
        <p:sp>
          <p:nvSpPr>
            <p:cNvPr id="4" name="object 4"/>
            <p:cNvSpPr/>
            <p:nvPr/>
          </p:nvSpPr>
          <p:spPr>
            <a:xfrm>
              <a:off x="2153411" y="5052059"/>
              <a:ext cx="4035552" cy="368807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140711" y="5039359"/>
              <a:ext cx="4061460" cy="394335"/>
            </a:xfrm>
            <a:custGeom>
              <a:avLst/>
              <a:gdLst/>
              <a:ahLst/>
              <a:cxnLst/>
              <a:rect l="l" t="t" r="r" b="b"/>
              <a:pathLst>
                <a:path w="4061460" h="394335">
                  <a:moveTo>
                    <a:pt x="0" y="394207"/>
                  </a:moveTo>
                  <a:lnTo>
                    <a:pt x="4060952" y="394207"/>
                  </a:lnTo>
                  <a:lnTo>
                    <a:pt x="4060952" y="0"/>
                  </a:lnTo>
                  <a:lnTo>
                    <a:pt x="0" y="0"/>
                  </a:lnTo>
                  <a:lnTo>
                    <a:pt x="0" y="394207"/>
                  </a:lnTo>
                  <a:close/>
                </a:path>
              </a:pathLst>
            </a:custGeom>
            <a:ln w="254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985010" y="5159502"/>
              <a:ext cx="174625" cy="0"/>
            </a:xfrm>
            <a:custGeom>
              <a:avLst/>
              <a:gdLst/>
              <a:ahLst/>
              <a:cxnLst/>
              <a:rect l="l" t="t" r="r" b="b"/>
              <a:pathLst>
                <a:path w="174625">
                  <a:moveTo>
                    <a:pt x="174244" y="0"/>
                  </a:moveTo>
                  <a:lnTo>
                    <a:pt x="0" y="0"/>
                  </a:lnTo>
                </a:path>
              </a:pathLst>
            </a:custGeom>
            <a:ln w="254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 txBox="1"/>
            <p:nvPr/>
          </p:nvSpPr>
          <p:spPr>
            <a:xfrm>
              <a:off x="1183639" y="6052413"/>
              <a:ext cx="461645" cy="29845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800" spc="-240" dirty="0">
                  <a:latin typeface="Arial"/>
                  <a:cs typeface="Arial"/>
                </a:rPr>
                <a:t>S</a:t>
              </a:r>
              <a:r>
                <a:rPr sz="1800" spc="-229" dirty="0">
                  <a:latin typeface="Arial"/>
                  <a:cs typeface="Arial"/>
                </a:rPr>
                <a:t>o</a:t>
              </a:r>
              <a:r>
                <a:rPr sz="1800" spc="-110" dirty="0">
                  <a:latin typeface="Arial"/>
                  <a:cs typeface="Arial"/>
                </a:rPr>
                <a:t>x2</a:t>
              </a:r>
              <a:endParaRPr sz="1800">
                <a:latin typeface="Arial"/>
                <a:cs typeface="Arial"/>
              </a:endParaRPr>
            </a:p>
          </p:txBody>
        </p:sp>
        <p:sp>
          <p:nvSpPr>
            <p:cNvPr id="8" name="object 8"/>
            <p:cNvSpPr/>
            <p:nvPr/>
          </p:nvSpPr>
          <p:spPr>
            <a:xfrm>
              <a:off x="2157983" y="6047232"/>
              <a:ext cx="4030979" cy="36118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145283" y="6034532"/>
              <a:ext cx="4056379" cy="386715"/>
            </a:xfrm>
            <a:custGeom>
              <a:avLst/>
              <a:gdLst/>
              <a:ahLst/>
              <a:cxnLst/>
              <a:rect l="l" t="t" r="r" b="b"/>
              <a:pathLst>
                <a:path w="4056379" h="386714">
                  <a:moveTo>
                    <a:pt x="0" y="386588"/>
                  </a:moveTo>
                  <a:lnTo>
                    <a:pt x="4056379" y="386588"/>
                  </a:lnTo>
                  <a:lnTo>
                    <a:pt x="4056379" y="0"/>
                  </a:lnTo>
                  <a:lnTo>
                    <a:pt x="0" y="0"/>
                  </a:lnTo>
                  <a:lnTo>
                    <a:pt x="0" y="386588"/>
                  </a:lnTo>
                  <a:close/>
                </a:path>
              </a:pathLst>
            </a:custGeom>
            <a:ln w="254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985010" y="6087617"/>
              <a:ext cx="174625" cy="0"/>
            </a:xfrm>
            <a:custGeom>
              <a:avLst/>
              <a:gdLst/>
              <a:ahLst/>
              <a:cxnLst/>
              <a:rect l="l" t="t" r="r" b="b"/>
              <a:pathLst>
                <a:path w="174625">
                  <a:moveTo>
                    <a:pt x="174244" y="0"/>
                  </a:moveTo>
                  <a:lnTo>
                    <a:pt x="0" y="0"/>
                  </a:lnTo>
                </a:path>
              </a:pathLst>
            </a:custGeom>
            <a:ln w="254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 txBox="1"/>
            <p:nvPr/>
          </p:nvSpPr>
          <p:spPr>
            <a:xfrm>
              <a:off x="1742058" y="5992876"/>
              <a:ext cx="168910" cy="18796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100" spc="-55" dirty="0">
                  <a:latin typeface="Arial"/>
                  <a:cs typeface="Arial"/>
                </a:rPr>
                <a:t>37</a:t>
              </a:r>
              <a:endParaRPr sz="1100">
                <a:latin typeface="Arial"/>
                <a:cs typeface="Arial"/>
              </a:endParaRPr>
            </a:p>
          </p:txBody>
        </p:sp>
        <p:sp>
          <p:nvSpPr>
            <p:cNvPr id="12" name="object 12"/>
            <p:cNvSpPr txBox="1"/>
            <p:nvPr/>
          </p:nvSpPr>
          <p:spPr>
            <a:xfrm>
              <a:off x="1000150" y="4613402"/>
              <a:ext cx="622935" cy="29845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800" spc="-160" dirty="0">
                  <a:latin typeface="Arial"/>
                  <a:cs typeface="Arial"/>
                </a:rPr>
                <a:t>Ne</a:t>
              </a:r>
              <a:r>
                <a:rPr sz="1800" spc="-140" dirty="0">
                  <a:latin typeface="Arial"/>
                  <a:cs typeface="Arial"/>
                </a:rPr>
                <a:t>s</a:t>
              </a:r>
              <a:r>
                <a:rPr sz="1800" spc="60" dirty="0">
                  <a:latin typeface="Arial"/>
                  <a:cs typeface="Arial"/>
                </a:rPr>
                <a:t>t</a:t>
              </a:r>
              <a:r>
                <a:rPr sz="1800" spc="40" dirty="0">
                  <a:latin typeface="Arial"/>
                  <a:cs typeface="Arial"/>
                </a:rPr>
                <a:t>i</a:t>
              </a:r>
              <a:r>
                <a:rPr sz="1800" spc="-60" dirty="0">
                  <a:latin typeface="Arial"/>
                  <a:cs typeface="Arial"/>
                </a:rPr>
                <a:t>n</a:t>
              </a:r>
              <a:endParaRPr sz="1800">
                <a:latin typeface="Arial"/>
                <a:cs typeface="Arial"/>
              </a:endParaRPr>
            </a:p>
          </p:txBody>
        </p:sp>
        <p:sp>
          <p:nvSpPr>
            <p:cNvPr id="13" name="object 13"/>
            <p:cNvSpPr/>
            <p:nvPr/>
          </p:nvSpPr>
          <p:spPr>
            <a:xfrm>
              <a:off x="2145792" y="4604003"/>
              <a:ext cx="4043172" cy="353568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133092" y="4591303"/>
              <a:ext cx="4069079" cy="379095"/>
            </a:xfrm>
            <a:custGeom>
              <a:avLst/>
              <a:gdLst/>
              <a:ahLst/>
              <a:cxnLst/>
              <a:rect l="l" t="t" r="r" b="b"/>
              <a:pathLst>
                <a:path w="4069079" h="379095">
                  <a:moveTo>
                    <a:pt x="0" y="378968"/>
                  </a:moveTo>
                  <a:lnTo>
                    <a:pt x="4068572" y="378968"/>
                  </a:lnTo>
                  <a:lnTo>
                    <a:pt x="4068572" y="0"/>
                  </a:lnTo>
                  <a:lnTo>
                    <a:pt x="0" y="0"/>
                  </a:lnTo>
                  <a:lnTo>
                    <a:pt x="0" y="378968"/>
                  </a:lnTo>
                  <a:close/>
                </a:path>
              </a:pathLst>
            </a:custGeom>
            <a:ln w="254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985010" y="4600194"/>
              <a:ext cx="174625" cy="0"/>
            </a:xfrm>
            <a:custGeom>
              <a:avLst/>
              <a:gdLst/>
              <a:ahLst/>
              <a:cxnLst/>
              <a:rect l="l" t="t" r="r" b="b"/>
              <a:pathLst>
                <a:path w="174625">
                  <a:moveTo>
                    <a:pt x="174244" y="0"/>
                  </a:moveTo>
                  <a:lnTo>
                    <a:pt x="0" y="0"/>
                  </a:lnTo>
                </a:path>
              </a:pathLst>
            </a:custGeom>
            <a:ln w="254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 txBox="1"/>
            <p:nvPr/>
          </p:nvSpPr>
          <p:spPr>
            <a:xfrm>
              <a:off x="1733169" y="4511547"/>
              <a:ext cx="240665" cy="18796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100" spc="-55" dirty="0">
                  <a:latin typeface="Arial"/>
                  <a:cs typeface="Arial"/>
                </a:rPr>
                <a:t>250</a:t>
              </a:r>
              <a:endParaRPr sz="1100">
                <a:latin typeface="Arial"/>
                <a:cs typeface="Arial"/>
              </a:endParaRPr>
            </a:p>
          </p:txBody>
        </p:sp>
        <p:sp>
          <p:nvSpPr>
            <p:cNvPr id="17" name="object 17"/>
            <p:cNvSpPr/>
            <p:nvPr/>
          </p:nvSpPr>
          <p:spPr>
            <a:xfrm>
              <a:off x="1972817" y="4894326"/>
              <a:ext cx="174625" cy="0"/>
            </a:xfrm>
            <a:custGeom>
              <a:avLst/>
              <a:gdLst/>
              <a:ahLst/>
              <a:cxnLst/>
              <a:rect l="l" t="t" r="r" b="b"/>
              <a:pathLst>
                <a:path w="174625">
                  <a:moveTo>
                    <a:pt x="174244" y="0"/>
                  </a:moveTo>
                  <a:lnTo>
                    <a:pt x="0" y="0"/>
                  </a:lnTo>
                </a:path>
              </a:pathLst>
            </a:custGeom>
            <a:ln w="254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 txBox="1"/>
            <p:nvPr/>
          </p:nvSpPr>
          <p:spPr>
            <a:xfrm>
              <a:off x="1733169" y="4852034"/>
              <a:ext cx="240665" cy="4191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100" spc="-55" dirty="0">
                  <a:latin typeface="Arial"/>
                  <a:cs typeface="Arial"/>
                </a:rPr>
                <a:t>150</a:t>
              </a:r>
              <a:endParaRPr sz="1100">
                <a:latin typeface="Arial"/>
                <a:cs typeface="Arial"/>
              </a:endParaRPr>
            </a:p>
            <a:p>
              <a:pPr marL="31750">
                <a:lnSpc>
                  <a:spcPct val="100000"/>
                </a:lnSpc>
                <a:spcBef>
                  <a:spcPts val="500"/>
                </a:spcBef>
              </a:pPr>
              <a:r>
                <a:rPr sz="1100" spc="-55" dirty="0">
                  <a:latin typeface="Arial"/>
                  <a:cs typeface="Arial"/>
                </a:rPr>
                <a:t>50</a:t>
              </a:r>
              <a:endParaRPr sz="1100">
                <a:latin typeface="Arial"/>
                <a:cs typeface="Arial"/>
              </a:endParaRPr>
            </a:p>
          </p:txBody>
        </p:sp>
        <p:sp>
          <p:nvSpPr>
            <p:cNvPr id="19" name="object 19"/>
            <p:cNvSpPr txBox="1"/>
            <p:nvPr/>
          </p:nvSpPr>
          <p:spPr>
            <a:xfrm>
              <a:off x="2350261" y="3786757"/>
              <a:ext cx="230832" cy="786106"/>
            </a:xfrm>
            <a:prstGeom prst="rect">
              <a:avLst/>
            </a:prstGeom>
          </p:spPr>
          <p:txBody>
            <a:bodyPr vert="vert270" wrap="square" lIns="0" tIns="0" rIns="0" bIns="0" rtlCol="0">
              <a:spAutoFit/>
            </a:bodyPr>
            <a:lstStyle/>
            <a:p>
              <a:pPr marL="12700">
                <a:lnSpc>
                  <a:spcPts val="1810"/>
                </a:lnSpc>
              </a:pPr>
              <a:r>
                <a:rPr sz="1800" dirty="0">
                  <a:latin typeface="Arial"/>
                  <a:cs typeface="Arial"/>
                </a:rPr>
                <a:t>M</a:t>
              </a:r>
              <a:r>
                <a:rPr sz="1800" spc="-10" dirty="0">
                  <a:latin typeface="Arial"/>
                  <a:cs typeface="Arial"/>
                </a:rPr>
                <a:t>U</a:t>
              </a:r>
              <a:r>
                <a:rPr sz="1800" dirty="0">
                  <a:latin typeface="Arial"/>
                  <a:cs typeface="Arial"/>
                </a:rPr>
                <a:t>004</a:t>
              </a:r>
            </a:p>
          </p:txBody>
        </p:sp>
        <p:sp>
          <p:nvSpPr>
            <p:cNvPr id="20" name="object 20"/>
            <p:cNvSpPr txBox="1"/>
            <p:nvPr/>
          </p:nvSpPr>
          <p:spPr>
            <a:xfrm>
              <a:off x="2837052" y="3765675"/>
              <a:ext cx="230832" cy="786106"/>
            </a:xfrm>
            <a:prstGeom prst="rect">
              <a:avLst/>
            </a:prstGeom>
          </p:spPr>
          <p:txBody>
            <a:bodyPr vert="vert270" wrap="square" lIns="0" tIns="0" rIns="0" bIns="0" rtlCol="0">
              <a:spAutoFit/>
            </a:bodyPr>
            <a:lstStyle/>
            <a:p>
              <a:pPr marL="12700">
                <a:lnSpc>
                  <a:spcPts val="1810"/>
                </a:lnSpc>
              </a:pPr>
              <a:r>
                <a:rPr sz="1800" dirty="0">
                  <a:latin typeface="Arial"/>
                  <a:cs typeface="Arial"/>
                </a:rPr>
                <a:t>M</a:t>
              </a:r>
              <a:r>
                <a:rPr sz="1800" spc="-10" dirty="0">
                  <a:latin typeface="Arial"/>
                  <a:cs typeface="Arial"/>
                </a:rPr>
                <a:t>U</a:t>
              </a:r>
              <a:r>
                <a:rPr sz="1800" dirty="0">
                  <a:latin typeface="Arial"/>
                  <a:cs typeface="Arial"/>
                </a:rPr>
                <a:t>020</a:t>
              </a:r>
            </a:p>
          </p:txBody>
        </p:sp>
        <p:sp>
          <p:nvSpPr>
            <p:cNvPr id="21" name="object 21"/>
            <p:cNvSpPr txBox="1"/>
            <p:nvPr/>
          </p:nvSpPr>
          <p:spPr>
            <a:xfrm>
              <a:off x="3314953" y="3765675"/>
              <a:ext cx="230832" cy="796837"/>
            </a:xfrm>
            <a:prstGeom prst="rect">
              <a:avLst/>
            </a:prstGeom>
          </p:spPr>
          <p:txBody>
            <a:bodyPr vert="vert270" wrap="square" lIns="0" tIns="0" rIns="0" bIns="0" rtlCol="0">
              <a:spAutoFit/>
            </a:bodyPr>
            <a:lstStyle/>
            <a:p>
              <a:pPr marL="12700">
                <a:lnSpc>
                  <a:spcPts val="1810"/>
                </a:lnSpc>
              </a:pPr>
              <a:r>
                <a:rPr sz="1800" dirty="0">
                  <a:latin typeface="Arial"/>
                  <a:cs typeface="Arial"/>
                </a:rPr>
                <a:t>MU0</a:t>
              </a:r>
              <a:r>
                <a:rPr sz="1800" spc="-5" dirty="0">
                  <a:latin typeface="Arial"/>
                  <a:cs typeface="Arial"/>
                </a:rPr>
                <a:t>3</a:t>
              </a:r>
              <a:r>
                <a:rPr sz="1800" dirty="0">
                  <a:latin typeface="Arial"/>
                  <a:cs typeface="Arial"/>
                </a:rPr>
                <a:t>9</a:t>
              </a:r>
            </a:p>
          </p:txBody>
        </p:sp>
        <p:sp>
          <p:nvSpPr>
            <p:cNvPr id="22" name="object 22"/>
            <p:cNvSpPr txBox="1"/>
            <p:nvPr/>
          </p:nvSpPr>
          <p:spPr>
            <a:xfrm>
              <a:off x="3805935" y="3812159"/>
              <a:ext cx="230832" cy="701564"/>
            </a:xfrm>
            <a:prstGeom prst="rect">
              <a:avLst/>
            </a:prstGeom>
          </p:spPr>
          <p:txBody>
            <a:bodyPr vert="vert270" wrap="square" lIns="0" tIns="0" rIns="0" bIns="0" rtlCol="0">
              <a:spAutoFit/>
            </a:bodyPr>
            <a:lstStyle/>
            <a:p>
              <a:pPr marL="12700">
                <a:lnSpc>
                  <a:spcPts val="1810"/>
                </a:lnSpc>
              </a:pPr>
              <a:r>
                <a:rPr sz="1800" spc="-5" dirty="0">
                  <a:latin typeface="Arial"/>
                  <a:cs typeface="Arial"/>
                </a:rPr>
                <a:t>LN229</a:t>
              </a:r>
              <a:endParaRPr sz="1800" dirty="0">
                <a:latin typeface="Arial"/>
                <a:cs typeface="Arial"/>
              </a:endParaRPr>
            </a:p>
          </p:txBody>
        </p:sp>
        <p:sp>
          <p:nvSpPr>
            <p:cNvPr id="23" name="object 23"/>
            <p:cNvSpPr txBox="1"/>
            <p:nvPr/>
          </p:nvSpPr>
          <p:spPr>
            <a:xfrm>
              <a:off x="4292727" y="3797679"/>
              <a:ext cx="230832" cy="677082"/>
            </a:xfrm>
            <a:prstGeom prst="rect">
              <a:avLst/>
            </a:prstGeom>
          </p:spPr>
          <p:txBody>
            <a:bodyPr vert="vert270" wrap="square" lIns="0" tIns="0" rIns="0" bIns="0" rtlCol="0">
              <a:spAutoFit/>
            </a:bodyPr>
            <a:lstStyle/>
            <a:p>
              <a:pPr marL="12700">
                <a:lnSpc>
                  <a:spcPts val="1810"/>
                </a:lnSpc>
              </a:pPr>
              <a:r>
                <a:rPr sz="1800" dirty="0">
                  <a:latin typeface="Arial"/>
                  <a:cs typeface="Arial"/>
                </a:rPr>
                <a:t>U118</a:t>
              </a:r>
            </a:p>
          </p:txBody>
        </p:sp>
        <p:sp>
          <p:nvSpPr>
            <p:cNvPr id="24" name="object 24"/>
            <p:cNvSpPr txBox="1"/>
            <p:nvPr/>
          </p:nvSpPr>
          <p:spPr>
            <a:xfrm>
              <a:off x="4789551" y="3797678"/>
              <a:ext cx="230832" cy="786742"/>
            </a:xfrm>
            <a:prstGeom prst="rect">
              <a:avLst/>
            </a:prstGeom>
          </p:spPr>
          <p:txBody>
            <a:bodyPr vert="vert270" wrap="square" lIns="0" tIns="0" rIns="0" bIns="0" rtlCol="0">
              <a:spAutoFit/>
            </a:bodyPr>
            <a:lstStyle/>
            <a:p>
              <a:pPr marL="12700">
                <a:lnSpc>
                  <a:spcPts val="1810"/>
                </a:lnSpc>
              </a:pPr>
              <a:r>
                <a:rPr sz="1800" dirty="0">
                  <a:latin typeface="Arial"/>
                  <a:cs typeface="Arial"/>
                </a:rPr>
                <a:t>M</a:t>
              </a:r>
              <a:r>
                <a:rPr sz="1800" spc="-10" dirty="0">
                  <a:latin typeface="Arial"/>
                  <a:cs typeface="Arial"/>
                </a:rPr>
                <a:t>U</a:t>
              </a:r>
              <a:r>
                <a:rPr sz="1800" dirty="0">
                  <a:latin typeface="Arial"/>
                  <a:cs typeface="Arial"/>
                </a:rPr>
                <a:t>004</a:t>
              </a:r>
            </a:p>
          </p:txBody>
        </p:sp>
        <p:sp>
          <p:nvSpPr>
            <p:cNvPr id="25" name="object 25"/>
            <p:cNvSpPr txBox="1"/>
            <p:nvPr/>
          </p:nvSpPr>
          <p:spPr>
            <a:xfrm>
              <a:off x="5267452" y="3797678"/>
              <a:ext cx="230832" cy="776328"/>
            </a:xfrm>
            <a:prstGeom prst="rect">
              <a:avLst/>
            </a:prstGeom>
          </p:spPr>
          <p:txBody>
            <a:bodyPr vert="vert270" wrap="square" lIns="0" tIns="0" rIns="0" bIns="0" rtlCol="0">
              <a:spAutoFit/>
            </a:bodyPr>
            <a:lstStyle/>
            <a:p>
              <a:pPr marL="12700">
                <a:lnSpc>
                  <a:spcPts val="1810"/>
                </a:lnSpc>
              </a:pPr>
              <a:r>
                <a:rPr sz="1800" dirty="0">
                  <a:latin typeface="Arial"/>
                  <a:cs typeface="Arial"/>
                </a:rPr>
                <a:t>M</a:t>
              </a:r>
              <a:r>
                <a:rPr sz="1800" spc="-10" dirty="0">
                  <a:latin typeface="Arial"/>
                  <a:cs typeface="Arial"/>
                </a:rPr>
                <a:t>U</a:t>
              </a:r>
              <a:r>
                <a:rPr sz="1800" dirty="0">
                  <a:latin typeface="Arial"/>
                  <a:cs typeface="Arial"/>
                </a:rPr>
                <a:t>020</a:t>
              </a:r>
            </a:p>
          </p:txBody>
        </p:sp>
        <p:sp>
          <p:nvSpPr>
            <p:cNvPr id="26" name="object 26"/>
            <p:cNvSpPr txBox="1"/>
            <p:nvPr/>
          </p:nvSpPr>
          <p:spPr>
            <a:xfrm>
              <a:off x="5754623" y="3786757"/>
              <a:ext cx="230832" cy="787249"/>
            </a:xfrm>
            <a:prstGeom prst="rect">
              <a:avLst/>
            </a:prstGeom>
          </p:spPr>
          <p:txBody>
            <a:bodyPr vert="vert270" wrap="square" lIns="0" tIns="0" rIns="0" bIns="0" rtlCol="0">
              <a:spAutoFit/>
            </a:bodyPr>
            <a:lstStyle/>
            <a:p>
              <a:pPr marL="12700">
                <a:lnSpc>
                  <a:spcPts val="1810"/>
                </a:lnSpc>
              </a:pPr>
              <a:r>
                <a:rPr sz="1800" dirty="0">
                  <a:latin typeface="Arial"/>
                  <a:cs typeface="Arial"/>
                </a:rPr>
                <a:t>M</a:t>
              </a:r>
              <a:r>
                <a:rPr sz="1800" spc="-10" dirty="0">
                  <a:latin typeface="Arial"/>
                  <a:cs typeface="Arial"/>
                </a:rPr>
                <a:t>U</a:t>
              </a:r>
              <a:r>
                <a:rPr sz="1800" dirty="0">
                  <a:latin typeface="Arial"/>
                  <a:cs typeface="Arial"/>
                </a:rPr>
                <a:t>039</a:t>
              </a:r>
            </a:p>
          </p:txBody>
        </p:sp>
        <p:sp>
          <p:nvSpPr>
            <p:cNvPr id="27" name="object 27"/>
            <p:cNvSpPr txBox="1"/>
            <p:nvPr/>
          </p:nvSpPr>
          <p:spPr>
            <a:xfrm>
              <a:off x="2388361" y="3429000"/>
              <a:ext cx="1141730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tabLst>
                  <a:tab pos="228600" algn="l"/>
                  <a:tab pos="1128395" algn="l"/>
                </a:tabLst>
              </a:pPr>
              <a:r>
                <a:rPr sz="1800" u="heavy" spc="-95" dirty="0">
                  <a:latin typeface="Arial"/>
                  <a:cs typeface="Arial"/>
                </a:rPr>
                <a:t> 	</a:t>
              </a:r>
              <a:r>
                <a:rPr sz="1800" u="heavy" spc="-120" dirty="0">
                  <a:latin typeface="Arial"/>
                  <a:cs typeface="Arial"/>
                </a:rPr>
                <a:t>Sphere</a:t>
              </a:r>
              <a:r>
                <a:rPr lang="en-AU" sz="1800" u="heavy" spc="-120" dirty="0">
                  <a:latin typeface="Arial"/>
                  <a:cs typeface="Arial"/>
                </a:rPr>
                <a:t>s</a:t>
              </a:r>
              <a:r>
                <a:rPr sz="1800" u="heavy" spc="-120" dirty="0">
                  <a:latin typeface="Arial"/>
                  <a:cs typeface="Arial"/>
                </a:rPr>
                <a:t>	</a:t>
              </a:r>
              <a:endParaRPr sz="1800" dirty="0">
                <a:latin typeface="Arial"/>
                <a:cs typeface="Arial"/>
              </a:endParaRPr>
            </a:p>
          </p:txBody>
        </p:sp>
        <p:sp>
          <p:nvSpPr>
            <p:cNvPr id="28" name="object 28"/>
            <p:cNvSpPr txBox="1"/>
            <p:nvPr/>
          </p:nvSpPr>
          <p:spPr>
            <a:xfrm>
              <a:off x="4717160" y="3429000"/>
              <a:ext cx="1450340" cy="29845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800" u="heavy" spc="-35" dirty="0">
                  <a:latin typeface="Arial"/>
                  <a:cs typeface="Arial"/>
                </a:rPr>
                <a:t>Differentiation</a:t>
              </a:r>
              <a:r>
                <a:rPr sz="1800" u="heavy" spc="60" dirty="0">
                  <a:latin typeface="Arial"/>
                  <a:cs typeface="Arial"/>
                </a:rPr>
                <a:t> </a:t>
              </a:r>
              <a:endParaRPr sz="1800" dirty="0">
                <a:latin typeface="Arial"/>
                <a:cs typeface="Arial"/>
              </a:endParaRPr>
            </a:p>
          </p:txBody>
        </p:sp>
        <p:sp>
          <p:nvSpPr>
            <p:cNvPr id="29" name="object 29"/>
            <p:cNvSpPr/>
            <p:nvPr/>
          </p:nvSpPr>
          <p:spPr>
            <a:xfrm>
              <a:off x="1971294" y="5813297"/>
              <a:ext cx="174625" cy="0"/>
            </a:xfrm>
            <a:custGeom>
              <a:avLst/>
              <a:gdLst/>
              <a:ahLst/>
              <a:cxnLst/>
              <a:rect l="l" t="t" r="r" b="b"/>
              <a:pathLst>
                <a:path w="174625">
                  <a:moveTo>
                    <a:pt x="174244" y="0"/>
                  </a:moveTo>
                  <a:lnTo>
                    <a:pt x="0" y="0"/>
                  </a:lnTo>
                </a:path>
              </a:pathLst>
            </a:custGeom>
            <a:ln w="254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 txBox="1"/>
            <p:nvPr/>
          </p:nvSpPr>
          <p:spPr>
            <a:xfrm>
              <a:off x="1021791" y="5613196"/>
              <a:ext cx="930910" cy="29845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800" spc="-45" dirty="0">
                  <a:latin typeface="Arial"/>
                  <a:cs typeface="Arial"/>
                </a:rPr>
                <a:t>Oct3/4</a:t>
              </a:r>
              <a:r>
                <a:rPr sz="1800" spc="360" dirty="0">
                  <a:latin typeface="Arial"/>
                  <a:cs typeface="Arial"/>
                </a:rPr>
                <a:t> </a:t>
              </a:r>
              <a:r>
                <a:rPr sz="1100" spc="-55" dirty="0">
                  <a:latin typeface="Arial"/>
                  <a:cs typeface="Arial"/>
                </a:rPr>
                <a:t>50</a:t>
              </a:r>
              <a:endParaRPr sz="1100">
                <a:latin typeface="Arial"/>
                <a:cs typeface="Arial"/>
              </a:endParaRPr>
            </a:p>
          </p:txBody>
        </p:sp>
        <p:sp>
          <p:nvSpPr>
            <p:cNvPr id="31" name="object 31"/>
            <p:cNvSpPr/>
            <p:nvPr/>
          </p:nvSpPr>
          <p:spPr>
            <a:xfrm>
              <a:off x="2141220" y="5521452"/>
              <a:ext cx="4047744" cy="435864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2128520" y="5508752"/>
              <a:ext cx="4073525" cy="461645"/>
            </a:xfrm>
            <a:custGeom>
              <a:avLst/>
              <a:gdLst/>
              <a:ahLst/>
              <a:cxnLst/>
              <a:rect l="l" t="t" r="r" b="b"/>
              <a:pathLst>
                <a:path w="4073525" h="461645">
                  <a:moveTo>
                    <a:pt x="0" y="461264"/>
                  </a:moveTo>
                  <a:lnTo>
                    <a:pt x="4073144" y="461264"/>
                  </a:lnTo>
                  <a:lnTo>
                    <a:pt x="4073144" y="0"/>
                  </a:lnTo>
                  <a:lnTo>
                    <a:pt x="0" y="0"/>
                  </a:lnTo>
                  <a:lnTo>
                    <a:pt x="0" y="461264"/>
                  </a:lnTo>
                  <a:close/>
                </a:path>
              </a:pathLst>
            </a:custGeom>
            <a:ln w="254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 txBox="1"/>
            <p:nvPr/>
          </p:nvSpPr>
          <p:spPr>
            <a:xfrm>
              <a:off x="579221" y="3405504"/>
              <a:ext cx="196850" cy="3937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2400" b="1" spc="-390" dirty="0">
                  <a:latin typeface="Arial"/>
                  <a:cs typeface="Arial"/>
                </a:rPr>
                <a:t>B</a:t>
              </a:r>
              <a:endParaRPr sz="2400">
                <a:latin typeface="Arial"/>
                <a:cs typeface="Arial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"/>
            <a:ext cx="1477328" cy="3694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1" b="1" dirty="0" err="1"/>
              <a:t>Supp</a:t>
            </a:r>
            <a:r>
              <a:rPr lang="en-US" sz="1801" b="1" dirty="0"/>
              <a:t> Figure 2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5D71151-4947-436F-99A6-3554446C39E2}"/>
              </a:ext>
            </a:extLst>
          </p:cNvPr>
          <p:cNvGrpSpPr/>
          <p:nvPr/>
        </p:nvGrpSpPr>
        <p:grpSpPr>
          <a:xfrm>
            <a:off x="5244881" y="757401"/>
            <a:ext cx="6855216" cy="4517778"/>
            <a:chOff x="4997180" y="236581"/>
            <a:chExt cx="7102917" cy="4681020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046286" y="954340"/>
              <a:ext cx="1440000" cy="1260000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583522" y="954340"/>
              <a:ext cx="1440000" cy="1260000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046286" y="2313523"/>
              <a:ext cx="1440000" cy="1260000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570964" y="2313523"/>
              <a:ext cx="1440000" cy="1260000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045449" y="3657601"/>
              <a:ext cx="1440000" cy="1260000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571881" y="3657601"/>
              <a:ext cx="1440000" cy="1260000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135833" y="954340"/>
              <a:ext cx="1440000" cy="1260000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0660096" y="954340"/>
              <a:ext cx="1440000" cy="1260000"/>
            </a:xfrm>
            <a:prstGeom prst="rect">
              <a:avLst/>
            </a:prstGeom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145671" y="2313523"/>
              <a:ext cx="1440000" cy="1260000"/>
            </a:xfrm>
            <a:prstGeom prst="rect">
              <a:avLst/>
            </a:prstGeom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0660096" y="2305340"/>
              <a:ext cx="1440000" cy="1260000"/>
            </a:xfrm>
            <a:prstGeom prst="rect">
              <a:avLst/>
            </a:prstGeom>
          </p:spPr>
        </p:pic>
        <p:pic>
          <p:nvPicPr>
            <p:cNvPr id="33" name="Picture 32"/>
            <p:cNvPicPr>
              <a:picLocks noChangeAspect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135833" y="3657601"/>
              <a:ext cx="1440000" cy="1260000"/>
            </a:xfrm>
            <a:prstGeom prst="rect">
              <a:avLst/>
            </a:prstGeom>
          </p:spPr>
        </p:pic>
        <p:pic>
          <p:nvPicPr>
            <p:cNvPr id="34" name="Picture 33"/>
            <p:cNvPicPr>
              <a:picLocks noChangeAspect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0660096" y="3657601"/>
              <a:ext cx="1440000" cy="1260000"/>
            </a:xfrm>
            <a:prstGeom prst="rect">
              <a:avLst/>
            </a:prstGeom>
          </p:spPr>
        </p:pic>
        <p:cxnSp>
          <p:nvCxnSpPr>
            <p:cNvPr id="35" name="Straight Connector 34"/>
            <p:cNvCxnSpPr/>
            <p:nvPr/>
          </p:nvCxnSpPr>
          <p:spPr>
            <a:xfrm>
              <a:off x="6497177" y="983750"/>
              <a:ext cx="0" cy="1245696"/>
            </a:xfrm>
            <a:prstGeom prst="line">
              <a:avLst/>
            </a:prstGeom>
            <a:ln w="254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6878176" y="954340"/>
              <a:ext cx="0" cy="1245696"/>
            </a:xfrm>
            <a:prstGeom prst="line">
              <a:avLst/>
            </a:prstGeom>
            <a:ln w="254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6573376" y="2319644"/>
              <a:ext cx="0" cy="1245696"/>
            </a:xfrm>
            <a:prstGeom prst="line">
              <a:avLst/>
            </a:prstGeom>
            <a:ln w="254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7030576" y="2327827"/>
              <a:ext cx="0" cy="1245696"/>
            </a:xfrm>
            <a:prstGeom prst="line">
              <a:avLst/>
            </a:prstGeom>
            <a:ln w="254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6573376" y="3657601"/>
              <a:ext cx="0" cy="1245696"/>
            </a:xfrm>
            <a:prstGeom prst="line">
              <a:avLst/>
            </a:prstGeom>
            <a:ln w="254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6954377" y="3657601"/>
              <a:ext cx="0" cy="1245696"/>
            </a:xfrm>
            <a:prstGeom prst="line">
              <a:avLst/>
            </a:prstGeom>
            <a:ln w="254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8249776" y="968644"/>
              <a:ext cx="0" cy="1245696"/>
            </a:xfrm>
            <a:prstGeom prst="line">
              <a:avLst/>
            </a:prstGeom>
            <a:ln w="254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8324492" y="954340"/>
              <a:ext cx="0" cy="1245696"/>
            </a:xfrm>
            <a:prstGeom prst="line">
              <a:avLst/>
            </a:prstGeom>
            <a:ln w="254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8290964" y="2319644"/>
              <a:ext cx="0" cy="1245696"/>
            </a:xfrm>
            <a:prstGeom prst="line">
              <a:avLst/>
            </a:prstGeom>
            <a:ln w="254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8303522" y="3671905"/>
              <a:ext cx="0" cy="1245696"/>
            </a:xfrm>
            <a:prstGeom prst="line">
              <a:avLst/>
            </a:prstGeom>
            <a:ln w="254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9669497" y="983750"/>
              <a:ext cx="0" cy="1245696"/>
            </a:xfrm>
            <a:prstGeom prst="line">
              <a:avLst/>
            </a:prstGeom>
            <a:ln w="254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10050496" y="968644"/>
              <a:ext cx="0" cy="1245696"/>
            </a:xfrm>
            <a:prstGeom prst="line">
              <a:avLst/>
            </a:prstGeom>
            <a:ln w="254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9666448" y="2333942"/>
              <a:ext cx="0" cy="1245696"/>
            </a:xfrm>
            <a:prstGeom prst="line">
              <a:avLst/>
            </a:prstGeom>
            <a:ln w="254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10035257" y="2302406"/>
              <a:ext cx="0" cy="1245696"/>
            </a:xfrm>
            <a:prstGeom prst="line">
              <a:avLst/>
            </a:prstGeom>
            <a:ln w="254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9666448" y="3671905"/>
              <a:ext cx="0" cy="1245696"/>
            </a:xfrm>
            <a:prstGeom prst="line">
              <a:avLst/>
            </a:prstGeom>
            <a:ln w="254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10035257" y="3671905"/>
              <a:ext cx="0" cy="1245696"/>
            </a:xfrm>
            <a:prstGeom prst="line">
              <a:avLst/>
            </a:prstGeom>
            <a:ln w="254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11345897" y="950108"/>
              <a:ext cx="0" cy="1245696"/>
            </a:xfrm>
            <a:prstGeom prst="line">
              <a:avLst/>
            </a:prstGeom>
            <a:ln w="254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11498297" y="950108"/>
              <a:ext cx="0" cy="1245696"/>
            </a:xfrm>
            <a:prstGeom prst="line">
              <a:avLst/>
            </a:prstGeom>
            <a:ln w="254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11401433" y="2319644"/>
              <a:ext cx="0" cy="1245696"/>
            </a:xfrm>
            <a:prstGeom prst="line">
              <a:avLst/>
            </a:prstGeom>
            <a:ln w="254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11401433" y="3657601"/>
              <a:ext cx="0" cy="1245696"/>
            </a:xfrm>
            <a:prstGeom prst="line">
              <a:avLst/>
            </a:prstGeom>
            <a:ln w="254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15"/>
            <p:cNvSpPr txBox="1">
              <a:spLocks noChangeArrowheads="1"/>
            </p:cNvSpPr>
            <p:nvPr/>
          </p:nvSpPr>
          <p:spPr bwMode="auto">
            <a:xfrm>
              <a:off x="7114682" y="240268"/>
              <a:ext cx="838789" cy="369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558ED5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1" dirty="0">
                  <a:solidFill>
                    <a:schemeClr val="tx1"/>
                  </a:solidFill>
                </a:rPr>
                <a:t>LN229</a:t>
              </a:r>
              <a:endParaRPr lang="en-US" altLang="en-US" sz="1051" dirty="0">
                <a:solidFill>
                  <a:schemeClr val="tx1"/>
                </a:solidFill>
              </a:endParaRPr>
            </a:p>
          </p:txBody>
        </p:sp>
        <p:sp>
          <p:nvSpPr>
            <p:cNvPr id="56" name="TextBox 15"/>
            <p:cNvSpPr txBox="1">
              <a:spLocks noChangeArrowheads="1"/>
            </p:cNvSpPr>
            <p:nvPr/>
          </p:nvSpPr>
          <p:spPr bwMode="auto">
            <a:xfrm>
              <a:off x="10210801" y="236581"/>
              <a:ext cx="838789" cy="369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558ED5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1" dirty="0">
                  <a:solidFill>
                    <a:schemeClr val="tx1"/>
                  </a:solidFill>
                </a:rPr>
                <a:t>U118</a:t>
              </a:r>
              <a:endParaRPr lang="en-US" altLang="en-US" sz="1051" dirty="0">
                <a:solidFill>
                  <a:schemeClr val="tx1"/>
                </a:solidFill>
              </a:endParaRPr>
            </a:p>
          </p:txBody>
        </p:sp>
        <p:sp>
          <p:nvSpPr>
            <p:cNvPr id="57" name="TextBox 15"/>
            <p:cNvSpPr txBox="1">
              <a:spLocks noChangeArrowheads="1"/>
            </p:cNvSpPr>
            <p:nvPr/>
          </p:nvSpPr>
          <p:spPr bwMode="auto">
            <a:xfrm>
              <a:off x="6346056" y="647722"/>
              <a:ext cx="838789" cy="369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558ED5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1" dirty="0">
                  <a:solidFill>
                    <a:schemeClr val="tx1"/>
                  </a:solidFill>
                </a:rPr>
                <a:t>0 hour</a:t>
              </a:r>
              <a:endParaRPr lang="en-US" altLang="en-US" sz="1051" dirty="0">
                <a:solidFill>
                  <a:schemeClr val="tx1"/>
                </a:solidFill>
              </a:endParaRPr>
            </a:p>
          </p:txBody>
        </p:sp>
        <p:sp>
          <p:nvSpPr>
            <p:cNvPr id="58" name="TextBox 15"/>
            <p:cNvSpPr txBox="1">
              <a:spLocks noChangeArrowheads="1"/>
            </p:cNvSpPr>
            <p:nvPr/>
          </p:nvSpPr>
          <p:spPr bwMode="auto">
            <a:xfrm>
              <a:off x="9436277" y="626781"/>
              <a:ext cx="838789" cy="369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558ED5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1" dirty="0">
                  <a:solidFill>
                    <a:schemeClr val="tx1"/>
                  </a:solidFill>
                </a:rPr>
                <a:t>0 hour</a:t>
              </a:r>
              <a:endParaRPr lang="en-US" altLang="en-US" sz="1051" dirty="0">
                <a:solidFill>
                  <a:schemeClr val="tx1"/>
                </a:solidFill>
              </a:endParaRPr>
            </a:p>
          </p:txBody>
        </p:sp>
        <p:sp>
          <p:nvSpPr>
            <p:cNvPr id="59" name="TextBox 15"/>
            <p:cNvSpPr txBox="1">
              <a:spLocks noChangeArrowheads="1"/>
            </p:cNvSpPr>
            <p:nvPr/>
          </p:nvSpPr>
          <p:spPr bwMode="auto">
            <a:xfrm>
              <a:off x="7786053" y="640952"/>
              <a:ext cx="1033291" cy="369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558ED5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1" dirty="0">
                  <a:solidFill>
                    <a:schemeClr val="tx1"/>
                  </a:solidFill>
                </a:rPr>
                <a:t>24 hour</a:t>
              </a:r>
              <a:endParaRPr lang="en-US" altLang="en-US" sz="1051" dirty="0">
                <a:solidFill>
                  <a:schemeClr val="tx1"/>
                </a:solidFill>
              </a:endParaRPr>
            </a:p>
          </p:txBody>
        </p:sp>
        <p:sp>
          <p:nvSpPr>
            <p:cNvPr id="60" name="TextBox 15"/>
            <p:cNvSpPr txBox="1">
              <a:spLocks noChangeArrowheads="1"/>
            </p:cNvSpPr>
            <p:nvPr/>
          </p:nvSpPr>
          <p:spPr bwMode="auto">
            <a:xfrm>
              <a:off x="10829251" y="647571"/>
              <a:ext cx="1033291" cy="369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558ED5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1" dirty="0">
                  <a:solidFill>
                    <a:schemeClr val="tx1"/>
                  </a:solidFill>
                </a:rPr>
                <a:t>24 hour</a:t>
              </a:r>
              <a:endParaRPr lang="en-US" altLang="en-US" sz="1051" dirty="0">
                <a:solidFill>
                  <a:schemeClr val="tx1"/>
                </a:solidFill>
              </a:endParaRPr>
            </a:p>
          </p:txBody>
        </p:sp>
        <p:sp>
          <p:nvSpPr>
            <p:cNvPr id="61" name="TextBox 15"/>
            <p:cNvSpPr txBox="1">
              <a:spLocks noChangeArrowheads="1"/>
            </p:cNvSpPr>
            <p:nvPr/>
          </p:nvSpPr>
          <p:spPr bwMode="auto">
            <a:xfrm>
              <a:off x="5049679" y="1388290"/>
              <a:ext cx="1108372" cy="369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558ED5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1" dirty="0">
                  <a:solidFill>
                    <a:schemeClr val="tx1"/>
                  </a:solidFill>
                </a:rPr>
                <a:t>Control</a:t>
              </a:r>
              <a:endParaRPr lang="en-US" altLang="en-US" sz="1051" dirty="0">
                <a:solidFill>
                  <a:schemeClr val="tx1"/>
                </a:solidFill>
              </a:endParaRPr>
            </a:p>
          </p:txBody>
        </p:sp>
        <p:sp>
          <p:nvSpPr>
            <p:cNvPr id="62" name="TextBox 15"/>
            <p:cNvSpPr txBox="1">
              <a:spLocks noChangeArrowheads="1"/>
            </p:cNvSpPr>
            <p:nvPr/>
          </p:nvSpPr>
          <p:spPr bwMode="auto">
            <a:xfrm>
              <a:off x="4997180" y="2518000"/>
              <a:ext cx="1097675" cy="646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558ED5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1" dirty="0">
                  <a:solidFill>
                    <a:schemeClr val="tx1"/>
                  </a:solidFill>
                </a:rPr>
                <a:t>Fresh 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1" dirty="0">
                  <a:solidFill>
                    <a:schemeClr val="tx1"/>
                  </a:solidFill>
                </a:rPr>
                <a:t>GSCs EVs</a:t>
              </a:r>
              <a:endParaRPr lang="en-US" alt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63" name="TextBox 15"/>
            <p:cNvSpPr txBox="1">
              <a:spLocks noChangeArrowheads="1"/>
            </p:cNvSpPr>
            <p:nvPr/>
          </p:nvSpPr>
          <p:spPr bwMode="auto">
            <a:xfrm>
              <a:off x="4997180" y="3940955"/>
              <a:ext cx="1097675" cy="646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558ED5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1" dirty="0">
                  <a:solidFill>
                    <a:schemeClr val="tx1"/>
                  </a:solidFill>
                </a:rPr>
                <a:t>Frozen 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1" dirty="0">
                  <a:solidFill>
                    <a:schemeClr val="tx1"/>
                  </a:solidFill>
                </a:rPr>
                <a:t>GSCs EVs</a:t>
              </a:r>
              <a:endParaRPr lang="en-US" altLang="en-US" sz="1100" dirty="0">
                <a:solidFill>
                  <a:schemeClr val="tx1"/>
                </a:solidFill>
              </a:endParaRPr>
            </a:p>
          </p:txBody>
        </p:sp>
        <p:cxnSp>
          <p:nvCxnSpPr>
            <p:cNvPr id="65" name="Straight Connector 64"/>
            <p:cNvCxnSpPr/>
            <p:nvPr/>
          </p:nvCxnSpPr>
          <p:spPr>
            <a:xfrm>
              <a:off x="6045448" y="605912"/>
              <a:ext cx="2965516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9134581" y="603041"/>
              <a:ext cx="2965516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/>
            <p:cNvSpPr txBox="1"/>
            <p:nvPr/>
          </p:nvSpPr>
          <p:spPr>
            <a:xfrm>
              <a:off x="5188210" y="239716"/>
              <a:ext cx="38664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2800" b="1" dirty="0"/>
                <a:t>B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425E015C-DC03-5D48-8A93-899D320795A5}"/>
              </a:ext>
            </a:extLst>
          </p:cNvPr>
          <p:cNvGrpSpPr/>
          <p:nvPr/>
        </p:nvGrpSpPr>
        <p:grpSpPr>
          <a:xfrm>
            <a:off x="69830" y="757401"/>
            <a:ext cx="5141835" cy="3671840"/>
            <a:chOff x="69830" y="757401"/>
            <a:chExt cx="5141835" cy="3671840"/>
          </a:xfrm>
        </p:grpSpPr>
        <p:sp>
          <p:nvSpPr>
            <p:cNvPr id="7" name="TextBox 6"/>
            <p:cNvSpPr txBox="1"/>
            <p:nvPr/>
          </p:nvSpPr>
          <p:spPr>
            <a:xfrm>
              <a:off x="304024" y="757401"/>
              <a:ext cx="40267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2800" b="1" dirty="0"/>
                <a:t>A</a:t>
              </a:r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FDA6CF78-1404-7B4F-8E92-4D1759C34111}"/>
                </a:ext>
              </a:extLst>
            </p:cNvPr>
            <p:cNvGrpSpPr/>
            <p:nvPr/>
          </p:nvGrpSpPr>
          <p:grpSpPr>
            <a:xfrm>
              <a:off x="69830" y="1073127"/>
              <a:ext cx="5141835" cy="3356114"/>
              <a:chOff x="1" y="84097"/>
              <a:chExt cx="5141835" cy="3356114"/>
            </a:xfrm>
          </p:grpSpPr>
          <p:pic>
            <p:nvPicPr>
              <p:cNvPr id="12" name="Picture 2" descr="C:\Users\chenkaim\Downloads\PIC_20161017_144717_0B5.JPG"/>
              <p:cNvPicPr>
                <a:picLocks noChangeArrowheads="1"/>
              </p:cNvPicPr>
              <p:nvPr/>
            </p:nvPicPr>
            <p:blipFill rotWithShape="1">
              <a:blip r:embed="rId15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854927" y="693940"/>
                <a:ext cx="1260000" cy="1260000"/>
              </a:xfrm>
              <a:prstGeom prst="ellipse">
                <a:avLst/>
              </a:prstGeom>
              <a:noFill/>
              <a:ln w="1905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" name="Picture 2" descr="C:\Users\chenkaim\Downloads\PIC_20161017_144717_0B5.JPG"/>
              <p:cNvPicPr>
                <a:picLocks noChangeArrowheads="1"/>
              </p:cNvPicPr>
              <p:nvPr/>
            </p:nvPicPr>
            <p:blipFill rotWithShape="1">
              <a:blip r:embed="rId16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2294653" y="701111"/>
                <a:ext cx="1260000" cy="1260000"/>
              </a:xfrm>
              <a:prstGeom prst="ellipse">
                <a:avLst/>
              </a:prstGeom>
              <a:noFill/>
              <a:ln w="1905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5" name="Picture 2" descr="C:\Users\chenkaim\Downloads\PIC_20161017_144717_0B5.JPG"/>
              <p:cNvPicPr>
                <a:picLocks noChangeArrowheads="1"/>
              </p:cNvPicPr>
              <p:nvPr/>
            </p:nvPicPr>
            <p:blipFill rotWithShape="1">
              <a:blip r:embed="rId17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3735293" y="710973"/>
                <a:ext cx="1260000" cy="1260000"/>
              </a:xfrm>
              <a:prstGeom prst="ellipse">
                <a:avLst/>
              </a:prstGeom>
              <a:noFill/>
              <a:ln w="1905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8" name="TextBox 15"/>
              <p:cNvSpPr txBox="1">
                <a:spLocks noChangeArrowheads="1"/>
              </p:cNvSpPr>
              <p:nvPr/>
            </p:nvSpPr>
            <p:spPr bwMode="auto">
              <a:xfrm>
                <a:off x="488427" y="233432"/>
                <a:ext cx="2138363" cy="3694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558ED5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801" dirty="0">
                    <a:solidFill>
                      <a:schemeClr val="tx1"/>
                    </a:solidFill>
                  </a:rPr>
                  <a:t>Control</a:t>
                </a:r>
                <a:endParaRPr lang="en-US" altLang="en-US" sz="105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TextBox 15"/>
              <p:cNvSpPr txBox="1">
                <a:spLocks noChangeArrowheads="1"/>
              </p:cNvSpPr>
              <p:nvPr/>
            </p:nvSpPr>
            <p:spPr bwMode="auto">
              <a:xfrm>
                <a:off x="2344198" y="84097"/>
                <a:ext cx="1371100" cy="6465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558ED5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801" dirty="0">
                    <a:solidFill>
                      <a:schemeClr val="tx1"/>
                    </a:solidFill>
                  </a:rPr>
                  <a:t>Fresh </a:t>
                </a:r>
              </a:p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801" dirty="0">
                    <a:solidFill>
                      <a:schemeClr val="tx1"/>
                    </a:solidFill>
                  </a:rPr>
                  <a:t>EVs</a:t>
                </a:r>
                <a:endParaRPr lang="en-US" altLang="en-US" sz="11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TextBox 15"/>
              <p:cNvSpPr txBox="1">
                <a:spLocks noChangeArrowheads="1"/>
              </p:cNvSpPr>
              <p:nvPr/>
            </p:nvSpPr>
            <p:spPr bwMode="auto">
              <a:xfrm>
                <a:off x="3764842" y="84097"/>
                <a:ext cx="1376994" cy="6465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558ED5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801" dirty="0">
                    <a:solidFill>
                      <a:schemeClr val="tx1"/>
                    </a:solidFill>
                  </a:rPr>
                  <a:t>Frozen </a:t>
                </a:r>
              </a:p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801" dirty="0">
                    <a:solidFill>
                      <a:schemeClr val="tx1"/>
                    </a:solidFill>
                  </a:rPr>
                  <a:t>EVs</a:t>
                </a:r>
                <a:endParaRPr lang="en-US" altLang="en-US" sz="11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TextBox 15"/>
              <p:cNvSpPr txBox="1">
                <a:spLocks noChangeArrowheads="1"/>
              </p:cNvSpPr>
              <p:nvPr/>
            </p:nvSpPr>
            <p:spPr bwMode="auto">
              <a:xfrm>
                <a:off x="16138" y="1213000"/>
                <a:ext cx="838789" cy="3694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558ED5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801" dirty="0">
                    <a:solidFill>
                      <a:schemeClr val="tx1"/>
                    </a:solidFill>
                  </a:rPr>
                  <a:t>LN229</a:t>
                </a:r>
                <a:endParaRPr lang="en-US" altLang="en-US" sz="1051" dirty="0">
                  <a:solidFill>
                    <a:schemeClr val="tx1"/>
                  </a:solidFill>
                </a:endParaRPr>
              </a:p>
            </p:txBody>
          </p:sp>
          <p:pic>
            <p:nvPicPr>
              <p:cNvPr id="76" name="Picture 3" descr="C:\Users\chenkaim\Downloads\PIC_20161017_144703_5C6.JPG">
                <a:extLst>
                  <a:ext uri="{FF2B5EF4-FFF2-40B4-BE49-F238E27FC236}">
                    <a16:creationId xmlns:a16="http://schemas.microsoft.com/office/drawing/2014/main" id="{DECA093A-2B9E-A84A-A8AC-AC245CBE25B0}"/>
                  </a:ext>
                </a:extLst>
              </p:cNvPr>
              <p:cNvPicPr>
                <a:picLocks noChangeArrowheads="1"/>
              </p:cNvPicPr>
              <p:nvPr/>
            </p:nvPicPr>
            <p:blipFill rotWithShape="1">
              <a:blip r:embed="rId18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854926" y="2180210"/>
                <a:ext cx="1260000" cy="1260000"/>
              </a:xfrm>
              <a:prstGeom prst="ellipse">
                <a:avLst/>
              </a:prstGeom>
              <a:noFill/>
              <a:ln w="1905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7" name="Picture 3" descr="C:\Users\chenkaim\Downloads\PIC_20161017_144703_5C6.JPG">
                <a:extLst>
                  <a:ext uri="{FF2B5EF4-FFF2-40B4-BE49-F238E27FC236}">
                    <a16:creationId xmlns:a16="http://schemas.microsoft.com/office/drawing/2014/main" id="{B0A7AF24-A986-7F4E-9C62-8CD450E2952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9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2294654" y="2180211"/>
                <a:ext cx="1261448" cy="1260000"/>
              </a:xfrm>
              <a:prstGeom prst="ellipse">
                <a:avLst/>
              </a:prstGeom>
              <a:noFill/>
              <a:ln w="1905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8" name="Picture 3" descr="C:\Users\chenkaim\Downloads\PIC_20161017_144703_5C6.JPG">
                <a:extLst>
                  <a:ext uri="{FF2B5EF4-FFF2-40B4-BE49-F238E27FC236}">
                    <a16:creationId xmlns:a16="http://schemas.microsoft.com/office/drawing/2014/main" id="{5D661E43-00B4-9344-8BD4-9C75CA7381F0}"/>
                  </a:ext>
                </a:extLst>
              </p:cNvPr>
              <p:cNvPicPr>
                <a:picLocks noChangeArrowheads="1"/>
              </p:cNvPicPr>
              <p:nvPr/>
            </p:nvPicPr>
            <p:blipFill rotWithShape="1">
              <a:blip r:embed="rId20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3734380" y="2180210"/>
                <a:ext cx="1260000" cy="1260000"/>
              </a:xfrm>
              <a:prstGeom prst="ellipse">
                <a:avLst/>
              </a:prstGeom>
              <a:noFill/>
              <a:ln w="1905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79" name="TextBox 15">
                <a:extLst>
                  <a:ext uri="{FF2B5EF4-FFF2-40B4-BE49-F238E27FC236}">
                    <a16:creationId xmlns:a16="http://schemas.microsoft.com/office/drawing/2014/main" id="{CF073589-3802-7548-ADA3-046E78824AF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" y="2698463"/>
                <a:ext cx="710810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558ED5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800" dirty="0">
                    <a:solidFill>
                      <a:schemeClr val="tx1"/>
                    </a:solidFill>
                  </a:rPr>
                  <a:t>U118</a:t>
                </a:r>
                <a:endParaRPr lang="en-US" altLang="en-US" sz="105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112714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41882" y="532765"/>
            <a:ext cx="9696450" cy="2984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90" dirty="0">
                <a:latin typeface="Arial"/>
                <a:cs typeface="Arial"/>
              </a:rPr>
              <a:t>3 </a:t>
            </a:r>
            <a:r>
              <a:rPr sz="1800" spc="-70" dirty="0">
                <a:latin typeface="Arial"/>
                <a:cs typeface="Arial"/>
              </a:rPr>
              <a:t>commonly </a:t>
            </a:r>
            <a:r>
              <a:rPr sz="1800" spc="-45" dirty="0">
                <a:latin typeface="Arial"/>
                <a:cs typeface="Arial"/>
              </a:rPr>
              <a:t>found </a:t>
            </a:r>
            <a:r>
              <a:rPr sz="1800" spc="-150" dirty="0">
                <a:latin typeface="Arial"/>
                <a:cs typeface="Arial"/>
              </a:rPr>
              <a:t>miRNAs </a:t>
            </a:r>
            <a:r>
              <a:rPr sz="1800" spc="-25" dirty="0">
                <a:latin typeface="Arial"/>
                <a:cs typeface="Arial"/>
              </a:rPr>
              <a:t>in </a:t>
            </a:r>
            <a:r>
              <a:rPr sz="1800" spc="-260" dirty="0">
                <a:latin typeface="Arial"/>
                <a:cs typeface="Arial"/>
              </a:rPr>
              <a:t>GSC-EVs  </a:t>
            </a:r>
            <a:r>
              <a:rPr sz="1800" spc="-85" dirty="0">
                <a:latin typeface="Arial"/>
                <a:cs typeface="Arial"/>
              </a:rPr>
              <a:t>and </a:t>
            </a:r>
            <a:r>
              <a:rPr sz="1800" spc="-75" dirty="0">
                <a:latin typeface="Arial"/>
                <a:cs typeface="Arial"/>
              </a:rPr>
              <a:t>Glioblastoma </a:t>
            </a:r>
            <a:r>
              <a:rPr sz="1800" spc="-90" dirty="0">
                <a:latin typeface="Arial"/>
                <a:cs typeface="Arial"/>
              </a:rPr>
              <a:t>Bio </a:t>
            </a:r>
            <a:r>
              <a:rPr sz="1800" spc="-100" dirty="0">
                <a:latin typeface="Arial"/>
                <a:cs typeface="Arial"/>
              </a:rPr>
              <a:t>Discovery </a:t>
            </a:r>
            <a:r>
              <a:rPr sz="1800" spc="-70" dirty="0">
                <a:latin typeface="Arial"/>
                <a:cs typeface="Arial"/>
              </a:rPr>
              <a:t>Portal </a:t>
            </a:r>
            <a:r>
              <a:rPr sz="1800" spc="-50" dirty="0">
                <a:latin typeface="Arial"/>
                <a:cs typeface="Arial"/>
              </a:rPr>
              <a:t>- </a:t>
            </a:r>
            <a:r>
              <a:rPr sz="1800" spc="-105" dirty="0">
                <a:latin typeface="Arial"/>
                <a:cs typeface="Arial"/>
              </a:rPr>
              <a:t>Celiku </a:t>
            </a:r>
            <a:r>
              <a:rPr sz="1800" spc="-10" dirty="0">
                <a:latin typeface="Arial"/>
                <a:cs typeface="Arial"/>
              </a:rPr>
              <a:t>et </a:t>
            </a:r>
            <a:r>
              <a:rPr sz="1800" spc="-65" dirty="0">
                <a:latin typeface="Arial"/>
                <a:cs typeface="Arial"/>
              </a:rPr>
              <a:t>al </a:t>
            </a:r>
            <a:r>
              <a:rPr sz="1800" spc="-130" dirty="0">
                <a:latin typeface="Arial"/>
                <a:cs typeface="Arial"/>
              </a:rPr>
              <a:t>PlosOne</a:t>
            </a:r>
            <a:r>
              <a:rPr sz="1800" spc="-250" dirty="0">
                <a:latin typeface="Arial"/>
                <a:cs typeface="Arial"/>
              </a:rPr>
              <a:t> </a:t>
            </a:r>
            <a:r>
              <a:rPr sz="1800" spc="-95" dirty="0">
                <a:latin typeface="Arial"/>
                <a:cs typeface="Arial"/>
              </a:rPr>
              <a:t>2014</a:t>
            </a:r>
            <a:endParaRPr sz="18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72668" y="1001267"/>
            <a:ext cx="10634472" cy="14798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8739" y="30480"/>
            <a:ext cx="1305560" cy="2984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190" dirty="0"/>
              <a:t>Supp </a:t>
            </a:r>
            <a:r>
              <a:rPr sz="1800" spc="-150" dirty="0"/>
              <a:t>Figure</a:t>
            </a:r>
            <a:r>
              <a:rPr sz="1800" spc="-105" dirty="0"/>
              <a:t> </a:t>
            </a:r>
            <a:r>
              <a:rPr sz="1800" spc="-90" dirty="0"/>
              <a:t>3</a:t>
            </a:r>
            <a:endParaRPr sz="1800"/>
          </a:p>
        </p:txBody>
      </p:sp>
      <p:sp>
        <p:nvSpPr>
          <p:cNvPr id="5" name="object 5"/>
          <p:cNvSpPr txBox="1"/>
          <p:nvPr/>
        </p:nvSpPr>
        <p:spPr>
          <a:xfrm>
            <a:off x="449376" y="884935"/>
            <a:ext cx="240665" cy="457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b="1" spc="-330" dirty="0">
                <a:latin typeface="Arial"/>
                <a:cs typeface="Arial"/>
              </a:rPr>
              <a:t>A</a:t>
            </a:r>
            <a:endParaRPr sz="2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49376" y="2485135"/>
            <a:ext cx="224790" cy="457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b="1" spc="-455" dirty="0">
                <a:latin typeface="Arial"/>
                <a:cs typeface="Arial"/>
              </a:rPr>
              <a:t>B</a:t>
            </a:r>
            <a:endParaRPr sz="28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839724" y="2668523"/>
            <a:ext cx="10698480" cy="390753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426212" y="4645532"/>
            <a:ext cx="213360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endParaRPr sz="2800" dirty="0">
              <a:latin typeface="Arial"/>
              <a:cs typeface="Arial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E92804E-4BE8-B645-B339-13D3534C970B}"/>
              </a:ext>
            </a:extLst>
          </p:cNvPr>
          <p:cNvSpPr/>
          <p:nvPr/>
        </p:nvSpPr>
        <p:spPr>
          <a:xfrm>
            <a:off x="8077200" y="3429000"/>
            <a:ext cx="868045" cy="9479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bject 8"/>
          <p:cNvSpPr txBox="1"/>
          <p:nvPr/>
        </p:nvSpPr>
        <p:spPr>
          <a:xfrm>
            <a:off x="8063753" y="3505200"/>
            <a:ext cx="791845" cy="8642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112395">
              <a:lnSpc>
                <a:spcPct val="100000"/>
              </a:lnSpc>
            </a:pPr>
            <a:r>
              <a:rPr sz="800" spc="-65" dirty="0">
                <a:latin typeface="Arial"/>
                <a:cs typeface="Arial"/>
              </a:rPr>
              <a:t>hsa</a:t>
            </a:r>
            <a:r>
              <a:rPr sz="800" spc="-20" dirty="0">
                <a:latin typeface="Arial"/>
                <a:cs typeface="Arial"/>
              </a:rPr>
              <a:t>-m</a:t>
            </a:r>
            <a:r>
              <a:rPr sz="800" dirty="0">
                <a:latin typeface="Arial"/>
                <a:cs typeface="Arial"/>
              </a:rPr>
              <a:t>i</a:t>
            </a:r>
            <a:r>
              <a:rPr sz="800" spc="-150" dirty="0">
                <a:latin typeface="Arial"/>
                <a:cs typeface="Arial"/>
              </a:rPr>
              <a:t>R</a:t>
            </a:r>
            <a:r>
              <a:rPr sz="800" spc="-20" dirty="0">
                <a:latin typeface="Arial"/>
                <a:cs typeface="Arial"/>
              </a:rPr>
              <a:t>-</a:t>
            </a:r>
            <a:r>
              <a:rPr sz="800" spc="-40" dirty="0">
                <a:latin typeface="Arial"/>
                <a:cs typeface="Arial"/>
              </a:rPr>
              <a:t>142</a:t>
            </a:r>
            <a:r>
              <a:rPr sz="800" spc="-20" dirty="0">
                <a:latin typeface="Arial"/>
                <a:cs typeface="Arial"/>
              </a:rPr>
              <a:t>-</a:t>
            </a:r>
            <a:r>
              <a:rPr sz="800" spc="-25" dirty="0">
                <a:latin typeface="Arial"/>
                <a:cs typeface="Arial"/>
              </a:rPr>
              <a:t>3p  </a:t>
            </a:r>
            <a:r>
              <a:rPr sz="800" spc="-65" dirty="0">
                <a:latin typeface="Arial"/>
                <a:cs typeface="Arial"/>
              </a:rPr>
              <a:t>(HR:</a:t>
            </a:r>
            <a:r>
              <a:rPr sz="800" spc="-135" dirty="0">
                <a:latin typeface="Arial"/>
                <a:cs typeface="Arial"/>
              </a:rPr>
              <a:t> </a:t>
            </a:r>
            <a:r>
              <a:rPr sz="800" spc="-35" dirty="0">
                <a:latin typeface="Arial"/>
                <a:cs typeface="Arial"/>
              </a:rPr>
              <a:t>1.39)</a:t>
            </a:r>
            <a:endParaRPr sz="800" dirty="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  <a:spcBef>
                <a:spcPts val="495"/>
              </a:spcBef>
            </a:pPr>
            <a:r>
              <a:rPr sz="800" spc="-50" dirty="0">
                <a:latin typeface="Arial"/>
                <a:cs typeface="Arial"/>
              </a:rPr>
              <a:t>hsa-miR-551a</a:t>
            </a:r>
            <a:r>
              <a:rPr sz="800" spc="-110" dirty="0">
                <a:latin typeface="Arial"/>
                <a:cs typeface="Arial"/>
              </a:rPr>
              <a:t> </a:t>
            </a:r>
            <a:r>
              <a:rPr lang="en-AU" sz="800" spc="-110" dirty="0">
                <a:latin typeface="Arial"/>
                <a:cs typeface="Arial"/>
              </a:rPr>
              <a:t>  </a:t>
            </a:r>
            <a:r>
              <a:rPr sz="800" spc="-65" dirty="0">
                <a:latin typeface="Arial"/>
                <a:cs typeface="Arial"/>
              </a:rPr>
              <a:t>(HR:  </a:t>
            </a:r>
            <a:r>
              <a:rPr sz="800" spc="-35" dirty="0">
                <a:latin typeface="Arial"/>
                <a:cs typeface="Arial"/>
              </a:rPr>
              <a:t>34.03)</a:t>
            </a:r>
            <a:endParaRPr sz="800" dirty="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  <a:spcBef>
                <a:spcPts val="395"/>
              </a:spcBef>
            </a:pPr>
            <a:r>
              <a:rPr sz="800" spc="-50" dirty="0">
                <a:latin typeface="Arial"/>
                <a:cs typeface="Arial"/>
              </a:rPr>
              <a:t>hsa-miR-551a</a:t>
            </a:r>
            <a:r>
              <a:rPr sz="800" spc="-110" dirty="0">
                <a:latin typeface="Arial"/>
                <a:cs typeface="Arial"/>
              </a:rPr>
              <a:t> </a:t>
            </a:r>
            <a:r>
              <a:rPr lang="en-AU" sz="800" spc="-110" dirty="0">
                <a:latin typeface="Arial"/>
                <a:cs typeface="Arial"/>
              </a:rPr>
              <a:t>  </a:t>
            </a:r>
            <a:r>
              <a:rPr sz="800" spc="-65" dirty="0">
                <a:latin typeface="Arial"/>
                <a:cs typeface="Arial"/>
              </a:rPr>
              <a:t>(HR:  </a:t>
            </a:r>
            <a:r>
              <a:rPr sz="800" spc="-35" dirty="0">
                <a:latin typeface="Arial"/>
                <a:cs typeface="Arial"/>
              </a:rPr>
              <a:t>0.23)</a:t>
            </a:r>
            <a:endParaRPr sz="8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</TotalTime>
  <Words>370</Words>
  <Application>Microsoft Macintosh PowerPoint</Application>
  <PresentationFormat>Widescreen</PresentationFormat>
  <Paragraphs>79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Times New Roman</vt:lpstr>
      <vt:lpstr>Office Theme</vt:lpstr>
      <vt:lpstr>PowerPoint Presentation</vt:lpstr>
      <vt:lpstr>Supp Figure 1</vt:lpstr>
      <vt:lpstr>PowerPoint Presentation</vt:lpstr>
      <vt:lpstr>Supp Figure 3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Glioblastoma-derived exosomes can mediate/modulate tumor progression  Or Slow tumor growth by targeting gliolastoma-derived exosomes</dc:title>
  <dc:creator>LocalAdmin</dc:creator>
  <cp:lastModifiedBy>Hong Nguyen</cp:lastModifiedBy>
  <cp:revision>5</cp:revision>
  <dcterms:created xsi:type="dcterms:W3CDTF">2021-11-17T15:27:16Z</dcterms:created>
  <dcterms:modified xsi:type="dcterms:W3CDTF">2022-03-03T02:55:06Z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2021-09-22T00:00:00Z</vt:filetime>
  </property>
  <property fmtid="{D5CDD505-2E9C-101B-9397-08002B2CF9AE}" pid="3" name="Creator">
    <vt:lpwstr>Microsoft® PowerPoint® for Microsoft 365</vt:lpwstr>
  </property>
  <property fmtid="{D5CDD505-2E9C-101B-9397-08002B2CF9AE}" pid="4" name="LastSaved">
    <vt:filetime>2021-11-17T00:00:00Z</vt:filetime>
  </property>
</Properties>
</file>