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08" r:id="rId3"/>
    <p:sldId id="298" r:id="rId4"/>
    <p:sldId id="310" r:id="rId5"/>
    <p:sldId id="273" r:id="rId6"/>
    <p:sldId id="307" r:id="rId7"/>
    <p:sldId id="283" r:id="rId8"/>
    <p:sldId id="279" r:id="rId9"/>
    <p:sldId id="269" r:id="rId10"/>
    <p:sldId id="266" r:id="rId11"/>
    <p:sldId id="267" r:id="rId12"/>
    <p:sldId id="260" r:id="rId13"/>
    <p:sldId id="263" r:id="rId14"/>
    <p:sldId id="262" r:id="rId15"/>
    <p:sldId id="276" r:id="rId16"/>
    <p:sldId id="284" r:id="rId17"/>
    <p:sldId id="275" r:id="rId18"/>
    <p:sldId id="288" r:id="rId19"/>
    <p:sldId id="292" r:id="rId20"/>
    <p:sldId id="277" r:id="rId21"/>
    <p:sldId id="309" r:id="rId22"/>
    <p:sldId id="295" r:id="rId23"/>
    <p:sldId id="29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E3F0"/>
    <a:srgbClr val="000000"/>
    <a:srgbClr val="B3E79A"/>
    <a:srgbClr val="C5E79B"/>
    <a:srgbClr val="FFCE96"/>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04"/>
    <p:restoredTop sz="86380"/>
  </p:normalViewPr>
  <p:slideViewPr>
    <p:cSldViewPr snapToGrid="0" snapToObjects="1">
      <p:cViewPr varScale="1">
        <p:scale>
          <a:sx n="105" d="100"/>
          <a:sy n="105" d="100"/>
        </p:scale>
        <p:origin x="496" y="20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5E311-32F9-6B4A-8CE9-A91015C6C06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D6EC586-35CA-EE4F-9505-F4376621FC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75D29ED-4E06-AF47-BAC7-8E63EBD7465E}"/>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5" name="Footer Placeholder 4">
            <a:extLst>
              <a:ext uri="{FF2B5EF4-FFF2-40B4-BE49-F238E27FC236}">
                <a16:creationId xmlns:a16="http://schemas.microsoft.com/office/drawing/2014/main" id="{9988133F-3988-7541-A315-02810AEC4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09954E-A727-8E42-8BCB-4F2C1B3757F0}"/>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2213421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1E5BD-59B3-7C43-BF4F-A028DEB81BF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45065C5-AE05-B642-B6FD-48B3AB51041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C66955-EA82-B943-AD85-82F1D226248B}"/>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5" name="Footer Placeholder 4">
            <a:extLst>
              <a:ext uri="{FF2B5EF4-FFF2-40B4-BE49-F238E27FC236}">
                <a16:creationId xmlns:a16="http://schemas.microsoft.com/office/drawing/2014/main" id="{C506EBA6-C788-7743-9CE2-24999991FE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1ABEBE-E259-ED47-8469-E4578DBBE557}"/>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142684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C5D846-CE4D-1A46-B5DE-7DC123C74E2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FCBA5A1-4A56-7D45-8B83-2C5D022D08A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8643EE-73AC-2D4B-B43E-4229C58A9F95}"/>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5" name="Footer Placeholder 4">
            <a:extLst>
              <a:ext uri="{FF2B5EF4-FFF2-40B4-BE49-F238E27FC236}">
                <a16:creationId xmlns:a16="http://schemas.microsoft.com/office/drawing/2014/main" id="{A3B6D949-0024-E744-BCFD-D96526D71F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D55296-FA3F-1946-8C4D-EE854644F00E}"/>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2596630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F420A-947C-9646-8AE9-69A75FA42E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4B7A22-759A-E041-81DC-38A48B9478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7EB052-63FD-CB49-9A4C-A2D5A045F876}"/>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5" name="Footer Placeholder 4">
            <a:extLst>
              <a:ext uri="{FF2B5EF4-FFF2-40B4-BE49-F238E27FC236}">
                <a16:creationId xmlns:a16="http://schemas.microsoft.com/office/drawing/2014/main" id="{68AF5888-F8BB-B549-B018-098395B939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9F7851-9B3D-5843-92FE-8E1B0AA20250}"/>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304292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5AD13-6825-3E4A-9909-047AC8DEF20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4A344F9-B559-1242-B500-BE53E4175F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7C6ECF2-E2C6-A545-B024-ECAE14E36164}"/>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5" name="Footer Placeholder 4">
            <a:extLst>
              <a:ext uri="{FF2B5EF4-FFF2-40B4-BE49-F238E27FC236}">
                <a16:creationId xmlns:a16="http://schemas.microsoft.com/office/drawing/2014/main" id="{41F85540-A541-714E-BFD9-CA7D32B690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49F0F8-9565-994C-96E7-F6BD1FF8386A}"/>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4294086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93F49-2729-074E-819B-099162C788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EAC114-61E5-C747-BE79-6532BB23908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D18A5C-6ABF-E242-B9F3-4D36ED60BA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17ECBA-D6FD-B04F-93FE-E87C7BD3B7D5}"/>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6" name="Footer Placeholder 5">
            <a:extLst>
              <a:ext uri="{FF2B5EF4-FFF2-40B4-BE49-F238E27FC236}">
                <a16:creationId xmlns:a16="http://schemas.microsoft.com/office/drawing/2014/main" id="{A2AD7136-0259-BC45-AED6-260BE8922B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9F78E3-A6E1-F848-AEAB-0F29A3ABAFA9}"/>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853363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F26D3-36B1-FC47-B954-3FD025A694E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64CF04B-F344-6D4F-BCCF-883B5B5C00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36A34CA-49F8-D747-8C71-9E986AE8AB7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8096C3D-E54C-CE40-9426-F0178B90B25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CDCB381-7353-4943-9D5F-D0DA8ED855E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702219A-C4EA-C641-B366-87CCD8E48CE8}"/>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8" name="Footer Placeholder 7">
            <a:extLst>
              <a:ext uri="{FF2B5EF4-FFF2-40B4-BE49-F238E27FC236}">
                <a16:creationId xmlns:a16="http://schemas.microsoft.com/office/drawing/2014/main" id="{83CAF84C-D96C-FB40-9A10-9244DD8342B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09397B-63E8-4649-B507-EC284596F3CE}"/>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509251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9E3A2-3319-ED4E-81A5-7D8CA64D609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D3DA3F-CE6D-9147-8BBC-F96697E0DE9B}"/>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4" name="Footer Placeholder 3">
            <a:extLst>
              <a:ext uri="{FF2B5EF4-FFF2-40B4-BE49-F238E27FC236}">
                <a16:creationId xmlns:a16="http://schemas.microsoft.com/office/drawing/2014/main" id="{F34171BC-6F57-5C47-B1C2-01D1386E98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E2D0D66-68F8-ED44-B78C-96AB0509D1B4}"/>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2862938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10929D0-81B1-EC46-A309-516C0AE57450}"/>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3" name="Footer Placeholder 2">
            <a:extLst>
              <a:ext uri="{FF2B5EF4-FFF2-40B4-BE49-F238E27FC236}">
                <a16:creationId xmlns:a16="http://schemas.microsoft.com/office/drawing/2014/main" id="{D232ABFE-F661-AA4D-9784-4D2740E34B7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0A50B1-071D-5D43-B732-4E746E9B1414}"/>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17168683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658DF-4427-CA48-AB9F-640010D906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05BB0E8-69EC-364B-B2B2-1F4225BBA4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9436B9-3744-AB4F-BBC9-B0F60A190E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45AAF51-5AFA-8449-A92F-B776C1EC5E4C}"/>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6" name="Footer Placeholder 5">
            <a:extLst>
              <a:ext uri="{FF2B5EF4-FFF2-40B4-BE49-F238E27FC236}">
                <a16:creationId xmlns:a16="http://schemas.microsoft.com/office/drawing/2014/main" id="{68A08AC5-B6F3-1642-960D-949BBB5AB9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0E3A75-B877-3247-8273-3911E0842A1A}"/>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740605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27CF4-188E-ED4B-9733-FF1CF79A5F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D7446B5-3F61-4E41-9337-F5AB0EBA28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CB0592-70EB-CB4D-A779-3919E3403D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4043A91-535F-DC4D-90E4-6199F01CB677}"/>
              </a:ext>
            </a:extLst>
          </p:cNvPr>
          <p:cNvSpPr>
            <a:spLocks noGrp="1"/>
          </p:cNvSpPr>
          <p:nvPr>
            <p:ph type="dt" sz="half" idx="10"/>
          </p:nvPr>
        </p:nvSpPr>
        <p:spPr/>
        <p:txBody>
          <a:bodyPr/>
          <a:lstStyle/>
          <a:p>
            <a:fld id="{FE75879C-9D4B-8D46-BB20-ABC6C70F8EA1}" type="datetimeFigureOut">
              <a:rPr lang="en-US" smtClean="0"/>
              <a:t>2/28/22</a:t>
            </a:fld>
            <a:endParaRPr lang="en-US"/>
          </a:p>
        </p:txBody>
      </p:sp>
      <p:sp>
        <p:nvSpPr>
          <p:cNvPr id="6" name="Footer Placeholder 5">
            <a:extLst>
              <a:ext uri="{FF2B5EF4-FFF2-40B4-BE49-F238E27FC236}">
                <a16:creationId xmlns:a16="http://schemas.microsoft.com/office/drawing/2014/main" id="{A0DC2A7F-054D-134F-8815-FC1EBBF2C5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08AF93-BB51-5A46-A7C5-D84E4D2BCF9B}"/>
              </a:ext>
            </a:extLst>
          </p:cNvPr>
          <p:cNvSpPr>
            <a:spLocks noGrp="1"/>
          </p:cNvSpPr>
          <p:nvPr>
            <p:ph type="sldNum" sz="quarter" idx="12"/>
          </p:nvPr>
        </p:nvSpPr>
        <p:spPr/>
        <p:txBody>
          <a:bodyPr/>
          <a:lstStyle/>
          <a:p>
            <a:fld id="{2C141148-9C6D-8144-A73C-2AE87A4CB97C}" type="slidenum">
              <a:rPr lang="en-US" smtClean="0"/>
              <a:t>‹#›</a:t>
            </a:fld>
            <a:endParaRPr lang="en-US"/>
          </a:p>
        </p:txBody>
      </p:sp>
    </p:spTree>
    <p:extLst>
      <p:ext uri="{BB962C8B-B14F-4D97-AF65-F5344CB8AC3E}">
        <p14:creationId xmlns:p14="http://schemas.microsoft.com/office/powerpoint/2010/main" val="1354103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065CFB-0BF5-B745-89EE-5E2ED33F97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D9645E2-E9DE-4D4A-9471-EA95C9AC4C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C34D04-5762-754B-96A4-2B3F2A1A5F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75879C-9D4B-8D46-BB20-ABC6C70F8EA1}" type="datetimeFigureOut">
              <a:rPr lang="en-US" smtClean="0"/>
              <a:t>2/28/22</a:t>
            </a:fld>
            <a:endParaRPr lang="en-US"/>
          </a:p>
        </p:txBody>
      </p:sp>
      <p:sp>
        <p:nvSpPr>
          <p:cNvPr id="5" name="Footer Placeholder 4">
            <a:extLst>
              <a:ext uri="{FF2B5EF4-FFF2-40B4-BE49-F238E27FC236}">
                <a16:creationId xmlns:a16="http://schemas.microsoft.com/office/drawing/2014/main" id="{5625CA62-DC1E-DB4E-9FAB-54A2BE0984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FD5CD1E-9A60-1F4D-8A00-9B06BCEED9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41148-9C6D-8144-A73C-2AE87A4CB97C}" type="slidenum">
              <a:rPr lang="en-US" smtClean="0"/>
              <a:t>‹#›</a:t>
            </a:fld>
            <a:endParaRPr lang="en-US"/>
          </a:p>
        </p:txBody>
      </p:sp>
    </p:spTree>
    <p:extLst>
      <p:ext uri="{BB962C8B-B14F-4D97-AF65-F5344CB8AC3E}">
        <p14:creationId xmlns:p14="http://schemas.microsoft.com/office/powerpoint/2010/main" val="23961934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FC923-155C-4243-A361-D1101E8CE484}"/>
              </a:ext>
            </a:extLst>
          </p:cNvPr>
          <p:cNvSpPr>
            <a:spLocks noGrp="1"/>
          </p:cNvSpPr>
          <p:nvPr>
            <p:ph type="ctrTitle"/>
          </p:nvPr>
        </p:nvSpPr>
        <p:spPr>
          <a:xfrm>
            <a:off x="697424" y="449451"/>
            <a:ext cx="9970576" cy="1797803"/>
          </a:xfrm>
        </p:spPr>
        <p:txBody>
          <a:bodyPr>
            <a:normAutofit/>
          </a:bodyPr>
          <a:lstStyle/>
          <a:p>
            <a:r>
              <a:rPr lang="en-US" dirty="0"/>
              <a:t>Figures for Hodgman </a:t>
            </a:r>
            <a:r>
              <a:rPr lang="en-US" i="1" dirty="0"/>
              <a:t>et al. </a:t>
            </a:r>
            <a:r>
              <a:rPr lang="en-US" dirty="0"/>
              <a:t>CoA restriction </a:t>
            </a:r>
            <a:r>
              <a:rPr lang="en-US"/>
              <a:t>and effect of PCOS</a:t>
            </a:r>
            <a:endParaRPr lang="en-US" dirty="0"/>
          </a:p>
        </p:txBody>
      </p:sp>
      <p:sp>
        <p:nvSpPr>
          <p:cNvPr id="3" name="Subtitle 2">
            <a:extLst>
              <a:ext uri="{FF2B5EF4-FFF2-40B4-BE49-F238E27FC236}">
                <a16:creationId xmlns:a16="http://schemas.microsoft.com/office/drawing/2014/main" id="{98DF4C09-51FD-C34E-82AA-4DF65487C003}"/>
              </a:ext>
            </a:extLst>
          </p:cNvPr>
          <p:cNvSpPr>
            <a:spLocks noGrp="1"/>
          </p:cNvSpPr>
          <p:nvPr>
            <p:ph type="subTitle" idx="1"/>
          </p:nvPr>
        </p:nvSpPr>
        <p:spPr>
          <a:xfrm>
            <a:off x="423619" y="2138766"/>
            <a:ext cx="5512232" cy="4269783"/>
          </a:xfrm>
        </p:spPr>
        <p:txBody>
          <a:bodyPr>
            <a:normAutofit fontScale="85000" lnSpcReduction="20000"/>
          </a:bodyPr>
          <a:lstStyle/>
          <a:p>
            <a:pPr algn="just"/>
            <a:r>
              <a:rPr lang="en-US" dirty="0"/>
              <a:t>1. Title Slide</a:t>
            </a:r>
          </a:p>
          <a:p>
            <a:pPr algn="just"/>
            <a:r>
              <a:rPr lang="en-US" dirty="0"/>
              <a:t>2. Figure 1. Common metabolic pathway motif  </a:t>
            </a:r>
          </a:p>
          <a:p>
            <a:pPr algn="just"/>
            <a:r>
              <a:rPr lang="en-US" dirty="0"/>
              <a:t>3. Figure 2. Clinical signs linked to CoA restriction</a:t>
            </a:r>
          </a:p>
          <a:p>
            <a:pPr algn="just"/>
            <a:r>
              <a:rPr lang="en-US" dirty="0"/>
              <a:t>4. Figure 3. Interlinking of separate adverse conditions</a:t>
            </a:r>
          </a:p>
          <a:p>
            <a:pPr algn="just"/>
            <a:r>
              <a:rPr lang="en-US" dirty="0"/>
              <a:t>5. Fig S1. </a:t>
            </a:r>
            <a:r>
              <a:rPr lang="en-US" dirty="0" err="1"/>
              <a:t>LipidNetwork</a:t>
            </a:r>
            <a:r>
              <a:rPr lang="en-US" dirty="0"/>
              <a:t> output</a:t>
            </a:r>
          </a:p>
          <a:p>
            <a:pPr algn="just"/>
            <a:r>
              <a:rPr lang="en-US" dirty="0"/>
              <a:t>6. Fig S2. PANK1 tissue-specific transcript profile</a:t>
            </a:r>
          </a:p>
          <a:p>
            <a:pPr algn="just"/>
            <a:r>
              <a:rPr lang="en-US" dirty="0"/>
              <a:t>7. Fig S3. Key to Figures S4-S13</a:t>
            </a:r>
          </a:p>
          <a:p>
            <a:pPr algn="just"/>
            <a:r>
              <a:rPr lang="en-US" dirty="0"/>
              <a:t>8. Fig S4. PE-perturbed enzymes for CoA synthesis</a:t>
            </a:r>
          </a:p>
          <a:p>
            <a:pPr algn="just"/>
            <a:r>
              <a:rPr lang="en-US" dirty="0"/>
              <a:t>9. Fig S5. PE-perturbed enzymes: sphingolipids</a:t>
            </a:r>
          </a:p>
          <a:p>
            <a:pPr algn="just"/>
            <a:r>
              <a:rPr lang="en-US" dirty="0"/>
              <a:t>10.Fig S6. PE-perturbed enzymes: </a:t>
            </a:r>
            <a:r>
              <a:rPr lang="en-US" dirty="0" err="1"/>
              <a:t>glycerolipids</a:t>
            </a:r>
            <a:r>
              <a:rPr lang="en-US" dirty="0"/>
              <a:t> </a:t>
            </a:r>
          </a:p>
          <a:p>
            <a:pPr algn="just"/>
            <a:r>
              <a:rPr lang="en-US" dirty="0"/>
              <a:t>11.Fig S7. PE-perturbed enzymes: phospholipids</a:t>
            </a:r>
          </a:p>
          <a:p>
            <a:pPr algn="just"/>
            <a:r>
              <a:rPr lang="en-US" dirty="0"/>
              <a:t>12.Fig S8. PE-perturbed enzymes: fatty acid synth.</a:t>
            </a:r>
          </a:p>
          <a:p>
            <a:pPr algn="just"/>
            <a:endParaRPr lang="en-US" dirty="0"/>
          </a:p>
          <a:p>
            <a:pPr algn="just"/>
            <a:endParaRPr lang="en-US" dirty="0"/>
          </a:p>
          <a:p>
            <a:pPr algn="just"/>
            <a:endParaRPr lang="en-US" dirty="0"/>
          </a:p>
        </p:txBody>
      </p:sp>
      <p:sp>
        <p:nvSpPr>
          <p:cNvPr id="4" name="Subtitle 2">
            <a:extLst>
              <a:ext uri="{FF2B5EF4-FFF2-40B4-BE49-F238E27FC236}">
                <a16:creationId xmlns:a16="http://schemas.microsoft.com/office/drawing/2014/main" id="{011518A4-0BB6-4B42-9C2A-89EE6431C150}"/>
              </a:ext>
            </a:extLst>
          </p:cNvPr>
          <p:cNvSpPr txBox="1">
            <a:spLocks/>
          </p:cNvSpPr>
          <p:nvPr/>
        </p:nvSpPr>
        <p:spPr>
          <a:xfrm>
            <a:off x="5876435" y="2136186"/>
            <a:ext cx="5512232" cy="426978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endParaRPr lang="en-US" dirty="0"/>
          </a:p>
          <a:p>
            <a:pPr algn="just"/>
            <a:r>
              <a:rPr lang="en-US" dirty="0"/>
              <a:t>13.Fig S9. PE-perturbed enzymes: ketone bodies</a:t>
            </a:r>
          </a:p>
          <a:p>
            <a:pPr algn="just"/>
            <a:r>
              <a:rPr lang="en-US" dirty="0"/>
              <a:t>14.Fig S10. PE-perturbed enzymes: beta-oxidation</a:t>
            </a:r>
          </a:p>
          <a:p>
            <a:pPr algn="just"/>
            <a:r>
              <a:rPr lang="en-US" dirty="0"/>
              <a:t>15.Fig S11. PE-perturbed enzymes: glycolysis</a:t>
            </a:r>
          </a:p>
          <a:p>
            <a:pPr algn="just"/>
            <a:r>
              <a:rPr lang="en-US" dirty="0"/>
              <a:t>16.Fig S12. PE-perturbed enzymes: TCA cycle</a:t>
            </a:r>
          </a:p>
          <a:p>
            <a:pPr algn="just"/>
            <a:r>
              <a:rPr lang="en-US" dirty="0"/>
              <a:t>17.Fig S13. PE-perturbed enzymes: ILV degradation </a:t>
            </a:r>
          </a:p>
          <a:p>
            <a:pPr algn="just"/>
            <a:r>
              <a:rPr lang="en-US" dirty="0"/>
              <a:t>18.Fig S14. </a:t>
            </a:r>
            <a:r>
              <a:rPr lang="en-US" dirty="0" err="1"/>
              <a:t>PPARa</a:t>
            </a:r>
            <a:r>
              <a:rPr lang="en-US" dirty="0"/>
              <a:t> dysregulation</a:t>
            </a:r>
          </a:p>
          <a:p>
            <a:pPr algn="just"/>
            <a:r>
              <a:rPr lang="en-US" dirty="0"/>
              <a:t>19.Fig S15. Insulin </a:t>
            </a:r>
            <a:r>
              <a:rPr lang="en-US" dirty="0" err="1"/>
              <a:t>signalling</a:t>
            </a:r>
            <a:endParaRPr lang="en-US" dirty="0"/>
          </a:p>
          <a:p>
            <a:pPr algn="just"/>
            <a:r>
              <a:rPr lang="en-US" dirty="0"/>
              <a:t>20.Fig S16. Dysregulation of ILV degradation</a:t>
            </a:r>
          </a:p>
          <a:p>
            <a:pPr algn="just"/>
            <a:r>
              <a:rPr lang="en-US" dirty="0"/>
              <a:t>21.Fig S17. Interference in PDHA inhibition</a:t>
            </a:r>
          </a:p>
          <a:p>
            <a:pPr algn="just"/>
            <a:r>
              <a:rPr lang="en-US" dirty="0"/>
              <a:t>22.Fig S18. Phosphatidyl serine distribution</a:t>
            </a:r>
          </a:p>
          <a:p>
            <a:pPr algn="just"/>
            <a:r>
              <a:rPr lang="en-US"/>
              <a:t>2</a:t>
            </a:r>
            <a:r>
              <a:rPr lang="en-US" dirty="0"/>
              <a:t>3</a:t>
            </a:r>
            <a:r>
              <a:rPr lang="en-US"/>
              <a:t>.</a:t>
            </a:r>
            <a:r>
              <a:rPr lang="en-US" dirty="0"/>
              <a:t>Fig S19. BCAT1 tissue distribution</a:t>
            </a:r>
          </a:p>
          <a:p>
            <a:pPr algn="just"/>
            <a:endParaRPr lang="en-US" dirty="0"/>
          </a:p>
        </p:txBody>
      </p:sp>
    </p:spTree>
    <p:extLst>
      <p:ext uri="{BB962C8B-B14F-4D97-AF65-F5344CB8AC3E}">
        <p14:creationId xmlns:p14="http://schemas.microsoft.com/office/powerpoint/2010/main" val="2438701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74820" y="5466303"/>
            <a:ext cx="4567518" cy="114852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S6. PE-perturbed enzymes in </a:t>
            </a:r>
            <a:r>
              <a:rPr lang="en-US" sz="1600" dirty="0" err="1"/>
              <a:t>glycerolipid</a:t>
            </a:r>
            <a:r>
              <a:rPr lang="en-US" sz="1600" dirty="0"/>
              <a:t> metabolism. </a:t>
            </a:r>
            <a:r>
              <a:rPr lang="en-US" sz="1600" dirty="0" err="1"/>
              <a:t>Colour</a:t>
            </a:r>
            <a:r>
              <a:rPr lang="en-US" sz="1600" dirty="0"/>
              <a:t> coding is defined in Figure S3. </a:t>
            </a:r>
          </a:p>
        </p:txBody>
      </p:sp>
      <p:sp>
        <p:nvSpPr>
          <p:cNvPr id="19" name="TextBox 18">
            <a:extLst>
              <a:ext uri="{FF2B5EF4-FFF2-40B4-BE49-F238E27FC236}">
                <a16:creationId xmlns:a16="http://schemas.microsoft.com/office/drawing/2014/main" id="{CB7BAF1A-C330-FC44-97D4-81948B3F72AB}"/>
              </a:ext>
            </a:extLst>
          </p:cNvPr>
          <p:cNvSpPr txBox="1"/>
          <p:nvPr/>
        </p:nvSpPr>
        <p:spPr>
          <a:xfrm>
            <a:off x="74820" y="764729"/>
            <a:ext cx="2558781" cy="1815882"/>
          </a:xfrm>
          <a:prstGeom prst="rect">
            <a:avLst/>
          </a:prstGeom>
          <a:noFill/>
        </p:spPr>
        <p:txBody>
          <a:bodyPr wrap="square" rtlCol="0">
            <a:spAutoFit/>
          </a:bodyPr>
          <a:lstStyle/>
          <a:p>
            <a:r>
              <a:rPr lang="en-US" sz="1400" dirty="0">
                <a:solidFill>
                  <a:srgbClr val="00B0F0"/>
                </a:solidFill>
              </a:rPr>
              <a:t>3.1.1.3   </a:t>
            </a:r>
            <a:r>
              <a:rPr lang="en-US" sz="1400" dirty="0"/>
              <a:t>secreted: </a:t>
            </a:r>
            <a:r>
              <a:rPr lang="en-GB" sz="1400" dirty="0"/>
              <a:t>PNLIPRP1,2 , LIPC,F (D) LIPG (U). In membrane: PNPLA2 (U), PNPLA3 (D)</a:t>
            </a:r>
          </a:p>
          <a:p>
            <a:r>
              <a:rPr lang="en-US" sz="1400" dirty="0">
                <a:solidFill>
                  <a:srgbClr val="00B0F0"/>
                </a:solidFill>
              </a:rPr>
              <a:t>3.1.3.4   </a:t>
            </a:r>
            <a:r>
              <a:rPr lang="en-US" sz="1400" dirty="0"/>
              <a:t>LIPN3 (D, nucleus), </a:t>
            </a:r>
            <a:r>
              <a:rPr lang="en-GB" sz="1400" dirty="0"/>
              <a:t>LPIN1,2 (U, cytoplasm, ER, nucleus)</a:t>
            </a:r>
          </a:p>
          <a:p>
            <a:endParaRPr lang="en-GB" sz="1400" dirty="0"/>
          </a:p>
        </p:txBody>
      </p:sp>
      <p:grpSp>
        <p:nvGrpSpPr>
          <p:cNvPr id="2" name="Group 1">
            <a:extLst>
              <a:ext uri="{FF2B5EF4-FFF2-40B4-BE49-F238E27FC236}">
                <a16:creationId xmlns:a16="http://schemas.microsoft.com/office/drawing/2014/main" id="{3E5C90A9-9B72-1842-98E6-739AB9ADD644}"/>
              </a:ext>
            </a:extLst>
          </p:cNvPr>
          <p:cNvGrpSpPr/>
          <p:nvPr/>
        </p:nvGrpSpPr>
        <p:grpSpPr>
          <a:xfrm>
            <a:off x="5380223" y="-192667"/>
            <a:ext cx="6378521" cy="6858000"/>
            <a:chOff x="5380223" y="-192667"/>
            <a:chExt cx="6378521" cy="6858000"/>
          </a:xfrm>
        </p:grpSpPr>
        <p:pic>
          <p:nvPicPr>
            <p:cNvPr id="3" name="Picture 2">
              <a:extLst>
                <a:ext uri="{FF2B5EF4-FFF2-40B4-BE49-F238E27FC236}">
                  <a16:creationId xmlns:a16="http://schemas.microsoft.com/office/drawing/2014/main" id="{B606022F-83C7-DB4F-9393-1983FA0C026D}"/>
                </a:ext>
              </a:extLst>
            </p:cNvPr>
            <p:cNvPicPr>
              <a:picLocks noChangeAspect="1"/>
            </p:cNvPicPr>
            <p:nvPr/>
          </p:nvPicPr>
          <p:blipFill>
            <a:blip r:embed="rId2"/>
            <a:stretch>
              <a:fillRect/>
            </a:stretch>
          </p:blipFill>
          <p:spPr>
            <a:xfrm>
              <a:off x="5380223" y="-192667"/>
              <a:ext cx="6378521" cy="6858000"/>
            </a:xfrm>
            <a:prstGeom prst="rect">
              <a:avLst/>
            </a:prstGeom>
          </p:spPr>
        </p:pic>
        <p:sp>
          <p:nvSpPr>
            <p:cNvPr id="6" name="Rectangle 5">
              <a:extLst>
                <a:ext uri="{FF2B5EF4-FFF2-40B4-BE49-F238E27FC236}">
                  <a16:creationId xmlns:a16="http://schemas.microsoft.com/office/drawing/2014/main" id="{D46CFA46-23AC-EA4D-9A3F-D26A9950F95F}"/>
                </a:ext>
              </a:extLst>
            </p:cNvPr>
            <p:cNvSpPr/>
            <p:nvPr/>
          </p:nvSpPr>
          <p:spPr>
            <a:xfrm>
              <a:off x="8127322" y="2331545"/>
              <a:ext cx="387242" cy="17685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CAFDEB7-D7B3-D64E-9590-E281B68518D8}"/>
                </a:ext>
              </a:extLst>
            </p:cNvPr>
            <p:cNvSpPr/>
            <p:nvPr/>
          </p:nvSpPr>
          <p:spPr>
            <a:xfrm>
              <a:off x="8735029" y="3363806"/>
              <a:ext cx="387242" cy="176854"/>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F17747EE-B8F7-0848-9DC5-A7E1A7A2F79B}"/>
                </a:ext>
              </a:extLst>
            </p:cNvPr>
            <p:cNvSpPr/>
            <p:nvPr/>
          </p:nvSpPr>
          <p:spPr>
            <a:xfrm>
              <a:off x="9229910" y="3275379"/>
              <a:ext cx="387242" cy="17685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FE4D1F7-A693-FC49-BD0E-5ED46DE04CC1}"/>
                </a:ext>
              </a:extLst>
            </p:cNvPr>
            <p:cNvSpPr/>
            <p:nvPr/>
          </p:nvSpPr>
          <p:spPr>
            <a:xfrm>
              <a:off x="9807208" y="3344142"/>
              <a:ext cx="387242" cy="17685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E20601D-164A-F747-AEE8-244D0921ED6B}"/>
                </a:ext>
              </a:extLst>
            </p:cNvPr>
            <p:cNvSpPr/>
            <p:nvPr/>
          </p:nvSpPr>
          <p:spPr>
            <a:xfrm>
              <a:off x="9807208" y="3507056"/>
              <a:ext cx="387242" cy="176854"/>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CF9934E-3E40-F848-80C5-33E336806EF3}"/>
                </a:ext>
              </a:extLst>
            </p:cNvPr>
            <p:cNvSpPr/>
            <p:nvPr/>
          </p:nvSpPr>
          <p:spPr>
            <a:xfrm>
              <a:off x="7953365" y="3381365"/>
              <a:ext cx="387242" cy="17685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709553A-168C-D741-9861-9CEF31574E85}"/>
                </a:ext>
              </a:extLst>
            </p:cNvPr>
            <p:cNvSpPr/>
            <p:nvPr/>
          </p:nvSpPr>
          <p:spPr>
            <a:xfrm>
              <a:off x="8449868" y="3655284"/>
              <a:ext cx="387242" cy="17685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FD076F87-557A-C540-B742-DF4B81190098}"/>
                </a:ext>
              </a:extLst>
            </p:cNvPr>
            <p:cNvSpPr/>
            <p:nvPr/>
          </p:nvSpPr>
          <p:spPr>
            <a:xfrm>
              <a:off x="9815099" y="3792281"/>
              <a:ext cx="387242" cy="176854"/>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053AE50-8CF5-C846-A338-98DCFFB7AA6A}"/>
                </a:ext>
              </a:extLst>
            </p:cNvPr>
            <p:cNvSpPr/>
            <p:nvPr/>
          </p:nvSpPr>
          <p:spPr>
            <a:xfrm>
              <a:off x="8449868" y="3978022"/>
              <a:ext cx="387242" cy="17685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7B60F862-36C9-D34F-A9F6-521EB3A4ECAE}"/>
                </a:ext>
              </a:extLst>
            </p:cNvPr>
            <p:cNvSpPr/>
            <p:nvPr/>
          </p:nvSpPr>
          <p:spPr>
            <a:xfrm>
              <a:off x="8925084" y="3497224"/>
              <a:ext cx="591609" cy="295057"/>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34314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0" y="6527800"/>
            <a:ext cx="10515600"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S7. PE-perturbed enzymes in phospholipid metabolism. </a:t>
            </a:r>
            <a:r>
              <a:rPr lang="en-US" sz="1600" dirty="0" err="1"/>
              <a:t>Colour</a:t>
            </a:r>
            <a:r>
              <a:rPr lang="en-US" sz="1600" dirty="0"/>
              <a:t> coding is defined in Figure S3.</a:t>
            </a:r>
          </a:p>
        </p:txBody>
      </p:sp>
      <p:sp>
        <p:nvSpPr>
          <p:cNvPr id="35" name="TextBox 34">
            <a:extLst>
              <a:ext uri="{FF2B5EF4-FFF2-40B4-BE49-F238E27FC236}">
                <a16:creationId xmlns:a16="http://schemas.microsoft.com/office/drawing/2014/main" id="{8E2A48DB-A888-F64E-BAEA-7E1B8F9EDF5F}"/>
              </a:ext>
            </a:extLst>
          </p:cNvPr>
          <p:cNvSpPr txBox="1"/>
          <p:nvPr/>
        </p:nvSpPr>
        <p:spPr>
          <a:xfrm>
            <a:off x="27576" y="1171129"/>
            <a:ext cx="2323269" cy="3754874"/>
          </a:xfrm>
          <a:prstGeom prst="rect">
            <a:avLst/>
          </a:prstGeom>
          <a:noFill/>
        </p:spPr>
        <p:txBody>
          <a:bodyPr wrap="square" rtlCol="0">
            <a:spAutoFit/>
          </a:bodyPr>
          <a:lstStyle/>
          <a:p>
            <a:r>
              <a:rPr lang="en-US" sz="1400" dirty="0">
                <a:solidFill>
                  <a:srgbClr val="00B050"/>
                </a:solidFill>
              </a:rPr>
              <a:t>3.1.4.4</a:t>
            </a:r>
            <a:r>
              <a:rPr lang="en-US" sz="1400" dirty="0">
                <a:solidFill>
                  <a:srgbClr val="00B0F0"/>
                </a:solidFill>
              </a:rPr>
              <a:t>   </a:t>
            </a:r>
            <a:r>
              <a:rPr lang="en-GB" sz="1400" dirty="0"/>
              <a:t>PLD3 (U, ER-specific), PLD4 (D, membrane associated)</a:t>
            </a:r>
          </a:p>
          <a:p>
            <a:r>
              <a:rPr lang="en-US" sz="1400" dirty="0">
                <a:solidFill>
                  <a:srgbClr val="00B050"/>
                </a:solidFill>
              </a:rPr>
              <a:t>3.1.1.4</a:t>
            </a:r>
            <a:r>
              <a:rPr lang="en-US" sz="1400" dirty="0">
                <a:solidFill>
                  <a:srgbClr val="00B0F0"/>
                </a:solidFill>
              </a:rPr>
              <a:t>   </a:t>
            </a:r>
            <a:r>
              <a:rPr lang="en-GB" sz="1400" dirty="0"/>
              <a:t>All D except secreted PLA2G2A, which accepts </a:t>
            </a:r>
            <a:r>
              <a:rPr lang="en-GB" sz="1400" dirty="0" err="1"/>
              <a:t>phosphl</a:t>
            </a:r>
            <a:r>
              <a:rPr lang="en-GB" sz="1400" dirty="0"/>
              <a:t>. choline and </a:t>
            </a:r>
            <a:r>
              <a:rPr lang="en-GB" sz="1400" dirty="0" err="1"/>
              <a:t>phosphl</a:t>
            </a:r>
            <a:r>
              <a:rPr lang="en-GB" sz="1400" dirty="0"/>
              <a:t>. serine as substrates and  is proinflammatory by releasing arachidonic acid from phospholipids.</a:t>
            </a:r>
          </a:p>
          <a:p>
            <a:r>
              <a:rPr lang="en-GB" sz="1400" dirty="0">
                <a:solidFill>
                  <a:srgbClr val="FF0000"/>
                </a:solidFill>
              </a:rPr>
              <a:t>2.3.1.42 GNPAT</a:t>
            </a:r>
          </a:p>
          <a:p>
            <a:r>
              <a:rPr lang="en-GB" sz="1400" dirty="0">
                <a:solidFill>
                  <a:srgbClr val="FF0000"/>
                </a:solidFill>
              </a:rPr>
              <a:t>2.3.1.51 AGPAT5</a:t>
            </a:r>
          </a:p>
          <a:p>
            <a:r>
              <a:rPr lang="en-GB" sz="1400" dirty="0">
                <a:solidFill>
                  <a:srgbClr val="7030A0"/>
                </a:solidFill>
              </a:rPr>
              <a:t>2.7.8.29 PTDSS2</a:t>
            </a:r>
          </a:p>
          <a:p>
            <a:r>
              <a:rPr lang="en-GB" sz="1400" dirty="0">
                <a:solidFill>
                  <a:srgbClr val="7030A0"/>
                </a:solidFill>
              </a:rPr>
              <a:t>3.1.3.4 LPIN1,2 (U), </a:t>
            </a:r>
            <a:r>
              <a:rPr lang="en-GB" sz="1400" dirty="0">
                <a:solidFill>
                  <a:srgbClr val="00B0F0"/>
                </a:solidFill>
              </a:rPr>
              <a:t>LPIN3 (D, nucleus-specific)</a:t>
            </a:r>
          </a:p>
          <a:p>
            <a:r>
              <a:rPr lang="en-GB" sz="1400" dirty="0">
                <a:solidFill>
                  <a:srgbClr val="00B0F0"/>
                </a:solidFill>
              </a:rPr>
              <a:t>2.7.1.107 Diacyl glycerol kinase (DGKE,G,H,Z)</a:t>
            </a:r>
            <a:endParaRPr lang="en-GB" sz="1400" dirty="0">
              <a:solidFill>
                <a:srgbClr val="7030A0"/>
              </a:solidFill>
            </a:endParaRPr>
          </a:p>
        </p:txBody>
      </p:sp>
      <p:grpSp>
        <p:nvGrpSpPr>
          <p:cNvPr id="2" name="Group 1">
            <a:extLst>
              <a:ext uri="{FF2B5EF4-FFF2-40B4-BE49-F238E27FC236}">
                <a16:creationId xmlns:a16="http://schemas.microsoft.com/office/drawing/2014/main" id="{13F78A23-3154-3144-BDC5-D5B59C0F2521}"/>
              </a:ext>
            </a:extLst>
          </p:cNvPr>
          <p:cNvGrpSpPr/>
          <p:nvPr/>
        </p:nvGrpSpPr>
        <p:grpSpPr>
          <a:xfrm>
            <a:off x="1930319" y="0"/>
            <a:ext cx="10121981" cy="6527800"/>
            <a:chOff x="1930319" y="0"/>
            <a:chExt cx="10121981" cy="6527800"/>
          </a:xfrm>
        </p:grpSpPr>
        <p:pic>
          <p:nvPicPr>
            <p:cNvPr id="3" name="Picture 2">
              <a:extLst>
                <a:ext uri="{FF2B5EF4-FFF2-40B4-BE49-F238E27FC236}">
                  <a16:creationId xmlns:a16="http://schemas.microsoft.com/office/drawing/2014/main" id="{1D520437-43FE-C444-8219-04FAECF06637}"/>
                </a:ext>
              </a:extLst>
            </p:cNvPr>
            <p:cNvPicPr>
              <a:picLocks noChangeAspect="1"/>
            </p:cNvPicPr>
            <p:nvPr/>
          </p:nvPicPr>
          <p:blipFill rotWithShape="1">
            <a:blip r:embed="rId2"/>
            <a:srcRect l="906" t="4814" r="1788"/>
            <a:stretch/>
          </p:blipFill>
          <p:spPr>
            <a:xfrm>
              <a:off x="2235200" y="0"/>
              <a:ext cx="9817100" cy="6527800"/>
            </a:xfrm>
            <a:prstGeom prst="rect">
              <a:avLst/>
            </a:prstGeom>
          </p:spPr>
        </p:pic>
        <p:sp>
          <p:nvSpPr>
            <p:cNvPr id="5" name="TextBox 4">
              <a:extLst>
                <a:ext uri="{FF2B5EF4-FFF2-40B4-BE49-F238E27FC236}">
                  <a16:creationId xmlns:a16="http://schemas.microsoft.com/office/drawing/2014/main" id="{295AA966-A069-3B47-A513-534AC171A8B5}"/>
                </a:ext>
              </a:extLst>
            </p:cNvPr>
            <p:cNvSpPr txBox="1"/>
            <p:nvPr/>
          </p:nvSpPr>
          <p:spPr>
            <a:xfrm>
              <a:off x="1930319" y="683142"/>
              <a:ext cx="790794" cy="276999"/>
            </a:xfrm>
            <a:prstGeom prst="rect">
              <a:avLst/>
            </a:prstGeom>
            <a:noFill/>
            <a:ln>
              <a:solidFill>
                <a:schemeClr val="tx1"/>
              </a:solidFill>
            </a:ln>
          </p:spPr>
          <p:txBody>
            <a:bodyPr wrap="none" rtlCol="0">
              <a:spAutoFit/>
            </a:bodyPr>
            <a:lstStyle/>
            <a:p>
              <a:r>
                <a:rPr lang="en-US" sz="1200" dirty="0"/>
                <a:t>Glycolysis</a:t>
              </a:r>
            </a:p>
          </p:txBody>
        </p:sp>
        <p:sp>
          <p:nvSpPr>
            <p:cNvPr id="6" name="Rectangle 5">
              <a:extLst>
                <a:ext uri="{FF2B5EF4-FFF2-40B4-BE49-F238E27FC236}">
                  <a16:creationId xmlns:a16="http://schemas.microsoft.com/office/drawing/2014/main" id="{24661798-A7FC-D747-BEBA-D4A027E29199}"/>
                </a:ext>
              </a:extLst>
            </p:cNvPr>
            <p:cNvSpPr/>
            <p:nvPr/>
          </p:nvSpPr>
          <p:spPr>
            <a:xfrm>
              <a:off x="3257658" y="1016775"/>
              <a:ext cx="387242" cy="21512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24" name="Rectangle 23">
              <a:extLst>
                <a:ext uri="{FF2B5EF4-FFF2-40B4-BE49-F238E27FC236}">
                  <a16:creationId xmlns:a16="http://schemas.microsoft.com/office/drawing/2014/main" id="{7D7CA95C-78A0-884B-A010-5CBB1B386DA5}"/>
                </a:ext>
              </a:extLst>
            </p:cNvPr>
            <p:cNvSpPr/>
            <p:nvPr/>
          </p:nvSpPr>
          <p:spPr>
            <a:xfrm>
              <a:off x="4591590" y="5798195"/>
              <a:ext cx="387242" cy="21512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FFAC71A-26C9-2840-967F-D42AC8099180}"/>
                </a:ext>
              </a:extLst>
            </p:cNvPr>
            <p:cNvSpPr/>
            <p:nvPr/>
          </p:nvSpPr>
          <p:spPr>
            <a:xfrm>
              <a:off x="4067445" y="5477257"/>
              <a:ext cx="387242" cy="15982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C3D354F-D5D7-844F-BF06-7DB2EF187CB4}"/>
                </a:ext>
              </a:extLst>
            </p:cNvPr>
            <p:cNvSpPr/>
            <p:nvPr/>
          </p:nvSpPr>
          <p:spPr>
            <a:xfrm>
              <a:off x="4783248" y="3887427"/>
              <a:ext cx="387242" cy="21512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F88D491-7BA2-F54D-986E-65739B6FC721}"/>
                </a:ext>
              </a:extLst>
            </p:cNvPr>
            <p:cNvSpPr/>
            <p:nvPr/>
          </p:nvSpPr>
          <p:spPr>
            <a:xfrm>
              <a:off x="3199193" y="3995928"/>
              <a:ext cx="387242" cy="17057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FABD3FD-F804-3546-B1BC-CD5385C0DF3F}"/>
                </a:ext>
              </a:extLst>
            </p:cNvPr>
            <p:cNvSpPr/>
            <p:nvPr/>
          </p:nvSpPr>
          <p:spPr>
            <a:xfrm>
              <a:off x="4071001" y="2579818"/>
              <a:ext cx="374409" cy="15157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CF2D6FA-99A2-FC42-B469-06512011C30E}"/>
                </a:ext>
              </a:extLst>
            </p:cNvPr>
            <p:cNvSpPr/>
            <p:nvPr/>
          </p:nvSpPr>
          <p:spPr>
            <a:xfrm>
              <a:off x="2805385" y="1728247"/>
              <a:ext cx="387242" cy="1367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9E948C0-5037-3246-87C0-81A94E0D8BA4}"/>
                </a:ext>
              </a:extLst>
            </p:cNvPr>
            <p:cNvSpPr/>
            <p:nvPr/>
          </p:nvSpPr>
          <p:spPr>
            <a:xfrm>
              <a:off x="7772724" y="4078077"/>
              <a:ext cx="387242" cy="17685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5196C302-C0EA-7F48-B522-8A4EDDB4BF2C}"/>
                </a:ext>
              </a:extLst>
            </p:cNvPr>
            <p:cNvSpPr/>
            <p:nvPr/>
          </p:nvSpPr>
          <p:spPr>
            <a:xfrm>
              <a:off x="7772724" y="1016775"/>
              <a:ext cx="387242" cy="17685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D196863-70EF-0044-9F20-912AAC18E1AE}"/>
                </a:ext>
              </a:extLst>
            </p:cNvPr>
            <p:cNvSpPr/>
            <p:nvPr/>
          </p:nvSpPr>
          <p:spPr>
            <a:xfrm>
              <a:off x="5189756" y="3087046"/>
              <a:ext cx="387242" cy="17685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AA45A86-28E6-F048-8F31-DD6FC59F01EF}"/>
                </a:ext>
              </a:extLst>
            </p:cNvPr>
            <p:cNvSpPr/>
            <p:nvPr/>
          </p:nvSpPr>
          <p:spPr>
            <a:xfrm>
              <a:off x="8500069" y="1166232"/>
              <a:ext cx="387242" cy="370468"/>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C414082E-D426-2849-B9A5-017CB928C5F8}"/>
                </a:ext>
              </a:extLst>
            </p:cNvPr>
            <p:cNvSpPr/>
            <p:nvPr/>
          </p:nvSpPr>
          <p:spPr>
            <a:xfrm>
              <a:off x="7772724" y="1195867"/>
              <a:ext cx="387242" cy="15585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3683F601-97E6-8C45-BA09-C8FABEE8B74D}"/>
                </a:ext>
              </a:extLst>
            </p:cNvPr>
            <p:cNvSpPr/>
            <p:nvPr/>
          </p:nvSpPr>
          <p:spPr>
            <a:xfrm>
              <a:off x="5921645" y="2210057"/>
              <a:ext cx="387242" cy="172094"/>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44880864-A892-904C-994B-03532084EF82}"/>
                </a:ext>
              </a:extLst>
            </p:cNvPr>
            <p:cNvSpPr/>
            <p:nvPr/>
          </p:nvSpPr>
          <p:spPr>
            <a:xfrm>
              <a:off x="5196899" y="3403429"/>
              <a:ext cx="387242" cy="16969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6CE9E47-84B2-AB43-87A3-CD19C89EA7EF}"/>
                </a:ext>
              </a:extLst>
            </p:cNvPr>
            <p:cNvSpPr/>
            <p:nvPr/>
          </p:nvSpPr>
          <p:spPr>
            <a:xfrm>
              <a:off x="5207000" y="2639760"/>
              <a:ext cx="387242" cy="215125"/>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D7BB6D75-A815-4841-9010-0D3699B7E404}"/>
                </a:ext>
              </a:extLst>
            </p:cNvPr>
            <p:cNvSpPr/>
            <p:nvPr/>
          </p:nvSpPr>
          <p:spPr>
            <a:xfrm>
              <a:off x="8500069" y="4261366"/>
              <a:ext cx="387242" cy="348734"/>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12E7F4D0-A379-F444-8D59-DA9CD2E3FFDF}"/>
                </a:ext>
              </a:extLst>
            </p:cNvPr>
            <p:cNvSpPr/>
            <p:nvPr/>
          </p:nvSpPr>
          <p:spPr>
            <a:xfrm>
              <a:off x="10276184" y="1867149"/>
              <a:ext cx="387242" cy="342908"/>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FB48C1DD-6A58-C74B-AEB0-E4CE6A499C46}"/>
                </a:ext>
              </a:extLst>
            </p:cNvPr>
            <p:cNvSpPr/>
            <p:nvPr/>
          </p:nvSpPr>
          <p:spPr>
            <a:xfrm>
              <a:off x="8500069" y="1962753"/>
              <a:ext cx="387242" cy="17685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F30100F-95B0-3D46-BACD-4C727CE53308}"/>
                </a:ext>
              </a:extLst>
            </p:cNvPr>
            <p:cNvSpPr txBox="1"/>
            <p:nvPr/>
          </p:nvSpPr>
          <p:spPr>
            <a:xfrm>
              <a:off x="8204200" y="5486401"/>
              <a:ext cx="1047082" cy="646331"/>
            </a:xfrm>
            <a:prstGeom prst="rect">
              <a:avLst/>
            </a:prstGeom>
            <a:noFill/>
            <a:ln w="57150">
              <a:solidFill>
                <a:srgbClr val="7030A0"/>
              </a:solidFill>
            </a:ln>
          </p:spPr>
          <p:txBody>
            <a:bodyPr wrap="none" rtlCol="0">
              <a:spAutoFit/>
            </a:bodyPr>
            <a:lstStyle/>
            <a:p>
              <a:pPr algn="ctr"/>
              <a:r>
                <a:rPr lang="en-US" dirty="0"/>
                <a:t>3.1.1.4</a:t>
              </a:r>
            </a:p>
            <a:p>
              <a:r>
                <a:rPr lang="en-US" dirty="0"/>
                <a:t>PLA2G2A</a:t>
              </a:r>
            </a:p>
          </p:txBody>
        </p:sp>
        <p:cxnSp>
          <p:nvCxnSpPr>
            <p:cNvPr id="51" name="Straight Arrow Connector 50">
              <a:extLst>
                <a:ext uri="{FF2B5EF4-FFF2-40B4-BE49-F238E27FC236}">
                  <a16:creationId xmlns:a16="http://schemas.microsoft.com/office/drawing/2014/main" id="{99783FAF-2641-C543-82DC-2A9DDFA2EB23}"/>
                </a:ext>
              </a:extLst>
            </p:cNvPr>
            <p:cNvCxnSpPr>
              <a:cxnSpLocks/>
              <a:endCxn id="4" idx="1"/>
            </p:cNvCxnSpPr>
            <p:nvPr/>
          </p:nvCxnSpPr>
          <p:spPr>
            <a:xfrm>
              <a:off x="6129084" y="5209663"/>
              <a:ext cx="2075116" cy="59990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9D18234E-1A20-EF40-8471-E81E7B84A01E}"/>
                </a:ext>
              </a:extLst>
            </p:cNvPr>
            <p:cNvCxnSpPr>
              <a:cxnSpLocks/>
            </p:cNvCxnSpPr>
            <p:nvPr/>
          </p:nvCxnSpPr>
          <p:spPr>
            <a:xfrm>
              <a:off x="6134100" y="4610100"/>
              <a:ext cx="0" cy="599563"/>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1E7A25B-74B5-D847-985A-14E838672F0D}"/>
                </a:ext>
              </a:extLst>
            </p:cNvPr>
            <p:cNvCxnSpPr>
              <a:cxnSpLocks/>
              <a:stCxn id="4" idx="3"/>
              <a:endCxn id="68" idx="2"/>
            </p:cNvCxnSpPr>
            <p:nvPr/>
          </p:nvCxnSpPr>
          <p:spPr>
            <a:xfrm flipV="1">
              <a:off x="9251282" y="5803901"/>
              <a:ext cx="426117" cy="56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FF5035E9-7F1B-BE45-8225-4D68C027FF27}"/>
                </a:ext>
              </a:extLst>
            </p:cNvPr>
            <p:cNvSpPr txBox="1"/>
            <p:nvPr/>
          </p:nvSpPr>
          <p:spPr>
            <a:xfrm>
              <a:off x="9652000" y="5563801"/>
              <a:ext cx="1873911" cy="646331"/>
            </a:xfrm>
            <a:prstGeom prst="rect">
              <a:avLst/>
            </a:prstGeom>
            <a:noFill/>
          </p:spPr>
          <p:txBody>
            <a:bodyPr wrap="none" rtlCol="0">
              <a:spAutoFit/>
            </a:bodyPr>
            <a:lstStyle/>
            <a:p>
              <a:r>
                <a:rPr lang="en-US" dirty="0" err="1"/>
                <a:t>Lysophosphatidyl</a:t>
              </a:r>
              <a:r>
                <a:rPr lang="en-US" dirty="0"/>
                <a:t>-</a:t>
              </a:r>
            </a:p>
            <a:p>
              <a:pPr algn="ctr"/>
              <a:r>
                <a:rPr lang="en-US" dirty="0"/>
                <a:t>serine</a:t>
              </a:r>
            </a:p>
          </p:txBody>
        </p:sp>
        <p:sp>
          <p:nvSpPr>
            <p:cNvPr id="68" name="Oval 67">
              <a:extLst>
                <a:ext uri="{FF2B5EF4-FFF2-40B4-BE49-F238E27FC236}">
                  <a16:creationId xmlns:a16="http://schemas.microsoft.com/office/drawing/2014/main" id="{21C0DA91-1E64-FA41-AA7C-ED0E2AC36593}"/>
                </a:ext>
              </a:extLst>
            </p:cNvPr>
            <p:cNvSpPr/>
            <p:nvPr/>
          </p:nvSpPr>
          <p:spPr>
            <a:xfrm>
              <a:off x="9677399" y="5422902"/>
              <a:ext cx="1848511" cy="761998"/>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3A5F4FF4-F958-B045-8389-9169ADF5E7F8}"/>
                </a:ext>
              </a:extLst>
            </p:cNvPr>
            <p:cNvSpPr/>
            <p:nvPr/>
          </p:nvSpPr>
          <p:spPr>
            <a:xfrm>
              <a:off x="7407797" y="2845741"/>
              <a:ext cx="694803" cy="418159"/>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95018DED-FD69-E74F-A459-0AC0F36F10DE}"/>
                </a:ext>
              </a:extLst>
            </p:cNvPr>
            <p:cNvSpPr/>
            <p:nvPr/>
          </p:nvSpPr>
          <p:spPr>
            <a:xfrm>
              <a:off x="6668624" y="982049"/>
              <a:ext cx="1016965" cy="519925"/>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4" name="Straight Arrow Connector 73">
              <a:extLst>
                <a:ext uri="{FF2B5EF4-FFF2-40B4-BE49-F238E27FC236}">
                  <a16:creationId xmlns:a16="http://schemas.microsoft.com/office/drawing/2014/main" id="{DCC0AB40-2B78-E347-81FA-CE28661118D3}"/>
                </a:ext>
              </a:extLst>
            </p:cNvPr>
            <p:cNvCxnSpPr>
              <a:cxnSpLocks/>
            </p:cNvCxnSpPr>
            <p:nvPr/>
          </p:nvCxnSpPr>
          <p:spPr>
            <a:xfrm flipH="1">
              <a:off x="7531227" y="1329784"/>
              <a:ext cx="225549"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51C30DCB-E0CD-C841-8E8F-1CFD776DABB5}"/>
                </a:ext>
              </a:extLst>
            </p:cNvPr>
            <p:cNvCxnSpPr>
              <a:cxnSpLocks/>
            </p:cNvCxnSpPr>
            <p:nvPr/>
          </p:nvCxnSpPr>
          <p:spPr>
            <a:xfrm flipV="1">
              <a:off x="7547175" y="1454587"/>
              <a:ext cx="0" cy="13937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B6FDC7C4-881B-B84B-B1D2-6F38CB159DE4}"/>
                </a:ext>
              </a:extLst>
            </p:cNvPr>
            <p:cNvCxnSpPr>
              <a:cxnSpLocks/>
            </p:cNvCxnSpPr>
            <p:nvPr/>
          </p:nvCxnSpPr>
          <p:spPr>
            <a:xfrm>
              <a:off x="4398798" y="3000767"/>
              <a:ext cx="2970818"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7DA8B7D6-C3DA-7040-85A2-9844FE684E44}"/>
                </a:ext>
              </a:extLst>
            </p:cNvPr>
            <p:cNvCxnSpPr>
              <a:cxnSpLocks/>
            </p:cNvCxnSpPr>
            <p:nvPr/>
          </p:nvCxnSpPr>
          <p:spPr>
            <a:xfrm flipH="1">
              <a:off x="4391855" y="1536700"/>
              <a:ext cx="1" cy="9545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AFDD1F94-8184-534A-AB86-0129444043A6}"/>
                </a:ext>
              </a:extLst>
            </p:cNvPr>
            <p:cNvCxnSpPr>
              <a:cxnSpLocks/>
            </p:cNvCxnSpPr>
            <p:nvPr/>
          </p:nvCxnSpPr>
          <p:spPr>
            <a:xfrm>
              <a:off x="3104970" y="1351466"/>
              <a:ext cx="1689011"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8BF77EC0-5BCF-FE43-8F08-5241347FF2EA}"/>
                </a:ext>
              </a:extLst>
            </p:cNvPr>
            <p:cNvCxnSpPr>
              <a:cxnSpLocks/>
            </p:cNvCxnSpPr>
            <p:nvPr/>
          </p:nvCxnSpPr>
          <p:spPr>
            <a:xfrm flipH="1">
              <a:off x="6159437" y="4499501"/>
              <a:ext cx="1325485" cy="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D44CAA30-3AFB-1A41-8B3D-CCEC745A759E}"/>
                </a:ext>
              </a:extLst>
            </p:cNvPr>
            <p:cNvCxnSpPr>
              <a:cxnSpLocks/>
              <a:stCxn id="38" idx="2"/>
            </p:cNvCxnSpPr>
            <p:nvPr/>
          </p:nvCxnSpPr>
          <p:spPr>
            <a:xfrm flipH="1">
              <a:off x="6112012" y="2382151"/>
              <a:ext cx="3254" cy="20535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DEE53C18-80DF-A047-A6DB-49AE6D530D8B}"/>
                </a:ext>
              </a:extLst>
            </p:cNvPr>
            <p:cNvCxnSpPr>
              <a:cxnSpLocks/>
            </p:cNvCxnSpPr>
            <p:nvPr/>
          </p:nvCxnSpPr>
          <p:spPr>
            <a:xfrm>
              <a:off x="6095919" y="1465723"/>
              <a:ext cx="0" cy="685754"/>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75BB1A31-AF44-FD47-8F2C-AFAD1F26625C}"/>
                </a:ext>
              </a:extLst>
            </p:cNvPr>
            <p:cNvCxnSpPr>
              <a:cxnSpLocks/>
            </p:cNvCxnSpPr>
            <p:nvPr/>
          </p:nvCxnSpPr>
          <p:spPr>
            <a:xfrm flipH="1" flipV="1">
              <a:off x="6207287" y="1342215"/>
              <a:ext cx="1227771" cy="7418"/>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6806F4F4-737F-9D49-B288-6CFFA68F632C}"/>
                </a:ext>
              </a:extLst>
            </p:cNvPr>
            <p:cNvSpPr/>
            <p:nvPr/>
          </p:nvSpPr>
          <p:spPr>
            <a:xfrm>
              <a:off x="6416945" y="4491380"/>
              <a:ext cx="387242" cy="1597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a:extLst>
                <a:ext uri="{FF2B5EF4-FFF2-40B4-BE49-F238E27FC236}">
                  <a16:creationId xmlns:a16="http://schemas.microsoft.com/office/drawing/2014/main" id="{01A52057-2607-E647-848C-8089627E4AA8}"/>
                </a:ext>
              </a:extLst>
            </p:cNvPr>
            <p:cNvCxnSpPr>
              <a:cxnSpLocks/>
              <a:stCxn id="5" idx="2"/>
            </p:cNvCxnSpPr>
            <p:nvPr/>
          </p:nvCxnSpPr>
          <p:spPr>
            <a:xfrm>
              <a:off x="2325716" y="960141"/>
              <a:ext cx="591839" cy="3239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8DADE9F9-D809-F84C-AC06-8828BB080B64}"/>
                </a:ext>
              </a:extLst>
            </p:cNvPr>
            <p:cNvSpPr txBox="1"/>
            <p:nvPr/>
          </p:nvSpPr>
          <p:spPr>
            <a:xfrm>
              <a:off x="10197501" y="5027230"/>
              <a:ext cx="782907" cy="276999"/>
            </a:xfrm>
            <a:prstGeom prst="rect">
              <a:avLst/>
            </a:prstGeom>
            <a:noFill/>
            <a:ln>
              <a:noFill/>
            </a:ln>
          </p:spPr>
          <p:txBody>
            <a:bodyPr wrap="none" rtlCol="0">
              <a:spAutoFit/>
            </a:bodyPr>
            <a:lstStyle/>
            <a:p>
              <a:r>
                <a:rPr lang="en-US" sz="1200" dirty="0"/>
                <a:t>Fatty acid</a:t>
              </a:r>
            </a:p>
          </p:txBody>
        </p:sp>
        <p:cxnSp>
          <p:nvCxnSpPr>
            <p:cNvPr id="53" name="Straight Arrow Connector 52">
              <a:extLst>
                <a:ext uri="{FF2B5EF4-FFF2-40B4-BE49-F238E27FC236}">
                  <a16:creationId xmlns:a16="http://schemas.microsoft.com/office/drawing/2014/main" id="{0FD2A8FA-CEDC-9947-B486-90D8E5CD8191}"/>
                </a:ext>
              </a:extLst>
            </p:cNvPr>
            <p:cNvCxnSpPr>
              <a:cxnSpLocks/>
              <a:stCxn id="4" idx="3"/>
              <a:endCxn id="63" idx="2"/>
            </p:cNvCxnSpPr>
            <p:nvPr/>
          </p:nvCxnSpPr>
          <p:spPr>
            <a:xfrm flipV="1">
              <a:off x="9251282" y="5178125"/>
              <a:ext cx="882247" cy="63144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00668888-132E-B344-8539-3FA4BE4FBBBB}"/>
                </a:ext>
              </a:extLst>
            </p:cNvPr>
            <p:cNvSpPr/>
            <p:nvPr/>
          </p:nvSpPr>
          <p:spPr>
            <a:xfrm>
              <a:off x="6213745" y="2832357"/>
              <a:ext cx="387242" cy="172094"/>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A1C0D759-8059-5A47-A333-FB1510AA858A}"/>
                </a:ext>
              </a:extLst>
            </p:cNvPr>
            <p:cNvCxnSpPr>
              <a:cxnSpLocks/>
            </p:cNvCxnSpPr>
            <p:nvPr/>
          </p:nvCxnSpPr>
          <p:spPr>
            <a:xfrm>
              <a:off x="4752407" y="340490"/>
              <a:ext cx="0" cy="89141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86C1351E-CC20-E348-9AAC-C9747258912A}"/>
                </a:ext>
              </a:extLst>
            </p:cNvPr>
            <p:cNvCxnSpPr>
              <a:cxnSpLocks/>
            </p:cNvCxnSpPr>
            <p:nvPr/>
          </p:nvCxnSpPr>
          <p:spPr>
            <a:xfrm flipH="1" flipV="1">
              <a:off x="4741096" y="340282"/>
              <a:ext cx="5535088" cy="11601"/>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FCE65F55-FAE2-2A4F-B419-8244DD9B9EC6}"/>
                </a:ext>
              </a:extLst>
            </p:cNvPr>
            <p:cNvCxnSpPr>
              <a:cxnSpLocks/>
            </p:cNvCxnSpPr>
            <p:nvPr/>
          </p:nvCxnSpPr>
          <p:spPr>
            <a:xfrm flipV="1">
              <a:off x="10269210" y="340282"/>
              <a:ext cx="0" cy="940136"/>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0AEDE304-548E-694A-8E97-F4FC54F30D19}"/>
                </a:ext>
              </a:extLst>
            </p:cNvPr>
            <p:cNvCxnSpPr>
              <a:cxnSpLocks/>
            </p:cNvCxnSpPr>
            <p:nvPr/>
          </p:nvCxnSpPr>
          <p:spPr>
            <a:xfrm flipH="1">
              <a:off x="9251282" y="4897574"/>
              <a:ext cx="2609462" cy="0"/>
            </a:xfrm>
            <a:prstGeom prst="straightConnector1">
              <a:avLst/>
            </a:prstGeom>
            <a:ln w="6350">
              <a:solidFill>
                <a:schemeClr val="tx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D55DCD85-EF09-F540-9BA4-FA6008D2347D}"/>
                </a:ext>
              </a:extLst>
            </p:cNvPr>
            <p:cNvCxnSpPr>
              <a:cxnSpLocks/>
            </p:cNvCxnSpPr>
            <p:nvPr/>
          </p:nvCxnSpPr>
          <p:spPr>
            <a:xfrm flipV="1">
              <a:off x="6438982" y="4909882"/>
              <a:ext cx="2812300" cy="1268110"/>
            </a:xfrm>
            <a:prstGeom prst="straightConnector1">
              <a:avLst/>
            </a:prstGeom>
            <a:ln w="6350">
              <a:solidFill>
                <a:schemeClr val="tx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F2356B55-E09A-154E-8F49-A720329DF3DF}"/>
                </a:ext>
              </a:extLst>
            </p:cNvPr>
            <p:cNvSpPr txBox="1"/>
            <p:nvPr/>
          </p:nvSpPr>
          <p:spPr>
            <a:xfrm>
              <a:off x="7111401" y="5928930"/>
              <a:ext cx="957826" cy="461665"/>
            </a:xfrm>
            <a:prstGeom prst="rect">
              <a:avLst/>
            </a:prstGeom>
            <a:noFill/>
            <a:ln>
              <a:solidFill>
                <a:schemeClr val="tx1"/>
              </a:solidFill>
            </a:ln>
          </p:spPr>
          <p:txBody>
            <a:bodyPr wrap="none" rtlCol="0">
              <a:spAutoFit/>
            </a:bodyPr>
            <a:lstStyle/>
            <a:p>
              <a:pPr algn="ctr"/>
              <a:r>
                <a:rPr lang="en-US" sz="1200" dirty="0"/>
                <a:t>Extracellular</a:t>
              </a:r>
            </a:p>
            <a:p>
              <a:pPr algn="ctr"/>
              <a:r>
                <a:rPr lang="en-US" sz="1200" dirty="0"/>
                <a:t>space</a:t>
              </a:r>
            </a:p>
          </p:txBody>
        </p:sp>
        <p:sp>
          <p:nvSpPr>
            <p:cNvPr id="63" name="Oval 62">
              <a:extLst>
                <a:ext uri="{FF2B5EF4-FFF2-40B4-BE49-F238E27FC236}">
                  <a16:creationId xmlns:a16="http://schemas.microsoft.com/office/drawing/2014/main" id="{369EC727-D754-0348-B391-7EE222A20C55}"/>
                </a:ext>
              </a:extLst>
            </p:cNvPr>
            <p:cNvSpPr/>
            <p:nvPr/>
          </p:nvSpPr>
          <p:spPr>
            <a:xfrm>
              <a:off x="10133529" y="4996680"/>
              <a:ext cx="846879" cy="362890"/>
            </a:xfrm>
            <a:prstGeom prst="ellipse">
              <a:avLst/>
            </a:prstGeom>
            <a:solidFill>
              <a:schemeClr val="bg1">
                <a:alpha val="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BB413ED5-B017-6E44-88CB-0F22DA17DD70}"/>
                </a:ext>
              </a:extLst>
            </p:cNvPr>
            <p:cNvSpPr/>
            <p:nvPr/>
          </p:nvSpPr>
          <p:spPr>
            <a:xfrm>
              <a:off x="5492742" y="4357706"/>
              <a:ext cx="694803" cy="418159"/>
            </a:xfrm>
            <a:prstGeom prst="ellipse">
              <a:avLst/>
            </a:prstGeom>
            <a:solidFill>
              <a:schemeClr val="bg1">
                <a:alpha val="0"/>
              </a:schemeClr>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1502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215900" y="6029960"/>
            <a:ext cx="10515600"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S8. PE-perturbed enzymes in fatty acid synthesis. </a:t>
            </a:r>
            <a:r>
              <a:rPr lang="en-US" sz="1600" dirty="0" err="1"/>
              <a:t>Colour</a:t>
            </a:r>
            <a:r>
              <a:rPr lang="en-US" sz="1600" dirty="0"/>
              <a:t> coding is defined in Figure S3.</a:t>
            </a:r>
          </a:p>
        </p:txBody>
      </p:sp>
      <p:grpSp>
        <p:nvGrpSpPr>
          <p:cNvPr id="2" name="Group 1">
            <a:extLst>
              <a:ext uri="{FF2B5EF4-FFF2-40B4-BE49-F238E27FC236}">
                <a16:creationId xmlns:a16="http://schemas.microsoft.com/office/drawing/2014/main" id="{BF94E0C6-A74B-2548-8724-32FC4086652A}"/>
              </a:ext>
            </a:extLst>
          </p:cNvPr>
          <p:cNvGrpSpPr/>
          <p:nvPr/>
        </p:nvGrpSpPr>
        <p:grpSpPr>
          <a:xfrm>
            <a:off x="2114550" y="342900"/>
            <a:ext cx="9086850" cy="5687060"/>
            <a:chOff x="3125868" y="1421596"/>
            <a:chExt cx="7225141" cy="3874304"/>
          </a:xfrm>
        </p:grpSpPr>
        <p:pic>
          <p:nvPicPr>
            <p:cNvPr id="3" name="Picture 2">
              <a:extLst>
                <a:ext uri="{FF2B5EF4-FFF2-40B4-BE49-F238E27FC236}">
                  <a16:creationId xmlns:a16="http://schemas.microsoft.com/office/drawing/2014/main" id="{523A7F0A-72A8-AD48-8FDE-508302A2C4AD}"/>
                </a:ext>
              </a:extLst>
            </p:cNvPr>
            <p:cNvPicPr>
              <a:picLocks noChangeAspect="1"/>
            </p:cNvPicPr>
            <p:nvPr/>
          </p:nvPicPr>
          <p:blipFill rotWithShape="1">
            <a:blip r:embed="rId2"/>
            <a:srcRect t="2026" b="41481"/>
            <a:stretch/>
          </p:blipFill>
          <p:spPr>
            <a:xfrm>
              <a:off x="3125868" y="1421596"/>
              <a:ext cx="5940263" cy="3874304"/>
            </a:xfrm>
            <a:prstGeom prst="rect">
              <a:avLst/>
            </a:prstGeom>
          </p:spPr>
        </p:pic>
        <p:sp>
          <p:nvSpPr>
            <p:cNvPr id="6" name="Rectangle 5">
              <a:extLst>
                <a:ext uri="{FF2B5EF4-FFF2-40B4-BE49-F238E27FC236}">
                  <a16:creationId xmlns:a16="http://schemas.microsoft.com/office/drawing/2014/main" id="{4094CAE9-EAE9-6140-9594-CB033DDD3487}"/>
                </a:ext>
              </a:extLst>
            </p:cNvPr>
            <p:cNvSpPr/>
            <p:nvPr/>
          </p:nvSpPr>
          <p:spPr>
            <a:xfrm>
              <a:off x="3576918" y="1960753"/>
              <a:ext cx="222014" cy="1287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9604FE2-FDFB-A24B-B594-32447D474707}"/>
                </a:ext>
              </a:extLst>
            </p:cNvPr>
            <p:cNvSpPr/>
            <p:nvPr/>
          </p:nvSpPr>
          <p:spPr>
            <a:xfrm>
              <a:off x="4052049" y="2092981"/>
              <a:ext cx="222014" cy="1287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E325FD-7DBE-2E4F-BEF3-C9635B1C868B}"/>
                </a:ext>
              </a:extLst>
            </p:cNvPr>
            <p:cNvSpPr/>
            <p:nvPr/>
          </p:nvSpPr>
          <p:spPr>
            <a:xfrm>
              <a:off x="4423050" y="1831981"/>
              <a:ext cx="222014" cy="128772"/>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BE3891B-7F68-6C48-8D8E-A16F937AA892}"/>
                </a:ext>
              </a:extLst>
            </p:cNvPr>
            <p:cNvSpPr/>
            <p:nvPr/>
          </p:nvSpPr>
          <p:spPr>
            <a:xfrm>
              <a:off x="3583779" y="2514023"/>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D2A93A-8994-2B40-91B5-CE97329BB205}"/>
                </a:ext>
              </a:extLst>
            </p:cNvPr>
            <p:cNvSpPr/>
            <p:nvPr/>
          </p:nvSpPr>
          <p:spPr>
            <a:xfrm>
              <a:off x="4169883" y="2507754"/>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8AF20C1-8DF7-C544-A6CD-4C0CDC8D8646}"/>
                </a:ext>
              </a:extLst>
            </p:cNvPr>
            <p:cNvSpPr/>
            <p:nvPr/>
          </p:nvSpPr>
          <p:spPr>
            <a:xfrm>
              <a:off x="4754570" y="2507755"/>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BCCE4F6-0490-EF4E-80A3-4AF167DBE47C}"/>
                </a:ext>
              </a:extLst>
            </p:cNvPr>
            <p:cNvSpPr/>
            <p:nvPr/>
          </p:nvSpPr>
          <p:spPr>
            <a:xfrm>
              <a:off x="5362889" y="2507756"/>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8E2B997-EEE5-124E-B511-54AED6FB6376}"/>
                </a:ext>
              </a:extLst>
            </p:cNvPr>
            <p:cNvSpPr/>
            <p:nvPr/>
          </p:nvSpPr>
          <p:spPr>
            <a:xfrm>
              <a:off x="5950959" y="2507756"/>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8B8008B-8254-8341-B332-D74303236CB9}"/>
                </a:ext>
              </a:extLst>
            </p:cNvPr>
            <p:cNvSpPr/>
            <p:nvPr/>
          </p:nvSpPr>
          <p:spPr>
            <a:xfrm>
              <a:off x="6529880" y="2507756"/>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F16F49A-A370-4B4C-8CEA-47841B299866}"/>
                </a:ext>
              </a:extLst>
            </p:cNvPr>
            <p:cNvSpPr/>
            <p:nvPr/>
          </p:nvSpPr>
          <p:spPr>
            <a:xfrm>
              <a:off x="7132756" y="2507757"/>
              <a:ext cx="222014" cy="135723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4F8B6C9-60C3-944F-A7E0-627411620D32}"/>
                </a:ext>
              </a:extLst>
            </p:cNvPr>
            <p:cNvSpPr/>
            <p:nvPr/>
          </p:nvSpPr>
          <p:spPr>
            <a:xfrm>
              <a:off x="4881282" y="4288273"/>
              <a:ext cx="2462725" cy="15240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EA843BB-BA87-E44D-BF91-894247C50C7C}"/>
                </a:ext>
              </a:extLst>
            </p:cNvPr>
            <p:cNvSpPr/>
            <p:nvPr/>
          </p:nvSpPr>
          <p:spPr>
            <a:xfrm>
              <a:off x="7255109" y="4468639"/>
              <a:ext cx="434742" cy="211312"/>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DF2B9E84-D895-314F-9CC7-F4EA2B5B6B72}"/>
                </a:ext>
              </a:extLst>
            </p:cNvPr>
            <p:cNvSpPr txBox="1"/>
            <p:nvPr/>
          </p:nvSpPr>
          <p:spPr>
            <a:xfrm>
              <a:off x="8798995" y="4679951"/>
              <a:ext cx="1552014" cy="369332"/>
            </a:xfrm>
            <a:prstGeom prst="rect">
              <a:avLst/>
            </a:prstGeom>
            <a:solidFill>
              <a:schemeClr val="bg1"/>
            </a:solidFill>
            <a:ln>
              <a:solidFill>
                <a:srgbClr val="FF0000"/>
              </a:solidFill>
            </a:ln>
          </p:spPr>
          <p:txBody>
            <a:bodyPr wrap="square" rtlCol="0">
              <a:spAutoFit/>
            </a:bodyPr>
            <a:lstStyle/>
            <a:p>
              <a:pPr algn="ctr"/>
              <a:r>
                <a:rPr lang="en-US" dirty="0">
                  <a:solidFill>
                    <a:srgbClr val="FF0000"/>
                  </a:solidFill>
                </a:rPr>
                <a:t>= Palmitic acid</a:t>
              </a:r>
            </a:p>
          </p:txBody>
        </p:sp>
        <p:cxnSp>
          <p:nvCxnSpPr>
            <p:cNvPr id="19" name="Straight Arrow Connector 18">
              <a:extLst>
                <a:ext uri="{FF2B5EF4-FFF2-40B4-BE49-F238E27FC236}">
                  <a16:creationId xmlns:a16="http://schemas.microsoft.com/office/drawing/2014/main" id="{E8106568-E796-744C-8975-8FC4F6E65D10}"/>
                </a:ext>
              </a:extLst>
            </p:cNvPr>
            <p:cNvCxnSpPr>
              <a:cxnSpLocks/>
              <a:stCxn id="17" idx="5"/>
              <a:endCxn id="18" idx="1"/>
            </p:cNvCxnSpPr>
            <p:nvPr/>
          </p:nvCxnSpPr>
          <p:spPr>
            <a:xfrm>
              <a:off x="7626185" y="4649005"/>
              <a:ext cx="1172810" cy="215612"/>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9538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838200" y="5699760"/>
            <a:ext cx="10515600"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S9. PE-perturbed ketone body synthesis. </a:t>
            </a:r>
            <a:r>
              <a:rPr lang="en-US" sz="1600" dirty="0" err="1"/>
              <a:t>Colour</a:t>
            </a:r>
            <a:r>
              <a:rPr lang="en-US" sz="1600" dirty="0"/>
              <a:t> coding is defined in Figure S3. Every acetoacetate molecule</a:t>
            </a:r>
            <a:r>
              <a:rPr lang="en-US" sz="1600" b="1" dirty="0"/>
              <a:t> </a:t>
            </a:r>
            <a:r>
              <a:rPr lang="en-US" sz="1600" dirty="0"/>
              <a:t>yields 2 CoA molecules. Acetoacetate builds up because transcription for the enzymes degrading it (BDH1 and 2.8.3.5) is reduced.</a:t>
            </a:r>
          </a:p>
        </p:txBody>
      </p:sp>
      <p:grpSp>
        <p:nvGrpSpPr>
          <p:cNvPr id="2" name="Group 1">
            <a:extLst>
              <a:ext uri="{FF2B5EF4-FFF2-40B4-BE49-F238E27FC236}">
                <a16:creationId xmlns:a16="http://schemas.microsoft.com/office/drawing/2014/main" id="{9EFB4A3F-64AA-6B4C-BE7A-9BE3DD679DC7}"/>
              </a:ext>
            </a:extLst>
          </p:cNvPr>
          <p:cNvGrpSpPr/>
          <p:nvPr/>
        </p:nvGrpSpPr>
        <p:grpSpPr>
          <a:xfrm>
            <a:off x="3729037" y="228601"/>
            <a:ext cx="4657725" cy="5067299"/>
            <a:chOff x="4521200" y="1562100"/>
            <a:chExt cx="3149600" cy="3733800"/>
          </a:xfrm>
        </p:grpSpPr>
        <p:pic>
          <p:nvPicPr>
            <p:cNvPr id="3" name="Picture 2">
              <a:extLst>
                <a:ext uri="{FF2B5EF4-FFF2-40B4-BE49-F238E27FC236}">
                  <a16:creationId xmlns:a16="http://schemas.microsoft.com/office/drawing/2014/main" id="{847927C5-DE89-8C43-A5DD-8F1083AD3878}"/>
                </a:ext>
              </a:extLst>
            </p:cNvPr>
            <p:cNvPicPr>
              <a:picLocks noChangeAspect="1"/>
            </p:cNvPicPr>
            <p:nvPr/>
          </p:nvPicPr>
          <p:blipFill>
            <a:blip r:embed="rId2"/>
            <a:stretch>
              <a:fillRect/>
            </a:stretch>
          </p:blipFill>
          <p:spPr>
            <a:xfrm>
              <a:off x="4521200" y="1562100"/>
              <a:ext cx="3149600" cy="3733800"/>
            </a:xfrm>
            <a:prstGeom prst="rect">
              <a:avLst/>
            </a:prstGeom>
            <a:solidFill>
              <a:srgbClr val="000000">
                <a:alpha val="0"/>
              </a:srgbClr>
            </a:solidFill>
          </p:spPr>
        </p:pic>
        <p:sp>
          <p:nvSpPr>
            <p:cNvPr id="10" name="Rectangle 9">
              <a:extLst>
                <a:ext uri="{FF2B5EF4-FFF2-40B4-BE49-F238E27FC236}">
                  <a16:creationId xmlns:a16="http://schemas.microsoft.com/office/drawing/2014/main" id="{B89D5983-0F35-B243-A7AD-5049382AD6C3}"/>
                </a:ext>
              </a:extLst>
            </p:cNvPr>
            <p:cNvSpPr/>
            <p:nvPr/>
          </p:nvSpPr>
          <p:spPr>
            <a:xfrm>
              <a:off x="6178163" y="4408019"/>
              <a:ext cx="360154" cy="17685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2356EFB-B8C7-2247-BD28-311E364C9E73}"/>
                </a:ext>
              </a:extLst>
            </p:cNvPr>
            <p:cNvSpPr/>
            <p:nvPr/>
          </p:nvSpPr>
          <p:spPr>
            <a:xfrm>
              <a:off x="6097928" y="2806976"/>
              <a:ext cx="350580" cy="15810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12DBF69-D9A5-CF44-BD92-7B00D4D3C054}"/>
                </a:ext>
              </a:extLst>
            </p:cNvPr>
            <p:cNvSpPr/>
            <p:nvPr/>
          </p:nvSpPr>
          <p:spPr>
            <a:xfrm>
              <a:off x="5685785" y="3713093"/>
              <a:ext cx="350580" cy="15810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11963B2-7035-8940-8872-A982F049098B}"/>
                </a:ext>
              </a:extLst>
            </p:cNvPr>
            <p:cNvSpPr/>
            <p:nvPr/>
          </p:nvSpPr>
          <p:spPr>
            <a:xfrm>
              <a:off x="4812467" y="3476706"/>
              <a:ext cx="350580" cy="158106"/>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23C4C2DA-41C6-D74F-ADCA-6E360E5D49E6}"/>
                </a:ext>
              </a:extLst>
            </p:cNvPr>
            <p:cNvCxnSpPr>
              <a:cxnSpLocks/>
            </p:cNvCxnSpPr>
            <p:nvPr/>
          </p:nvCxnSpPr>
          <p:spPr>
            <a:xfrm flipH="1">
              <a:off x="5860111" y="2902226"/>
              <a:ext cx="20096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AF04AA5-6B54-C84E-A83E-50109C3593FB}"/>
                </a:ext>
              </a:extLst>
            </p:cNvPr>
            <p:cNvCxnSpPr>
              <a:cxnSpLocks/>
            </p:cNvCxnSpPr>
            <p:nvPr/>
          </p:nvCxnSpPr>
          <p:spPr>
            <a:xfrm>
              <a:off x="5860111" y="3905251"/>
              <a:ext cx="0" cy="35952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42E35CD5-5258-3945-9326-8E475959DF0A}"/>
                </a:ext>
              </a:extLst>
            </p:cNvPr>
            <p:cNvSpPr/>
            <p:nvPr/>
          </p:nvSpPr>
          <p:spPr>
            <a:xfrm>
              <a:off x="5677834" y="3225043"/>
              <a:ext cx="350580" cy="15810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D92A07EF-5551-E142-8A47-A8EB57CED753}"/>
                </a:ext>
              </a:extLst>
            </p:cNvPr>
            <p:cNvCxnSpPr>
              <a:cxnSpLocks/>
            </p:cNvCxnSpPr>
            <p:nvPr/>
          </p:nvCxnSpPr>
          <p:spPr>
            <a:xfrm flipH="1">
              <a:off x="5860111" y="3383149"/>
              <a:ext cx="1" cy="29350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9A5F582-752D-6F4B-B596-7BD9C3CFD735}"/>
                </a:ext>
              </a:extLst>
            </p:cNvPr>
            <p:cNvCxnSpPr>
              <a:cxnSpLocks/>
            </p:cNvCxnSpPr>
            <p:nvPr/>
          </p:nvCxnSpPr>
          <p:spPr>
            <a:xfrm flipH="1">
              <a:off x="5860111" y="2902226"/>
              <a:ext cx="1" cy="2779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C4D7C38-9D68-9145-8C9C-BB0C288E85B3}"/>
                </a:ext>
              </a:extLst>
            </p:cNvPr>
            <p:cNvCxnSpPr>
              <a:cxnSpLocks/>
            </p:cNvCxnSpPr>
            <p:nvPr/>
          </p:nvCxnSpPr>
          <p:spPr>
            <a:xfrm flipH="1">
              <a:off x="6476061" y="2889802"/>
              <a:ext cx="16921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15951DED-90D7-2C4A-AA83-FE24F0073AB2}"/>
                </a:ext>
              </a:extLst>
            </p:cNvPr>
            <p:cNvCxnSpPr>
              <a:cxnSpLocks/>
            </p:cNvCxnSpPr>
            <p:nvPr/>
          </p:nvCxnSpPr>
          <p:spPr>
            <a:xfrm flipH="1">
              <a:off x="6061075" y="3225043"/>
              <a:ext cx="55562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B791BC5-9F9C-A443-BD8D-C888A5F3FCF8}"/>
                </a:ext>
              </a:extLst>
            </p:cNvPr>
            <p:cNvCxnSpPr>
              <a:cxnSpLocks/>
            </p:cNvCxnSpPr>
            <p:nvPr/>
          </p:nvCxnSpPr>
          <p:spPr>
            <a:xfrm flipH="1" flipV="1">
              <a:off x="6629400" y="3225043"/>
              <a:ext cx="1" cy="67068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57DF801-B581-B145-BAC1-767EFA06839D}"/>
                </a:ext>
              </a:extLst>
            </p:cNvPr>
            <p:cNvCxnSpPr>
              <a:cxnSpLocks/>
            </p:cNvCxnSpPr>
            <p:nvPr/>
          </p:nvCxnSpPr>
          <p:spPr>
            <a:xfrm flipV="1">
              <a:off x="6645275" y="2889802"/>
              <a:ext cx="0" cy="290404"/>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F348E772-818B-E247-9925-5B228A19F07C}"/>
                </a:ext>
              </a:extLst>
            </p:cNvPr>
            <p:cNvCxnSpPr>
              <a:cxnSpLocks/>
            </p:cNvCxnSpPr>
            <p:nvPr/>
          </p:nvCxnSpPr>
          <p:spPr>
            <a:xfrm flipH="1">
              <a:off x="5860111" y="3905251"/>
              <a:ext cx="785165" cy="0"/>
            </a:xfrm>
            <a:prstGeom prst="straightConnector1">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568A0112-8F66-E24D-BAB4-0E5EA424F712}"/>
                </a:ext>
              </a:extLst>
            </p:cNvPr>
            <p:cNvSpPr/>
            <p:nvPr/>
          </p:nvSpPr>
          <p:spPr>
            <a:xfrm>
              <a:off x="5677834" y="4108194"/>
              <a:ext cx="744716" cy="248663"/>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extBox 3">
            <a:extLst>
              <a:ext uri="{FF2B5EF4-FFF2-40B4-BE49-F238E27FC236}">
                <a16:creationId xmlns:a16="http://schemas.microsoft.com/office/drawing/2014/main" id="{7FA5089D-A957-2746-B6BF-073E1595EB66}"/>
              </a:ext>
            </a:extLst>
          </p:cNvPr>
          <p:cNvSpPr txBox="1"/>
          <p:nvPr/>
        </p:nvSpPr>
        <p:spPr>
          <a:xfrm>
            <a:off x="6745064" y="4041817"/>
            <a:ext cx="723275" cy="369332"/>
          </a:xfrm>
          <a:prstGeom prst="rect">
            <a:avLst/>
          </a:prstGeom>
          <a:noFill/>
        </p:spPr>
        <p:txBody>
          <a:bodyPr wrap="none" rtlCol="0">
            <a:spAutoFit/>
          </a:bodyPr>
          <a:lstStyle/>
          <a:p>
            <a:r>
              <a:rPr lang="en-US" b="1" dirty="0">
                <a:solidFill>
                  <a:srgbClr val="00B0F0"/>
                </a:solidFill>
              </a:rPr>
              <a:t>BDH1</a:t>
            </a:r>
          </a:p>
        </p:txBody>
      </p:sp>
    </p:spTree>
    <p:extLst>
      <p:ext uri="{BB962C8B-B14F-4D97-AF65-F5344CB8AC3E}">
        <p14:creationId xmlns:p14="http://schemas.microsoft.com/office/powerpoint/2010/main" val="2946187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0" y="6512560"/>
            <a:ext cx="10515600"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S10. PE-perturbed enzymes in mitochondrial beta oxidation.</a:t>
            </a:r>
            <a:r>
              <a:rPr lang="en-US" sz="1600" b="1" dirty="0"/>
              <a:t> </a:t>
            </a:r>
            <a:r>
              <a:rPr lang="en-US" sz="1600" dirty="0" err="1"/>
              <a:t>Colour</a:t>
            </a:r>
            <a:r>
              <a:rPr lang="en-US" sz="1600" dirty="0"/>
              <a:t> coding is defined in Figure S3.</a:t>
            </a:r>
          </a:p>
        </p:txBody>
      </p:sp>
      <p:sp>
        <p:nvSpPr>
          <p:cNvPr id="15" name="TextBox 14">
            <a:extLst>
              <a:ext uri="{FF2B5EF4-FFF2-40B4-BE49-F238E27FC236}">
                <a16:creationId xmlns:a16="http://schemas.microsoft.com/office/drawing/2014/main" id="{03C8CED2-5A81-E646-A53A-B0E1EB99A857}"/>
              </a:ext>
            </a:extLst>
          </p:cNvPr>
          <p:cNvSpPr txBox="1"/>
          <p:nvPr/>
        </p:nvSpPr>
        <p:spPr>
          <a:xfrm>
            <a:off x="87865" y="425773"/>
            <a:ext cx="3628827" cy="3754874"/>
          </a:xfrm>
          <a:prstGeom prst="rect">
            <a:avLst/>
          </a:prstGeom>
          <a:noFill/>
        </p:spPr>
        <p:txBody>
          <a:bodyPr wrap="square" rtlCol="0">
            <a:spAutoFit/>
          </a:bodyPr>
          <a:lstStyle/>
          <a:p>
            <a:r>
              <a:rPr lang="en-US" sz="1400" dirty="0">
                <a:solidFill>
                  <a:srgbClr val="00B0F0"/>
                </a:solidFill>
              </a:rPr>
              <a:t>6.2.1.3   </a:t>
            </a:r>
            <a:r>
              <a:rPr lang="en-GB" sz="1400" dirty="0"/>
              <a:t>ACSF2, ACSL4 (U); ASBG1,2, ACSF3, ACSL6, ACSM1,2B,3,5, ACSS3 (D)</a:t>
            </a:r>
          </a:p>
          <a:p>
            <a:endParaRPr lang="en-GB" sz="1400" dirty="0"/>
          </a:p>
          <a:p>
            <a:r>
              <a:rPr lang="en-GB" sz="1400" dirty="0"/>
              <a:t>The carnitine shuttle for transferring fatty acids from cytosol to mitochondria appears to have much reduced activity. Fewer acyl </a:t>
            </a:r>
            <a:r>
              <a:rPr lang="en-GB" sz="1400" dirty="0" err="1"/>
              <a:t>CoAs</a:t>
            </a:r>
            <a:r>
              <a:rPr lang="en-GB" sz="1400" dirty="0"/>
              <a:t> are formed because the enzymes for their synthesis are reduced, as is the enzyme for forming acyl carnitine (</a:t>
            </a:r>
            <a:r>
              <a:rPr lang="en-GB" sz="1400" dirty="0">
                <a:solidFill>
                  <a:srgbClr val="00B0F0"/>
                </a:solidFill>
              </a:rPr>
              <a:t>CPT1B</a:t>
            </a:r>
            <a:r>
              <a:rPr lang="en-GB" sz="1400" dirty="0"/>
              <a:t>). However, fatty acids can still enter mitochondria via the ACOT13/PCTP complex with </a:t>
            </a:r>
            <a:r>
              <a:rPr lang="en-GB" sz="1400" dirty="0">
                <a:solidFill>
                  <a:srgbClr val="FF0000"/>
                </a:solidFill>
              </a:rPr>
              <a:t>ACSF2 </a:t>
            </a:r>
            <a:r>
              <a:rPr lang="en-GB" sz="1400" dirty="0"/>
              <a:t>and</a:t>
            </a:r>
            <a:r>
              <a:rPr lang="en-GB" sz="1400" dirty="0">
                <a:solidFill>
                  <a:srgbClr val="FF0000"/>
                </a:solidFill>
              </a:rPr>
              <a:t> ACSL4</a:t>
            </a:r>
            <a:r>
              <a:rPr lang="en-GB" sz="1400" dirty="0"/>
              <a:t> are elevated to form acyl </a:t>
            </a:r>
            <a:r>
              <a:rPr lang="en-GB" sz="1400" dirty="0" err="1"/>
              <a:t>CoAs</a:t>
            </a:r>
            <a:r>
              <a:rPr lang="en-GB" sz="1400" dirty="0"/>
              <a:t>.</a:t>
            </a:r>
          </a:p>
          <a:p>
            <a:endParaRPr lang="en-GB" sz="1400" dirty="0"/>
          </a:p>
          <a:p>
            <a:r>
              <a:rPr lang="en-GB" sz="1400" dirty="0"/>
              <a:t>Within mitochondria, </a:t>
            </a:r>
            <a:r>
              <a:rPr lang="en-GB" sz="1400" dirty="0">
                <a:solidFill>
                  <a:srgbClr val="FF0000"/>
                </a:solidFill>
              </a:rPr>
              <a:t>CRAT </a:t>
            </a:r>
            <a:r>
              <a:rPr lang="en-GB" sz="1400" dirty="0"/>
              <a:t>converts acetyl CoA to free CoA and acetyl carnitine, which can exit the mitochondria via </a:t>
            </a:r>
            <a:r>
              <a:rPr lang="en-GB" sz="1400" dirty="0">
                <a:solidFill>
                  <a:srgbClr val="FF0000"/>
                </a:solidFill>
              </a:rPr>
              <a:t>SLC22A5</a:t>
            </a:r>
            <a:r>
              <a:rPr lang="en-GB" sz="1400" dirty="0"/>
              <a:t>. This enable beta-oxidation to continue</a:t>
            </a:r>
          </a:p>
        </p:txBody>
      </p:sp>
      <p:grpSp>
        <p:nvGrpSpPr>
          <p:cNvPr id="23" name="Group 22">
            <a:extLst>
              <a:ext uri="{FF2B5EF4-FFF2-40B4-BE49-F238E27FC236}">
                <a16:creationId xmlns:a16="http://schemas.microsoft.com/office/drawing/2014/main" id="{C848CD04-DAD9-4245-B937-F1B1A2CBF667}"/>
              </a:ext>
            </a:extLst>
          </p:cNvPr>
          <p:cNvGrpSpPr/>
          <p:nvPr/>
        </p:nvGrpSpPr>
        <p:grpSpPr>
          <a:xfrm>
            <a:off x="3982453" y="38100"/>
            <a:ext cx="7416800" cy="6519437"/>
            <a:chOff x="2362200" y="38100"/>
            <a:chExt cx="7416800" cy="6519437"/>
          </a:xfrm>
        </p:grpSpPr>
        <p:pic>
          <p:nvPicPr>
            <p:cNvPr id="3" name="Picture 2">
              <a:extLst>
                <a:ext uri="{FF2B5EF4-FFF2-40B4-BE49-F238E27FC236}">
                  <a16:creationId xmlns:a16="http://schemas.microsoft.com/office/drawing/2014/main" id="{4D9FD593-54AC-B844-AA2C-EBD9484336DC}"/>
                </a:ext>
              </a:extLst>
            </p:cNvPr>
            <p:cNvPicPr>
              <a:picLocks noChangeAspect="1"/>
            </p:cNvPicPr>
            <p:nvPr/>
          </p:nvPicPr>
          <p:blipFill rotWithShape="1">
            <a:blip r:embed="rId2"/>
            <a:srcRect t="3889" r="1737"/>
            <a:stretch/>
          </p:blipFill>
          <p:spPr>
            <a:xfrm>
              <a:off x="2362200" y="38100"/>
              <a:ext cx="7416800" cy="6519437"/>
            </a:xfrm>
            <a:prstGeom prst="rect">
              <a:avLst/>
            </a:prstGeom>
          </p:spPr>
        </p:pic>
        <p:sp>
          <p:nvSpPr>
            <p:cNvPr id="6" name="Rectangle 5">
              <a:extLst>
                <a:ext uri="{FF2B5EF4-FFF2-40B4-BE49-F238E27FC236}">
                  <a16:creationId xmlns:a16="http://schemas.microsoft.com/office/drawing/2014/main" id="{B7D97888-F825-E648-A96F-668775690067}"/>
                </a:ext>
              </a:extLst>
            </p:cNvPr>
            <p:cNvSpPr/>
            <p:nvPr/>
          </p:nvSpPr>
          <p:spPr>
            <a:xfrm>
              <a:off x="8303315" y="2295832"/>
              <a:ext cx="323307" cy="170022"/>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C18A3BE-21CF-B843-8E5D-094068083C3C}"/>
                </a:ext>
              </a:extLst>
            </p:cNvPr>
            <p:cNvSpPr/>
            <p:nvPr/>
          </p:nvSpPr>
          <p:spPr>
            <a:xfrm>
              <a:off x="3114945" y="1055132"/>
              <a:ext cx="387242" cy="19322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65385B-437C-F048-B932-0DC3BBE205C6}"/>
                </a:ext>
              </a:extLst>
            </p:cNvPr>
            <p:cNvSpPr/>
            <p:nvPr/>
          </p:nvSpPr>
          <p:spPr>
            <a:xfrm>
              <a:off x="3114945" y="1457708"/>
              <a:ext cx="387242" cy="156408"/>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BD892CF0-04A1-DB47-990F-ADFAE39A73FC}"/>
                </a:ext>
              </a:extLst>
            </p:cNvPr>
            <p:cNvCxnSpPr>
              <a:cxnSpLocks/>
            </p:cNvCxnSpPr>
            <p:nvPr/>
          </p:nvCxnSpPr>
          <p:spPr>
            <a:xfrm flipV="1">
              <a:off x="2551814" y="1477861"/>
              <a:ext cx="6790969" cy="245549"/>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D44B59E-5FB3-F647-8E56-4ED08735A960}"/>
                </a:ext>
              </a:extLst>
            </p:cNvPr>
            <p:cNvSpPr txBox="1"/>
            <p:nvPr/>
          </p:nvSpPr>
          <p:spPr>
            <a:xfrm>
              <a:off x="7122458" y="966620"/>
              <a:ext cx="724044" cy="307777"/>
            </a:xfrm>
            <a:prstGeom prst="rect">
              <a:avLst/>
            </a:prstGeom>
            <a:noFill/>
          </p:spPr>
          <p:txBody>
            <a:bodyPr wrap="none" rtlCol="0">
              <a:spAutoFit/>
            </a:bodyPr>
            <a:lstStyle/>
            <a:p>
              <a:r>
                <a:rPr lang="en-US" sz="1400" dirty="0"/>
                <a:t>Cytosol</a:t>
              </a:r>
            </a:p>
          </p:txBody>
        </p:sp>
        <p:sp>
          <p:nvSpPr>
            <p:cNvPr id="22" name="TextBox 21">
              <a:extLst>
                <a:ext uri="{FF2B5EF4-FFF2-40B4-BE49-F238E27FC236}">
                  <a16:creationId xmlns:a16="http://schemas.microsoft.com/office/drawing/2014/main" id="{430538AF-2789-2447-AD27-918274820A82}"/>
                </a:ext>
              </a:extLst>
            </p:cNvPr>
            <p:cNvSpPr txBox="1"/>
            <p:nvPr/>
          </p:nvSpPr>
          <p:spPr>
            <a:xfrm>
              <a:off x="7425723" y="1614116"/>
              <a:ext cx="1280992" cy="307777"/>
            </a:xfrm>
            <a:prstGeom prst="rect">
              <a:avLst/>
            </a:prstGeom>
            <a:noFill/>
          </p:spPr>
          <p:txBody>
            <a:bodyPr wrap="none" rtlCol="0">
              <a:spAutoFit/>
            </a:bodyPr>
            <a:lstStyle/>
            <a:p>
              <a:r>
                <a:rPr lang="en-US" sz="1400" dirty="0"/>
                <a:t>Mitochondrion</a:t>
              </a:r>
            </a:p>
          </p:txBody>
        </p:sp>
        <p:sp>
          <p:nvSpPr>
            <p:cNvPr id="24" name="Rectangle 23">
              <a:extLst>
                <a:ext uri="{FF2B5EF4-FFF2-40B4-BE49-F238E27FC236}">
                  <a16:creationId xmlns:a16="http://schemas.microsoft.com/office/drawing/2014/main" id="{97CAB91F-BB31-864E-A1F3-F6D0E23DDDA1}"/>
                </a:ext>
              </a:extLst>
            </p:cNvPr>
            <p:cNvSpPr/>
            <p:nvPr/>
          </p:nvSpPr>
          <p:spPr>
            <a:xfrm>
              <a:off x="3114945" y="1869803"/>
              <a:ext cx="387242" cy="15640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67124034-ED49-0C45-9790-B3C790C4D9AC}"/>
                </a:ext>
              </a:extLst>
            </p:cNvPr>
            <p:cNvSpPr/>
            <p:nvPr/>
          </p:nvSpPr>
          <p:spPr>
            <a:xfrm>
              <a:off x="2965836" y="2218028"/>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84DCCE-6BE2-9E4B-A9DC-CAF88EAD7A19}"/>
                </a:ext>
              </a:extLst>
            </p:cNvPr>
            <p:cNvSpPr/>
            <p:nvPr/>
          </p:nvSpPr>
          <p:spPr>
            <a:xfrm>
              <a:off x="3802594" y="2230871"/>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CCB540B-C4C6-5D4F-9028-F7A08DF8E5A3}"/>
                </a:ext>
              </a:extLst>
            </p:cNvPr>
            <p:cNvSpPr/>
            <p:nvPr/>
          </p:nvSpPr>
          <p:spPr>
            <a:xfrm>
              <a:off x="4610804" y="2313623"/>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FD8CD74F-6940-DE47-9211-71DEE14ED958}"/>
                </a:ext>
              </a:extLst>
            </p:cNvPr>
            <p:cNvSpPr/>
            <p:nvPr/>
          </p:nvSpPr>
          <p:spPr>
            <a:xfrm>
              <a:off x="5448205" y="2311734"/>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2E560DB-AD53-9F4A-B7FF-4698EEF04A35}"/>
                </a:ext>
              </a:extLst>
            </p:cNvPr>
            <p:cNvSpPr/>
            <p:nvPr/>
          </p:nvSpPr>
          <p:spPr>
            <a:xfrm>
              <a:off x="6300043" y="2303973"/>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EBCD617A-BC3C-1046-AB1C-E6738A2380C5}"/>
                </a:ext>
              </a:extLst>
            </p:cNvPr>
            <p:cNvSpPr/>
            <p:nvPr/>
          </p:nvSpPr>
          <p:spPr>
            <a:xfrm>
              <a:off x="7448383" y="2225979"/>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451526C-DC1A-AA40-9CBB-1C857AAC3454}"/>
                </a:ext>
              </a:extLst>
            </p:cNvPr>
            <p:cNvSpPr/>
            <p:nvPr/>
          </p:nvSpPr>
          <p:spPr>
            <a:xfrm>
              <a:off x="7951304" y="2306624"/>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7706266-4F3D-134C-A392-6FEA9B53914A}"/>
                </a:ext>
              </a:extLst>
            </p:cNvPr>
            <p:cNvSpPr/>
            <p:nvPr/>
          </p:nvSpPr>
          <p:spPr>
            <a:xfrm>
              <a:off x="7125673" y="2225979"/>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9B2856DA-BFE7-5344-850F-E510C021E821}"/>
                </a:ext>
              </a:extLst>
            </p:cNvPr>
            <p:cNvSpPr/>
            <p:nvPr/>
          </p:nvSpPr>
          <p:spPr>
            <a:xfrm>
              <a:off x="7960586" y="2443122"/>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C7C88A6-1B4F-914A-9028-FD44DBCD7BFE}"/>
                </a:ext>
              </a:extLst>
            </p:cNvPr>
            <p:cNvSpPr/>
            <p:nvPr/>
          </p:nvSpPr>
          <p:spPr>
            <a:xfrm>
              <a:off x="8626622" y="2463385"/>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E6DFD7AF-F3A3-A240-A21C-273069A95360}"/>
                </a:ext>
              </a:extLst>
            </p:cNvPr>
            <p:cNvSpPr/>
            <p:nvPr/>
          </p:nvSpPr>
          <p:spPr>
            <a:xfrm>
              <a:off x="2965836" y="2971751"/>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639F4289-64C8-4047-8826-BC4F07DEE2CA}"/>
                </a:ext>
              </a:extLst>
            </p:cNvPr>
            <p:cNvSpPr/>
            <p:nvPr/>
          </p:nvSpPr>
          <p:spPr>
            <a:xfrm>
              <a:off x="3802593" y="2982731"/>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FBF5B956-7282-B741-9280-39DABE1F5CB8}"/>
                </a:ext>
              </a:extLst>
            </p:cNvPr>
            <p:cNvSpPr/>
            <p:nvPr/>
          </p:nvSpPr>
          <p:spPr>
            <a:xfrm>
              <a:off x="4612587" y="2984704"/>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2C520A4-635C-B84B-B8C1-4E2A4BE2F1AD}"/>
                </a:ext>
              </a:extLst>
            </p:cNvPr>
            <p:cNvSpPr/>
            <p:nvPr/>
          </p:nvSpPr>
          <p:spPr>
            <a:xfrm>
              <a:off x="5458517" y="2971751"/>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105AD88B-F675-964F-A00F-EDBBD718FDAB}"/>
                </a:ext>
              </a:extLst>
            </p:cNvPr>
            <p:cNvSpPr/>
            <p:nvPr/>
          </p:nvSpPr>
          <p:spPr>
            <a:xfrm>
              <a:off x="6276528" y="2971751"/>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7151BE6-5873-3E43-B2B8-DF2BC40B818B}"/>
                </a:ext>
              </a:extLst>
            </p:cNvPr>
            <p:cNvSpPr/>
            <p:nvPr/>
          </p:nvSpPr>
          <p:spPr>
            <a:xfrm>
              <a:off x="7122458" y="2971751"/>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4B816BF-78EA-A34A-AAC3-3D6CC500EEE3}"/>
                </a:ext>
              </a:extLst>
            </p:cNvPr>
            <p:cNvSpPr/>
            <p:nvPr/>
          </p:nvSpPr>
          <p:spPr>
            <a:xfrm>
              <a:off x="8115059" y="2950269"/>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8524432B-B022-F94B-B326-11E0CAE5EE97}"/>
                </a:ext>
              </a:extLst>
            </p:cNvPr>
            <p:cNvSpPr/>
            <p:nvPr/>
          </p:nvSpPr>
          <p:spPr>
            <a:xfrm>
              <a:off x="2965836" y="3541448"/>
              <a:ext cx="675755" cy="14000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B51D91A5-9A10-954C-A85B-24D70D2F705E}"/>
                </a:ext>
              </a:extLst>
            </p:cNvPr>
            <p:cNvSpPr/>
            <p:nvPr/>
          </p:nvSpPr>
          <p:spPr>
            <a:xfrm>
              <a:off x="3802593" y="3541448"/>
              <a:ext cx="675755" cy="14000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F1C36EEE-C54E-4C4D-BBE0-0C4E2C9446FB}"/>
                </a:ext>
              </a:extLst>
            </p:cNvPr>
            <p:cNvSpPr/>
            <p:nvPr/>
          </p:nvSpPr>
          <p:spPr>
            <a:xfrm>
              <a:off x="4636535" y="3534805"/>
              <a:ext cx="675755" cy="14000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B0F320B0-4CE5-2148-8961-8569B1ADFC0B}"/>
                </a:ext>
              </a:extLst>
            </p:cNvPr>
            <p:cNvSpPr/>
            <p:nvPr/>
          </p:nvSpPr>
          <p:spPr>
            <a:xfrm>
              <a:off x="5458517" y="3534805"/>
              <a:ext cx="675755" cy="14000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8AA6E9B2-2B51-8947-AC04-031DD3CFA177}"/>
                </a:ext>
              </a:extLst>
            </p:cNvPr>
            <p:cNvSpPr/>
            <p:nvPr/>
          </p:nvSpPr>
          <p:spPr>
            <a:xfrm>
              <a:off x="6290735" y="3531933"/>
              <a:ext cx="675755" cy="14000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E49BF062-2C1F-D246-A5B0-B09BD9B4CB11}"/>
                </a:ext>
              </a:extLst>
            </p:cNvPr>
            <p:cNvSpPr/>
            <p:nvPr/>
          </p:nvSpPr>
          <p:spPr>
            <a:xfrm>
              <a:off x="7129216" y="3517281"/>
              <a:ext cx="675755" cy="14000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9E5E2D57-18FD-B541-B014-5A5B706CC3EC}"/>
                </a:ext>
              </a:extLst>
            </p:cNvPr>
            <p:cNvSpPr/>
            <p:nvPr/>
          </p:nvSpPr>
          <p:spPr>
            <a:xfrm>
              <a:off x="8115058" y="3501693"/>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EE2AD90C-7887-7A48-89BB-66F6ED50CCCA}"/>
                </a:ext>
              </a:extLst>
            </p:cNvPr>
            <p:cNvSpPr/>
            <p:nvPr/>
          </p:nvSpPr>
          <p:spPr>
            <a:xfrm>
              <a:off x="3366977" y="4045580"/>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6DB65A28-7836-524C-80AD-06A8137DCB09}"/>
                </a:ext>
              </a:extLst>
            </p:cNvPr>
            <p:cNvSpPr/>
            <p:nvPr/>
          </p:nvSpPr>
          <p:spPr>
            <a:xfrm>
              <a:off x="4199606" y="4053206"/>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2FBD1FF3-CE4C-7F47-BDF9-37E4E68BA095}"/>
                </a:ext>
              </a:extLst>
            </p:cNvPr>
            <p:cNvSpPr/>
            <p:nvPr/>
          </p:nvSpPr>
          <p:spPr>
            <a:xfrm>
              <a:off x="5017869" y="4053116"/>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4266C017-AF42-E543-A995-BB89054646E8}"/>
                </a:ext>
              </a:extLst>
            </p:cNvPr>
            <p:cNvSpPr/>
            <p:nvPr/>
          </p:nvSpPr>
          <p:spPr>
            <a:xfrm>
              <a:off x="5863120" y="4053117"/>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7EDBC1A-9AA8-614F-AE58-89B09346F98E}"/>
                </a:ext>
              </a:extLst>
            </p:cNvPr>
            <p:cNvSpPr/>
            <p:nvPr/>
          </p:nvSpPr>
          <p:spPr>
            <a:xfrm>
              <a:off x="6703019" y="4042597"/>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20735F3B-F9D9-914C-851A-37606BF4B4CE}"/>
                </a:ext>
              </a:extLst>
            </p:cNvPr>
            <p:cNvSpPr/>
            <p:nvPr/>
          </p:nvSpPr>
          <p:spPr>
            <a:xfrm>
              <a:off x="7537273" y="4115951"/>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1587260C-8ECA-4747-A67B-EAF38FCFA25C}"/>
                </a:ext>
              </a:extLst>
            </p:cNvPr>
            <p:cNvSpPr/>
            <p:nvPr/>
          </p:nvSpPr>
          <p:spPr>
            <a:xfrm>
              <a:off x="7946667" y="4053117"/>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E84355B5-8D22-7D4C-8E22-F09A57F175C2}"/>
                </a:ext>
              </a:extLst>
            </p:cNvPr>
            <p:cNvSpPr/>
            <p:nvPr/>
          </p:nvSpPr>
          <p:spPr>
            <a:xfrm>
              <a:off x="8283362" y="4049581"/>
              <a:ext cx="336782" cy="143953"/>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F03DDF89-180D-6948-88D5-4CC3621C19F0}"/>
                </a:ext>
              </a:extLst>
            </p:cNvPr>
            <p:cNvSpPr/>
            <p:nvPr/>
          </p:nvSpPr>
          <p:spPr>
            <a:xfrm>
              <a:off x="5301402" y="5131784"/>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B73B5CF1-1631-D040-AC27-1B7EDCF776F8}"/>
                </a:ext>
              </a:extLst>
            </p:cNvPr>
            <p:cNvSpPr/>
            <p:nvPr/>
          </p:nvSpPr>
          <p:spPr>
            <a:xfrm>
              <a:off x="5857173" y="5662526"/>
              <a:ext cx="342729" cy="159412"/>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17FF5174-E854-6C4F-B97C-85A7EF0D6AAD}"/>
                </a:ext>
              </a:extLst>
            </p:cNvPr>
            <p:cNvSpPr/>
            <p:nvPr/>
          </p:nvSpPr>
          <p:spPr>
            <a:xfrm>
              <a:off x="5186260" y="5669380"/>
              <a:ext cx="342729" cy="159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AE28198D-3B72-2A4A-94FF-B69093490743}"/>
                </a:ext>
              </a:extLst>
            </p:cNvPr>
            <p:cNvSpPr/>
            <p:nvPr/>
          </p:nvSpPr>
          <p:spPr>
            <a:xfrm>
              <a:off x="4513126" y="1718833"/>
              <a:ext cx="757274" cy="22778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A08F33A-EE84-5144-A943-A31D66FECC5A}"/>
                </a:ext>
              </a:extLst>
            </p:cNvPr>
            <p:cNvSpPr txBox="1"/>
            <p:nvPr/>
          </p:nvSpPr>
          <p:spPr>
            <a:xfrm>
              <a:off x="4472718" y="1716313"/>
              <a:ext cx="865943" cy="246221"/>
            </a:xfrm>
            <a:prstGeom prst="rect">
              <a:avLst/>
            </a:prstGeom>
            <a:noFill/>
          </p:spPr>
          <p:txBody>
            <a:bodyPr wrap="none" rtlCol="0">
              <a:spAutoFit/>
            </a:bodyPr>
            <a:lstStyle/>
            <a:p>
              <a:r>
                <a:rPr lang="en-US" sz="1000" dirty="0">
                  <a:solidFill>
                    <a:srgbClr val="FF0000"/>
                  </a:solidFill>
                </a:rPr>
                <a:t>ACSF2,ACSL4</a:t>
              </a:r>
            </a:p>
          </p:txBody>
        </p:sp>
        <p:sp>
          <p:nvSpPr>
            <p:cNvPr id="61" name="TextBox 60">
              <a:extLst>
                <a:ext uri="{FF2B5EF4-FFF2-40B4-BE49-F238E27FC236}">
                  <a16:creationId xmlns:a16="http://schemas.microsoft.com/office/drawing/2014/main" id="{0EE18AB6-2127-BE49-A70C-0DC2EE870089}"/>
                </a:ext>
              </a:extLst>
            </p:cNvPr>
            <p:cNvSpPr txBox="1"/>
            <p:nvPr/>
          </p:nvSpPr>
          <p:spPr>
            <a:xfrm>
              <a:off x="5556455" y="1397966"/>
              <a:ext cx="918841" cy="246221"/>
            </a:xfrm>
            <a:prstGeom prst="rect">
              <a:avLst/>
            </a:prstGeom>
            <a:noFill/>
            <a:ln>
              <a:solidFill>
                <a:schemeClr val="tx1"/>
              </a:solidFill>
            </a:ln>
          </p:spPr>
          <p:txBody>
            <a:bodyPr wrap="none" rtlCol="0">
              <a:spAutoFit/>
            </a:bodyPr>
            <a:lstStyle/>
            <a:p>
              <a:r>
                <a:rPr lang="en-US" sz="1000" dirty="0">
                  <a:solidFill>
                    <a:srgbClr val="FF0000"/>
                  </a:solidFill>
                </a:rPr>
                <a:t>ACOT13/PCTP</a:t>
              </a:r>
            </a:p>
          </p:txBody>
        </p:sp>
        <p:cxnSp>
          <p:nvCxnSpPr>
            <p:cNvPr id="8" name="Straight Arrow Connector 7">
              <a:extLst>
                <a:ext uri="{FF2B5EF4-FFF2-40B4-BE49-F238E27FC236}">
                  <a16:creationId xmlns:a16="http://schemas.microsoft.com/office/drawing/2014/main" id="{30E2014D-E99A-DA47-835A-295C5D08B0B7}"/>
                </a:ext>
              </a:extLst>
            </p:cNvPr>
            <p:cNvCxnSpPr>
              <a:endCxn id="61" idx="1"/>
            </p:cNvCxnSpPr>
            <p:nvPr/>
          </p:nvCxnSpPr>
          <p:spPr>
            <a:xfrm>
              <a:off x="3303713" y="966620"/>
              <a:ext cx="2252742" cy="55445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D52A8E77-6CD1-504C-B91E-E33412E59CDC}"/>
                </a:ext>
              </a:extLst>
            </p:cNvPr>
            <p:cNvSpPr txBox="1"/>
            <p:nvPr/>
          </p:nvSpPr>
          <p:spPr>
            <a:xfrm>
              <a:off x="5604422" y="1749504"/>
              <a:ext cx="837089" cy="215444"/>
            </a:xfrm>
            <a:prstGeom prst="rect">
              <a:avLst/>
            </a:prstGeom>
            <a:noFill/>
            <a:ln>
              <a:noFill/>
            </a:ln>
          </p:spPr>
          <p:txBody>
            <a:bodyPr wrap="none" rtlCol="0">
              <a:spAutoFit/>
            </a:bodyPr>
            <a:lstStyle/>
            <a:p>
              <a:r>
                <a:rPr lang="en-US" sz="800" dirty="0" err="1"/>
                <a:t>Hexadecanoate</a:t>
              </a:r>
              <a:endParaRPr lang="en-US" sz="800" dirty="0"/>
            </a:p>
          </p:txBody>
        </p:sp>
        <p:cxnSp>
          <p:nvCxnSpPr>
            <p:cNvPr id="63" name="Straight Arrow Connector 62">
              <a:extLst>
                <a:ext uri="{FF2B5EF4-FFF2-40B4-BE49-F238E27FC236}">
                  <a16:creationId xmlns:a16="http://schemas.microsoft.com/office/drawing/2014/main" id="{882785C3-2317-9B45-BD3B-621A01B0607F}"/>
                </a:ext>
              </a:extLst>
            </p:cNvPr>
            <p:cNvCxnSpPr>
              <a:cxnSpLocks/>
              <a:stCxn id="61" idx="2"/>
            </p:cNvCxnSpPr>
            <p:nvPr/>
          </p:nvCxnSpPr>
          <p:spPr>
            <a:xfrm flipH="1">
              <a:off x="5871258" y="1644187"/>
              <a:ext cx="144618" cy="1809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B47AA24C-78C4-B949-BC65-E47140133696}"/>
                </a:ext>
              </a:extLst>
            </p:cNvPr>
            <p:cNvCxnSpPr>
              <a:cxnSpLocks/>
            </p:cNvCxnSpPr>
            <p:nvPr/>
          </p:nvCxnSpPr>
          <p:spPr>
            <a:xfrm flipH="1">
              <a:off x="5309400" y="1884886"/>
              <a:ext cx="410681" cy="4356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F3ED0D8E-05FC-744E-AA90-751EF08F1FCE}"/>
                </a:ext>
              </a:extLst>
            </p:cNvPr>
            <p:cNvCxnSpPr>
              <a:cxnSpLocks/>
              <a:stCxn id="2" idx="1"/>
            </p:cNvCxnSpPr>
            <p:nvPr/>
          </p:nvCxnSpPr>
          <p:spPr>
            <a:xfrm flipH="1">
              <a:off x="3596640" y="1839424"/>
              <a:ext cx="876078" cy="2532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046311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326326" y="5692048"/>
            <a:ext cx="4782760"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S11. PE-perturbed glycolysis. </a:t>
            </a:r>
            <a:r>
              <a:rPr lang="en-US" sz="1600" dirty="0" err="1"/>
              <a:t>Colour</a:t>
            </a:r>
            <a:r>
              <a:rPr lang="en-US" sz="1600" dirty="0"/>
              <a:t> coding is as defined in Figure S3.</a:t>
            </a:r>
            <a:r>
              <a:rPr lang="en-US" sz="1600" b="1" dirty="0"/>
              <a:t> </a:t>
            </a:r>
            <a:endParaRPr lang="en-US" sz="1600" dirty="0"/>
          </a:p>
        </p:txBody>
      </p:sp>
      <p:sp>
        <p:nvSpPr>
          <p:cNvPr id="30" name="TextBox 29">
            <a:extLst>
              <a:ext uri="{FF2B5EF4-FFF2-40B4-BE49-F238E27FC236}">
                <a16:creationId xmlns:a16="http://schemas.microsoft.com/office/drawing/2014/main" id="{F86C4EE2-E209-C541-A58D-9239078765C8}"/>
              </a:ext>
            </a:extLst>
          </p:cNvPr>
          <p:cNvSpPr txBox="1"/>
          <p:nvPr/>
        </p:nvSpPr>
        <p:spPr>
          <a:xfrm>
            <a:off x="74820" y="764729"/>
            <a:ext cx="3002543" cy="954107"/>
          </a:xfrm>
          <a:prstGeom prst="rect">
            <a:avLst/>
          </a:prstGeom>
          <a:noFill/>
        </p:spPr>
        <p:txBody>
          <a:bodyPr wrap="square" rtlCol="0">
            <a:spAutoFit/>
          </a:bodyPr>
          <a:lstStyle/>
          <a:p>
            <a:r>
              <a:rPr lang="en-US" sz="1400" dirty="0">
                <a:solidFill>
                  <a:srgbClr val="00B0F0"/>
                </a:solidFill>
              </a:rPr>
              <a:t>2.7.1.40   </a:t>
            </a:r>
            <a:r>
              <a:rPr lang="en-US" sz="1400" dirty="0"/>
              <a:t> Pyruvate kinase: PKLR (D, cytosolic), PKM (U, nuclear)</a:t>
            </a:r>
          </a:p>
          <a:p>
            <a:r>
              <a:rPr lang="en-US" sz="1400" dirty="0">
                <a:solidFill>
                  <a:srgbClr val="00B0F0"/>
                </a:solidFill>
              </a:rPr>
              <a:t>1.1.1.27    </a:t>
            </a:r>
            <a:r>
              <a:rPr lang="en-US" sz="1400" dirty="0"/>
              <a:t>Lactate dehydrogenase: LDHB (U); LDHC (D)</a:t>
            </a:r>
          </a:p>
        </p:txBody>
      </p:sp>
      <p:grpSp>
        <p:nvGrpSpPr>
          <p:cNvPr id="6" name="Group 5">
            <a:extLst>
              <a:ext uri="{FF2B5EF4-FFF2-40B4-BE49-F238E27FC236}">
                <a16:creationId xmlns:a16="http://schemas.microsoft.com/office/drawing/2014/main" id="{ACB1F6E7-E182-C24B-80E7-885A8B08EE36}"/>
              </a:ext>
            </a:extLst>
          </p:cNvPr>
          <p:cNvGrpSpPr/>
          <p:nvPr/>
        </p:nvGrpSpPr>
        <p:grpSpPr>
          <a:xfrm>
            <a:off x="5097511" y="-186142"/>
            <a:ext cx="7047169" cy="6656629"/>
            <a:chOff x="5097511" y="-186142"/>
            <a:chExt cx="7047169" cy="6656629"/>
          </a:xfrm>
        </p:grpSpPr>
        <p:pic>
          <p:nvPicPr>
            <p:cNvPr id="3" name="Picture 2">
              <a:extLst>
                <a:ext uri="{FF2B5EF4-FFF2-40B4-BE49-F238E27FC236}">
                  <a16:creationId xmlns:a16="http://schemas.microsoft.com/office/drawing/2014/main" id="{75ED8C25-307F-3D44-9801-D9B32AB2E0C8}"/>
                </a:ext>
              </a:extLst>
            </p:cNvPr>
            <p:cNvPicPr>
              <a:picLocks noChangeAspect="1"/>
            </p:cNvPicPr>
            <p:nvPr/>
          </p:nvPicPr>
          <p:blipFill rotWithShape="1">
            <a:blip r:embed="rId2"/>
            <a:srcRect b="2937"/>
            <a:stretch/>
          </p:blipFill>
          <p:spPr>
            <a:xfrm>
              <a:off x="5097511" y="-186142"/>
              <a:ext cx="4960890" cy="6656629"/>
            </a:xfrm>
            <a:prstGeom prst="rect">
              <a:avLst/>
            </a:prstGeom>
          </p:spPr>
        </p:pic>
        <p:sp>
          <p:nvSpPr>
            <p:cNvPr id="10" name="Rectangle 9">
              <a:extLst>
                <a:ext uri="{FF2B5EF4-FFF2-40B4-BE49-F238E27FC236}">
                  <a16:creationId xmlns:a16="http://schemas.microsoft.com/office/drawing/2014/main" id="{F349D9D3-FA57-6342-9E42-1C29C45802A0}"/>
                </a:ext>
              </a:extLst>
            </p:cNvPr>
            <p:cNvSpPr/>
            <p:nvPr/>
          </p:nvSpPr>
          <p:spPr>
            <a:xfrm>
              <a:off x="8261350" y="928907"/>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533D94E-9D1C-D44C-B7AE-D07267117669}"/>
                </a:ext>
              </a:extLst>
            </p:cNvPr>
            <p:cNvSpPr/>
            <p:nvPr/>
          </p:nvSpPr>
          <p:spPr>
            <a:xfrm>
              <a:off x="7248721" y="1023253"/>
              <a:ext cx="341358" cy="15059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12723B0-CE4C-614B-8016-2EA9A1BE51AA}"/>
                </a:ext>
              </a:extLst>
            </p:cNvPr>
            <p:cNvSpPr/>
            <p:nvPr/>
          </p:nvSpPr>
          <p:spPr>
            <a:xfrm>
              <a:off x="6553597" y="1186546"/>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2C96729-1629-3D47-8D4E-DF6B6FC59731}"/>
                </a:ext>
              </a:extLst>
            </p:cNvPr>
            <p:cNvSpPr/>
            <p:nvPr/>
          </p:nvSpPr>
          <p:spPr>
            <a:xfrm>
              <a:off x="6553597" y="1355285"/>
              <a:ext cx="341358" cy="15059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482BF59-5273-8F4C-8C51-51E8C301E5FE}"/>
                </a:ext>
              </a:extLst>
            </p:cNvPr>
            <p:cNvSpPr/>
            <p:nvPr/>
          </p:nvSpPr>
          <p:spPr>
            <a:xfrm>
              <a:off x="6887004" y="1337139"/>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E935FF1-7DBE-C640-A4E0-04C05F046888}"/>
                </a:ext>
              </a:extLst>
            </p:cNvPr>
            <p:cNvSpPr/>
            <p:nvPr/>
          </p:nvSpPr>
          <p:spPr>
            <a:xfrm>
              <a:off x="7432100" y="1499528"/>
              <a:ext cx="1170608" cy="16417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A8C1C51-77A9-0D45-852F-2D769759819A}"/>
                </a:ext>
              </a:extLst>
            </p:cNvPr>
            <p:cNvSpPr/>
            <p:nvPr/>
          </p:nvSpPr>
          <p:spPr>
            <a:xfrm>
              <a:off x="6545646" y="1844339"/>
              <a:ext cx="341358" cy="15059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74914BB-D226-B347-8314-C73D2F489FAF}"/>
                </a:ext>
              </a:extLst>
            </p:cNvPr>
            <p:cNvSpPr/>
            <p:nvPr/>
          </p:nvSpPr>
          <p:spPr>
            <a:xfrm>
              <a:off x="6894955" y="1826193"/>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3A6B97D-64FD-F348-ABF6-96378A3ECFD6}"/>
                </a:ext>
              </a:extLst>
            </p:cNvPr>
            <p:cNvSpPr/>
            <p:nvPr/>
          </p:nvSpPr>
          <p:spPr>
            <a:xfrm>
              <a:off x="6537695" y="1696559"/>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1709D0C-C3C8-FD4A-88D6-045B03043AC4}"/>
                </a:ext>
              </a:extLst>
            </p:cNvPr>
            <p:cNvSpPr/>
            <p:nvPr/>
          </p:nvSpPr>
          <p:spPr>
            <a:xfrm>
              <a:off x="7612233" y="1769042"/>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E21F2743-D494-C54E-A32F-2954D8A9CE4C}"/>
                </a:ext>
              </a:extLst>
            </p:cNvPr>
            <p:cNvSpPr/>
            <p:nvPr/>
          </p:nvSpPr>
          <p:spPr>
            <a:xfrm>
              <a:off x="8105991" y="1989382"/>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15077BC-F56D-424C-BC5E-0E0D86F81E27}"/>
                </a:ext>
              </a:extLst>
            </p:cNvPr>
            <p:cNvSpPr/>
            <p:nvPr/>
          </p:nvSpPr>
          <p:spPr>
            <a:xfrm>
              <a:off x="7757154" y="1989381"/>
              <a:ext cx="341358" cy="15059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3323767-5B51-A14D-B9D6-333C346C0A24}"/>
                </a:ext>
              </a:extLst>
            </p:cNvPr>
            <p:cNvSpPr/>
            <p:nvPr/>
          </p:nvSpPr>
          <p:spPr>
            <a:xfrm>
              <a:off x="8276670" y="2465657"/>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A128813-A36B-9F41-B50B-13DB254F9250}"/>
                </a:ext>
              </a:extLst>
            </p:cNvPr>
            <p:cNvSpPr/>
            <p:nvPr/>
          </p:nvSpPr>
          <p:spPr>
            <a:xfrm>
              <a:off x="8596358" y="3233807"/>
              <a:ext cx="341358" cy="61141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10C589F-8263-A348-A5DC-498580A0B39E}"/>
                </a:ext>
              </a:extLst>
            </p:cNvPr>
            <p:cNvSpPr/>
            <p:nvPr/>
          </p:nvSpPr>
          <p:spPr>
            <a:xfrm>
              <a:off x="8252454" y="3476868"/>
              <a:ext cx="341358" cy="15059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7B1C64D-0F02-DE4A-91B6-9658367325F8}"/>
                </a:ext>
              </a:extLst>
            </p:cNvPr>
            <p:cNvSpPr/>
            <p:nvPr/>
          </p:nvSpPr>
          <p:spPr>
            <a:xfrm>
              <a:off x="8098512" y="3964574"/>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1B577BB-F9CB-E943-9359-510324FF7CBA}"/>
                </a:ext>
              </a:extLst>
            </p:cNvPr>
            <p:cNvSpPr/>
            <p:nvPr/>
          </p:nvSpPr>
          <p:spPr>
            <a:xfrm>
              <a:off x="8871257" y="3959094"/>
              <a:ext cx="341358" cy="15059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70E56B5-0BE1-8249-A094-91AA8ECD26DD}"/>
                </a:ext>
              </a:extLst>
            </p:cNvPr>
            <p:cNvSpPr/>
            <p:nvPr/>
          </p:nvSpPr>
          <p:spPr>
            <a:xfrm>
              <a:off x="6593449" y="4591912"/>
              <a:ext cx="341358" cy="15059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C93F190-D1AE-D040-A815-6393125721B8}"/>
                </a:ext>
              </a:extLst>
            </p:cNvPr>
            <p:cNvSpPr/>
            <p:nvPr/>
          </p:nvSpPr>
          <p:spPr>
            <a:xfrm>
              <a:off x="8265154" y="4892719"/>
              <a:ext cx="341358" cy="150593"/>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03C0541-032C-0047-B277-C8626FF5F2A1}"/>
                </a:ext>
              </a:extLst>
            </p:cNvPr>
            <p:cNvSpPr/>
            <p:nvPr/>
          </p:nvSpPr>
          <p:spPr>
            <a:xfrm>
              <a:off x="8773386" y="5561303"/>
              <a:ext cx="370613" cy="130745"/>
            </a:xfrm>
            <a:prstGeom prst="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B47ABF-987C-D74D-9BB0-94D4AFD59DD6}"/>
                </a:ext>
              </a:extLst>
            </p:cNvPr>
            <p:cNvSpPr/>
            <p:nvPr/>
          </p:nvSpPr>
          <p:spPr>
            <a:xfrm>
              <a:off x="7129234" y="5477748"/>
              <a:ext cx="1147435" cy="27699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DE7366ED-279D-2F4C-8509-2884802D9EA7}"/>
                </a:ext>
              </a:extLst>
            </p:cNvPr>
            <p:cNvSpPr txBox="1"/>
            <p:nvPr/>
          </p:nvSpPr>
          <p:spPr>
            <a:xfrm>
              <a:off x="10422798" y="5043312"/>
              <a:ext cx="1721882" cy="461665"/>
            </a:xfrm>
            <a:prstGeom prst="rect">
              <a:avLst/>
            </a:prstGeom>
            <a:noFill/>
            <a:ln>
              <a:solidFill>
                <a:srgbClr val="FF0000"/>
              </a:solidFill>
            </a:ln>
          </p:spPr>
          <p:txBody>
            <a:bodyPr wrap="none" rtlCol="0">
              <a:spAutoFit/>
            </a:bodyPr>
            <a:lstStyle/>
            <a:p>
              <a:pPr algn="ctr"/>
              <a:r>
                <a:rPr lang="en-US" sz="1200" dirty="0">
                  <a:solidFill>
                    <a:srgbClr val="FF0000"/>
                  </a:solidFill>
                </a:rPr>
                <a:t>Pyruvate dehydrogenase</a:t>
              </a:r>
            </a:p>
            <a:p>
              <a:pPr algn="ctr"/>
              <a:r>
                <a:rPr lang="en-US" sz="1200" dirty="0">
                  <a:solidFill>
                    <a:srgbClr val="FF0000"/>
                  </a:solidFill>
                </a:rPr>
                <a:t>Kinase 4 (inhibitory)</a:t>
              </a:r>
            </a:p>
          </p:txBody>
        </p:sp>
        <p:cxnSp>
          <p:nvCxnSpPr>
            <p:cNvPr id="33" name="Straight Arrow Connector 32">
              <a:extLst>
                <a:ext uri="{FF2B5EF4-FFF2-40B4-BE49-F238E27FC236}">
                  <a16:creationId xmlns:a16="http://schemas.microsoft.com/office/drawing/2014/main" id="{83CA98F2-E215-EF44-B093-F13C2ECEEE0A}"/>
                </a:ext>
              </a:extLst>
            </p:cNvPr>
            <p:cNvCxnSpPr>
              <a:cxnSpLocks/>
              <a:stCxn id="2" idx="1"/>
              <a:endCxn id="32" idx="3"/>
            </p:cNvCxnSpPr>
            <p:nvPr/>
          </p:nvCxnSpPr>
          <p:spPr>
            <a:xfrm flipH="1">
              <a:off x="8276669" y="5274145"/>
              <a:ext cx="2146129" cy="3421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BF866B1-7EDA-1C48-84D4-BA292EC4F973}"/>
                </a:ext>
              </a:extLst>
            </p:cNvPr>
            <p:cNvSpPr txBox="1"/>
            <p:nvPr/>
          </p:nvSpPr>
          <p:spPr>
            <a:xfrm>
              <a:off x="6041215" y="4025629"/>
              <a:ext cx="1183978" cy="276999"/>
            </a:xfrm>
            <a:prstGeom prst="rect">
              <a:avLst/>
            </a:prstGeom>
            <a:noFill/>
            <a:ln>
              <a:solidFill>
                <a:schemeClr val="tx1"/>
              </a:solidFill>
            </a:ln>
          </p:spPr>
          <p:txBody>
            <a:bodyPr wrap="none" rtlCol="0">
              <a:spAutoFit/>
            </a:bodyPr>
            <a:lstStyle/>
            <a:p>
              <a:pPr algn="ctr"/>
              <a:r>
                <a:rPr lang="en-US" sz="1200" dirty="0">
                  <a:solidFill>
                    <a:srgbClr val="000000"/>
                  </a:solidFill>
                </a:rPr>
                <a:t>Serine synthesis</a:t>
              </a:r>
            </a:p>
          </p:txBody>
        </p:sp>
        <p:cxnSp>
          <p:nvCxnSpPr>
            <p:cNvPr id="36" name="Straight Arrow Connector 35">
              <a:extLst>
                <a:ext uri="{FF2B5EF4-FFF2-40B4-BE49-F238E27FC236}">
                  <a16:creationId xmlns:a16="http://schemas.microsoft.com/office/drawing/2014/main" id="{B89497E9-1BC5-4C42-9CAF-2AB33103F700}"/>
                </a:ext>
              </a:extLst>
            </p:cNvPr>
            <p:cNvCxnSpPr>
              <a:cxnSpLocks/>
              <a:endCxn id="34" idx="3"/>
            </p:cNvCxnSpPr>
            <p:nvPr/>
          </p:nvCxnSpPr>
          <p:spPr>
            <a:xfrm flipH="1">
              <a:off x="7225193" y="3862336"/>
              <a:ext cx="726574" cy="301793"/>
            </a:xfrm>
            <a:prstGeom prst="straightConnector1">
              <a:avLst/>
            </a:prstGeom>
            <a:ln w="28575">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45353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155207" y="5777920"/>
            <a:ext cx="3002543"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S12. PE-perturbed TCA cycle. </a:t>
            </a:r>
            <a:r>
              <a:rPr lang="en-US" sz="1600" dirty="0" err="1"/>
              <a:t>Colour</a:t>
            </a:r>
            <a:r>
              <a:rPr lang="en-US" sz="1600" dirty="0"/>
              <a:t> coding is as defined in Figure S3.</a:t>
            </a:r>
          </a:p>
        </p:txBody>
      </p:sp>
      <p:sp>
        <p:nvSpPr>
          <p:cNvPr id="12" name="TextBox 11">
            <a:extLst>
              <a:ext uri="{FF2B5EF4-FFF2-40B4-BE49-F238E27FC236}">
                <a16:creationId xmlns:a16="http://schemas.microsoft.com/office/drawing/2014/main" id="{2F0EACC0-0530-EF44-9604-2CE90B7D5930}"/>
              </a:ext>
            </a:extLst>
          </p:cNvPr>
          <p:cNvSpPr txBox="1"/>
          <p:nvPr/>
        </p:nvSpPr>
        <p:spPr>
          <a:xfrm>
            <a:off x="74820" y="764729"/>
            <a:ext cx="3002543" cy="2893100"/>
          </a:xfrm>
          <a:prstGeom prst="rect">
            <a:avLst/>
          </a:prstGeom>
          <a:noFill/>
        </p:spPr>
        <p:txBody>
          <a:bodyPr wrap="square" rtlCol="0">
            <a:spAutoFit/>
          </a:bodyPr>
          <a:lstStyle/>
          <a:p>
            <a:r>
              <a:rPr lang="en-US" sz="1400" dirty="0">
                <a:solidFill>
                  <a:srgbClr val="00B0F0"/>
                </a:solidFill>
              </a:rPr>
              <a:t>1.2.4.1   </a:t>
            </a:r>
            <a:r>
              <a:rPr lang="en-US" sz="1400" dirty="0"/>
              <a:t> PDHA1, PDHX (U), PDHA2 (D)</a:t>
            </a:r>
          </a:p>
          <a:p>
            <a:endParaRPr lang="en-US" sz="1400" dirty="0"/>
          </a:p>
          <a:p>
            <a:r>
              <a:rPr lang="en-US" sz="1400" dirty="0"/>
              <a:t>Reduced </a:t>
            </a:r>
            <a:r>
              <a:rPr lang="en-US" sz="1400" dirty="0">
                <a:solidFill>
                  <a:srgbClr val="00B0F0"/>
                </a:solidFill>
              </a:rPr>
              <a:t>4.1.1.32</a:t>
            </a:r>
            <a:r>
              <a:rPr lang="en-US" sz="1400" dirty="0"/>
              <a:t> conserves oxaloacetate for conversion with acetyl CoA to citrate and free CoA.</a:t>
            </a:r>
          </a:p>
          <a:p>
            <a:endParaRPr lang="en-US" sz="1400" dirty="0"/>
          </a:p>
          <a:p>
            <a:r>
              <a:rPr lang="en-US" sz="1400" dirty="0"/>
              <a:t>Elevated 2.3.3.1 (</a:t>
            </a:r>
            <a:r>
              <a:rPr lang="en-US" sz="1400" dirty="0">
                <a:solidFill>
                  <a:srgbClr val="FF0000"/>
                </a:solidFill>
              </a:rPr>
              <a:t>ACLS</a:t>
            </a:r>
            <a:r>
              <a:rPr lang="en-US" sz="1400" dirty="0"/>
              <a:t>) might enable acetyl moieties to exit mitochondria, where the resulting cytosolic acetyl CoA forms the substrate for fatty acid synthase.</a:t>
            </a:r>
          </a:p>
          <a:p>
            <a:endParaRPr lang="en-US" sz="1400" dirty="0"/>
          </a:p>
          <a:p>
            <a:endParaRPr lang="en-US" sz="1400" dirty="0"/>
          </a:p>
        </p:txBody>
      </p:sp>
      <p:grpSp>
        <p:nvGrpSpPr>
          <p:cNvPr id="31" name="Group 30">
            <a:extLst>
              <a:ext uri="{FF2B5EF4-FFF2-40B4-BE49-F238E27FC236}">
                <a16:creationId xmlns:a16="http://schemas.microsoft.com/office/drawing/2014/main" id="{334410B5-8DE0-F244-8B7D-AE74BAF5FBF5}"/>
              </a:ext>
            </a:extLst>
          </p:cNvPr>
          <p:cNvGrpSpPr/>
          <p:nvPr/>
        </p:nvGrpSpPr>
        <p:grpSpPr>
          <a:xfrm>
            <a:off x="3157750" y="-188686"/>
            <a:ext cx="9135850" cy="6896245"/>
            <a:chOff x="3157750" y="-188686"/>
            <a:chExt cx="9135850" cy="6896245"/>
          </a:xfrm>
        </p:grpSpPr>
        <p:pic>
          <p:nvPicPr>
            <p:cNvPr id="3" name="Picture 2">
              <a:extLst>
                <a:ext uri="{FF2B5EF4-FFF2-40B4-BE49-F238E27FC236}">
                  <a16:creationId xmlns:a16="http://schemas.microsoft.com/office/drawing/2014/main" id="{5E449C2C-FCFE-424E-947C-D923517CDE13}"/>
                </a:ext>
              </a:extLst>
            </p:cNvPr>
            <p:cNvPicPr>
              <a:picLocks noChangeAspect="1"/>
            </p:cNvPicPr>
            <p:nvPr/>
          </p:nvPicPr>
          <p:blipFill>
            <a:blip r:embed="rId2"/>
            <a:stretch>
              <a:fillRect/>
            </a:stretch>
          </p:blipFill>
          <p:spPr>
            <a:xfrm>
              <a:off x="3157750" y="-188686"/>
              <a:ext cx="9135850" cy="6896245"/>
            </a:xfrm>
            <a:prstGeom prst="rect">
              <a:avLst/>
            </a:prstGeom>
          </p:spPr>
        </p:pic>
        <p:sp>
          <p:nvSpPr>
            <p:cNvPr id="8" name="Rectangle 7">
              <a:extLst>
                <a:ext uri="{FF2B5EF4-FFF2-40B4-BE49-F238E27FC236}">
                  <a16:creationId xmlns:a16="http://schemas.microsoft.com/office/drawing/2014/main" id="{C376E8A8-8BA3-1E49-B86E-4B101AD89656}"/>
                </a:ext>
              </a:extLst>
            </p:cNvPr>
            <p:cNvSpPr/>
            <p:nvPr/>
          </p:nvSpPr>
          <p:spPr>
            <a:xfrm>
              <a:off x="8380974" y="1994933"/>
              <a:ext cx="1441451" cy="197662"/>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C0BF402-469A-F343-8D2C-A2BD5D97B96A}"/>
                </a:ext>
              </a:extLst>
            </p:cNvPr>
            <p:cNvSpPr/>
            <p:nvPr/>
          </p:nvSpPr>
          <p:spPr>
            <a:xfrm>
              <a:off x="6414524" y="684616"/>
              <a:ext cx="448391" cy="23961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CA94015-429E-2A48-8285-FC37C469CDF7}"/>
                </a:ext>
              </a:extLst>
            </p:cNvPr>
            <p:cNvSpPr/>
            <p:nvPr/>
          </p:nvSpPr>
          <p:spPr>
            <a:xfrm>
              <a:off x="7005752" y="2804668"/>
              <a:ext cx="447100" cy="20400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6E2DBD8-8DAE-3B46-B083-3BE14538F8EF}"/>
                </a:ext>
              </a:extLst>
            </p:cNvPr>
            <p:cNvSpPr/>
            <p:nvPr/>
          </p:nvSpPr>
          <p:spPr>
            <a:xfrm>
              <a:off x="7021662" y="3028336"/>
              <a:ext cx="431190" cy="18681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6F967FB-5F78-FE4F-B523-B9D75BD03585}"/>
                </a:ext>
              </a:extLst>
            </p:cNvPr>
            <p:cNvSpPr/>
            <p:nvPr/>
          </p:nvSpPr>
          <p:spPr>
            <a:xfrm>
              <a:off x="8282653" y="3000023"/>
              <a:ext cx="1362791" cy="21512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6D319B2-77E7-534F-9951-2EF649A0167A}"/>
                </a:ext>
              </a:extLst>
            </p:cNvPr>
            <p:cNvSpPr/>
            <p:nvPr/>
          </p:nvSpPr>
          <p:spPr>
            <a:xfrm>
              <a:off x="9645444" y="3516982"/>
              <a:ext cx="894737" cy="119267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C4404A0-1A5C-094C-B5A7-367B6048A67B}"/>
                </a:ext>
              </a:extLst>
            </p:cNvPr>
            <p:cNvSpPr/>
            <p:nvPr/>
          </p:nvSpPr>
          <p:spPr>
            <a:xfrm>
              <a:off x="6702633" y="5144987"/>
              <a:ext cx="465084" cy="19392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015695F-F0FF-634F-841D-87F6B883FC99}"/>
                </a:ext>
              </a:extLst>
            </p:cNvPr>
            <p:cNvSpPr/>
            <p:nvPr/>
          </p:nvSpPr>
          <p:spPr>
            <a:xfrm>
              <a:off x="5362350" y="4960318"/>
              <a:ext cx="447100" cy="37859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2E7B209-1286-284B-B33D-9186711CB78D}"/>
                </a:ext>
              </a:extLst>
            </p:cNvPr>
            <p:cNvSpPr/>
            <p:nvPr/>
          </p:nvSpPr>
          <p:spPr>
            <a:xfrm>
              <a:off x="4897266" y="4741416"/>
              <a:ext cx="465084" cy="19392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65D497D-3828-8B49-9A29-B8158264EDB3}"/>
                </a:ext>
              </a:extLst>
            </p:cNvPr>
            <p:cNvSpPr/>
            <p:nvPr/>
          </p:nvSpPr>
          <p:spPr>
            <a:xfrm>
              <a:off x="4696813" y="3854774"/>
              <a:ext cx="465084" cy="19392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478934C1-7F7E-C142-8B60-E1991DD255BE}"/>
                </a:ext>
              </a:extLst>
            </p:cNvPr>
            <p:cNvSpPr txBox="1"/>
            <p:nvPr/>
          </p:nvSpPr>
          <p:spPr>
            <a:xfrm>
              <a:off x="4055369" y="5547087"/>
              <a:ext cx="841897" cy="461665"/>
            </a:xfrm>
            <a:prstGeom prst="rect">
              <a:avLst/>
            </a:prstGeom>
            <a:noFill/>
            <a:ln>
              <a:solidFill>
                <a:schemeClr val="tx1"/>
              </a:solidFill>
            </a:ln>
          </p:spPr>
          <p:txBody>
            <a:bodyPr wrap="none" rtlCol="0">
              <a:spAutoFit/>
            </a:bodyPr>
            <a:lstStyle/>
            <a:p>
              <a:r>
                <a:rPr lang="en-US" sz="2400" dirty="0"/>
                <a:t>+CoA</a:t>
              </a:r>
            </a:p>
          </p:txBody>
        </p:sp>
        <p:cxnSp>
          <p:nvCxnSpPr>
            <p:cNvPr id="6" name="Straight Arrow Connector 5">
              <a:extLst>
                <a:ext uri="{FF2B5EF4-FFF2-40B4-BE49-F238E27FC236}">
                  <a16:creationId xmlns:a16="http://schemas.microsoft.com/office/drawing/2014/main" id="{AC7722FC-8026-424A-90DE-0CA87BF3F3C0}"/>
                </a:ext>
              </a:extLst>
            </p:cNvPr>
            <p:cNvCxnSpPr/>
            <p:nvPr/>
          </p:nvCxnSpPr>
          <p:spPr>
            <a:xfrm flipH="1">
              <a:off x="4897266" y="5338915"/>
              <a:ext cx="465084" cy="20817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A0F6FBEC-A3E2-A741-AD0A-910310582470}"/>
                </a:ext>
              </a:extLst>
            </p:cNvPr>
            <p:cNvSpPr txBox="1"/>
            <p:nvPr/>
          </p:nvSpPr>
          <p:spPr>
            <a:xfrm>
              <a:off x="7481039" y="3841982"/>
              <a:ext cx="688009" cy="461665"/>
            </a:xfrm>
            <a:prstGeom prst="rect">
              <a:avLst/>
            </a:prstGeom>
            <a:noFill/>
            <a:ln>
              <a:solidFill>
                <a:schemeClr val="tx1"/>
              </a:solidFill>
            </a:ln>
          </p:spPr>
          <p:txBody>
            <a:bodyPr wrap="none" rtlCol="0">
              <a:spAutoFit/>
            </a:bodyPr>
            <a:lstStyle/>
            <a:p>
              <a:r>
                <a:rPr lang="en-US" sz="2400" dirty="0"/>
                <a:t>CoA</a:t>
              </a:r>
            </a:p>
          </p:txBody>
        </p:sp>
        <p:cxnSp>
          <p:nvCxnSpPr>
            <p:cNvPr id="23" name="Straight Arrow Connector 22">
              <a:extLst>
                <a:ext uri="{FF2B5EF4-FFF2-40B4-BE49-F238E27FC236}">
                  <a16:creationId xmlns:a16="http://schemas.microsoft.com/office/drawing/2014/main" id="{C74694DF-5A4D-EE44-A933-DD597168CDEE}"/>
                </a:ext>
              </a:extLst>
            </p:cNvPr>
            <p:cNvCxnSpPr>
              <a:cxnSpLocks/>
              <a:stCxn id="25" idx="2"/>
            </p:cNvCxnSpPr>
            <p:nvPr/>
          </p:nvCxnSpPr>
          <p:spPr>
            <a:xfrm>
              <a:off x="7524103" y="1626623"/>
              <a:ext cx="0" cy="40486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7E54FA7-2DD8-2145-B737-33CCA037D6AC}"/>
                </a:ext>
              </a:extLst>
            </p:cNvPr>
            <p:cNvCxnSpPr>
              <a:cxnSpLocks/>
              <a:stCxn id="14" idx="3"/>
              <a:endCxn id="22" idx="0"/>
            </p:cNvCxnSpPr>
            <p:nvPr/>
          </p:nvCxnSpPr>
          <p:spPr>
            <a:xfrm>
              <a:off x="7452852" y="3121742"/>
              <a:ext cx="372192" cy="7202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388D5B5-C5AF-0041-8007-56A569881D4D}"/>
                </a:ext>
              </a:extLst>
            </p:cNvPr>
            <p:cNvSpPr txBox="1"/>
            <p:nvPr/>
          </p:nvSpPr>
          <p:spPr>
            <a:xfrm>
              <a:off x="7180098" y="1164958"/>
              <a:ext cx="688009" cy="461665"/>
            </a:xfrm>
            <a:prstGeom prst="rect">
              <a:avLst/>
            </a:prstGeom>
            <a:solidFill>
              <a:schemeClr val="bg1"/>
            </a:solidFill>
            <a:ln>
              <a:solidFill>
                <a:schemeClr val="tx1"/>
              </a:solidFill>
            </a:ln>
          </p:spPr>
          <p:txBody>
            <a:bodyPr wrap="none" rtlCol="0">
              <a:spAutoFit/>
            </a:bodyPr>
            <a:lstStyle/>
            <a:p>
              <a:r>
                <a:rPr lang="en-US" sz="2400" dirty="0"/>
                <a:t>CoA</a:t>
              </a:r>
            </a:p>
          </p:txBody>
        </p:sp>
        <p:cxnSp>
          <p:nvCxnSpPr>
            <p:cNvPr id="27" name="Straight Arrow Connector 26">
              <a:extLst>
                <a:ext uri="{FF2B5EF4-FFF2-40B4-BE49-F238E27FC236}">
                  <a16:creationId xmlns:a16="http://schemas.microsoft.com/office/drawing/2014/main" id="{4829414C-A62C-7343-8BBB-EADC0A1E5DF8}"/>
                </a:ext>
              </a:extLst>
            </p:cNvPr>
            <p:cNvCxnSpPr>
              <a:cxnSpLocks/>
              <a:stCxn id="22" idx="2"/>
              <a:endCxn id="17" idx="0"/>
            </p:cNvCxnSpPr>
            <p:nvPr/>
          </p:nvCxnSpPr>
          <p:spPr>
            <a:xfrm flipH="1">
              <a:off x="6935175" y="4303647"/>
              <a:ext cx="889869" cy="8413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39799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139700" y="5947121"/>
            <a:ext cx="4604094" cy="9108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S13. PE-perturbed degradation of Branched-chain amino acids (Valine, Leucine, Isoleucine). </a:t>
            </a:r>
            <a:r>
              <a:rPr lang="en-US" sz="1600" dirty="0" err="1"/>
              <a:t>Colour</a:t>
            </a:r>
            <a:r>
              <a:rPr lang="en-US" sz="1600" dirty="0"/>
              <a:t> coding is as defined in Figure S3.</a:t>
            </a:r>
          </a:p>
        </p:txBody>
      </p:sp>
      <p:sp>
        <p:nvSpPr>
          <p:cNvPr id="84" name="TextBox 83">
            <a:extLst>
              <a:ext uri="{FF2B5EF4-FFF2-40B4-BE49-F238E27FC236}">
                <a16:creationId xmlns:a16="http://schemas.microsoft.com/office/drawing/2014/main" id="{6E938148-83A4-E94E-8515-F20AEC2D49B7}"/>
              </a:ext>
            </a:extLst>
          </p:cNvPr>
          <p:cNvSpPr txBox="1"/>
          <p:nvPr/>
        </p:nvSpPr>
        <p:spPr>
          <a:xfrm>
            <a:off x="132953" y="742187"/>
            <a:ext cx="3002543" cy="4185761"/>
          </a:xfrm>
          <a:prstGeom prst="rect">
            <a:avLst/>
          </a:prstGeom>
          <a:noFill/>
        </p:spPr>
        <p:txBody>
          <a:bodyPr wrap="square" rtlCol="0">
            <a:spAutoFit/>
          </a:bodyPr>
          <a:lstStyle/>
          <a:p>
            <a:r>
              <a:rPr lang="en-US" sz="1400" dirty="0">
                <a:solidFill>
                  <a:srgbClr val="FF0000"/>
                </a:solidFill>
              </a:rPr>
              <a:t>2.3.1.168 (DBT)</a:t>
            </a:r>
            <a:r>
              <a:rPr lang="en-US" sz="1400" dirty="0"/>
              <a:t> reaction is impeded by low </a:t>
            </a:r>
            <a:r>
              <a:rPr lang="en-US" sz="1400" dirty="0">
                <a:solidFill>
                  <a:srgbClr val="00B0F0"/>
                </a:solidFill>
              </a:rPr>
              <a:t>CoA</a:t>
            </a:r>
            <a:r>
              <a:rPr lang="en-US" sz="1400" dirty="0"/>
              <a:t> .  Leucine intermediate is shunted by gene expression changes to 3-hydroxy-valeryl CoA from which CoA is released by formation of free acid and the carnitine derivative. An Isoleucine intermediate is also turned to its carnitine derivative (releasing free CoA), while expression of the gene CoA-release from the valine intermediate is elevated. It is unclear why 3-methyl-2-oxobutanoate (iso-ketovalerate) is elevated, perhaps because the valine degradation pathway undergoes down regulation of more short-chain acyl-CoA dehydrogenases (</a:t>
            </a:r>
            <a:r>
              <a:rPr lang="en-US" sz="1400" dirty="0">
                <a:solidFill>
                  <a:srgbClr val="00B0F0"/>
                </a:solidFill>
              </a:rPr>
              <a:t>1.3.8.1, 1.3.99.12, and 1.3.99.-</a:t>
            </a:r>
            <a:r>
              <a:rPr lang="en-US" sz="1400" dirty="0"/>
              <a:t> ).</a:t>
            </a:r>
          </a:p>
          <a:p>
            <a:endParaRPr lang="en-US" sz="1400" dirty="0"/>
          </a:p>
        </p:txBody>
      </p:sp>
      <p:grpSp>
        <p:nvGrpSpPr>
          <p:cNvPr id="88" name="Group 87">
            <a:extLst>
              <a:ext uri="{FF2B5EF4-FFF2-40B4-BE49-F238E27FC236}">
                <a16:creationId xmlns:a16="http://schemas.microsoft.com/office/drawing/2014/main" id="{399F57DD-00D9-5245-971B-2315BB27AD87}"/>
              </a:ext>
            </a:extLst>
          </p:cNvPr>
          <p:cNvGrpSpPr/>
          <p:nvPr/>
        </p:nvGrpSpPr>
        <p:grpSpPr>
          <a:xfrm>
            <a:off x="2861184" y="100921"/>
            <a:ext cx="9174048" cy="6629400"/>
            <a:chOff x="2861184" y="486697"/>
            <a:chExt cx="9174048" cy="6629400"/>
          </a:xfrm>
        </p:grpSpPr>
        <p:pic>
          <p:nvPicPr>
            <p:cNvPr id="3" name="Picture 2">
              <a:extLst>
                <a:ext uri="{FF2B5EF4-FFF2-40B4-BE49-F238E27FC236}">
                  <a16:creationId xmlns:a16="http://schemas.microsoft.com/office/drawing/2014/main" id="{D265C6FB-154D-6E46-AB24-6541B99D3565}"/>
                </a:ext>
              </a:extLst>
            </p:cNvPr>
            <p:cNvPicPr>
              <a:picLocks noChangeAspect="1"/>
            </p:cNvPicPr>
            <p:nvPr/>
          </p:nvPicPr>
          <p:blipFill rotWithShape="1">
            <a:blip r:embed="rId2"/>
            <a:srcRect l="1507" t="3333" r="2175"/>
            <a:stretch/>
          </p:blipFill>
          <p:spPr>
            <a:xfrm>
              <a:off x="4835232" y="486697"/>
              <a:ext cx="5499100" cy="6629400"/>
            </a:xfrm>
            <a:prstGeom prst="rect">
              <a:avLst/>
            </a:prstGeom>
          </p:spPr>
        </p:pic>
        <p:sp>
          <p:nvSpPr>
            <p:cNvPr id="8" name="Oval 7">
              <a:extLst>
                <a:ext uri="{FF2B5EF4-FFF2-40B4-BE49-F238E27FC236}">
                  <a16:creationId xmlns:a16="http://schemas.microsoft.com/office/drawing/2014/main" id="{3B3A2317-9D0F-8447-A7CF-C93E59C473CB}"/>
                </a:ext>
              </a:extLst>
            </p:cNvPr>
            <p:cNvSpPr/>
            <p:nvPr/>
          </p:nvSpPr>
          <p:spPr>
            <a:xfrm>
              <a:off x="7705432" y="1604297"/>
              <a:ext cx="635000" cy="355600"/>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4213F7E2-5454-B147-8054-C703DB7F90C2}"/>
                </a:ext>
              </a:extLst>
            </p:cNvPr>
            <p:cNvCxnSpPr>
              <a:cxnSpLocks/>
              <a:stCxn id="8" idx="6"/>
              <a:endCxn id="11" idx="1"/>
            </p:cNvCxnSpPr>
            <p:nvPr/>
          </p:nvCxnSpPr>
          <p:spPr>
            <a:xfrm flipV="1">
              <a:off x="8340432" y="926170"/>
              <a:ext cx="874620" cy="855927"/>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CE4E84E-4A76-CA42-9680-E886883A4FFA}"/>
                </a:ext>
              </a:extLst>
            </p:cNvPr>
            <p:cNvSpPr txBox="1"/>
            <p:nvPr/>
          </p:nvSpPr>
          <p:spPr>
            <a:xfrm>
              <a:off x="9215052" y="772281"/>
              <a:ext cx="1208279" cy="307777"/>
            </a:xfrm>
            <a:prstGeom prst="rect">
              <a:avLst/>
            </a:prstGeom>
            <a:noFill/>
            <a:ln>
              <a:solidFill>
                <a:srgbClr val="FF0000"/>
              </a:solidFill>
            </a:ln>
          </p:spPr>
          <p:txBody>
            <a:bodyPr wrap="none" rtlCol="0">
              <a:spAutoFit/>
            </a:bodyPr>
            <a:lstStyle/>
            <a:p>
              <a:pPr algn="ctr"/>
              <a:r>
                <a:rPr lang="en-US" sz="1400" dirty="0">
                  <a:solidFill>
                    <a:srgbClr val="FF0000"/>
                  </a:solidFill>
                </a:rPr>
                <a:t>Elevated in PE</a:t>
              </a:r>
            </a:p>
          </p:txBody>
        </p:sp>
        <p:sp>
          <p:nvSpPr>
            <p:cNvPr id="16" name="Rectangle 15">
              <a:extLst>
                <a:ext uri="{FF2B5EF4-FFF2-40B4-BE49-F238E27FC236}">
                  <a16:creationId xmlns:a16="http://schemas.microsoft.com/office/drawing/2014/main" id="{487D51AA-F573-6B47-B53D-01C2B66C7BE5}"/>
                </a:ext>
              </a:extLst>
            </p:cNvPr>
            <p:cNvSpPr/>
            <p:nvPr/>
          </p:nvSpPr>
          <p:spPr>
            <a:xfrm>
              <a:off x="8952316" y="3406940"/>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71CD5C7-3DF0-CC42-BE72-0791B1F7007E}"/>
                </a:ext>
              </a:extLst>
            </p:cNvPr>
            <p:cNvSpPr/>
            <p:nvPr/>
          </p:nvSpPr>
          <p:spPr>
            <a:xfrm>
              <a:off x="7423537" y="5668902"/>
              <a:ext cx="316358" cy="18644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C080A55-3C7C-2D41-B228-36A1C9B3E14F}"/>
                </a:ext>
              </a:extLst>
            </p:cNvPr>
            <p:cNvSpPr/>
            <p:nvPr/>
          </p:nvSpPr>
          <p:spPr>
            <a:xfrm>
              <a:off x="5517911" y="1487591"/>
              <a:ext cx="358721" cy="18458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8FA4BFB-17E6-7845-9B50-EB379A14A09E}"/>
                </a:ext>
              </a:extLst>
            </p:cNvPr>
            <p:cNvSpPr/>
            <p:nvPr/>
          </p:nvSpPr>
          <p:spPr>
            <a:xfrm>
              <a:off x="8780196" y="1481931"/>
              <a:ext cx="358721" cy="18458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33D6729-9857-0946-BD2A-D3132186367C}"/>
                </a:ext>
              </a:extLst>
            </p:cNvPr>
            <p:cNvSpPr/>
            <p:nvPr/>
          </p:nvSpPr>
          <p:spPr>
            <a:xfrm>
              <a:off x="7584782" y="1484218"/>
              <a:ext cx="358721" cy="184582"/>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F839A99-C448-C647-A1B1-4F113FF8C0BE}"/>
                </a:ext>
              </a:extLst>
            </p:cNvPr>
            <p:cNvSpPr/>
            <p:nvPr/>
          </p:nvSpPr>
          <p:spPr>
            <a:xfrm>
              <a:off x="8772956" y="2868119"/>
              <a:ext cx="358721" cy="18458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BA607CB-EB7D-F24B-B861-F32BD6C27613}"/>
                </a:ext>
              </a:extLst>
            </p:cNvPr>
            <p:cNvSpPr/>
            <p:nvPr/>
          </p:nvSpPr>
          <p:spPr>
            <a:xfrm>
              <a:off x="7584782" y="2868365"/>
              <a:ext cx="358721" cy="18458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90F363-E5C7-5D4E-8A98-95B9648F8A92}"/>
                </a:ext>
              </a:extLst>
            </p:cNvPr>
            <p:cNvSpPr/>
            <p:nvPr/>
          </p:nvSpPr>
          <p:spPr>
            <a:xfrm>
              <a:off x="5691877" y="2858298"/>
              <a:ext cx="358721" cy="18458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FCBE0B1-485F-574C-98CA-F4A3EF53AD34}"/>
                </a:ext>
              </a:extLst>
            </p:cNvPr>
            <p:cNvSpPr/>
            <p:nvPr/>
          </p:nvSpPr>
          <p:spPr>
            <a:xfrm>
              <a:off x="5697371" y="1941404"/>
              <a:ext cx="358721" cy="60294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1981814F-C06A-234F-AE0B-5CDA672D37B6}"/>
                </a:ext>
              </a:extLst>
            </p:cNvPr>
            <p:cNvSpPr/>
            <p:nvPr/>
          </p:nvSpPr>
          <p:spPr>
            <a:xfrm>
              <a:off x="8780533" y="1944708"/>
              <a:ext cx="358721" cy="60294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3BC506DA-B6D7-B74F-A8E8-684362B4DF15}"/>
                </a:ext>
              </a:extLst>
            </p:cNvPr>
            <p:cNvSpPr/>
            <p:nvPr/>
          </p:nvSpPr>
          <p:spPr>
            <a:xfrm>
              <a:off x="7570302" y="1951009"/>
              <a:ext cx="358721" cy="60294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E0A84555-C4EE-5341-9358-6C550CA061C0}"/>
                </a:ext>
              </a:extLst>
            </p:cNvPr>
            <p:cNvSpPr/>
            <p:nvPr/>
          </p:nvSpPr>
          <p:spPr>
            <a:xfrm>
              <a:off x="7761185" y="3410247"/>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EECACD3C-F9BA-384A-B869-BFFD42EBCA60}"/>
                </a:ext>
              </a:extLst>
            </p:cNvPr>
            <p:cNvSpPr/>
            <p:nvPr/>
          </p:nvSpPr>
          <p:spPr>
            <a:xfrm>
              <a:off x="7423537" y="3410247"/>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9C337CB-2102-0147-8371-C10A7F10E3ED}"/>
                </a:ext>
              </a:extLst>
            </p:cNvPr>
            <p:cNvSpPr/>
            <p:nvPr/>
          </p:nvSpPr>
          <p:spPr>
            <a:xfrm>
              <a:off x="8608998" y="3406940"/>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3E4A9462-4A79-6343-A194-CA44067EE147}"/>
                </a:ext>
              </a:extLst>
            </p:cNvPr>
            <p:cNvSpPr/>
            <p:nvPr/>
          </p:nvSpPr>
          <p:spPr>
            <a:xfrm>
              <a:off x="7575937" y="3545713"/>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B7A484DF-258E-734E-B0E3-8802F4BD9FA0}"/>
                </a:ext>
              </a:extLst>
            </p:cNvPr>
            <p:cNvSpPr/>
            <p:nvPr/>
          </p:nvSpPr>
          <p:spPr>
            <a:xfrm>
              <a:off x="8770839" y="4002985"/>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6918B524-B429-A741-8FF1-B113A00C43BB}"/>
                </a:ext>
              </a:extLst>
            </p:cNvPr>
            <p:cNvSpPr/>
            <p:nvPr/>
          </p:nvSpPr>
          <p:spPr>
            <a:xfrm>
              <a:off x="7578075" y="4002985"/>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52147DC8-4F28-CC4A-B4E1-B88693287F77}"/>
                </a:ext>
              </a:extLst>
            </p:cNvPr>
            <p:cNvSpPr/>
            <p:nvPr/>
          </p:nvSpPr>
          <p:spPr>
            <a:xfrm>
              <a:off x="5402239" y="3771259"/>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E3AC5BF-A814-9141-8C22-7D5C1ED04D0C}"/>
                </a:ext>
              </a:extLst>
            </p:cNvPr>
            <p:cNvSpPr/>
            <p:nvPr/>
          </p:nvSpPr>
          <p:spPr>
            <a:xfrm>
              <a:off x="5735319" y="3938692"/>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C3E59122-E54D-A841-B35C-07B28DFF6C6A}"/>
                </a:ext>
              </a:extLst>
            </p:cNvPr>
            <p:cNvSpPr/>
            <p:nvPr/>
          </p:nvSpPr>
          <p:spPr>
            <a:xfrm>
              <a:off x="5691877" y="4347370"/>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17E29F56-5257-F944-9F03-60ACFB16B316}"/>
                </a:ext>
              </a:extLst>
            </p:cNvPr>
            <p:cNvSpPr/>
            <p:nvPr/>
          </p:nvSpPr>
          <p:spPr>
            <a:xfrm>
              <a:off x="5704514" y="4711420"/>
              <a:ext cx="358721" cy="14915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09ED921E-751B-4143-9785-FE09C42C23BA}"/>
                </a:ext>
              </a:extLst>
            </p:cNvPr>
            <p:cNvSpPr/>
            <p:nvPr/>
          </p:nvSpPr>
          <p:spPr>
            <a:xfrm>
              <a:off x="7679923" y="4638068"/>
              <a:ext cx="690202" cy="241689"/>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89F0B7ED-A0F7-A94E-9837-0860A16EB8C2}"/>
                </a:ext>
              </a:extLst>
            </p:cNvPr>
            <p:cNvSpPr/>
            <p:nvPr/>
          </p:nvSpPr>
          <p:spPr>
            <a:xfrm>
              <a:off x="7570301" y="4477903"/>
              <a:ext cx="358721" cy="14915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5" name="Rectangle 44">
              <a:extLst>
                <a:ext uri="{FF2B5EF4-FFF2-40B4-BE49-F238E27FC236}">
                  <a16:creationId xmlns:a16="http://schemas.microsoft.com/office/drawing/2014/main" id="{0A9B1DAC-463A-BE4F-B986-BB6CCFA8BEA3}"/>
                </a:ext>
              </a:extLst>
            </p:cNvPr>
            <p:cNvSpPr/>
            <p:nvPr/>
          </p:nvSpPr>
          <p:spPr>
            <a:xfrm>
              <a:off x="8604925" y="4484140"/>
              <a:ext cx="729095" cy="15912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CC90BF15-2303-1440-8D15-EF1C849C6BB8}"/>
                </a:ext>
              </a:extLst>
            </p:cNvPr>
            <p:cNvSpPr/>
            <p:nvPr/>
          </p:nvSpPr>
          <p:spPr>
            <a:xfrm>
              <a:off x="7745782" y="4929165"/>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C2973684-292C-BE4F-915A-0675DCAFFEF9}"/>
                </a:ext>
              </a:extLst>
            </p:cNvPr>
            <p:cNvSpPr/>
            <p:nvPr/>
          </p:nvSpPr>
          <p:spPr>
            <a:xfrm>
              <a:off x="8780196" y="4935889"/>
              <a:ext cx="358721" cy="149157"/>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618451F6-AF40-034C-BC6F-C2F193317035}"/>
                </a:ext>
              </a:extLst>
            </p:cNvPr>
            <p:cNvSpPr/>
            <p:nvPr/>
          </p:nvSpPr>
          <p:spPr>
            <a:xfrm>
              <a:off x="8770838" y="5786411"/>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E86FECA1-D949-EF4C-B1CA-8196614CDC3C}"/>
                </a:ext>
              </a:extLst>
            </p:cNvPr>
            <p:cNvSpPr/>
            <p:nvPr/>
          </p:nvSpPr>
          <p:spPr>
            <a:xfrm>
              <a:off x="7608880" y="6139942"/>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A79C1509-C2E8-4246-8AA3-DAC940AE4A53}"/>
                </a:ext>
              </a:extLst>
            </p:cNvPr>
            <p:cNvSpPr/>
            <p:nvPr/>
          </p:nvSpPr>
          <p:spPr>
            <a:xfrm>
              <a:off x="8161071" y="6377588"/>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40FDDEB-7A00-8A4A-9F32-8C10E12314EE}"/>
                </a:ext>
              </a:extLst>
            </p:cNvPr>
            <p:cNvSpPr/>
            <p:nvPr/>
          </p:nvSpPr>
          <p:spPr>
            <a:xfrm>
              <a:off x="6932516" y="6371175"/>
              <a:ext cx="358721" cy="149157"/>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CE6C4158-DB84-4D46-ADD1-DB733E3B5A34}"/>
                </a:ext>
              </a:extLst>
            </p:cNvPr>
            <p:cNvSpPr/>
            <p:nvPr/>
          </p:nvSpPr>
          <p:spPr>
            <a:xfrm>
              <a:off x="4918070" y="4998008"/>
              <a:ext cx="358721" cy="14915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AB80453D-BD9E-FE40-BBE4-8AB880A9744B}"/>
                </a:ext>
              </a:extLst>
            </p:cNvPr>
            <p:cNvSpPr/>
            <p:nvPr/>
          </p:nvSpPr>
          <p:spPr>
            <a:xfrm>
              <a:off x="5276791" y="5043789"/>
              <a:ext cx="327916" cy="14147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939CEE8F-2588-3740-A6C9-09EFCD5C0DD4}"/>
                </a:ext>
              </a:extLst>
            </p:cNvPr>
            <p:cNvSpPr/>
            <p:nvPr/>
          </p:nvSpPr>
          <p:spPr>
            <a:xfrm>
              <a:off x="5810058" y="5266475"/>
              <a:ext cx="358721" cy="14915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3354D7E9-6FAC-1449-A7D7-0EBA8203A02B}"/>
                </a:ext>
              </a:extLst>
            </p:cNvPr>
            <p:cNvSpPr/>
            <p:nvPr/>
          </p:nvSpPr>
          <p:spPr>
            <a:xfrm>
              <a:off x="5402239" y="1213025"/>
              <a:ext cx="474394" cy="172854"/>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05A9D65C-6EA1-9345-9D8D-312A6E7A40BA}"/>
                </a:ext>
              </a:extLst>
            </p:cNvPr>
            <p:cNvSpPr/>
            <p:nvPr/>
          </p:nvSpPr>
          <p:spPr>
            <a:xfrm>
              <a:off x="7666656" y="1277776"/>
              <a:ext cx="474394" cy="172854"/>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1FC27504-2706-714A-B41D-5B1D9BFF3890}"/>
                </a:ext>
              </a:extLst>
            </p:cNvPr>
            <p:cNvSpPr txBox="1"/>
            <p:nvPr/>
          </p:nvSpPr>
          <p:spPr>
            <a:xfrm>
              <a:off x="10237792" y="1957496"/>
              <a:ext cx="1501180" cy="646331"/>
            </a:xfrm>
            <a:prstGeom prst="rect">
              <a:avLst/>
            </a:prstGeom>
            <a:noFill/>
            <a:ln>
              <a:solidFill>
                <a:schemeClr val="tx1"/>
              </a:solidFill>
            </a:ln>
          </p:spPr>
          <p:txBody>
            <a:bodyPr wrap="none" rtlCol="0">
              <a:spAutoFit/>
            </a:bodyPr>
            <a:lstStyle/>
            <a:p>
              <a:pPr algn="ctr"/>
              <a:r>
                <a:rPr lang="en-US" dirty="0"/>
                <a:t>Inactivated by</a:t>
              </a:r>
            </a:p>
            <a:p>
              <a:pPr algn="ctr"/>
              <a:r>
                <a:rPr lang="en-US" dirty="0">
                  <a:solidFill>
                    <a:srgbClr val="FF0000"/>
                  </a:solidFill>
                </a:rPr>
                <a:t>BCKD Kinase</a:t>
              </a:r>
            </a:p>
          </p:txBody>
        </p:sp>
        <p:sp>
          <p:nvSpPr>
            <p:cNvPr id="9" name="TextBox 8">
              <a:extLst>
                <a:ext uri="{FF2B5EF4-FFF2-40B4-BE49-F238E27FC236}">
                  <a16:creationId xmlns:a16="http://schemas.microsoft.com/office/drawing/2014/main" id="{03932483-35FE-9742-82CE-B28026E931B1}"/>
                </a:ext>
              </a:extLst>
            </p:cNvPr>
            <p:cNvSpPr txBox="1"/>
            <p:nvPr/>
          </p:nvSpPr>
          <p:spPr>
            <a:xfrm>
              <a:off x="9882626" y="1847959"/>
              <a:ext cx="362600" cy="769441"/>
            </a:xfrm>
            <a:prstGeom prst="rect">
              <a:avLst/>
            </a:prstGeom>
            <a:noFill/>
          </p:spPr>
          <p:txBody>
            <a:bodyPr wrap="none" rtlCol="0">
              <a:spAutoFit/>
            </a:bodyPr>
            <a:lstStyle/>
            <a:p>
              <a:r>
                <a:rPr lang="en-US" sz="4400" dirty="0"/>
                <a:t>}</a:t>
              </a:r>
            </a:p>
          </p:txBody>
        </p:sp>
        <p:sp>
          <p:nvSpPr>
            <p:cNvPr id="54" name="TextBox 53">
              <a:extLst>
                <a:ext uri="{FF2B5EF4-FFF2-40B4-BE49-F238E27FC236}">
                  <a16:creationId xmlns:a16="http://schemas.microsoft.com/office/drawing/2014/main" id="{5AA78FB9-1728-B440-AF8C-A97DDDE9F657}"/>
                </a:ext>
              </a:extLst>
            </p:cNvPr>
            <p:cNvSpPr txBox="1"/>
            <p:nvPr/>
          </p:nvSpPr>
          <p:spPr>
            <a:xfrm>
              <a:off x="9832928" y="4910605"/>
              <a:ext cx="1910555" cy="307777"/>
            </a:xfrm>
            <a:prstGeom prst="rect">
              <a:avLst/>
            </a:prstGeom>
            <a:solidFill>
              <a:schemeClr val="bg1"/>
            </a:solidFill>
            <a:ln>
              <a:solidFill>
                <a:srgbClr val="FF0000"/>
              </a:solidFill>
            </a:ln>
          </p:spPr>
          <p:txBody>
            <a:bodyPr wrap="square" rtlCol="0">
              <a:spAutoFit/>
            </a:bodyPr>
            <a:lstStyle/>
            <a:p>
              <a:pPr algn="ctr"/>
              <a:r>
                <a:rPr lang="en-US" sz="1400" dirty="0">
                  <a:solidFill>
                    <a:srgbClr val="FF0000"/>
                  </a:solidFill>
                </a:rPr>
                <a:t>Elevated in PE</a:t>
              </a:r>
            </a:p>
          </p:txBody>
        </p:sp>
        <p:cxnSp>
          <p:nvCxnSpPr>
            <p:cNvPr id="61" name="Straight Arrow Connector 60">
              <a:extLst>
                <a:ext uri="{FF2B5EF4-FFF2-40B4-BE49-F238E27FC236}">
                  <a16:creationId xmlns:a16="http://schemas.microsoft.com/office/drawing/2014/main" id="{513FD0BD-B1D3-094B-A5BD-C71BCAE20E2B}"/>
                </a:ext>
              </a:extLst>
            </p:cNvPr>
            <p:cNvCxnSpPr>
              <a:cxnSpLocks/>
              <a:stCxn id="43" idx="6"/>
              <a:endCxn id="54" idx="1"/>
            </p:cNvCxnSpPr>
            <p:nvPr/>
          </p:nvCxnSpPr>
          <p:spPr>
            <a:xfrm>
              <a:off x="8370125" y="4758913"/>
              <a:ext cx="1462803" cy="305581"/>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94AD51B2-1FB4-ED47-AAE7-DEC3338555DA}"/>
                </a:ext>
              </a:extLst>
            </p:cNvPr>
            <p:cNvSpPr/>
            <p:nvPr/>
          </p:nvSpPr>
          <p:spPr>
            <a:xfrm>
              <a:off x="4845864" y="4173697"/>
              <a:ext cx="846013" cy="258439"/>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a16="http://schemas.microsoft.com/office/drawing/2014/main" id="{E206926F-6C91-784F-8F74-0C7EAB4AAE86}"/>
                </a:ext>
              </a:extLst>
            </p:cNvPr>
            <p:cNvSpPr txBox="1"/>
            <p:nvPr/>
          </p:nvSpPr>
          <p:spPr>
            <a:xfrm>
              <a:off x="2861184" y="5284816"/>
              <a:ext cx="1910555" cy="307777"/>
            </a:xfrm>
            <a:prstGeom prst="rect">
              <a:avLst/>
            </a:prstGeom>
            <a:solidFill>
              <a:schemeClr val="bg1"/>
            </a:solidFill>
            <a:ln>
              <a:solidFill>
                <a:srgbClr val="FF0000"/>
              </a:solidFill>
            </a:ln>
          </p:spPr>
          <p:txBody>
            <a:bodyPr wrap="square" rtlCol="0">
              <a:spAutoFit/>
            </a:bodyPr>
            <a:lstStyle/>
            <a:p>
              <a:pPr algn="ctr"/>
              <a:r>
                <a:rPr lang="en-US" sz="1400" dirty="0">
                  <a:solidFill>
                    <a:srgbClr val="FF0000"/>
                  </a:solidFill>
                </a:rPr>
                <a:t>Elevated in PE</a:t>
              </a:r>
            </a:p>
          </p:txBody>
        </p:sp>
        <p:cxnSp>
          <p:nvCxnSpPr>
            <p:cNvPr id="68" name="Straight Arrow Connector 67">
              <a:extLst>
                <a:ext uri="{FF2B5EF4-FFF2-40B4-BE49-F238E27FC236}">
                  <a16:creationId xmlns:a16="http://schemas.microsoft.com/office/drawing/2014/main" id="{C18489E2-1B09-FA43-9746-11291C67D149}"/>
                </a:ext>
              </a:extLst>
            </p:cNvPr>
            <p:cNvCxnSpPr>
              <a:cxnSpLocks/>
              <a:stCxn id="67" idx="0"/>
              <a:endCxn id="62" idx="3"/>
            </p:cNvCxnSpPr>
            <p:nvPr/>
          </p:nvCxnSpPr>
          <p:spPr>
            <a:xfrm flipV="1">
              <a:off x="3816462" y="4394288"/>
              <a:ext cx="1153298" cy="890528"/>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A0C039B9-AD52-684C-8D52-BA3DE7BCECC4}"/>
                </a:ext>
              </a:extLst>
            </p:cNvPr>
            <p:cNvCxnSpPr>
              <a:cxnSpLocks/>
              <a:endCxn id="64" idx="3"/>
            </p:cNvCxnSpPr>
            <p:nvPr/>
          </p:nvCxnSpPr>
          <p:spPr>
            <a:xfrm flipH="1">
              <a:off x="4108169" y="3685826"/>
              <a:ext cx="861591"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49841B37-C7FC-7348-A3D9-CC62FFEE3A58}"/>
                </a:ext>
              </a:extLst>
            </p:cNvPr>
            <p:cNvSpPr txBox="1"/>
            <p:nvPr/>
          </p:nvSpPr>
          <p:spPr>
            <a:xfrm>
              <a:off x="3543272" y="3485771"/>
              <a:ext cx="564897" cy="400110"/>
            </a:xfrm>
            <a:prstGeom prst="rect">
              <a:avLst/>
            </a:prstGeom>
            <a:solidFill>
              <a:schemeClr val="bg1"/>
            </a:solidFill>
            <a:ln w="57150">
              <a:solidFill>
                <a:srgbClr val="FF0000"/>
              </a:solidFill>
            </a:ln>
          </p:spPr>
          <p:txBody>
            <a:bodyPr wrap="square" rtlCol="0">
              <a:spAutoFit/>
            </a:bodyPr>
            <a:lstStyle/>
            <a:p>
              <a:pPr algn="ctr"/>
              <a:r>
                <a:rPr lang="en-US" sz="1000" dirty="0">
                  <a:solidFill>
                    <a:srgbClr val="FF0000"/>
                  </a:solidFill>
                </a:rPr>
                <a:t>CPT2</a:t>
              </a:r>
            </a:p>
            <a:p>
              <a:pPr algn="ctr"/>
              <a:r>
                <a:rPr lang="en-US" sz="1000" dirty="0">
                  <a:solidFill>
                    <a:srgbClr val="FF0000"/>
                  </a:solidFill>
                </a:rPr>
                <a:t>CRAT</a:t>
              </a:r>
            </a:p>
          </p:txBody>
        </p:sp>
        <p:sp>
          <p:nvSpPr>
            <p:cNvPr id="65" name="TextBox 64">
              <a:extLst>
                <a:ext uri="{FF2B5EF4-FFF2-40B4-BE49-F238E27FC236}">
                  <a16:creationId xmlns:a16="http://schemas.microsoft.com/office/drawing/2014/main" id="{6EA2A39D-4A23-664B-9679-8D4768AA88D0}"/>
                </a:ext>
              </a:extLst>
            </p:cNvPr>
            <p:cNvSpPr txBox="1"/>
            <p:nvPr/>
          </p:nvSpPr>
          <p:spPr>
            <a:xfrm>
              <a:off x="3244900" y="4162313"/>
              <a:ext cx="1153138" cy="369332"/>
            </a:xfrm>
            <a:prstGeom prst="rect">
              <a:avLst/>
            </a:prstGeom>
            <a:solidFill>
              <a:schemeClr val="bg1"/>
            </a:solidFill>
            <a:ln>
              <a:noFill/>
            </a:ln>
          </p:spPr>
          <p:txBody>
            <a:bodyPr wrap="square" rtlCol="0">
              <a:spAutoFit/>
            </a:bodyPr>
            <a:lstStyle/>
            <a:p>
              <a:pPr algn="ctr"/>
              <a:r>
                <a:rPr lang="en-US" sz="900" dirty="0"/>
                <a:t>Hydroxy-</a:t>
              </a:r>
              <a:r>
                <a:rPr lang="en-US" sz="900" dirty="0" err="1"/>
                <a:t>isovaleryl</a:t>
              </a:r>
              <a:r>
                <a:rPr lang="en-US" sz="900" dirty="0"/>
                <a:t> </a:t>
              </a:r>
            </a:p>
            <a:p>
              <a:pPr algn="ctr"/>
              <a:r>
                <a:rPr lang="en-US" sz="900" dirty="0"/>
                <a:t>carnitine</a:t>
              </a:r>
            </a:p>
          </p:txBody>
        </p:sp>
        <p:cxnSp>
          <p:nvCxnSpPr>
            <p:cNvPr id="66" name="Straight Arrow Connector 65">
              <a:extLst>
                <a:ext uri="{FF2B5EF4-FFF2-40B4-BE49-F238E27FC236}">
                  <a16:creationId xmlns:a16="http://schemas.microsoft.com/office/drawing/2014/main" id="{171AB0BF-A374-4C4A-9C97-068D5F775C57}"/>
                </a:ext>
              </a:extLst>
            </p:cNvPr>
            <p:cNvCxnSpPr>
              <a:cxnSpLocks/>
              <a:stCxn id="64" idx="2"/>
              <a:endCxn id="70" idx="0"/>
            </p:cNvCxnSpPr>
            <p:nvPr/>
          </p:nvCxnSpPr>
          <p:spPr>
            <a:xfrm flipH="1">
              <a:off x="3816511" y="3885881"/>
              <a:ext cx="9210" cy="23462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C239D59-EBED-774E-A951-A0FA959D2841}"/>
                </a:ext>
              </a:extLst>
            </p:cNvPr>
            <p:cNvCxnSpPr>
              <a:cxnSpLocks/>
              <a:stCxn id="67" idx="0"/>
              <a:endCxn id="70" idx="4"/>
            </p:cNvCxnSpPr>
            <p:nvPr/>
          </p:nvCxnSpPr>
          <p:spPr>
            <a:xfrm flipV="1">
              <a:off x="3816462" y="4502149"/>
              <a:ext cx="49" cy="782667"/>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541BA6F1-7C54-714E-864E-C489F5D15A2A}"/>
                </a:ext>
              </a:extLst>
            </p:cNvPr>
            <p:cNvSpPr/>
            <p:nvPr/>
          </p:nvSpPr>
          <p:spPr>
            <a:xfrm>
              <a:off x="3317236" y="4120509"/>
              <a:ext cx="998549" cy="381640"/>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a:extLst>
                <a:ext uri="{FF2B5EF4-FFF2-40B4-BE49-F238E27FC236}">
                  <a16:creationId xmlns:a16="http://schemas.microsoft.com/office/drawing/2014/main" id="{CD66DB31-B46A-634F-8BF9-FDA966E5C04A}"/>
                </a:ext>
              </a:extLst>
            </p:cNvPr>
            <p:cNvCxnSpPr>
              <a:cxnSpLocks/>
              <a:endCxn id="71" idx="1"/>
            </p:cNvCxnSpPr>
            <p:nvPr/>
          </p:nvCxnSpPr>
          <p:spPr>
            <a:xfrm flipV="1">
              <a:off x="8969472" y="4338048"/>
              <a:ext cx="1118521" cy="89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971269E7-C50D-A043-A64B-EADDA6C73191}"/>
                </a:ext>
              </a:extLst>
            </p:cNvPr>
            <p:cNvSpPr txBox="1"/>
            <p:nvPr/>
          </p:nvSpPr>
          <p:spPr>
            <a:xfrm>
              <a:off x="10087993" y="4137993"/>
              <a:ext cx="564897" cy="400110"/>
            </a:xfrm>
            <a:prstGeom prst="rect">
              <a:avLst/>
            </a:prstGeom>
            <a:solidFill>
              <a:schemeClr val="bg1"/>
            </a:solidFill>
            <a:ln w="57150">
              <a:solidFill>
                <a:srgbClr val="FF0000"/>
              </a:solidFill>
            </a:ln>
          </p:spPr>
          <p:txBody>
            <a:bodyPr wrap="square" rtlCol="0">
              <a:spAutoFit/>
            </a:bodyPr>
            <a:lstStyle/>
            <a:p>
              <a:pPr algn="ctr"/>
              <a:r>
                <a:rPr lang="en-US" sz="1000" dirty="0">
                  <a:solidFill>
                    <a:srgbClr val="FF0000"/>
                  </a:solidFill>
                </a:rPr>
                <a:t>CPT2</a:t>
              </a:r>
            </a:p>
            <a:p>
              <a:pPr algn="ctr"/>
              <a:r>
                <a:rPr lang="en-US" sz="1000" dirty="0">
                  <a:solidFill>
                    <a:srgbClr val="FF0000"/>
                  </a:solidFill>
                </a:rPr>
                <a:t>CRAT</a:t>
              </a:r>
            </a:p>
          </p:txBody>
        </p:sp>
        <p:sp>
          <p:nvSpPr>
            <p:cNvPr id="72" name="TextBox 71">
              <a:extLst>
                <a:ext uri="{FF2B5EF4-FFF2-40B4-BE49-F238E27FC236}">
                  <a16:creationId xmlns:a16="http://schemas.microsoft.com/office/drawing/2014/main" id="{89A0950D-80AC-9E4B-BE2F-85FDE9350AD3}"/>
                </a:ext>
              </a:extLst>
            </p:cNvPr>
            <p:cNvSpPr txBox="1"/>
            <p:nvPr/>
          </p:nvSpPr>
          <p:spPr>
            <a:xfrm>
              <a:off x="10882094" y="4162844"/>
              <a:ext cx="1153138" cy="369332"/>
            </a:xfrm>
            <a:prstGeom prst="rect">
              <a:avLst/>
            </a:prstGeom>
            <a:solidFill>
              <a:schemeClr val="bg1"/>
            </a:solidFill>
            <a:ln>
              <a:noFill/>
            </a:ln>
          </p:spPr>
          <p:txBody>
            <a:bodyPr wrap="square" rtlCol="0">
              <a:spAutoFit/>
            </a:bodyPr>
            <a:lstStyle/>
            <a:p>
              <a:pPr algn="ctr"/>
              <a:r>
                <a:rPr lang="en-US" sz="900" dirty="0"/>
                <a:t>Hydroxymethyl-butyryl carnitine</a:t>
              </a:r>
            </a:p>
          </p:txBody>
        </p:sp>
        <p:cxnSp>
          <p:nvCxnSpPr>
            <p:cNvPr id="73" name="Straight Arrow Connector 72">
              <a:extLst>
                <a:ext uri="{FF2B5EF4-FFF2-40B4-BE49-F238E27FC236}">
                  <a16:creationId xmlns:a16="http://schemas.microsoft.com/office/drawing/2014/main" id="{54FB9F6E-8472-1F41-AE7A-F66BD0B4C70D}"/>
                </a:ext>
              </a:extLst>
            </p:cNvPr>
            <p:cNvCxnSpPr>
              <a:cxnSpLocks/>
              <a:stCxn id="71" idx="3"/>
              <a:endCxn id="74" idx="2"/>
            </p:cNvCxnSpPr>
            <p:nvPr/>
          </p:nvCxnSpPr>
          <p:spPr>
            <a:xfrm>
              <a:off x="10652890" y="4338048"/>
              <a:ext cx="306498" cy="72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4" name="Oval 73">
              <a:extLst>
                <a:ext uri="{FF2B5EF4-FFF2-40B4-BE49-F238E27FC236}">
                  <a16:creationId xmlns:a16="http://schemas.microsoft.com/office/drawing/2014/main" id="{28D1713E-CBC0-1646-BDC7-F7595A7AF34D}"/>
                </a:ext>
              </a:extLst>
            </p:cNvPr>
            <p:cNvSpPr/>
            <p:nvPr/>
          </p:nvSpPr>
          <p:spPr>
            <a:xfrm>
              <a:off x="10959388" y="4154431"/>
              <a:ext cx="998549" cy="381640"/>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5" name="Straight Arrow Connector 74">
              <a:extLst>
                <a:ext uri="{FF2B5EF4-FFF2-40B4-BE49-F238E27FC236}">
                  <a16:creationId xmlns:a16="http://schemas.microsoft.com/office/drawing/2014/main" id="{DB6F501B-5951-F044-8B42-290B7A4E6A4F}"/>
                </a:ext>
              </a:extLst>
            </p:cNvPr>
            <p:cNvCxnSpPr>
              <a:cxnSpLocks/>
              <a:stCxn id="54" idx="0"/>
              <a:endCxn id="74" idx="4"/>
            </p:cNvCxnSpPr>
            <p:nvPr/>
          </p:nvCxnSpPr>
          <p:spPr>
            <a:xfrm flipV="1">
              <a:off x="10788206" y="4536071"/>
              <a:ext cx="670457" cy="374534"/>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B7D46CB5-C85F-C74D-B27D-64CFA2F24626}"/>
                </a:ext>
              </a:extLst>
            </p:cNvPr>
            <p:cNvCxnSpPr>
              <a:cxnSpLocks/>
              <a:stCxn id="58" idx="6"/>
              <a:endCxn id="11" idx="1"/>
            </p:cNvCxnSpPr>
            <p:nvPr/>
          </p:nvCxnSpPr>
          <p:spPr>
            <a:xfrm flipV="1">
              <a:off x="8141050" y="926170"/>
              <a:ext cx="1074002" cy="438033"/>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A42FE474-632E-7A42-8DC7-A0905961BCFC}"/>
                </a:ext>
              </a:extLst>
            </p:cNvPr>
            <p:cNvCxnSpPr>
              <a:cxnSpLocks/>
              <a:endCxn id="11" idx="1"/>
            </p:cNvCxnSpPr>
            <p:nvPr/>
          </p:nvCxnSpPr>
          <p:spPr>
            <a:xfrm flipV="1">
              <a:off x="5899277" y="926170"/>
              <a:ext cx="3315775" cy="383338"/>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54706302-B008-8C4F-A299-F60AA3B3A345}"/>
                </a:ext>
              </a:extLst>
            </p:cNvPr>
            <p:cNvSpPr txBox="1"/>
            <p:nvPr/>
          </p:nvSpPr>
          <p:spPr>
            <a:xfrm>
              <a:off x="4229861" y="3782635"/>
              <a:ext cx="678391" cy="369332"/>
            </a:xfrm>
            <a:prstGeom prst="rect">
              <a:avLst/>
            </a:prstGeom>
            <a:noFill/>
            <a:ln>
              <a:solidFill>
                <a:schemeClr val="tx1"/>
              </a:solidFill>
            </a:ln>
          </p:spPr>
          <p:txBody>
            <a:bodyPr wrap="none" rtlCol="0">
              <a:spAutoFit/>
            </a:bodyPr>
            <a:lstStyle/>
            <a:p>
              <a:r>
                <a:rPr lang="en-US" dirty="0"/>
                <a:t>+CoA</a:t>
              </a:r>
            </a:p>
          </p:txBody>
        </p:sp>
        <p:sp>
          <p:nvSpPr>
            <p:cNvPr id="79" name="TextBox 78">
              <a:extLst>
                <a:ext uri="{FF2B5EF4-FFF2-40B4-BE49-F238E27FC236}">
                  <a16:creationId xmlns:a16="http://schemas.microsoft.com/office/drawing/2014/main" id="{F12F92EB-B18E-5F4E-9644-AAB643D5A5F0}"/>
                </a:ext>
              </a:extLst>
            </p:cNvPr>
            <p:cNvSpPr txBox="1"/>
            <p:nvPr/>
          </p:nvSpPr>
          <p:spPr>
            <a:xfrm>
              <a:off x="6495000" y="4077563"/>
              <a:ext cx="678391" cy="369332"/>
            </a:xfrm>
            <a:prstGeom prst="rect">
              <a:avLst/>
            </a:prstGeom>
            <a:noFill/>
            <a:ln>
              <a:solidFill>
                <a:schemeClr val="tx1"/>
              </a:solidFill>
            </a:ln>
          </p:spPr>
          <p:txBody>
            <a:bodyPr wrap="none" rtlCol="0">
              <a:spAutoFit/>
            </a:bodyPr>
            <a:lstStyle/>
            <a:p>
              <a:r>
                <a:rPr lang="en-US" dirty="0"/>
                <a:t>+CoA</a:t>
              </a:r>
            </a:p>
          </p:txBody>
        </p:sp>
        <p:sp>
          <p:nvSpPr>
            <p:cNvPr id="80" name="TextBox 79">
              <a:extLst>
                <a:ext uri="{FF2B5EF4-FFF2-40B4-BE49-F238E27FC236}">
                  <a16:creationId xmlns:a16="http://schemas.microsoft.com/office/drawing/2014/main" id="{F51E7A16-B61A-004D-B796-CBADA7363C9E}"/>
                </a:ext>
              </a:extLst>
            </p:cNvPr>
            <p:cNvSpPr txBox="1"/>
            <p:nvPr/>
          </p:nvSpPr>
          <p:spPr>
            <a:xfrm>
              <a:off x="10958028" y="3521244"/>
              <a:ext cx="678391" cy="369332"/>
            </a:xfrm>
            <a:prstGeom prst="rect">
              <a:avLst/>
            </a:prstGeom>
            <a:noFill/>
            <a:ln>
              <a:solidFill>
                <a:schemeClr val="tx1"/>
              </a:solidFill>
            </a:ln>
          </p:spPr>
          <p:txBody>
            <a:bodyPr wrap="none" rtlCol="0">
              <a:spAutoFit/>
            </a:bodyPr>
            <a:lstStyle/>
            <a:p>
              <a:r>
                <a:rPr lang="en-US" dirty="0"/>
                <a:t>+CoA</a:t>
              </a:r>
            </a:p>
          </p:txBody>
        </p:sp>
        <p:cxnSp>
          <p:nvCxnSpPr>
            <p:cNvPr id="81" name="Straight Arrow Connector 80">
              <a:extLst>
                <a:ext uri="{FF2B5EF4-FFF2-40B4-BE49-F238E27FC236}">
                  <a16:creationId xmlns:a16="http://schemas.microsoft.com/office/drawing/2014/main" id="{73F736A8-FA92-4843-926A-F3748F053102}"/>
                </a:ext>
              </a:extLst>
            </p:cNvPr>
            <p:cNvCxnSpPr>
              <a:cxnSpLocks/>
              <a:endCxn id="78" idx="3"/>
            </p:cNvCxnSpPr>
            <p:nvPr/>
          </p:nvCxnSpPr>
          <p:spPr>
            <a:xfrm flipH="1">
              <a:off x="4908252" y="3967301"/>
              <a:ext cx="368539"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FA88481B-A215-8040-A8F5-BD62494AD0D1}"/>
                </a:ext>
              </a:extLst>
            </p:cNvPr>
            <p:cNvCxnSpPr>
              <a:cxnSpLocks/>
            </p:cNvCxnSpPr>
            <p:nvPr/>
          </p:nvCxnSpPr>
          <p:spPr>
            <a:xfrm flipH="1" flipV="1">
              <a:off x="7173391" y="4446895"/>
              <a:ext cx="396910" cy="912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67B2CF3D-89B0-424C-AADA-7956F14C0346}"/>
                </a:ext>
              </a:extLst>
            </p:cNvPr>
            <p:cNvCxnSpPr>
              <a:cxnSpLocks/>
              <a:stCxn id="71" idx="3"/>
              <a:endCxn id="80" idx="2"/>
            </p:cNvCxnSpPr>
            <p:nvPr/>
          </p:nvCxnSpPr>
          <p:spPr>
            <a:xfrm flipV="1">
              <a:off x="10652890" y="3890576"/>
              <a:ext cx="644334" cy="44747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D2782E38-2CDF-E44A-9FFB-B1665E1EAB19}"/>
                </a:ext>
              </a:extLst>
            </p:cNvPr>
            <p:cNvCxnSpPr>
              <a:cxnSpLocks/>
              <a:stCxn id="64" idx="2"/>
              <a:endCxn id="78" idx="1"/>
            </p:cNvCxnSpPr>
            <p:nvPr/>
          </p:nvCxnSpPr>
          <p:spPr>
            <a:xfrm>
              <a:off x="3825721" y="3885881"/>
              <a:ext cx="404140" cy="8142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8302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73B88790-93AE-9E4B-AB35-1581F245868B}"/>
              </a:ext>
            </a:extLst>
          </p:cNvPr>
          <p:cNvSpPr/>
          <p:nvPr/>
        </p:nvSpPr>
        <p:spPr>
          <a:xfrm>
            <a:off x="9448354" y="2577535"/>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F42AB268-9572-A541-95CF-91E49106AD80}"/>
              </a:ext>
            </a:extLst>
          </p:cNvPr>
          <p:cNvSpPr txBox="1"/>
          <p:nvPr/>
        </p:nvSpPr>
        <p:spPr>
          <a:xfrm>
            <a:off x="9714181" y="2743347"/>
            <a:ext cx="773610" cy="369332"/>
          </a:xfrm>
          <a:prstGeom prst="rect">
            <a:avLst/>
          </a:prstGeom>
          <a:noFill/>
        </p:spPr>
        <p:txBody>
          <a:bodyPr wrap="none" rtlCol="0">
            <a:spAutoFit/>
          </a:bodyPr>
          <a:lstStyle/>
          <a:p>
            <a:pPr algn="ctr"/>
            <a:r>
              <a:rPr lang="en-US" dirty="0" err="1"/>
              <a:t>PPARa</a:t>
            </a:r>
            <a:endParaRPr lang="en-US" dirty="0"/>
          </a:p>
        </p:txBody>
      </p:sp>
      <p:sp>
        <p:nvSpPr>
          <p:cNvPr id="11" name="Oval 10">
            <a:extLst>
              <a:ext uri="{FF2B5EF4-FFF2-40B4-BE49-F238E27FC236}">
                <a16:creationId xmlns:a16="http://schemas.microsoft.com/office/drawing/2014/main" id="{BF6B5FDA-9F79-2E4F-9F3E-59E4270E1BAB}"/>
              </a:ext>
            </a:extLst>
          </p:cNvPr>
          <p:cNvSpPr/>
          <p:nvPr/>
        </p:nvSpPr>
        <p:spPr>
          <a:xfrm>
            <a:off x="10224704" y="63967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D099F2E3-0C5B-3049-B92B-2998B1D2039B}"/>
              </a:ext>
            </a:extLst>
          </p:cNvPr>
          <p:cNvSpPr txBox="1"/>
          <p:nvPr/>
        </p:nvSpPr>
        <p:spPr>
          <a:xfrm>
            <a:off x="10484664" y="802253"/>
            <a:ext cx="785343" cy="369332"/>
          </a:xfrm>
          <a:prstGeom prst="rect">
            <a:avLst/>
          </a:prstGeom>
          <a:noFill/>
        </p:spPr>
        <p:txBody>
          <a:bodyPr wrap="none" rtlCol="0">
            <a:spAutoFit/>
          </a:bodyPr>
          <a:lstStyle/>
          <a:p>
            <a:pPr algn="ctr"/>
            <a:r>
              <a:rPr lang="en-US" dirty="0">
                <a:solidFill>
                  <a:srgbClr val="FF0000"/>
                </a:solidFill>
              </a:rPr>
              <a:t>PPRC1</a:t>
            </a:r>
          </a:p>
        </p:txBody>
      </p:sp>
      <p:sp>
        <p:nvSpPr>
          <p:cNvPr id="13" name="Oval 12">
            <a:extLst>
              <a:ext uri="{FF2B5EF4-FFF2-40B4-BE49-F238E27FC236}">
                <a16:creationId xmlns:a16="http://schemas.microsoft.com/office/drawing/2014/main" id="{A4179E3A-D930-BF4B-9052-ED39F75AD0EB}"/>
              </a:ext>
            </a:extLst>
          </p:cNvPr>
          <p:cNvSpPr/>
          <p:nvPr/>
        </p:nvSpPr>
        <p:spPr>
          <a:xfrm>
            <a:off x="10620410" y="1806512"/>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A2C91D7-CB63-9745-BFDF-AFAE8CEE4B40}"/>
              </a:ext>
            </a:extLst>
          </p:cNvPr>
          <p:cNvSpPr txBox="1"/>
          <p:nvPr/>
        </p:nvSpPr>
        <p:spPr>
          <a:xfrm>
            <a:off x="10910604" y="1972324"/>
            <a:ext cx="724878" cy="369332"/>
          </a:xfrm>
          <a:prstGeom prst="rect">
            <a:avLst/>
          </a:prstGeom>
          <a:noFill/>
        </p:spPr>
        <p:txBody>
          <a:bodyPr wrap="none" rtlCol="0">
            <a:spAutoFit/>
          </a:bodyPr>
          <a:lstStyle/>
          <a:p>
            <a:pPr algn="ctr"/>
            <a:r>
              <a:rPr lang="en-US" dirty="0">
                <a:solidFill>
                  <a:srgbClr val="FF0000"/>
                </a:solidFill>
              </a:rPr>
              <a:t>LPIN1</a:t>
            </a:r>
          </a:p>
        </p:txBody>
      </p:sp>
      <p:sp>
        <p:nvSpPr>
          <p:cNvPr id="15" name="Oval 14">
            <a:extLst>
              <a:ext uri="{FF2B5EF4-FFF2-40B4-BE49-F238E27FC236}">
                <a16:creationId xmlns:a16="http://schemas.microsoft.com/office/drawing/2014/main" id="{55975559-40C5-8D4E-ACC1-FC84AAAF8442}"/>
              </a:ext>
            </a:extLst>
          </p:cNvPr>
          <p:cNvSpPr/>
          <p:nvPr/>
        </p:nvSpPr>
        <p:spPr>
          <a:xfrm>
            <a:off x="10224704" y="511753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104BEE1-AAA2-5F42-B025-08B258CA682C}"/>
              </a:ext>
            </a:extLst>
          </p:cNvPr>
          <p:cNvSpPr txBox="1"/>
          <p:nvPr/>
        </p:nvSpPr>
        <p:spPr>
          <a:xfrm>
            <a:off x="10230590" y="5283351"/>
            <a:ext cx="1293496" cy="369332"/>
          </a:xfrm>
          <a:prstGeom prst="rect">
            <a:avLst/>
          </a:prstGeom>
          <a:noFill/>
        </p:spPr>
        <p:txBody>
          <a:bodyPr wrap="none" rtlCol="0">
            <a:spAutoFit/>
          </a:bodyPr>
          <a:lstStyle/>
          <a:p>
            <a:pPr algn="ctr"/>
            <a:r>
              <a:rPr lang="en-US" dirty="0" err="1">
                <a:solidFill>
                  <a:srgbClr val="00B0F0"/>
                </a:solidFill>
              </a:rPr>
              <a:t>CoenzymeA</a:t>
            </a:r>
            <a:endParaRPr lang="en-US" dirty="0">
              <a:solidFill>
                <a:srgbClr val="00B0F0"/>
              </a:solidFill>
            </a:endParaRPr>
          </a:p>
        </p:txBody>
      </p:sp>
      <p:sp>
        <p:nvSpPr>
          <p:cNvPr id="17" name="TextBox 16">
            <a:extLst>
              <a:ext uri="{FF2B5EF4-FFF2-40B4-BE49-F238E27FC236}">
                <a16:creationId xmlns:a16="http://schemas.microsoft.com/office/drawing/2014/main" id="{8F5FB11A-4C3A-9B44-958F-B20508A3F4FD}"/>
              </a:ext>
            </a:extLst>
          </p:cNvPr>
          <p:cNvSpPr txBox="1"/>
          <p:nvPr/>
        </p:nvSpPr>
        <p:spPr>
          <a:xfrm>
            <a:off x="10465477" y="4053726"/>
            <a:ext cx="805669" cy="369332"/>
          </a:xfrm>
          <a:prstGeom prst="rect">
            <a:avLst/>
          </a:prstGeom>
          <a:noFill/>
          <a:ln w="57150">
            <a:solidFill>
              <a:schemeClr val="tx1"/>
            </a:solidFill>
          </a:ln>
        </p:spPr>
        <p:txBody>
          <a:bodyPr wrap="none" rtlCol="0">
            <a:spAutoFit/>
          </a:bodyPr>
          <a:lstStyle/>
          <a:p>
            <a:pPr algn="ctr"/>
            <a:r>
              <a:rPr lang="en-US" dirty="0">
                <a:solidFill>
                  <a:srgbClr val="0070C0"/>
                </a:solidFill>
              </a:rPr>
              <a:t>PANK1</a:t>
            </a:r>
          </a:p>
        </p:txBody>
      </p:sp>
      <p:cxnSp>
        <p:nvCxnSpPr>
          <p:cNvPr id="18" name="Straight Arrow Connector 17">
            <a:extLst>
              <a:ext uri="{FF2B5EF4-FFF2-40B4-BE49-F238E27FC236}">
                <a16:creationId xmlns:a16="http://schemas.microsoft.com/office/drawing/2014/main" id="{D25C98DC-E5FF-0045-B57C-EDFC48413DE6}"/>
              </a:ext>
            </a:extLst>
          </p:cNvPr>
          <p:cNvCxnSpPr>
            <a:cxnSpLocks/>
            <a:stCxn id="17" idx="2"/>
            <a:endCxn id="15" idx="0"/>
          </p:cNvCxnSpPr>
          <p:nvPr/>
        </p:nvCxnSpPr>
        <p:spPr>
          <a:xfrm>
            <a:off x="10868312" y="4423058"/>
            <a:ext cx="9024" cy="694481"/>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049B5C7-B904-C74F-90E4-14690453F3A8}"/>
              </a:ext>
            </a:extLst>
          </p:cNvPr>
          <p:cNvSpPr txBox="1"/>
          <p:nvPr/>
        </p:nvSpPr>
        <p:spPr>
          <a:xfrm>
            <a:off x="10478114" y="3170312"/>
            <a:ext cx="495649" cy="769441"/>
          </a:xfrm>
          <a:prstGeom prst="rect">
            <a:avLst/>
          </a:prstGeom>
          <a:noFill/>
        </p:spPr>
        <p:txBody>
          <a:bodyPr wrap="none" rtlCol="0">
            <a:spAutoFit/>
          </a:bodyPr>
          <a:lstStyle/>
          <a:p>
            <a:r>
              <a:rPr lang="en-US" sz="4400" b="1" dirty="0">
                <a:solidFill>
                  <a:srgbClr val="00B0F0"/>
                </a:solidFill>
              </a:rPr>
              <a:t>X</a:t>
            </a:r>
          </a:p>
        </p:txBody>
      </p:sp>
      <p:cxnSp>
        <p:nvCxnSpPr>
          <p:cNvPr id="21" name="Straight Arrow Connector 20">
            <a:extLst>
              <a:ext uri="{FF2B5EF4-FFF2-40B4-BE49-F238E27FC236}">
                <a16:creationId xmlns:a16="http://schemas.microsoft.com/office/drawing/2014/main" id="{76AE54DE-E4A1-444B-9CBD-1DD12BFD90E8}"/>
              </a:ext>
            </a:extLst>
          </p:cNvPr>
          <p:cNvCxnSpPr>
            <a:cxnSpLocks/>
            <a:stCxn id="11" idx="4"/>
            <a:endCxn id="13" idx="0"/>
          </p:cNvCxnSpPr>
          <p:nvPr/>
        </p:nvCxnSpPr>
        <p:spPr>
          <a:xfrm>
            <a:off x="10877336" y="1334160"/>
            <a:ext cx="395706" cy="4723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004E64FF-9C05-DC43-934D-AA200CFD1857}"/>
              </a:ext>
            </a:extLst>
          </p:cNvPr>
          <p:cNvCxnSpPr>
            <a:cxnSpLocks/>
            <a:stCxn id="13" idx="4"/>
            <a:endCxn id="9" idx="7"/>
          </p:cNvCxnSpPr>
          <p:nvPr/>
        </p:nvCxnSpPr>
        <p:spPr>
          <a:xfrm flipH="1">
            <a:off x="10562467" y="2500993"/>
            <a:ext cx="710575" cy="1782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90BCB382-4774-EA41-B670-CA8AD6311D9D}"/>
              </a:ext>
            </a:extLst>
          </p:cNvPr>
          <p:cNvSpPr txBox="1"/>
          <p:nvPr/>
        </p:nvSpPr>
        <p:spPr>
          <a:xfrm>
            <a:off x="462634" y="192112"/>
            <a:ext cx="458780" cy="369332"/>
          </a:xfrm>
          <a:prstGeom prst="rect">
            <a:avLst/>
          </a:prstGeom>
          <a:noFill/>
        </p:spPr>
        <p:txBody>
          <a:bodyPr wrap="none" rtlCol="0">
            <a:spAutoFit/>
          </a:bodyPr>
          <a:lstStyle/>
          <a:p>
            <a:pPr algn="ctr"/>
            <a:r>
              <a:rPr lang="en-US" dirty="0"/>
              <a:t>(A)</a:t>
            </a:r>
          </a:p>
        </p:txBody>
      </p:sp>
      <p:sp>
        <p:nvSpPr>
          <p:cNvPr id="50" name="TextBox 49">
            <a:extLst>
              <a:ext uri="{FF2B5EF4-FFF2-40B4-BE49-F238E27FC236}">
                <a16:creationId xmlns:a16="http://schemas.microsoft.com/office/drawing/2014/main" id="{610F77A5-7F4C-EB48-8FA0-84FB3151722D}"/>
              </a:ext>
            </a:extLst>
          </p:cNvPr>
          <p:cNvSpPr txBox="1"/>
          <p:nvPr/>
        </p:nvSpPr>
        <p:spPr>
          <a:xfrm>
            <a:off x="7953380" y="163658"/>
            <a:ext cx="449162" cy="369332"/>
          </a:xfrm>
          <a:prstGeom prst="rect">
            <a:avLst/>
          </a:prstGeom>
          <a:noFill/>
        </p:spPr>
        <p:txBody>
          <a:bodyPr wrap="none" rtlCol="0">
            <a:spAutoFit/>
          </a:bodyPr>
          <a:lstStyle/>
          <a:p>
            <a:pPr algn="ctr"/>
            <a:r>
              <a:rPr lang="en-US" dirty="0"/>
              <a:t>(C)</a:t>
            </a:r>
          </a:p>
        </p:txBody>
      </p:sp>
      <p:sp>
        <p:nvSpPr>
          <p:cNvPr id="51" name="Oval 50">
            <a:extLst>
              <a:ext uri="{FF2B5EF4-FFF2-40B4-BE49-F238E27FC236}">
                <a16:creationId xmlns:a16="http://schemas.microsoft.com/office/drawing/2014/main" id="{B620D7D6-9469-4E47-99FB-F5C273B3D7E4}"/>
              </a:ext>
            </a:extLst>
          </p:cNvPr>
          <p:cNvSpPr/>
          <p:nvPr/>
        </p:nvSpPr>
        <p:spPr>
          <a:xfrm>
            <a:off x="8180268" y="171227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E35B96AD-4F8B-2F46-9C56-769D1096832B}"/>
              </a:ext>
            </a:extLst>
          </p:cNvPr>
          <p:cNvSpPr txBox="1"/>
          <p:nvPr/>
        </p:nvSpPr>
        <p:spPr>
          <a:xfrm>
            <a:off x="8331098" y="1720926"/>
            <a:ext cx="1003608" cy="646331"/>
          </a:xfrm>
          <a:prstGeom prst="rect">
            <a:avLst/>
          </a:prstGeom>
          <a:noFill/>
        </p:spPr>
        <p:txBody>
          <a:bodyPr wrap="none" rtlCol="0">
            <a:spAutoFit/>
          </a:bodyPr>
          <a:lstStyle/>
          <a:p>
            <a:pPr algn="ctr"/>
            <a:r>
              <a:rPr lang="en-US" dirty="0">
                <a:solidFill>
                  <a:srgbClr val="00B0F0"/>
                </a:solidFill>
              </a:rPr>
              <a:t>Estrogen</a:t>
            </a:r>
          </a:p>
          <a:p>
            <a:pPr algn="ctr"/>
            <a:r>
              <a:rPr lang="en-US" dirty="0">
                <a:solidFill>
                  <a:srgbClr val="00B0F0"/>
                </a:solidFill>
              </a:rPr>
              <a:t>receptor</a:t>
            </a:r>
          </a:p>
        </p:txBody>
      </p:sp>
      <p:sp>
        <p:nvSpPr>
          <p:cNvPr id="53" name="Oval 52">
            <a:extLst>
              <a:ext uri="{FF2B5EF4-FFF2-40B4-BE49-F238E27FC236}">
                <a16:creationId xmlns:a16="http://schemas.microsoft.com/office/drawing/2014/main" id="{B250B857-B801-4E4E-9E56-D52CAD10884A}"/>
              </a:ext>
            </a:extLst>
          </p:cNvPr>
          <p:cNvSpPr/>
          <p:nvPr/>
        </p:nvSpPr>
        <p:spPr>
          <a:xfrm>
            <a:off x="8184709" y="649096"/>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2A831715-C50E-7C4D-9805-2A125A2EFF75}"/>
              </a:ext>
            </a:extLst>
          </p:cNvPr>
          <p:cNvSpPr txBox="1"/>
          <p:nvPr/>
        </p:nvSpPr>
        <p:spPr>
          <a:xfrm>
            <a:off x="8335539" y="814908"/>
            <a:ext cx="1003608" cy="369332"/>
          </a:xfrm>
          <a:prstGeom prst="rect">
            <a:avLst/>
          </a:prstGeom>
          <a:noFill/>
        </p:spPr>
        <p:txBody>
          <a:bodyPr wrap="none" rtlCol="0">
            <a:spAutoFit/>
          </a:bodyPr>
          <a:lstStyle/>
          <a:p>
            <a:pPr algn="ctr"/>
            <a:r>
              <a:rPr lang="en-US" dirty="0">
                <a:solidFill>
                  <a:srgbClr val="FF0000"/>
                </a:solidFill>
              </a:rPr>
              <a:t>Estrogen</a:t>
            </a:r>
          </a:p>
        </p:txBody>
      </p:sp>
      <p:cxnSp>
        <p:nvCxnSpPr>
          <p:cNvPr id="55" name="Straight Arrow Connector 54">
            <a:extLst>
              <a:ext uri="{FF2B5EF4-FFF2-40B4-BE49-F238E27FC236}">
                <a16:creationId xmlns:a16="http://schemas.microsoft.com/office/drawing/2014/main" id="{149823CE-F051-7F41-85AB-06229EF9026B}"/>
              </a:ext>
            </a:extLst>
          </p:cNvPr>
          <p:cNvCxnSpPr>
            <a:cxnSpLocks/>
            <a:stCxn id="51" idx="5"/>
            <a:endCxn id="9" idx="1"/>
          </p:cNvCxnSpPr>
          <p:nvPr/>
        </p:nvCxnSpPr>
        <p:spPr>
          <a:xfrm>
            <a:off x="9294381" y="2305056"/>
            <a:ext cx="345124" cy="374183"/>
          </a:xfrm>
          <a:prstGeom prst="straightConnector1">
            <a:avLst/>
          </a:prstGeom>
          <a:ln w="57150">
            <a:solidFill>
              <a:srgbClr val="00B0F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FC5F0628-229B-FF43-B79E-A4DBABA7B35A}"/>
              </a:ext>
            </a:extLst>
          </p:cNvPr>
          <p:cNvCxnSpPr>
            <a:cxnSpLocks/>
            <a:stCxn id="53" idx="4"/>
            <a:endCxn id="52" idx="0"/>
          </p:cNvCxnSpPr>
          <p:nvPr/>
        </p:nvCxnSpPr>
        <p:spPr>
          <a:xfrm flipH="1">
            <a:off x="8832902" y="1343577"/>
            <a:ext cx="4439" cy="37734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22F732D6-33FB-5848-9B3A-840E146973F5}"/>
              </a:ext>
            </a:extLst>
          </p:cNvPr>
          <p:cNvCxnSpPr>
            <a:cxnSpLocks/>
            <a:stCxn id="9" idx="5"/>
            <a:endCxn id="17" idx="0"/>
          </p:cNvCxnSpPr>
          <p:nvPr/>
        </p:nvCxnSpPr>
        <p:spPr>
          <a:xfrm>
            <a:off x="10562467" y="3170312"/>
            <a:ext cx="305845" cy="883414"/>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DC534DBB-1394-A34E-99FF-F82806917B76}"/>
              </a:ext>
            </a:extLst>
          </p:cNvPr>
          <p:cNvSpPr txBox="1"/>
          <p:nvPr/>
        </p:nvSpPr>
        <p:spPr>
          <a:xfrm>
            <a:off x="4074443" y="163658"/>
            <a:ext cx="450764" cy="369332"/>
          </a:xfrm>
          <a:prstGeom prst="rect">
            <a:avLst/>
          </a:prstGeom>
          <a:noFill/>
        </p:spPr>
        <p:txBody>
          <a:bodyPr wrap="none" rtlCol="0">
            <a:spAutoFit/>
          </a:bodyPr>
          <a:lstStyle/>
          <a:p>
            <a:pPr algn="ctr"/>
            <a:r>
              <a:rPr lang="en-US" dirty="0"/>
              <a:t>(B)</a:t>
            </a:r>
          </a:p>
        </p:txBody>
      </p:sp>
      <p:cxnSp>
        <p:nvCxnSpPr>
          <p:cNvPr id="75" name="Straight Arrow Connector 74">
            <a:extLst>
              <a:ext uri="{FF2B5EF4-FFF2-40B4-BE49-F238E27FC236}">
                <a16:creationId xmlns:a16="http://schemas.microsoft.com/office/drawing/2014/main" id="{3241CC53-925E-1246-B0D0-21775FA73AC4}"/>
              </a:ext>
            </a:extLst>
          </p:cNvPr>
          <p:cNvCxnSpPr>
            <a:cxnSpLocks/>
            <a:stCxn id="9" idx="3"/>
            <a:endCxn id="81" idx="0"/>
          </p:cNvCxnSpPr>
          <p:nvPr/>
        </p:nvCxnSpPr>
        <p:spPr>
          <a:xfrm flipH="1">
            <a:off x="8832901" y="3170312"/>
            <a:ext cx="806604" cy="1941053"/>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1B11A680-688E-5341-BC8A-2C3A1DF31971}"/>
              </a:ext>
            </a:extLst>
          </p:cNvPr>
          <p:cNvCxnSpPr>
            <a:cxnSpLocks/>
            <a:stCxn id="9" idx="4"/>
            <a:endCxn id="80" idx="0"/>
          </p:cNvCxnSpPr>
          <p:nvPr/>
        </p:nvCxnSpPr>
        <p:spPr>
          <a:xfrm flipH="1">
            <a:off x="9891642" y="3272016"/>
            <a:ext cx="209344" cy="1181875"/>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16ACF8A1-1A71-AD4B-8256-891A29E827A6}"/>
              </a:ext>
            </a:extLst>
          </p:cNvPr>
          <p:cNvSpPr/>
          <p:nvPr/>
        </p:nvSpPr>
        <p:spPr>
          <a:xfrm>
            <a:off x="9239011" y="441990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a:extLst>
              <a:ext uri="{FF2B5EF4-FFF2-40B4-BE49-F238E27FC236}">
                <a16:creationId xmlns:a16="http://schemas.microsoft.com/office/drawing/2014/main" id="{7AC3B9A8-4C77-6649-8A4C-EAF29D3C6281}"/>
              </a:ext>
            </a:extLst>
          </p:cNvPr>
          <p:cNvSpPr txBox="1"/>
          <p:nvPr/>
        </p:nvSpPr>
        <p:spPr>
          <a:xfrm>
            <a:off x="9371307" y="4453891"/>
            <a:ext cx="1040670" cy="646331"/>
          </a:xfrm>
          <a:prstGeom prst="rect">
            <a:avLst/>
          </a:prstGeom>
          <a:noFill/>
        </p:spPr>
        <p:txBody>
          <a:bodyPr wrap="none" rtlCol="0">
            <a:spAutoFit/>
          </a:bodyPr>
          <a:lstStyle/>
          <a:p>
            <a:pPr algn="ctr"/>
            <a:r>
              <a:rPr lang="en-US" dirty="0">
                <a:solidFill>
                  <a:srgbClr val="FF0000"/>
                </a:solidFill>
              </a:rPr>
              <a:t>Carnitine</a:t>
            </a:r>
          </a:p>
          <a:p>
            <a:pPr algn="ctr"/>
            <a:r>
              <a:rPr lang="en-US" dirty="0">
                <a:solidFill>
                  <a:srgbClr val="FF0000"/>
                </a:solidFill>
              </a:rPr>
              <a:t>synthesis</a:t>
            </a:r>
          </a:p>
        </p:txBody>
      </p:sp>
      <p:sp>
        <p:nvSpPr>
          <p:cNvPr id="81" name="Oval 80">
            <a:extLst>
              <a:ext uri="{FF2B5EF4-FFF2-40B4-BE49-F238E27FC236}">
                <a16:creationId xmlns:a16="http://schemas.microsoft.com/office/drawing/2014/main" id="{29FF079C-3419-314E-8E87-C9E0A2033EAC}"/>
              </a:ext>
            </a:extLst>
          </p:cNvPr>
          <p:cNvSpPr/>
          <p:nvPr/>
        </p:nvSpPr>
        <p:spPr>
          <a:xfrm>
            <a:off x="8180269" y="5111365"/>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TextBox 81">
            <a:extLst>
              <a:ext uri="{FF2B5EF4-FFF2-40B4-BE49-F238E27FC236}">
                <a16:creationId xmlns:a16="http://schemas.microsoft.com/office/drawing/2014/main" id="{ADEB7F72-BAF6-374E-81DC-321A9AB77C5D}"/>
              </a:ext>
            </a:extLst>
          </p:cNvPr>
          <p:cNvSpPr txBox="1"/>
          <p:nvPr/>
        </p:nvSpPr>
        <p:spPr>
          <a:xfrm>
            <a:off x="8303847" y="5145347"/>
            <a:ext cx="1058110" cy="646331"/>
          </a:xfrm>
          <a:prstGeom prst="rect">
            <a:avLst/>
          </a:prstGeom>
          <a:noFill/>
        </p:spPr>
        <p:txBody>
          <a:bodyPr wrap="none" rtlCol="0">
            <a:spAutoFit/>
          </a:bodyPr>
          <a:lstStyle/>
          <a:p>
            <a:pPr algn="ctr"/>
            <a:r>
              <a:rPr lang="en-US" dirty="0">
                <a:solidFill>
                  <a:srgbClr val="FF0000"/>
                </a:solidFill>
              </a:rPr>
              <a:t>Beta</a:t>
            </a:r>
          </a:p>
          <a:p>
            <a:pPr algn="ctr"/>
            <a:r>
              <a:rPr lang="en-US" dirty="0">
                <a:solidFill>
                  <a:srgbClr val="FF0000"/>
                </a:solidFill>
              </a:rPr>
              <a:t>oxidation</a:t>
            </a:r>
          </a:p>
        </p:txBody>
      </p:sp>
      <p:sp>
        <p:nvSpPr>
          <p:cNvPr id="88" name="Oval 87">
            <a:extLst>
              <a:ext uri="{FF2B5EF4-FFF2-40B4-BE49-F238E27FC236}">
                <a16:creationId xmlns:a16="http://schemas.microsoft.com/office/drawing/2014/main" id="{77A1A451-72D8-CD44-AAC0-E23ED637EA26}"/>
              </a:ext>
            </a:extLst>
          </p:cNvPr>
          <p:cNvSpPr/>
          <p:nvPr/>
        </p:nvSpPr>
        <p:spPr>
          <a:xfrm>
            <a:off x="5471657" y="2587055"/>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EE1712BE-FA61-EA4F-B25A-11265185312C}"/>
              </a:ext>
            </a:extLst>
          </p:cNvPr>
          <p:cNvSpPr txBox="1"/>
          <p:nvPr/>
        </p:nvSpPr>
        <p:spPr>
          <a:xfrm>
            <a:off x="5737484" y="2752867"/>
            <a:ext cx="773610" cy="369332"/>
          </a:xfrm>
          <a:prstGeom prst="rect">
            <a:avLst/>
          </a:prstGeom>
          <a:noFill/>
        </p:spPr>
        <p:txBody>
          <a:bodyPr wrap="none" rtlCol="0">
            <a:spAutoFit/>
          </a:bodyPr>
          <a:lstStyle/>
          <a:p>
            <a:pPr algn="ctr"/>
            <a:r>
              <a:rPr lang="en-US" dirty="0" err="1"/>
              <a:t>PPARa</a:t>
            </a:r>
            <a:endParaRPr lang="en-US" dirty="0"/>
          </a:p>
        </p:txBody>
      </p:sp>
      <p:sp>
        <p:nvSpPr>
          <p:cNvPr id="90" name="Oval 89">
            <a:extLst>
              <a:ext uri="{FF2B5EF4-FFF2-40B4-BE49-F238E27FC236}">
                <a16:creationId xmlns:a16="http://schemas.microsoft.com/office/drawing/2014/main" id="{21D187A5-F065-8C46-A456-F8599B7AC209}"/>
              </a:ext>
            </a:extLst>
          </p:cNvPr>
          <p:cNvSpPr/>
          <p:nvPr/>
        </p:nvSpPr>
        <p:spPr>
          <a:xfrm>
            <a:off x="6248007" y="64919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extBox 90">
            <a:extLst>
              <a:ext uri="{FF2B5EF4-FFF2-40B4-BE49-F238E27FC236}">
                <a16:creationId xmlns:a16="http://schemas.microsoft.com/office/drawing/2014/main" id="{EB3BBCBF-7953-F549-8717-FFFE1C66CEB4}"/>
              </a:ext>
            </a:extLst>
          </p:cNvPr>
          <p:cNvSpPr txBox="1"/>
          <p:nvPr/>
        </p:nvSpPr>
        <p:spPr>
          <a:xfrm>
            <a:off x="6507967" y="811773"/>
            <a:ext cx="785343" cy="369332"/>
          </a:xfrm>
          <a:prstGeom prst="rect">
            <a:avLst/>
          </a:prstGeom>
          <a:noFill/>
        </p:spPr>
        <p:txBody>
          <a:bodyPr wrap="none" rtlCol="0">
            <a:spAutoFit/>
          </a:bodyPr>
          <a:lstStyle/>
          <a:p>
            <a:pPr algn="ctr"/>
            <a:r>
              <a:rPr lang="en-US" dirty="0"/>
              <a:t>PPRC1</a:t>
            </a:r>
          </a:p>
        </p:txBody>
      </p:sp>
      <p:sp>
        <p:nvSpPr>
          <p:cNvPr id="92" name="Oval 91">
            <a:extLst>
              <a:ext uri="{FF2B5EF4-FFF2-40B4-BE49-F238E27FC236}">
                <a16:creationId xmlns:a16="http://schemas.microsoft.com/office/drawing/2014/main" id="{365C110C-63F9-A944-A39D-9C383316C4FD}"/>
              </a:ext>
            </a:extLst>
          </p:cNvPr>
          <p:cNvSpPr/>
          <p:nvPr/>
        </p:nvSpPr>
        <p:spPr>
          <a:xfrm>
            <a:off x="6681813" y="1777932"/>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6B064C2F-7DDC-3C48-A56A-C176D309AF35}"/>
              </a:ext>
            </a:extLst>
          </p:cNvPr>
          <p:cNvSpPr txBox="1"/>
          <p:nvPr/>
        </p:nvSpPr>
        <p:spPr>
          <a:xfrm>
            <a:off x="6972007" y="1943744"/>
            <a:ext cx="724878" cy="369332"/>
          </a:xfrm>
          <a:prstGeom prst="rect">
            <a:avLst/>
          </a:prstGeom>
          <a:noFill/>
        </p:spPr>
        <p:txBody>
          <a:bodyPr wrap="none" rtlCol="0">
            <a:spAutoFit/>
          </a:bodyPr>
          <a:lstStyle/>
          <a:p>
            <a:pPr algn="ctr"/>
            <a:r>
              <a:rPr lang="en-US" dirty="0"/>
              <a:t>LPIN1</a:t>
            </a:r>
          </a:p>
        </p:txBody>
      </p:sp>
      <p:sp>
        <p:nvSpPr>
          <p:cNvPr id="94" name="Oval 93">
            <a:extLst>
              <a:ext uri="{FF2B5EF4-FFF2-40B4-BE49-F238E27FC236}">
                <a16:creationId xmlns:a16="http://schemas.microsoft.com/office/drawing/2014/main" id="{01D2A1D3-7CAD-3A4D-9E19-041824EBAD47}"/>
              </a:ext>
            </a:extLst>
          </p:cNvPr>
          <p:cNvSpPr/>
          <p:nvPr/>
        </p:nvSpPr>
        <p:spPr>
          <a:xfrm>
            <a:off x="6248007" y="512705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D256B417-932C-464E-9703-8B50A76343D9}"/>
              </a:ext>
            </a:extLst>
          </p:cNvPr>
          <p:cNvSpPr txBox="1"/>
          <p:nvPr/>
        </p:nvSpPr>
        <p:spPr>
          <a:xfrm>
            <a:off x="6253893" y="5292871"/>
            <a:ext cx="1293496" cy="369332"/>
          </a:xfrm>
          <a:prstGeom prst="rect">
            <a:avLst/>
          </a:prstGeom>
          <a:noFill/>
        </p:spPr>
        <p:txBody>
          <a:bodyPr wrap="none" rtlCol="0">
            <a:spAutoFit/>
          </a:bodyPr>
          <a:lstStyle/>
          <a:p>
            <a:pPr algn="ctr"/>
            <a:r>
              <a:rPr lang="en-US" dirty="0" err="1"/>
              <a:t>CoenzymeA</a:t>
            </a:r>
            <a:endParaRPr lang="en-US" dirty="0"/>
          </a:p>
        </p:txBody>
      </p:sp>
      <p:sp>
        <p:nvSpPr>
          <p:cNvPr id="96" name="TextBox 95">
            <a:extLst>
              <a:ext uri="{FF2B5EF4-FFF2-40B4-BE49-F238E27FC236}">
                <a16:creationId xmlns:a16="http://schemas.microsoft.com/office/drawing/2014/main" id="{4DA5A3BE-B37F-224B-8ECF-F2F4E613E127}"/>
              </a:ext>
            </a:extLst>
          </p:cNvPr>
          <p:cNvSpPr txBox="1"/>
          <p:nvPr/>
        </p:nvSpPr>
        <p:spPr>
          <a:xfrm>
            <a:off x="6488780" y="4063246"/>
            <a:ext cx="805669" cy="369332"/>
          </a:xfrm>
          <a:prstGeom prst="rect">
            <a:avLst/>
          </a:prstGeom>
          <a:noFill/>
          <a:ln w="57150">
            <a:solidFill>
              <a:schemeClr val="tx1"/>
            </a:solidFill>
          </a:ln>
        </p:spPr>
        <p:txBody>
          <a:bodyPr wrap="none" rtlCol="0">
            <a:spAutoFit/>
          </a:bodyPr>
          <a:lstStyle/>
          <a:p>
            <a:pPr algn="ctr"/>
            <a:r>
              <a:rPr lang="en-US" dirty="0"/>
              <a:t>PANK1</a:t>
            </a:r>
          </a:p>
        </p:txBody>
      </p:sp>
      <p:cxnSp>
        <p:nvCxnSpPr>
          <p:cNvPr id="97" name="Straight Arrow Connector 96">
            <a:extLst>
              <a:ext uri="{FF2B5EF4-FFF2-40B4-BE49-F238E27FC236}">
                <a16:creationId xmlns:a16="http://schemas.microsoft.com/office/drawing/2014/main" id="{C0AF16AB-1B0C-B940-ADE7-43EB2188E80C}"/>
              </a:ext>
            </a:extLst>
          </p:cNvPr>
          <p:cNvCxnSpPr>
            <a:cxnSpLocks/>
            <a:stCxn id="96" idx="2"/>
            <a:endCxn id="94" idx="0"/>
          </p:cNvCxnSpPr>
          <p:nvPr/>
        </p:nvCxnSpPr>
        <p:spPr>
          <a:xfrm>
            <a:off x="6891615" y="4432578"/>
            <a:ext cx="9024" cy="694481"/>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CCB61A0B-1481-1048-83B2-A482EF55A970}"/>
              </a:ext>
            </a:extLst>
          </p:cNvPr>
          <p:cNvCxnSpPr>
            <a:cxnSpLocks/>
            <a:stCxn id="90" idx="4"/>
            <a:endCxn id="92" idx="0"/>
          </p:cNvCxnSpPr>
          <p:nvPr/>
        </p:nvCxnSpPr>
        <p:spPr>
          <a:xfrm>
            <a:off x="6900639" y="1343680"/>
            <a:ext cx="433806" cy="434252"/>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1DCEEED6-9E3B-FE4C-944C-B928D830A364}"/>
              </a:ext>
            </a:extLst>
          </p:cNvPr>
          <p:cNvCxnSpPr>
            <a:cxnSpLocks/>
            <a:stCxn id="92" idx="4"/>
            <a:endCxn id="88" idx="7"/>
          </p:cNvCxnSpPr>
          <p:nvPr/>
        </p:nvCxnSpPr>
        <p:spPr>
          <a:xfrm flipH="1">
            <a:off x="6585770" y="2472413"/>
            <a:ext cx="748675" cy="21634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Oval 100">
            <a:extLst>
              <a:ext uri="{FF2B5EF4-FFF2-40B4-BE49-F238E27FC236}">
                <a16:creationId xmlns:a16="http://schemas.microsoft.com/office/drawing/2014/main" id="{E41227F3-AC16-AC44-9D7F-AA0EA7D912D3}"/>
              </a:ext>
            </a:extLst>
          </p:cNvPr>
          <p:cNvSpPr/>
          <p:nvPr/>
        </p:nvSpPr>
        <p:spPr>
          <a:xfrm>
            <a:off x="4203571" y="172179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CE15951A-2196-3648-A7A5-949BE9DFB6AD}"/>
              </a:ext>
            </a:extLst>
          </p:cNvPr>
          <p:cNvSpPr txBox="1"/>
          <p:nvPr/>
        </p:nvSpPr>
        <p:spPr>
          <a:xfrm>
            <a:off x="4354401" y="1730446"/>
            <a:ext cx="1003608" cy="646331"/>
          </a:xfrm>
          <a:prstGeom prst="rect">
            <a:avLst/>
          </a:prstGeom>
          <a:noFill/>
        </p:spPr>
        <p:txBody>
          <a:bodyPr wrap="none" rtlCol="0">
            <a:spAutoFit/>
          </a:bodyPr>
          <a:lstStyle/>
          <a:p>
            <a:pPr algn="ctr"/>
            <a:r>
              <a:rPr lang="en-US" dirty="0"/>
              <a:t>Estrogen</a:t>
            </a:r>
          </a:p>
          <a:p>
            <a:pPr algn="ctr"/>
            <a:r>
              <a:rPr lang="en-US" dirty="0"/>
              <a:t>receptor</a:t>
            </a:r>
          </a:p>
        </p:txBody>
      </p:sp>
      <p:sp>
        <p:nvSpPr>
          <p:cNvPr id="103" name="Oval 102">
            <a:extLst>
              <a:ext uri="{FF2B5EF4-FFF2-40B4-BE49-F238E27FC236}">
                <a16:creationId xmlns:a16="http://schemas.microsoft.com/office/drawing/2014/main" id="{3599E0F2-5F01-294A-AB30-8611DD075DD7}"/>
              </a:ext>
            </a:extLst>
          </p:cNvPr>
          <p:cNvSpPr/>
          <p:nvPr/>
        </p:nvSpPr>
        <p:spPr>
          <a:xfrm>
            <a:off x="4208012" y="658616"/>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5FCE57B5-EC37-2B4B-BBF1-094C2F39C641}"/>
              </a:ext>
            </a:extLst>
          </p:cNvPr>
          <p:cNvSpPr txBox="1"/>
          <p:nvPr/>
        </p:nvSpPr>
        <p:spPr>
          <a:xfrm>
            <a:off x="4358842" y="824428"/>
            <a:ext cx="1003608" cy="369332"/>
          </a:xfrm>
          <a:prstGeom prst="rect">
            <a:avLst/>
          </a:prstGeom>
          <a:noFill/>
        </p:spPr>
        <p:txBody>
          <a:bodyPr wrap="none" rtlCol="0">
            <a:spAutoFit/>
          </a:bodyPr>
          <a:lstStyle/>
          <a:p>
            <a:pPr algn="ctr"/>
            <a:r>
              <a:rPr lang="en-US" dirty="0">
                <a:solidFill>
                  <a:srgbClr val="FF0000"/>
                </a:solidFill>
              </a:rPr>
              <a:t>Estrogen</a:t>
            </a:r>
          </a:p>
        </p:txBody>
      </p:sp>
      <p:cxnSp>
        <p:nvCxnSpPr>
          <p:cNvPr id="105" name="Straight Arrow Connector 104">
            <a:extLst>
              <a:ext uri="{FF2B5EF4-FFF2-40B4-BE49-F238E27FC236}">
                <a16:creationId xmlns:a16="http://schemas.microsoft.com/office/drawing/2014/main" id="{7D528EA2-2EE0-734F-8165-72306625BF62}"/>
              </a:ext>
            </a:extLst>
          </p:cNvPr>
          <p:cNvCxnSpPr>
            <a:cxnSpLocks/>
            <a:stCxn id="101" idx="5"/>
            <a:endCxn id="88" idx="1"/>
          </p:cNvCxnSpPr>
          <p:nvPr/>
        </p:nvCxnSpPr>
        <p:spPr>
          <a:xfrm>
            <a:off x="5317684" y="2314576"/>
            <a:ext cx="345124" cy="374183"/>
          </a:xfrm>
          <a:prstGeom prst="straightConnector1">
            <a:avLst/>
          </a:prstGeom>
          <a:ln w="57150">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DA62B8BC-2328-734D-BB22-A9E89D851700}"/>
              </a:ext>
            </a:extLst>
          </p:cNvPr>
          <p:cNvCxnSpPr>
            <a:cxnSpLocks/>
            <a:stCxn id="103" idx="4"/>
            <a:endCxn id="102" idx="0"/>
          </p:cNvCxnSpPr>
          <p:nvPr/>
        </p:nvCxnSpPr>
        <p:spPr>
          <a:xfrm flipH="1">
            <a:off x="4856205" y="1353097"/>
            <a:ext cx="4439" cy="37734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AABE0CA5-4799-064A-BBE6-267E76195EC8}"/>
              </a:ext>
            </a:extLst>
          </p:cNvPr>
          <p:cNvCxnSpPr>
            <a:cxnSpLocks/>
            <a:stCxn id="88" idx="5"/>
            <a:endCxn id="96" idx="0"/>
          </p:cNvCxnSpPr>
          <p:nvPr/>
        </p:nvCxnSpPr>
        <p:spPr>
          <a:xfrm>
            <a:off x="6585770" y="3179832"/>
            <a:ext cx="305845" cy="883414"/>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DB07FA25-F7A8-544A-9D4D-AA48A1D72F7D}"/>
              </a:ext>
            </a:extLst>
          </p:cNvPr>
          <p:cNvCxnSpPr>
            <a:cxnSpLocks/>
            <a:stCxn id="88" idx="3"/>
            <a:endCxn id="112" idx="0"/>
          </p:cNvCxnSpPr>
          <p:nvPr/>
        </p:nvCxnSpPr>
        <p:spPr>
          <a:xfrm flipH="1">
            <a:off x="4856204" y="3179832"/>
            <a:ext cx="806604" cy="1941053"/>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1F83C1B4-05A2-9042-8E65-C81E85A744F5}"/>
              </a:ext>
            </a:extLst>
          </p:cNvPr>
          <p:cNvCxnSpPr>
            <a:cxnSpLocks/>
            <a:stCxn id="88" idx="4"/>
            <a:endCxn id="111" idx="0"/>
          </p:cNvCxnSpPr>
          <p:nvPr/>
        </p:nvCxnSpPr>
        <p:spPr>
          <a:xfrm flipH="1">
            <a:off x="5914945" y="3281536"/>
            <a:ext cx="209344" cy="1181875"/>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10" name="Oval 109">
            <a:extLst>
              <a:ext uri="{FF2B5EF4-FFF2-40B4-BE49-F238E27FC236}">
                <a16:creationId xmlns:a16="http://schemas.microsoft.com/office/drawing/2014/main" id="{F9F97BA4-1008-F043-8372-814C7CAD634E}"/>
              </a:ext>
            </a:extLst>
          </p:cNvPr>
          <p:cNvSpPr/>
          <p:nvPr/>
        </p:nvSpPr>
        <p:spPr>
          <a:xfrm>
            <a:off x="5262314" y="442942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TextBox 110">
            <a:extLst>
              <a:ext uri="{FF2B5EF4-FFF2-40B4-BE49-F238E27FC236}">
                <a16:creationId xmlns:a16="http://schemas.microsoft.com/office/drawing/2014/main" id="{F2F63B43-40D0-004F-8E1C-425B51341B38}"/>
              </a:ext>
            </a:extLst>
          </p:cNvPr>
          <p:cNvSpPr txBox="1"/>
          <p:nvPr/>
        </p:nvSpPr>
        <p:spPr>
          <a:xfrm>
            <a:off x="5394610" y="4463411"/>
            <a:ext cx="1040670" cy="646331"/>
          </a:xfrm>
          <a:prstGeom prst="rect">
            <a:avLst/>
          </a:prstGeom>
          <a:noFill/>
          <a:ln>
            <a:noFill/>
          </a:ln>
        </p:spPr>
        <p:txBody>
          <a:bodyPr wrap="none" rtlCol="0">
            <a:spAutoFit/>
          </a:bodyPr>
          <a:lstStyle/>
          <a:p>
            <a:pPr algn="ctr"/>
            <a:r>
              <a:rPr lang="en-US" dirty="0"/>
              <a:t>Carnitine</a:t>
            </a:r>
          </a:p>
          <a:p>
            <a:pPr algn="ctr"/>
            <a:r>
              <a:rPr lang="en-US" dirty="0"/>
              <a:t>synthesis</a:t>
            </a:r>
          </a:p>
        </p:txBody>
      </p:sp>
      <p:sp>
        <p:nvSpPr>
          <p:cNvPr id="112" name="Oval 111">
            <a:extLst>
              <a:ext uri="{FF2B5EF4-FFF2-40B4-BE49-F238E27FC236}">
                <a16:creationId xmlns:a16="http://schemas.microsoft.com/office/drawing/2014/main" id="{5B2C52D3-A359-7247-83D2-EED81F1FA60B}"/>
              </a:ext>
            </a:extLst>
          </p:cNvPr>
          <p:cNvSpPr/>
          <p:nvPr/>
        </p:nvSpPr>
        <p:spPr>
          <a:xfrm>
            <a:off x="4203572" y="5120885"/>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a:extLst>
              <a:ext uri="{FF2B5EF4-FFF2-40B4-BE49-F238E27FC236}">
                <a16:creationId xmlns:a16="http://schemas.microsoft.com/office/drawing/2014/main" id="{2DD77FD3-53A0-5741-BF55-78E4C416E293}"/>
              </a:ext>
            </a:extLst>
          </p:cNvPr>
          <p:cNvSpPr txBox="1"/>
          <p:nvPr/>
        </p:nvSpPr>
        <p:spPr>
          <a:xfrm>
            <a:off x="4327150" y="5154867"/>
            <a:ext cx="1058110" cy="646331"/>
          </a:xfrm>
          <a:prstGeom prst="rect">
            <a:avLst/>
          </a:prstGeom>
          <a:noFill/>
        </p:spPr>
        <p:txBody>
          <a:bodyPr wrap="none" rtlCol="0">
            <a:spAutoFit/>
          </a:bodyPr>
          <a:lstStyle/>
          <a:p>
            <a:pPr algn="ctr"/>
            <a:r>
              <a:rPr lang="en-US" dirty="0"/>
              <a:t>Beta</a:t>
            </a:r>
          </a:p>
          <a:p>
            <a:pPr algn="ctr"/>
            <a:r>
              <a:rPr lang="en-US" dirty="0"/>
              <a:t>oxidation</a:t>
            </a:r>
          </a:p>
        </p:txBody>
      </p:sp>
      <p:sp>
        <p:nvSpPr>
          <p:cNvPr id="114" name="Oval 113">
            <a:extLst>
              <a:ext uri="{FF2B5EF4-FFF2-40B4-BE49-F238E27FC236}">
                <a16:creationId xmlns:a16="http://schemas.microsoft.com/office/drawing/2014/main" id="{968A000D-9ECF-3145-AA5B-6478B6AECFDC}"/>
              </a:ext>
            </a:extLst>
          </p:cNvPr>
          <p:cNvSpPr/>
          <p:nvPr/>
        </p:nvSpPr>
        <p:spPr>
          <a:xfrm>
            <a:off x="1809280" y="2596575"/>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D31334E7-09A1-C645-9FD9-59D2AABB3607}"/>
              </a:ext>
            </a:extLst>
          </p:cNvPr>
          <p:cNvSpPr txBox="1"/>
          <p:nvPr/>
        </p:nvSpPr>
        <p:spPr>
          <a:xfrm>
            <a:off x="2075107" y="2762387"/>
            <a:ext cx="773610" cy="369332"/>
          </a:xfrm>
          <a:prstGeom prst="rect">
            <a:avLst/>
          </a:prstGeom>
          <a:noFill/>
        </p:spPr>
        <p:txBody>
          <a:bodyPr wrap="none" rtlCol="0">
            <a:spAutoFit/>
          </a:bodyPr>
          <a:lstStyle/>
          <a:p>
            <a:pPr algn="ctr"/>
            <a:r>
              <a:rPr lang="en-US" dirty="0" err="1"/>
              <a:t>PPARa</a:t>
            </a:r>
            <a:endParaRPr lang="en-US" dirty="0"/>
          </a:p>
        </p:txBody>
      </p:sp>
      <p:sp>
        <p:nvSpPr>
          <p:cNvPr id="116" name="Oval 115">
            <a:extLst>
              <a:ext uri="{FF2B5EF4-FFF2-40B4-BE49-F238E27FC236}">
                <a16:creationId xmlns:a16="http://schemas.microsoft.com/office/drawing/2014/main" id="{5BFE6182-A9BA-8C47-BF6E-880A4BB7C267}"/>
              </a:ext>
            </a:extLst>
          </p:cNvPr>
          <p:cNvSpPr/>
          <p:nvPr/>
        </p:nvSpPr>
        <p:spPr>
          <a:xfrm>
            <a:off x="2585630" y="65871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TextBox 116">
            <a:extLst>
              <a:ext uri="{FF2B5EF4-FFF2-40B4-BE49-F238E27FC236}">
                <a16:creationId xmlns:a16="http://schemas.microsoft.com/office/drawing/2014/main" id="{A64D48FB-24AB-C544-8042-118C08F5B161}"/>
              </a:ext>
            </a:extLst>
          </p:cNvPr>
          <p:cNvSpPr txBox="1"/>
          <p:nvPr/>
        </p:nvSpPr>
        <p:spPr>
          <a:xfrm>
            <a:off x="2845590" y="821293"/>
            <a:ext cx="785343" cy="369332"/>
          </a:xfrm>
          <a:prstGeom prst="rect">
            <a:avLst/>
          </a:prstGeom>
          <a:noFill/>
        </p:spPr>
        <p:txBody>
          <a:bodyPr wrap="none" rtlCol="0">
            <a:spAutoFit/>
          </a:bodyPr>
          <a:lstStyle/>
          <a:p>
            <a:pPr algn="ctr"/>
            <a:r>
              <a:rPr lang="en-US" dirty="0">
                <a:solidFill>
                  <a:srgbClr val="FF0000"/>
                </a:solidFill>
              </a:rPr>
              <a:t>PPRC1</a:t>
            </a:r>
          </a:p>
        </p:txBody>
      </p:sp>
      <p:sp>
        <p:nvSpPr>
          <p:cNvPr id="118" name="Oval 117">
            <a:extLst>
              <a:ext uri="{FF2B5EF4-FFF2-40B4-BE49-F238E27FC236}">
                <a16:creationId xmlns:a16="http://schemas.microsoft.com/office/drawing/2014/main" id="{B72FD5DA-348C-504E-B929-A1418A2D6EEF}"/>
              </a:ext>
            </a:extLst>
          </p:cNvPr>
          <p:cNvSpPr/>
          <p:nvPr/>
        </p:nvSpPr>
        <p:spPr>
          <a:xfrm>
            <a:off x="2816236" y="1863652"/>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TextBox 118">
            <a:extLst>
              <a:ext uri="{FF2B5EF4-FFF2-40B4-BE49-F238E27FC236}">
                <a16:creationId xmlns:a16="http://schemas.microsoft.com/office/drawing/2014/main" id="{AF34805D-9A4D-794E-910A-AD938C70F690}"/>
              </a:ext>
            </a:extLst>
          </p:cNvPr>
          <p:cNvSpPr txBox="1"/>
          <p:nvPr/>
        </p:nvSpPr>
        <p:spPr>
          <a:xfrm>
            <a:off x="3106430" y="2029464"/>
            <a:ext cx="724878" cy="369332"/>
          </a:xfrm>
          <a:prstGeom prst="rect">
            <a:avLst/>
          </a:prstGeom>
          <a:noFill/>
        </p:spPr>
        <p:txBody>
          <a:bodyPr wrap="none" rtlCol="0">
            <a:spAutoFit/>
          </a:bodyPr>
          <a:lstStyle/>
          <a:p>
            <a:pPr algn="ctr"/>
            <a:r>
              <a:rPr lang="en-US" dirty="0">
                <a:solidFill>
                  <a:srgbClr val="FF0000"/>
                </a:solidFill>
              </a:rPr>
              <a:t>LPIN1</a:t>
            </a:r>
          </a:p>
        </p:txBody>
      </p:sp>
      <p:sp>
        <p:nvSpPr>
          <p:cNvPr id="120" name="Oval 119">
            <a:extLst>
              <a:ext uri="{FF2B5EF4-FFF2-40B4-BE49-F238E27FC236}">
                <a16:creationId xmlns:a16="http://schemas.microsoft.com/office/drawing/2014/main" id="{D6F60FD0-FDF2-2244-9679-78FBFF392AF5}"/>
              </a:ext>
            </a:extLst>
          </p:cNvPr>
          <p:cNvSpPr/>
          <p:nvPr/>
        </p:nvSpPr>
        <p:spPr>
          <a:xfrm>
            <a:off x="2585630" y="513657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a:extLst>
              <a:ext uri="{FF2B5EF4-FFF2-40B4-BE49-F238E27FC236}">
                <a16:creationId xmlns:a16="http://schemas.microsoft.com/office/drawing/2014/main" id="{32AEDB63-622B-5345-8C9E-B3A8DE7877CB}"/>
              </a:ext>
            </a:extLst>
          </p:cNvPr>
          <p:cNvSpPr txBox="1"/>
          <p:nvPr/>
        </p:nvSpPr>
        <p:spPr>
          <a:xfrm>
            <a:off x="2591516" y="5302391"/>
            <a:ext cx="1293496" cy="369332"/>
          </a:xfrm>
          <a:prstGeom prst="rect">
            <a:avLst/>
          </a:prstGeom>
          <a:noFill/>
        </p:spPr>
        <p:txBody>
          <a:bodyPr wrap="none" rtlCol="0">
            <a:spAutoFit/>
          </a:bodyPr>
          <a:lstStyle/>
          <a:p>
            <a:pPr algn="ctr"/>
            <a:r>
              <a:rPr lang="en-US" dirty="0" err="1">
                <a:solidFill>
                  <a:srgbClr val="FF0000"/>
                </a:solidFill>
              </a:rPr>
              <a:t>CoenzymeA</a:t>
            </a:r>
            <a:endParaRPr lang="en-US" dirty="0">
              <a:solidFill>
                <a:srgbClr val="FF0000"/>
              </a:solidFill>
            </a:endParaRPr>
          </a:p>
        </p:txBody>
      </p:sp>
      <p:sp>
        <p:nvSpPr>
          <p:cNvPr id="122" name="TextBox 121">
            <a:extLst>
              <a:ext uri="{FF2B5EF4-FFF2-40B4-BE49-F238E27FC236}">
                <a16:creationId xmlns:a16="http://schemas.microsoft.com/office/drawing/2014/main" id="{52EC132A-B701-B84F-B35D-58EBB1FA9394}"/>
              </a:ext>
            </a:extLst>
          </p:cNvPr>
          <p:cNvSpPr txBox="1"/>
          <p:nvPr/>
        </p:nvSpPr>
        <p:spPr>
          <a:xfrm>
            <a:off x="2826403" y="4072766"/>
            <a:ext cx="805669" cy="369332"/>
          </a:xfrm>
          <a:prstGeom prst="rect">
            <a:avLst/>
          </a:prstGeom>
          <a:noFill/>
          <a:ln w="57150">
            <a:solidFill>
              <a:schemeClr val="tx1"/>
            </a:solidFill>
          </a:ln>
        </p:spPr>
        <p:txBody>
          <a:bodyPr wrap="none" rtlCol="0">
            <a:spAutoFit/>
          </a:bodyPr>
          <a:lstStyle/>
          <a:p>
            <a:pPr algn="ctr"/>
            <a:r>
              <a:rPr lang="en-US" dirty="0">
                <a:solidFill>
                  <a:srgbClr val="FF0000"/>
                </a:solidFill>
              </a:rPr>
              <a:t>PANK1</a:t>
            </a:r>
          </a:p>
        </p:txBody>
      </p:sp>
      <p:cxnSp>
        <p:nvCxnSpPr>
          <p:cNvPr id="123" name="Straight Arrow Connector 122">
            <a:extLst>
              <a:ext uri="{FF2B5EF4-FFF2-40B4-BE49-F238E27FC236}">
                <a16:creationId xmlns:a16="http://schemas.microsoft.com/office/drawing/2014/main" id="{FFFEE579-2E38-0B46-9EBC-11980BC80DEE}"/>
              </a:ext>
            </a:extLst>
          </p:cNvPr>
          <p:cNvCxnSpPr>
            <a:cxnSpLocks/>
            <a:stCxn id="122" idx="2"/>
            <a:endCxn id="120" idx="0"/>
          </p:cNvCxnSpPr>
          <p:nvPr/>
        </p:nvCxnSpPr>
        <p:spPr>
          <a:xfrm>
            <a:off x="3229238" y="4442098"/>
            <a:ext cx="9024" cy="69448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C79D2775-BA0C-994D-A264-7C0FC7898D4B}"/>
              </a:ext>
            </a:extLst>
          </p:cNvPr>
          <p:cNvCxnSpPr>
            <a:cxnSpLocks/>
            <a:stCxn id="116" idx="4"/>
            <a:endCxn id="118" idx="0"/>
          </p:cNvCxnSpPr>
          <p:nvPr/>
        </p:nvCxnSpPr>
        <p:spPr>
          <a:xfrm>
            <a:off x="3238262" y="1353200"/>
            <a:ext cx="230606" cy="5104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B722C4DF-1F72-CD44-A584-C69CDD62D97C}"/>
              </a:ext>
            </a:extLst>
          </p:cNvPr>
          <p:cNvCxnSpPr>
            <a:cxnSpLocks/>
            <a:stCxn id="118" idx="4"/>
            <a:endCxn id="114" idx="7"/>
          </p:cNvCxnSpPr>
          <p:nvPr/>
        </p:nvCxnSpPr>
        <p:spPr>
          <a:xfrm flipH="1">
            <a:off x="2923393" y="2558133"/>
            <a:ext cx="545475" cy="1401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7" name="Oval 126">
            <a:extLst>
              <a:ext uri="{FF2B5EF4-FFF2-40B4-BE49-F238E27FC236}">
                <a16:creationId xmlns:a16="http://schemas.microsoft.com/office/drawing/2014/main" id="{06F2F769-C085-2347-A130-3FA152547D32}"/>
              </a:ext>
            </a:extLst>
          </p:cNvPr>
          <p:cNvSpPr/>
          <p:nvPr/>
        </p:nvSpPr>
        <p:spPr>
          <a:xfrm>
            <a:off x="541194" y="173131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26DB07A6-FCE7-7F4E-BE32-94C7DADADE2A}"/>
              </a:ext>
            </a:extLst>
          </p:cNvPr>
          <p:cNvSpPr txBox="1"/>
          <p:nvPr/>
        </p:nvSpPr>
        <p:spPr>
          <a:xfrm>
            <a:off x="692024" y="1739966"/>
            <a:ext cx="1003608" cy="646331"/>
          </a:xfrm>
          <a:prstGeom prst="rect">
            <a:avLst/>
          </a:prstGeom>
          <a:noFill/>
        </p:spPr>
        <p:txBody>
          <a:bodyPr wrap="none" rtlCol="0">
            <a:spAutoFit/>
          </a:bodyPr>
          <a:lstStyle/>
          <a:p>
            <a:pPr algn="ctr"/>
            <a:r>
              <a:rPr lang="en-US" dirty="0"/>
              <a:t>Estrogen</a:t>
            </a:r>
          </a:p>
          <a:p>
            <a:pPr algn="ctr"/>
            <a:r>
              <a:rPr lang="en-US" dirty="0"/>
              <a:t>receptor</a:t>
            </a:r>
          </a:p>
        </p:txBody>
      </p:sp>
      <p:cxnSp>
        <p:nvCxnSpPr>
          <p:cNvPr id="131" name="Straight Arrow Connector 130">
            <a:extLst>
              <a:ext uri="{FF2B5EF4-FFF2-40B4-BE49-F238E27FC236}">
                <a16:creationId xmlns:a16="http://schemas.microsoft.com/office/drawing/2014/main" id="{DB50666F-F728-654F-A996-6DC6CAB3EE6F}"/>
              </a:ext>
            </a:extLst>
          </p:cNvPr>
          <p:cNvCxnSpPr>
            <a:cxnSpLocks/>
            <a:stCxn id="127" idx="5"/>
            <a:endCxn id="114" idx="1"/>
          </p:cNvCxnSpPr>
          <p:nvPr/>
        </p:nvCxnSpPr>
        <p:spPr>
          <a:xfrm>
            <a:off x="1655307" y="2324096"/>
            <a:ext cx="345124" cy="374183"/>
          </a:xfrm>
          <a:prstGeom prst="straightConnector1">
            <a:avLst/>
          </a:prstGeom>
          <a:ln w="57150">
            <a:solidFill>
              <a:srgbClr val="00B0F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38E9F30D-86DF-A742-BEB9-4C31CBAC574A}"/>
              </a:ext>
            </a:extLst>
          </p:cNvPr>
          <p:cNvCxnSpPr>
            <a:cxnSpLocks/>
            <a:stCxn id="114" idx="5"/>
            <a:endCxn id="122" idx="0"/>
          </p:cNvCxnSpPr>
          <p:nvPr/>
        </p:nvCxnSpPr>
        <p:spPr>
          <a:xfrm>
            <a:off x="2923393" y="3189352"/>
            <a:ext cx="305845" cy="883414"/>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77E50D95-4B02-CD48-AE56-AC93F7A03E0E}"/>
              </a:ext>
            </a:extLst>
          </p:cNvPr>
          <p:cNvCxnSpPr>
            <a:cxnSpLocks/>
            <a:stCxn id="114" idx="3"/>
            <a:endCxn id="138" idx="0"/>
          </p:cNvCxnSpPr>
          <p:nvPr/>
        </p:nvCxnSpPr>
        <p:spPr>
          <a:xfrm flipH="1">
            <a:off x="1193827" y="3189352"/>
            <a:ext cx="806604" cy="1941053"/>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DAB5E116-BA96-F84A-BB16-9F9ACEF976AA}"/>
              </a:ext>
            </a:extLst>
          </p:cNvPr>
          <p:cNvCxnSpPr>
            <a:cxnSpLocks/>
            <a:stCxn id="114" idx="4"/>
            <a:endCxn id="137" idx="0"/>
          </p:cNvCxnSpPr>
          <p:nvPr/>
        </p:nvCxnSpPr>
        <p:spPr>
          <a:xfrm flipH="1">
            <a:off x="2252568" y="3291056"/>
            <a:ext cx="209344" cy="1181875"/>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36" name="Oval 135">
            <a:extLst>
              <a:ext uri="{FF2B5EF4-FFF2-40B4-BE49-F238E27FC236}">
                <a16:creationId xmlns:a16="http://schemas.microsoft.com/office/drawing/2014/main" id="{536E4F9E-CE06-394D-9D7F-BF99760F83F3}"/>
              </a:ext>
            </a:extLst>
          </p:cNvPr>
          <p:cNvSpPr/>
          <p:nvPr/>
        </p:nvSpPr>
        <p:spPr>
          <a:xfrm>
            <a:off x="1599937" y="4438949"/>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TextBox 136">
            <a:extLst>
              <a:ext uri="{FF2B5EF4-FFF2-40B4-BE49-F238E27FC236}">
                <a16:creationId xmlns:a16="http://schemas.microsoft.com/office/drawing/2014/main" id="{7354DFC1-F981-E94E-A146-D37AF04D34BD}"/>
              </a:ext>
            </a:extLst>
          </p:cNvPr>
          <p:cNvSpPr txBox="1"/>
          <p:nvPr/>
        </p:nvSpPr>
        <p:spPr>
          <a:xfrm>
            <a:off x="1732233" y="4472931"/>
            <a:ext cx="1040670" cy="646331"/>
          </a:xfrm>
          <a:prstGeom prst="rect">
            <a:avLst/>
          </a:prstGeom>
          <a:noFill/>
        </p:spPr>
        <p:txBody>
          <a:bodyPr wrap="none" rtlCol="0">
            <a:spAutoFit/>
          </a:bodyPr>
          <a:lstStyle/>
          <a:p>
            <a:pPr algn="ctr"/>
            <a:r>
              <a:rPr lang="en-US" dirty="0">
                <a:solidFill>
                  <a:srgbClr val="FF0000"/>
                </a:solidFill>
              </a:rPr>
              <a:t>Carnitine</a:t>
            </a:r>
          </a:p>
          <a:p>
            <a:pPr algn="ctr"/>
            <a:r>
              <a:rPr lang="en-US" dirty="0">
                <a:solidFill>
                  <a:srgbClr val="FF0000"/>
                </a:solidFill>
              </a:rPr>
              <a:t>synthesis</a:t>
            </a:r>
          </a:p>
        </p:txBody>
      </p:sp>
      <p:sp>
        <p:nvSpPr>
          <p:cNvPr id="138" name="Oval 137">
            <a:extLst>
              <a:ext uri="{FF2B5EF4-FFF2-40B4-BE49-F238E27FC236}">
                <a16:creationId xmlns:a16="http://schemas.microsoft.com/office/drawing/2014/main" id="{C26C2BE2-38AE-9C4B-B1AC-08D1F830D5D6}"/>
              </a:ext>
            </a:extLst>
          </p:cNvPr>
          <p:cNvSpPr/>
          <p:nvPr/>
        </p:nvSpPr>
        <p:spPr>
          <a:xfrm>
            <a:off x="541195" y="5130405"/>
            <a:ext cx="1305264" cy="694481"/>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TextBox 138">
            <a:extLst>
              <a:ext uri="{FF2B5EF4-FFF2-40B4-BE49-F238E27FC236}">
                <a16:creationId xmlns:a16="http://schemas.microsoft.com/office/drawing/2014/main" id="{02A664AA-08B6-684D-96DE-322FB5D373E8}"/>
              </a:ext>
            </a:extLst>
          </p:cNvPr>
          <p:cNvSpPr txBox="1"/>
          <p:nvPr/>
        </p:nvSpPr>
        <p:spPr>
          <a:xfrm>
            <a:off x="664773" y="5164387"/>
            <a:ext cx="1058110" cy="646331"/>
          </a:xfrm>
          <a:prstGeom prst="rect">
            <a:avLst/>
          </a:prstGeom>
          <a:noFill/>
        </p:spPr>
        <p:txBody>
          <a:bodyPr wrap="none" rtlCol="0">
            <a:spAutoFit/>
          </a:bodyPr>
          <a:lstStyle/>
          <a:p>
            <a:pPr algn="ctr"/>
            <a:r>
              <a:rPr lang="en-US" dirty="0">
                <a:solidFill>
                  <a:srgbClr val="FF0000"/>
                </a:solidFill>
              </a:rPr>
              <a:t>Beta</a:t>
            </a:r>
          </a:p>
          <a:p>
            <a:pPr algn="ctr"/>
            <a:r>
              <a:rPr lang="en-US" dirty="0">
                <a:solidFill>
                  <a:srgbClr val="FF0000"/>
                </a:solidFill>
              </a:rPr>
              <a:t>oxidation</a:t>
            </a:r>
          </a:p>
        </p:txBody>
      </p:sp>
      <p:sp>
        <p:nvSpPr>
          <p:cNvPr id="140" name="Content Placeholder 2">
            <a:extLst>
              <a:ext uri="{FF2B5EF4-FFF2-40B4-BE49-F238E27FC236}">
                <a16:creationId xmlns:a16="http://schemas.microsoft.com/office/drawing/2014/main" id="{65B68421-6FC8-FD48-AC6F-35EFBA5D0B1F}"/>
              </a:ext>
            </a:extLst>
          </p:cNvPr>
          <p:cNvSpPr txBox="1">
            <a:spLocks/>
          </p:cNvSpPr>
          <p:nvPr/>
        </p:nvSpPr>
        <p:spPr>
          <a:xfrm>
            <a:off x="462633" y="5951484"/>
            <a:ext cx="11524579" cy="87771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S14  PPAR-a dysregulation in response to high cytosolic fatty acids in (A) normal tissue conditions, (B) normal pregnancy, and (C) PE placenta. Red, black and blue text respectively denote elevated, normal and low molecular levels. Triangular and barred arrow heads respectively depict stimulatory and inhibitory regulation, with dashed lines indicating indirect action. Red, black and blue lines denote elevated, normal and reduced activity.  PANK1 refers to Pantothenate Kinase enzyme and the blue X shows the block on PPAR-mediated PANK1 expression.</a:t>
            </a:r>
          </a:p>
        </p:txBody>
      </p:sp>
      <p:cxnSp>
        <p:nvCxnSpPr>
          <p:cNvPr id="141" name="Straight Arrow Connector 140">
            <a:extLst>
              <a:ext uri="{FF2B5EF4-FFF2-40B4-BE49-F238E27FC236}">
                <a16:creationId xmlns:a16="http://schemas.microsoft.com/office/drawing/2014/main" id="{8CD25133-1258-6443-9F91-F56BFB44D9DF}"/>
              </a:ext>
            </a:extLst>
          </p:cNvPr>
          <p:cNvCxnSpPr>
            <a:cxnSpLocks/>
            <a:stCxn id="120" idx="7"/>
          </p:cNvCxnSpPr>
          <p:nvPr/>
        </p:nvCxnSpPr>
        <p:spPr>
          <a:xfrm flipH="1" flipV="1">
            <a:off x="3452357" y="4541955"/>
            <a:ext cx="247386" cy="696328"/>
          </a:xfrm>
          <a:prstGeom prst="straightConnector1">
            <a:avLst/>
          </a:prstGeom>
          <a:ln w="57150">
            <a:solidFill>
              <a:srgbClr val="FF000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251CF70F-E245-1E45-A40E-1B87D35C8818}"/>
              </a:ext>
            </a:extLst>
          </p:cNvPr>
          <p:cNvCxnSpPr>
            <a:cxnSpLocks/>
            <a:stCxn id="15" idx="7"/>
          </p:cNvCxnSpPr>
          <p:nvPr/>
        </p:nvCxnSpPr>
        <p:spPr>
          <a:xfrm flipH="1" flipV="1">
            <a:off x="11145761" y="4562522"/>
            <a:ext cx="193056" cy="656721"/>
          </a:xfrm>
          <a:prstGeom prst="straightConnector1">
            <a:avLst/>
          </a:prstGeom>
          <a:ln w="57150">
            <a:solidFill>
              <a:srgbClr val="00B0F0"/>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4C9DCAB6-E4C3-6E4B-BB70-875290268B5C}"/>
              </a:ext>
            </a:extLst>
          </p:cNvPr>
          <p:cNvCxnSpPr>
            <a:cxnSpLocks/>
            <a:stCxn id="94" idx="7"/>
          </p:cNvCxnSpPr>
          <p:nvPr/>
        </p:nvCxnSpPr>
        <p:spPr>
          <a:xfrm flipH="1" flipV="1">
            <a:off x="7159747" y="4541955"/>
            <a:ext cx="202373" cy="686808"/>
          </a:xfrm>
          <a:prstGeom prst="straightConnector1">
            <a:avLst/>
          </a:prstGeom>
          <a:ln w="57150">
            <a:solidFill>
              <a:schemeClr val="tx1"/>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7BD9D7C8-CAE2-6843-A261-880BB0F79430}"/>
              </a:ext>
            </a:extLst>
          </p:cNvPr>
          <p:cNvCxnSpPr/>
          <p:nvPr/>
        </p:nvCxnSpPr>
        <p:spPr>
          <a:xfrm flipV="1">
            <a:off x="1824206" y="2567256"/>
            <a:ext cx="272413" cy="21424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BE9927AF-8EE6-2E44-A796-8B234C2D7325}"/>
              </a:ext>
            </a:extLst>
          </p:cNvPr>
          <p:cNvCxnSpPr/>
          <p:nvPr/>
        </p:nvCxnSpPr>
        <p:spPr>
          <a:xfrm flipV="1">
            <a:off x="9456630" y="2527551"/>
            <a:ext cx="272413" cy="214248"/>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BD6BA56D-FCAE-3D48-8648-FD3F69908B0A}"/>
              </a:ext>
            </a:extLst>
          </p:cNvPr>
          <p:cNvCxnSpPr>
            <a:cxnSpLocks/>
          </p:cNvCxnSpPr>
          <p:nvPr/>
        </p:nvCxnSpPr>
        <p:spPr>
          <a:xfrm flipV="1">
            <a:off x="3311311" y="4522130"/>
            <a:ext cx="282092" cy="7303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F63B9269-35FD-0F4D-B23D-DA03D417B472}"/>
              </a:ext>
            </a:extLst>
          </p:cNvPr>
          <p:cNvCxnSpPr/>
          <p:nvPr/>
        </p:nvCxnSpPr>
        <p:spPr>
          <a:xfrm flipV="1">
            <a:off x="5488164" y="2541963"/>
            <a:ext cx="272413" cy="21424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FBD7E6B3-8AEA-884F-8DD9-E46BF92B95F7}"/>
              </a:ext>
            </a:extLst>
          </p:cNvPr>
          <p:cNvCxnSpPr>
            <a:cxnSpLocks/>
          </p:cNvCxnSpPr>
          <p:nvPr/>
        </p:nvCxnSpPr>
        <p:spPr>
          <a:xfrm flipV="1">
            <a:off x="6991661" y="4514902"/>
            <a:ext cx="307200" cy="270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A443AB9B-E7E0-BF41-9B0B-1BF0BF657356}"/>
              </a:ext>
            </a:extLst>
          </p:cNvPr>
          <p:cNvCxnSpPr>
            <a:cxnSpLocks/>
          </p:cNvCxnSpPr>
          <p:nvPr/>
        </p:nvCxnSpPr>
        <p:spPr>
          <a:xfrm flipV="1">
            <a:off x="10992161" y="4514902"/>
            <a:ext cx="307200" cy="27053"/>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5223055F-5B31-1A45-974A-76A0AECD4C0D}"/>
              </a:ext>
            </a:extLst>
          </p:cNvPr>
          <p:cNvCxnSpPr>
            <a:cxnSpLocks/>
            <a:stCxn id="129" idx="0"/>
            <a:endCxn id="90" idx="2"/>
          </p:cNvCxnSpPr>
          <p:nvPr/>
        </p:nvCxnSpPr>
        <p:spPr>
          <a:xfrm flipV="1">
            <a:off x="5717768" y="996440"/>
            <a:ext cx="530239" cy="288504"/>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0B77CC27-54EA-8A46-A1F4-0104904F37D3}"/>
              </a:ext>
            </a:extLst>
          </p:cNvPr>
          <p:cNvSpPr txBox="1"/>
          <p:nvPr/>
        </p:nvSpPr>
        <p:spPr>
          <a:xfrm>
            <a:off x="5479655" y="1312640"/>
            <a:ext cx="516360" cy="369332"/>
          </a:xfrm>
          <a:prstGeom prst="rect">
            <a:avLst/>
          </a:prstGeom>
          <a:noFill/>
        </p:spPr>
        <p:txBody>
          <a:bodyPr wrap="none" rtlCol="0">
            <a:spAutoFit/>
          </a:bodyPr>
          <a:lstStyle/>
          <a:p>
            <a:pPr algn="ctr"/>
            <a:r>
              <a:rPr lang="en-US" dirty="0">
                <a:solidFill>
                  <a:srgbClr val="FF0000"/>
                </a:solidFill>
              </a:rPr>
              <a:t>FFA</a:t>
            </a:r>
          </a:p>
        </p:txBody>
      </p:sp>
      <p:sp>
        <p:nvSpPr>
          <p:cNvPr id="129" name="Oval 128">
            <a:extLst>
              <a:ext uri="{FF2B5EF4-FFF2-40B4-BE49-F238E27FC236}">
                <a16:creationId xmlns:a16="http://schemas.microsoft.com/office/drawing/2014/main" id="{F8EFE5B6-AD4F-2444-893B-5D87BD00083D}"/>
              </a:ext>
            </a:extLst>
          </p:cNvPr>
          <p:cNvSpPr/>
          <p:nvPr/>
        </p:nvSpPr>
        <p:spPr>
          <a:xfrm>
            <a:off x="5420456" y="1284944"/>
            <a:ext cx="594624" cy="40589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0" name="Straight Arrow Connector 129">
            <a:extLst>
              <a:ext uri="{FF2B5EF4-FFF2-40B4-BE49-F238E27FC236}">
                <a16:creationId xmlns:a16="http://schemas.microsoft.com/office/drawing/2014/main" id="{B9E8DD5A-4234-A14F-913E-EAD9A278191F}"/>
              </a:ext>
            </a:extLst>
          </p:cNvPr>
          <p:cNvCxnSpPr>
            <a:cxnSpLocks/>
            <a:stCxn id="142" idx="0"/>
          </p:cNvCxnSpPr>
          <p:nvPr/>
        </p:nvCxnSpPr>
        <p:spPr>
          <a:xfrm flipV="1">
            <a:off x="2042429" y="999980"/>
            <a:ext cx="530239" cy="288504"/>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32" name="TextBox 131">
            <a:extLst>
              <a:ext uri="{FF2B5EF4-FFF2-40B4-BE49-F238E27FC236}">
                <a16:creationId xmlns:a16="http://schemas.microsoft.com/office/drawing/2014/main" id="{93749A64-40BD-DB46-8673-738F433E10D5}"/>
              </a:ext>
            </a:extLst>
          </p:cNvPr>
          <p:cNvSpPr txBox="1"/>
          <p:nvPr/>
        </p:nvSpPr>
        <p:spPr>
          <a:xfrm>
            <a:off x="1804316" y="1316180"/>
            <a:ext cx="516360" cy="369332"/>
          </a:xfrm>
          <a:prstGeom prst="rect">
            <a:avLst/>
          </a:prstGeom>
          <a:noFill/>
        </p:spPr>
        <p:txBody>
          <a:bodyPr wrap="none" rtlCol="0">
            <a:spAutoFit/>
          </a:bodyPr>
          <a:lstStyle/>
          <a:p>
            <a:pPr algn="ctr"/>
            <a:r>
              <a:rPr lang="en-US" dirty="0">
                <a:solidFill>
                  <a:srgbClr val="FF0000"/>
                </a:solidFill>
              </a:rPr>
              <a:t>FFA</a:t>
            </a:r>
          </a:p>
        </p:txBody>
      </p:sp>
      <p:sp>
        <p:nvSpPr>
          <p:cNvPr id="142" name="Oval 141">
            <a:extLst>
              <a:ext uri="{FF2B5EF4-FFF2-40B4-BE49-F238E27FC236}">
                <a16:creationId xmlns:a16="http://schemas.microsoft.com/office/drawing/2014/main" id="{F732C02F-CB14-7047-B830-941716E2581A}"/>
              </a:ext>
            </a:extLst>
          </p:cNvPr>
          <p:cNvSpPr/>
          <p:nvPr/>
        </p:nvSpPr>
        <p:spPr>
          <a:xfrm>
            <a:off x="1745117" y="1288484"/>
            <a:ext cx="594624" cy="40589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3" name="Straight Arrow Connector 142">
            <a:extLst>
              <a:ext uri="{FF2B5EF4-FFF2-40B4-BE49-F238E27FC236}">
                <a16:creationId xmlns:a16="http://schemas.microsoft.com/office/drawing/2014/main" id="{E68C69FA-8BBB-D041-A1AA-A94BA5705CB5}"/>
              </a:ext>
            </a:extLst>
          </p:cNvPr>
          <p:cNvCxnSpPr>
            <a:cxnSpLocks/>
            <a:stCxn id="146" idx="0"/>
          </p:cNvCxnSpPr>
          <p:nvPr/>
        </p:nvCxnSpPr>
        <p:spPr>
          <a:xfrm flipV="1">
            <a:off x="9697900" y="999980"/>
            <a:ext cx="530239" cy="288504"/>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C35BEF11-C4D7-334B-8F2B-99BD8231D6AA}"/>
              </a:ext>
            </a:extLst>
          </p:cNvPr>
          <p:cNvSpPr txBox="1"/>
          <p:nvPr/>
        </p:nvSpPr>
        <p:spPr>
          <a:xfrm>
            <a:off x="9459787" y="1316180"/>
            <a:ext cx="516360" cy="369332"/>
          </a:xfrm>
          <a:prstGeom prst="rect">
            <a:avLst/>
          </a:prstGeom>
          <a:noFill/>
        </p:spPr>
        <p:txBody>
          <a:bodyPr wrap="none" rtlCol="0">
            <a:spAutoFit/>
          </a:bodyPr>
          <a:lstStyle/>
          <a:p>
            <a:pPr algn="ctr"/>
            <a:r>
              <a:rPr lang="en-US" dirty="0">
                <a:solidFill>
                  <a:srgbClr val="FF0000"/>
                </a:solidFill>
              </a:rPr>
              <a:t>FFA</a:t>
            </a:r>
          </a:p>
        </p:txBody>
      </p:sp>
      <p:sp>
        <p:nvSpPr>
          <p:cNvPr id="146" name="Oval 145">
            <a:extLst>
              <a:ext uri="{FF2B5EF4-FFF2-40B4-BE49-F238E27FC236}">
                <a16:creationId xmlns:a16="http://schemas.microsoft.com/office/drawing/2014/main" id="{61E88DCD-E351-514D-AB63-62DE152A823B}"/>
              </a:ext>
            </a:extLst>
          </p:cNvPr>
          <p:cNvSpPr/>
          <p:nvPr/>
        </p:nvSpPr>
        <p:spPr>
          <a:xfrm>
            <a:off x="9400588" y="1288484"/>
            <a:ext cx="594624" cy="40589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8" name="Straight Arrow Connector 147">
            <a:extLst>
              <a:ext uri="{FF2B5EF4-FFF2-40B4-BE49-F238E27FC236}">
                <a16:creationId xmlns:a16="http://schemas.microsoft.com/office/drawing/2014/main" id="{0B8E119C-6B45-0B4D-9FF8-D4CDE0A3A5C7}"/>
              </a:ext>
            </a:extLst>
          </p:cNvPr>
          <p:cNvCxnSpPr>
            <a:cxnSpLocks/>
            <a:stCxn id="116" idx="4"/>
            <a:endCxn id="114" idx="0"/>
          </p:cNvCxnSpPr>
          <p:nvPr/>
        </p:nvCxnSpPr>
        <p:spPr>
          <a:xfrm flipH="1">
            <a:off x="2461912" y="1353200"/>
            <a:ext cx="776350" cy="12433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A870B683-719E-A542-AECD-A0DF666B029F}"/>
              </a:ext>
            </a:extLst>
          </p:cNvPr>
          <p:cNvCxnSpPr>
            <a:cxnSpLocks/>
            <a:stCxn id="11" idx="4"/>
            <a:endCxn id="9" idx="0"/>
          </p:cNvCxnSpPr>
          <p:nvPr/>
        </p:nvCxnSpPr>
        <p:spPr>
          <a:xfrm flipH="1">
            <a:off x="10100986" y="1334160"/>
            <a:ext cx="776350" cy="124337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09448E60-E5E7-4B4E-98BF-3C256759AB6A}"/>
              </a:ext>
            </a:extLst>
          </p:cNvPr>
          <p:cNvCxnSpPr>
            <a:cxnSpLocks/>
            <a:stCxn id="90" idx="4"/>
            <a:endCxn id="88" idx="0"/>
          </p:cNvCxnSpPr>
          <p:nvPr/>
        </p:nvCxnSpPr>
        <p:spPr>
          <a:xfrm flipH="1">
            <a:off x="6124289" y="1343680"/>
            <a:ext cx="776350" cy="124337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B0FC976A-8BB4-5042-A4C5-9E30C1807EBC}"/>
              </a:ext>
            </a:extLst>
          </p:cNvPr>
          <p:cNvCxnSpPr>
            <a:cxnSpLocks/>
            <a:stCxn id="142" idx="4"/>
            <a:endCxn id="114" idx="0"/>
          </p:cNvCxnSpPr>
          <p:nvPr/>
        </p:nvCxnSpPr>
        <p:spPr>
          <a:xfrm>
            <a:off x="2042429" y="1694382"/>
            <a:ext cx="419483" cy="90219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72483E99-44DE-F442-B35D-ACBBF551C47D}"/>
              </a:ext>
            </a:extLst>
          </p:cNvPr>
          <p:cNvCxnSpPr>
            <a:cxnSpLocks/>
            <a:stCxn id="129" idx="4"/>
            <a:endCxn id="88" idx="0"/>
          </p:cNvCxnSpPr>
          <p:nvPr/>
        </p:nvCxnSpPr>
        <p:spPr>
          <a:xfrm>
            <a:off x="5717768" y="1690842"/>
            <a:ext cx="406521" cy="89621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0FB99E5E-57B5-8B4B-9021-896516C5CAAF}"/>
              </a:ext>
            </a:extLst>
          </p:cNvPr>
          <p:cNvCxnSpPr>
            <a:cxnSpLocks/>
            <a:stCxn id="146" idx="4"/>
            <a:endCxn id="9" idx="0"/>
          </p:cNvCxnSpPr>
          <p:nvPr/>
        </p:nvCxnSpPr>
        <p:spPr>
          <a:xfrm>
            <a:off x="9697900" y="1694382"/>
            <a:ext cx="403086" cy="88315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485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25E12A0-52C6-1148-9854-8C668BE80C4E}"/>
              </a:ext>
            </a:extLst>
          </p:cNvPr>
          <p:cNvSpPr txBox="1"/>
          <p:nvPr/>
        </p:nvSpPr>
        <p:spPr>
          <a:xfrm>
            <a:off x="608122" y="783495"/>
            <a:ext cx="458780" cy="369332"/>
          </a:xfrm>
          <a:prstGeom prst="rect">
            <a:avLst/>
          </a:prstGeom>
          <a:noFill/>
        </p:spPr>
        <p:txBody>
          <a:bodyPr wrap="none" rtlCol="0">
            <a:spAutoFit/>
          </a:bodyPr>
          <a:lstStyle/>
          <a:p>
            <a:r>
              <a:rPr lang="en-US" dirty="0"/>
              <a:t>(A)</a:t>
            </a:r>
          </a:p>
        </p:txBody>
      </p:sp>
      <p:cxnSp>
        <p:nvCxnSpPr>
          <p:cNvPr id="15" name="Straight Arrow Connector 14">
            <a:extLst>
              <a:ext uri="{FF2B5EF4-FFF2-40B4-BE49-F238E27FC236}">
                <a16:creationId xmlns:a16="http://schemas.microsoft.com/office/drawing/2014/main" id="{78C1D3BD-F516-C045-A33B-AD1AB68D3048}"/>
              </a:ext>
            </a:extLst>
          </p:cNvPr>
          <p:cNvCxnSpPr>
            <a:cxnSpLocks/>
            <a:stCxn id="31" idx="4"/>
            <a:endCxn id="28" idx="0"/>
          </p:cNvCxnSpPr>
          <p:nvPr/>
        </p:nvCxnSpPr>
        <p:spPr>
          <a:xfrm>
            <a:off x="3473416" y="2308744"/>
            <a:ext cx="15726" cy="1012132"/>
          </a:xfrm>
          <a:prstGeom prst="straightConnector1">
            <a:avLst/>
          </a:prstGeom>
          <a:ln w="47625">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C8D57B3-213F-1F4B-A0EB-7FD47AFD1A9D}"/>
              </a:ext>
            </a:extLst>
          </p:cNvPr>
          <p:cNvCxnSpPr>
            <a:cxnSpLocks/>
          </p:cNvCxnSpPr>
          <p:nvPr/>
        </p:nvCxnSpPr>
        <p:spPr>
          <a:xfrm flipH="1">
            <a:off x="3293779" y="3272161"/>
            <a:ext cx="340028" cy="0"/>
          </a:xfrm>
          <a:prstGeom prst="straightConnector1">
            <a:avLst/>
          </a:prstGeom>
          <a:ln w="4762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Content Placeholder 2">
            <a:extLst>
              <a:ext uri="{FF2B5EF4-FFF2-40B4-BE49-F238E27FC236}">
                <a16:creationId xmlns:a16="http://schemas.microsoft.com/office/drawing/2014/main" id="{52417B07-AC3B-8A46-95A4-7751EE278777}"/>
              </a:ext>
            </a:extLst>
          </p:cNvPr>
          <p:cNvSpPr txBox="1">
            <a:spLocks/>
          </p:cNvSpPr>
          <p:nvPr/>
        </p:nvSpPr>
        <p:spPr>
          <a:xfrm>
            <a:off x="462633" y="5574913"/>
            <a:ext cx="11524579" cy="12542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S15  Insulin signaling in (A) normal tissues and (B) PE placenta. Rectangles and ellipses respectively depict processes  and proteins. Red, black and blue text respectively denote elevated, normal and low molecular levels or activities. Red and blue arrows indicate elevated or reduced </a:t>
            </a:r>
            <a:r>
              <a:rPr lang="en-US" sz="1600" dirty="0" err="1"/>
              <a:t>signalling</a:t>
            </a:r>
            <a:r>
              <a:rPr lang="en-US" sz="1600" dirty="0"/>
              <a:t>, with the dashed line indicating indirect action. Triangular and barred arrow heads denote stimulation or inhibition of the target molecule/process.  </a:t>
            </a:r>
          </a:p>
        </p:txBody>
      </p:sp>
      <p:sp>
        <p:nvSpPr>
          <p:cNvPr id="26" name="TextBox 25">
            <a:extLst>
              <a:ext uri="{FF2B5EF4-FFF2-40B4-BE49-F238E27FC236}">
                <a16:creationId xmlns:a16="http://schemas.microsoft.com/office/drawing/2014/main" id="{0FEBD4CE-CA81-294E-B5D5-DE966BF64D62}"/>
              </a:ext>
            </a:extLst>
          </p:cNvPr>
          <p:cNvSpPr txBox="1"/>
          <p:nvPr/>
        </p:nvSpPr>
        <p:spPr>
          <a:xfrm>
            <a:off x="3079130" y="3359593"/>
            <a:ext cx="826508" cy="369332"/>
          </a:xfrm>
          <a:prstGeom prst="rect">
            <a:avLst/>
          </a:prstGeom>
          <a:noFill/>
          <a:ln>
            <a:noFill/>
          </a:ln>
        </p:spPr>
        <p:txBody>
          <a:bodyPr wrap="none" rtlCol="0">
            <a:spAutoFit/>
          </a:bodyPr>
          <a:lstStyle/>
          <a:p>
            <a:r>
              <a:rPr lang="en-US" dirty="0"/>
              <a:t>PPAR a</a:t>
            </a:r>
          </a:p>
        </p:txBody>
      </p:sp>
      <p:sp>
        <p:nvSpPr>
          <p:cNvPr id="27" name="TextBox 26">
            <a:extLst>
              <a:ext uri="{FF2B5EF4-FFF2-40B4-BE49-F238E27FC236}">
                <a16:creationId xmlns:a16="http://schemas.microsoft.com/office/drawing/2014/main" id="{4AFF6DA0-4D62-8C42-B91E-E5382935F2E6}"/>
              </a:ext>
            </a:extLst>
          </p:cNvPr>
          <p:cNvSpPr txBox="1"/>
          <p:nvPr/>
        </p:nvSpPr>
        <p:spPr>
          <a:xfrm>
            <a:off x="3630945" y="4304792"/>
            <a:ext cx="1058110" cy="646331"/>
          </a:xfrm>
          <a:prstGeom prst="rect">
            <a:avLst/>
          </a:prstGeom>
          <a:noFill/>
          <a:ln w="57150">
            <a:solidFill>
              <a:schemeClr val="tx1"/>
            </a:solidFill>
          </a:ln>
        </p:spPr>
        <p:txBody>
          <a:bodyPr wrap="none" rtlCol="0">
            <a:spAutoFit/>
          </a:bodyPr>
          <a:lstStyle/>
          <a:p>
            <a:pPr algn="ctr"/>
            <a:r>
              <a:rPr lang="en-US" dirty="0">
                <a:solidFill>
                  <a:srgbClr val="00B0F0"/>
                </a:solidFill>
              </a:rPr>
              <a:t>Beta</a:t>
            </a:r>
          </a:p>
          <a:p>
            <a:pPr algn="ctr"/>
            <a:r>
              <a:rPr lang="en-US" dirty="0">
                <a:solidFill>
                  <a:srgbClr val="00B0F0"/>
                </a:solidFill>
              </a:rPr>
              <a:t>oxidation</a:t>
            </a:r>
          </a:p>
        </p:txBody>
      </p:sp>
      <p:sp>
        <p:nvSpPr>
          <p:cNvPr id="28" name="Oval 27">
            <a:extLst>
              <a:ext uri="{FF2B5EF4-FFF2-40B4-BE49-F238E27FC236}">
                <a16:creationId xmlns:a16="http://schemas.microsoft.com/office/drawing/2014/main" id="{6A0B48CA-90A0-FA43-8CDB-50F1ED94189E}"/>
              </a:ext>
            </a:extLst>
          </p:cNvPr>
          <p:cNvSpPr/>
          <p:nvPr/>
        </p:nvSpPr>
        <p:spPr>
          <a:xfrm>
            <a:off x="3007689" y="3320876"/>
            <a:ext cx="962905" cy="408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CF090B4-4851-8247-9400-7E2B1F7E5538}"/>
              </a:ext>
            </a:extLst>
          </p:cNvPr>
          <p:cNvSpPr txBox="1"/>
          <p:nvPr/>
        </p:nvSpPr>
        <p:spPr>
          <a:xfrm>
            <a:off x="2168113" y="4304791"/>
            <a:ext cx="1271502" cy="646331"/>
          </a:xfrm>
          <a:prstGeom prst="rect">
            <a:avLst/>
          </a:prstGeom>
          <a:noFill/>
          <a:ln w="57150">
            <a:solidFill>
              <a:schemeClr val="tx1"/>
            </a:solidFill>
          </a:ln>
        </p:spPr>
        <p:txBody>
          <a:bodyPr wrap="none" rtlCol="0">
            <a:spAutoFit/>
          </a:bodyPr>
          <a:lstStyle/>
          <a:p>
            <a:pPr algn="ctr"/>
            <a:r>
              <a:rPr lang="en-US" dirty="0">
                <a:solidFill>
                  <a:srgbClr val="00B0F0"/>
                </a:solidFill>
              </a:rPr>
              <a:t>Peroxisome</a:t>
            </a:r>
          </a:p>
          <a:p>
            <a:pPr algn="ctr"/>
            <a:r>
              <a:rPr lang="en-US" dirty="0">
                <a:solidFill>
                  <a:srgbClr val="00B0F0"/>
                </a:solidFill>
              </a:rPr>
              <a:t>activity</a:t>
            </a:r>
          </a:p>
        </p:txBody>
      </p:sp>
      <p:sp>
        <p:nvSpPr>
          <p:cNvPr id="30" name="TextBox 29">
            <a:extLst>
              <a:ext uri="{FF2B5EF4-FFF2-40B4-BE49-F238E27FC236}">
                <a16:creationId xmlns:a16="http://schemas.microsoft.com/office/drawing/2014/main" id="{2B453E01-C848-E94D-B4ED-CAF6EC8EBC23}"/>
              </a:ext>
            </a:extLst>
          </p:cNvPr>
          <p:cNvSpPr txBox="1"/>
          <p:nvPr/>
        </p:nvSpPr>
        <p:spPr>
          <a:xfrm>
            <a:off x="3002817" y="1619704"/>
            <a:ext cx="987899" cy="646331"/>
          </a:xfrm>
          <a:prstGeom prst="rect">
            <a:avLst/>
          </a:prstGeom>
          <a:noFill/>
          <a:ln>
            <a:noFill/>
          </a:ln>
        </p:spPr>
        <p:txBody>
          <a:bodyPr wrap="none" rtlCol="0">
            <a:spAutoFit/>
          </a:bodyPr>
          <a:lstStyle/>
          <a:p>
            <a:pPr algn="ctr"/>
            <a:r>
              <a:rPr lang="en-US" dirty="0"/>
              <a:t>Insulin</a:t>
            </a:r>
          </a:p>
          <a:p>
            <a:pPr algn="ctr"/>
            <a:r>
              <a:rPr lang="en-US" dirty="0"/>
              <a:t>receptor</a:t>
            </a:r>
          </a:p>
        </p:txBody>
      </p:sp>
      <p:sp>
        <p:nvSpPr>
          <p:cNvPr id="31" name="Oval 30">
            <a:extLst>
              <a:ext uri="{FF2B5EF4-FFF2-40B4-BE49-F238E27FC236}">
                <a16:creationId xmlns:a16="http://schemas.microsoft.com/office/drawing/2014/main" id="{2B2526F5-3C56-3A4C-8B0C-EA4A75489671}"/>
              </a:ext>
            </a:extLst>
          </p:cNvPr>
          <p:cNvSpPr/>
          <p:nvPr/>
        </p:nvSpPr>
        <p:spPr>
          <a:xfrm>
            <a:off x="2851911" y="1623696"/>
            <a:ext cx="1243010" cy="68504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68487CC3-0F07-C242-AB26-8136D87E83B4}"/>
              </a:ext>
            </a:extLst>
          </p:cNvPr>
          <p:cNvSpPr txBox="1"/>
          <p:nvPr/>
        </p:nvSpPr>
        <p:spPr>
          <a:xfrm>
            <a:off x="3058358" y="822212"/>
            <a:ext cx="803425" cy="369332"/>
          </a:xfrm>
          <a:prstGeom prst="rect">
            <a:avLst/>
          </a:prstGeom>
          <a:noFill/>
          <a:ln>
            <a:noFill/>
          </a:ln>
        </p:spPr>
        <p:txBody>
          <a:bodyPr wrap="none" rtlCol="0">
            <a:spAutoFit/>
          </a:bodyPr>
          <a:lstStyle/>
          <a:p>
            <a:r>
              <a:rPr lang="en-US" dirty="0"/>
              <a:t>Insulin</a:t>
            </a:r>
          </a:p>
        </p:txBody>
      </p:sp>
      <p:sp>
        <p:nvSpPr>
          <p:cNvPr id="34" name="Oval 33">
            <a:extLst>
              <a:ext uri="{FF2B5EF4-FFF2-40B4-BE49-F238E27FC236}">
                <a16:creationId xmlns:a16="http://schemas.microsoft.com/office/drawing/2014/main" id="{4B9AC22E-A860-264F-96FB-25200C4B5ED7}"/>
              </a:ext>
            </a:extLst>
          </p:cNvPr>
          <p:cNvSpPr/>
          <p:nvPr/>
        </p:nvSpPr>
        <p:spPr>
          <a:xfrm>
            <a:off x="2986917" y="783495"/>
            <a:ext cx="962905" cy="408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A81E7B8B-27C0-2744-806B-18624F7ADBD1}"/>
              </a:ext>
            </a:extLst>
          </p:cNvPr>
          <p:cNvCxnSpPr>
            <a:cxnSpLocks/>
            <a:stCxn id="34" idx="4"/>
            <a:endCxn id="31" idx="0"/>
          </p:cNvCxnSpPr>
          <p:nvPr/>
        </p:nvCxnSpPr>
        <p:spPr>
          <a:xfrm>
            <a:off x="3468370" y="1191544"/>
            <a:ext cx="5046" cy="4321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AB1B79-F2F6-D040-8F30-DDCAF6B3F792}"/>
              </a:ext>
            </a:extLst>
          </p:cNvPr>
          <p:cNvCxnSpPr>
            <a:cxnSpLocks/>
            <a:stCxn id="28" idx="3"/>
            <a:endCxn id="29" idx="0"/>
          </p:cNvCxnSpPr>
          <p:nvPr/>
        </p:nvCxnSpPr>
        <p:spPr>
          <a:xfrm flipH="1">
            <a:off x="2803864" y="3669168"/>
            <a:ext cx="344839" cy="635623"/>
          </a:xfrm>
          <a:prstGeom prst="straightConnector1">
            <a:avLst/>
          </a:prstGeom>
          <a:ln w="57150">
            <a:solidFill>
              <a:srgbClr val="00B0F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0AB96218-4769-C14E-9121-945700B9C4E3}"/>
              </a:ext>
            </a:extLst>
          </p:cNvPr>
          <p:cNvCxnSpPr>
            <a:cxnSpLocks/>
            <a:stCxn id="28" idx="5"/>
            <a:endCxn id="27" idx="0"/>
          </p:cNvCxnSpPr>
          <p:nvPr/>
        </p:nvCxnSpPr>
        <p:spPr>
          <a:xfrm>
            <a:off x="3829580" y="3669168"/>
            <a:ext cx="330420" cy="635624"/>
          </a:xfrm>
          <a:prstGeom prst="straightConnector1">
            <a:avLst/>
          </a:prstGeom>
          <a:ln w="57150">
            <a:solidFill>
              <a:srgbClr val="00B0F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089CBDE-3D01-0F48-BDA6-1191ED9AD1F5}"/>
              </a:ext>
            </a:extLst>
          </p:cNvPr>
          <p:cNvSpPr txBox="1"/>
          <p:nvPr/>
        </p:nvSpPr>
        <p:spPr>
          <a:xfrm>
            <a:off x="5575422" y="778727"/>
            <a:ext cx="450764" cy="369332"/>
          </a:xfrm>
          <a:prstGeom prst="rect">
            <a:avLst/>
          </a:prstGeom>
          <a:noFill/>
        </p:spPr>
        <p:txBody>
          <a:bodyPr wrap="none" rtlCol="0">
            <a:spAutoFit/>
          </a:bodyPr>
          <a:lstStyle/>
          <a:p>
            <a:r>
              <a:rPr lang="en-US" dirty="0"/>
              <a:t>(B)</a:t>
            </a:r>
          </a:p>
        </p:txBody>
      </p:sp>
      <p:cxnSp>
        <p:nvCxnSpPr>
          <p:cNvPr id="48" name="Straight Arrow Connector 47">
            <a:extLst>
              <a:ext uri="{FF2B5EF4-FFF2-40B4-BE49-F238E27FC236}">
                <a16:creationId xmlns:a16="http://schemas.microsoft.com/office/drawing/2014/main" id="{7437EBC9-A9B9-BD4F-86D9-EAD2C8FDF88A}"/>
              </a:ext>
            </a:extLst>
          </p:cNvPr>
          <p:cNvCxnSpPr>
            <a:cxnSpLocks/>
            <a:stCxn id="55" idx="4"/>
            <a:endCxn id="52" idx="0"/>
          </p:cNvCxnSpPr>
          <p:nvPr/>
        </p:nvCxnSpPr>
        <p:spPr>
          <a:xfrm>
            <a:off x="8440716" y="2303976"/>
            <a:ext cx="15726" cy="1012132"/>
          </a:xfrm>
          <a:prstGeom prst="straightConnector1">
            <a:avLst/>
          </a:prstGeom>
          <a:ln w="47625">
            <a:solidFill>
              <a:srgbClr val="00B0F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BC515C7-1F37-A54A-A8F8-B14985FEBC78}"/>
              </a:ext>
            </a:extLst>
          </p:cNvPr>
          <p:cNvCxnSpPr>
            <a:cxnSpLocks/>
          </p:cNvCxnSpPr>
          <p:nvPr/>
        </p:nvCxnSpPr>
        <p:spPr>
          <a:xfrm flipH="1">
            <a:off x="8275367" y="3267393"/>
            <a:ext cx="340028" cy="0"/>
          </a:xfrm>
          <a:prstGeom prst="straightConnector1">
            <a:avLst/>
          </a:prstGeom>
          <a:ln w="47625">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BE84502-D84C-AE49-ACC4-729618CF10E9}"/>
              </a:ext>
            </a:extLst>
          </p:cNvPr>
          <p:cNvSpPr txBox="1"/>
          <p:nvPr/>
        </p:nvSpPr>
        <p:spPr>
          <a:xfrm>
            <a:off x="8046430" y="3354825"/>
            <a:ext cx="826508" cy="369332"/>
          </a:xfrm>
          <a:prstGeom prst="rect">
            <a:avLst/>
          </a:prstGeom>
          <a:noFill/>
          <a:ln>
            <a:noFill/>
          </a:ln>
        </p:spPr>
        <p:txBody>
          <a:bodyPr wrap="none" rtlCol="0">
            <a:spAutoFit/>
          </a:bodyPr>
          <a:lstStyle/>
          <a:p>
            <a:r>
              <a:rPr lang="en-US" dirty="0"/>
              <a:t>PPAR a</a:t>
            </a:r>
          </a:p>
        </p:txBody>
      </p:sp>
      <p:sp>
        <p:nvSpPr>
          <p:cNvPr id="51" name="TextBox 50">
            <a:extLst>
              <a:ext uri="{FF2B5EF4-FFF2-40B4-BE49-F238E27FC236}">
                <a16:creationId xmlns:a16="http://schemas.microsoft.com/office/drawing/2014/main" id="{845D4BE0-9383-EF48-8F74-FF58A66D768E}"/>
              </a:ext>
            </a:extLst>
          </p:cNvPr>
          <p:cNvSpPr txBox="1"/>
          <p:nvPr/>
        </p:nvSpPr>
        <p:spPr>
          <a:xfrm>
            <a:off x="8598245" y="4300024"/>
            <a:ext cx="1058110" cy="646331"/>
          </a:xfrm>
          <a:prstGeom prst="rect">
            <a:avLst/>
          </a:prstGeom>
          <a:noFill/>
          <a:ln w="57150">
            <a:solidFill>
              <a:srgbClr val="FF0000"/>
            </a:solidFill>
          </a:ln>
        </p:spPr>
        <p:txBody>
          <a:bodyPr wrap="none" rtlCol="0">
            <a:spAutoFit/>
          </a:bodyPr>
          <a:lstStyle/>
          <a:p>
            <a:pPr algn="ctr"/>
            <a:r>
              <a:rPr lang="en-US" dirty="0">
                <a:solidFill>
                  <a:srgbClr val="FF0000"/>
                </a:solidFill>
              </a:rPr>
              <a:t>Beta</a:t>
            </a:r>
          </a:p>
          <a:p>
            <a:pPr algn="ctr"/>
            <a:r>
              <a:rPr lang="en-US" dirty="0">
                <a:solidFill>
                  <a:srgbClr val="FF0000"/>
                </a:solidFill>
              </a:rPr>
              <a:t>oxidation</a:t>
            </a:r>
          </a:p>
        </p:txBody>
      </p:sp>
      <p:sp>
        <p:nvSpPr>
          <p:cNvPr id="52" name="Oval 51">
            <a:extLst>
              <a:ext uri="{FF2B5EF4-FFF2-40B4-BE49-F238E27FC236}">
                <a16:creationId xmlns:a16="http://schemas.microsoft.com/office/drawing/2014/main" id="{220B49CC-092D-F04B-9A66-588760800C18}"/>
              </a:ext>
            </a:extLst>
          </p:cNvPr>
          <p:cNvSpPr/>
          <p:nvPr/>
        </p:nvSpPr>
        <p:spPr>
          <a:xfrm>
            <a:off x="7974989" y="3316108"/>
            <a:ext cx="962905" cy="408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F4385496-9DBD-8648-A9CD-798706B8C62B}"/>
              </a:ext>
            </a:extLst>
          </p:cNvPr>
          <p:cNvSpPr txBox="1"/>
          <p:nvPr/>
        </p:nvSpPr>
        <p:spPr>
          <a:xfrm>
            <a:off x="7135413" y="4300023"/>
            <a:ext cx="1271502" cy="646331"/>
          </a:xfrm>
          <a:prstGeom prst="rect">
            <a:avLst/>
          </a:prstGeom>
          <a:noFill/>
          <a:ln w="57150">
            <a:solidFill>
              <a:srgbClr val="FF0000"/>
            </a:solidFill>
          </a:ln>
        </p:spPr>
        <p:txBody>
          <a:bodyPr wrap="none" rtlCol="0">
            <a:spAutoFit/>
          </a:bodyPr>
          <a:lstStyle/>
          <a:p>
            <a:pPr algn="ctr"/>
            <a:r>
              <a:rPr lang="en-US" dirty="0">
                <a:solidFill>
                  <a:srgbClr val="FF0000"/>
                </a:solidFill>
              </a:rPr>
              <a:t>Peroxisome</a:t>
            </a:r>
          </a:p>
          <a:p>
            <a:pPr algn="ctr"/>
            <a:r>
              <a:rPr lang="en-US" dirty="0">
                <a:solidFill>
                  <a:srgbClr val="FF0000"/>
                </a:solidFill>
              </a:rPr>
              <a:t>activity</a:t>
            </a:r>
          </a:p>
        </p:txBody>
      </p:sp>
      <p:sp>
        <p:nvSpPr>
          <p:cNvPr id="54" name="TextBox 53">
            <a:extLst>
              <a:ext uri="{FF2B5EF4-FFF2-40B4-BE49-F238E27FC236}">
                <a16:creationId xmlns:a16="http://schemas.microsoft.com/office/drawing/2014/main" id="{A0D5B1DE-C0CA-3246-B1B8-A9C06116F0A8}"/>
              </a:ext>
            </a:extLst>
          </p:cNvPr>
          <p:cNvSpPr txBox="1"/>
          <p:nvPr/>
        </p:nvSpPr>
        <p:spPr>
          <a:xfrm>
            <a:off x="7970117" y="1614936"/>
            <a:ext cx="987899" cy="646331"/>
          </a:xfrm>
          <a:prstGeom prst="rect">
            <a:avLst/>
          </a:prstGeom>
          <a:noFill/>
          <a:ln>
            <a:noFill/>
          </a:ln>
        </p:spPr>
        <p:txBody>
          <a:bodyPr wrap="none" rtlCol="0">
            <a:spAutoFit/>
          </a:bodyPr>
          <a:lstStyle/>
          <a:p>
            <a:pPr algn="ctr"/>
            <a:r>
              <a:rPr lang="en-US" dirty="0">
                <a:solidFill>
                  <a:srgbClr val="FF0000"/>
                </a:solidFill>
              </a:rPr>
              <a:t>Insulin</a:t>
            </a:r>
          </a:p>
          <a:p>
            <a:pPr algn="ctr"/>
            <a:r>
              <a:rPr lang="en-US" dirty="0">
                <a:solidFill>
                  <a:srgbClr val="FF0000"/>
                </a:solidFill>
              </a:rPr>
              <a:t>receptor</a:t>
            </a:r>
          </a:p>
        </p:txBody>
      </p:sp>
      <p:sp>
        <p:nvSpPr>
          <p:cNvPr id="55" name="Oval 54">
            <a:extLst>
              <a:ext uri="{FF2B5EF4-FFF2-40B4-BE49-F238E27FC236}">
                <a16:creationId xmlns:a16="http://schemas.microsoft.com/office/drawing/2014/main" id="{AC9D79AF-45B7-4841-86DF-055152947591}"/>
              </a:ext>
            </a:extLst>
          </p:cNvPr>
          <p:cNvSpPr/>
          <p:nvPr/>
        </p:nvSpPr>
        <p:spPr>
          <a:xfrm>
            <a:off x="7819211" y="1618928"/>
            <a:ext cx="1243010" cy="68504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96579CF2-8E5D-A54A-892E-467AE12FD2CF}"/>
              </a:ext>
            </a:extLst>
          </p:cNvPr>
          <p:cNvSpPr txBox="1"/>
          <p:nvPr/>
        </p:nvSpPr>
        <p:spPr>
          <a:xfrm>
            <a:off x="8025658" y="817444"/>
            <a:ext cx="803425" cy="369332"/>
          </a:xfrm>
          <a:prstGeom prst="rect">
            <a:avLst/>
          </a:prstGeom>
          <a:noFill/>
          <a:ln>
            <a:noFill/>
          </a:ln>
        </p:spPr>
        <p:txBody>
          <a:bodyPr wrap="none" rtlCol="0">
            <a:spAutoFit/>
          </a:bodyPr>
          <a:lstStyle/>
          <a:p>
            <a:r>
              <a:rPr lang="en-US" dirty="0"/>
              <a:t>Insulin</a:t>
            </a:r>
          </a:p>
        </p:txBody>
      </p:sp>
      <p:sp>
        <p:nvSpPr>
          <p:cNvPr id="57" name="Oval 56">
            <a:extLst>
              <a:ext uri="{FF2B5EF4-FFF2-40B4-BE49-F238E27FC236}">
                <a16:creationId xmlns:a16="http://schemas.microsoft.com/office/drawing/2014/main" id="{324453B6-8B6A-454C-A0CF-E3612765F7EC}"/>
              </a:ext>
            </a:extLst>
          </p:cNvPr>
          <p:cNvSpPr/>
          <p:nvPr/>
        </p:nvSpPr>
        <p:spPr>
          <a:xfrm>
            <a:off x="7954217" y="778727"/>
            <a:ext cx="962905" cy="408049"/>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Arrow Connector 57">
            <a:extLst>
              <a:ext uri="{FF2B5EF4-FFF2-40B4-BE49-F238E27FC236}">
                <a16:creationId xmlns:a16="http://schemas.microsoft.com/office/drawing/2014/main" id="{405189F5-C9E0-5D43-A5ED-CAABF9A59E59}"/>
              </a:ext>
            </a:extLst>
          </p:cNvPr>
          <p:cNvCxnSpPr>
            <a:cxnSpLocks/>
            <a:stCxn id="57" idx="4"/>
            <a:endCxn id="55" idx="0"/>
          </p:cNvCxnSpPr>
          <p:nvPr/>
        </p:nvCxnSpPr>
        <p:spPr>
          <a:xfrm>
            <a:off x="8435670" y="1186776"/>
            <a:ext cx="5046" cy="4321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B69523BF-2180-F944-B46F-FA7B81BB299B}"/>
              </a:ext>
            </a:extLst>
          </p:cNvPr>
          <p:cNvCxnSpPr>
            <a:cxnSpLocks/>
            <a:stCxn id="52" idx="3"/>
            <a:endCxn id="53" idx="0"/>
          </p:cNvCxnSpPr>
          <p:nvPr/>
        </p:nvCxnSpPr>
        <p:spPr>
          <a:xfrm flipH="1">
            <a:off x="7771164" y="3664400"/>
            <a:ext cx="344839" cy="635623"/>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4CDE1F1F-BC02-A64A-87F8-E9FDE3531423}"/>
              </a:ext>
            </a:extLst>
          </p:cNvPr>
          <p:cNvCxnSpPr>
            <a:cxnSpLocks/>
            <a:stCxn id="52" idx="5"/>
            <a:endCxn id="51" idx="0"/>
          </p:cNvCxnSpPr>
          <p:nvPr/>
        </p:nvCxnSpPr>
        <p:spPr>
          <a:xfrm>
            <a:off x="8796880" y="3664400"/>
            <a:ext cx="330420" cy="635624"/>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E0A89495-DF64-4C44-9D8B-9047A5537C9D}"/>
              </a:ext>
            </a:extLst>
          </p:cNvPr>
          <p:cNvSpPr txBox="1"/>
          <p:nvPr/>
        </p:nvSpPr>
        <p:spPr>
          <a:xfrm>
            <a:off x="9281031" y="2435536"/>
            <a:ext cx="1493550" cy="646331"/>
          </a:xfrm>
          <a:prstGeom prst="rect">
            <a:avLst/>
          </a:prstGeom>
          <a:noFill/>
          <a:ln>
            <a:noFill/>
          </a:ln>
        </p:spPr>
        <p:txBody>
          <a:bodyPr wrap="none" rtlCol="0">
            <a:spAutoFit/>
          </a:bodyPr>
          <a:lstStyle/>
          <a:p>
            <a:pPr algn="ctr"/>
            <a:r>
              <a:rPr lang="en-US" dirty="0">
                <a:solidFill>
                  <a:srgbClr val="FF0000"/>
                </a:solidFill>
              </a:rPr>
              <a:t>ACOT13/PCTP</a:t>
            </a:r>
          </a:p>
          <a:p>
            <a:pPr algn="ctr"/>
            <a:r>
              <a:rPr lang="en-US" dirty="0">
                <a:solidFill>
                  <a:srgbClr val="FF0000"/>
                </a:solidFill>
              </a:rPr>
              <a:t>complex</a:t>
            </a:r>
          </a:p>
        </p:txBody>
      </p:sp>
      <p:sp>
        <p:nvSpPr>
          <p:cNvPr id="63" name="Oval 62">
            <a:extLst>
              <a:ext uri="{FF2B5EF4-FFF2-40B4-BE49-F238E27FC236}">
                <a16:creationId xmlns:a16="http://schemas.microsoft.com/office/drawing/2014/main" id="{20BE3EC4-55FA-CD46-A15D-C6B359813F23}"/>
              </a:ext>
            </a:extLst>
          </p:cNvPr>
          <p:cNvSpPr/>
          <p:nvPr/>
        </p:nvSpPr>
        <p:spPr>
          <a:xfrm>
            <a:off x="9174902" y="2368243"/>
            <a:ext cx="1783611" cy="68504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64" name="Straight Arrow Connector 63">
            <a:extLst>
              <a:ext uri="{FF2B5EF4-FFF2-40B4-BE49-F238E27FC236}">
                <a16:creationId xmlns:a16="http://schemas.microsoft.com/office/drawing/2014/main" id="{D5C5FD8B-3473-BD40-B2E4-5147401F5E12}"/>
              </a:ext>
            </a:extLst>
          </p:cNvPr>
          <p:cNvCxnSpPr>
            <a:cxnSpLocks/>
            <a:stCxn id="63" idx="2"/>
          </p:cNvCxnSpPr>
          <p:nvPr/>
        </p:nvCxnSpPr>
        <p:spPr>
          <a:xfrm flipH="1">
            <a:off x="8585381" y="2710767"/>
            <a:ext cx="589521" cy="0"/>
          </a:xfrm>
          <a:prstGeom prst="straightConnector1">
            <a:avLst/>
          </a:prstGeom>
          <a:ln w="47625">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3BF9A0BA-F02B-C845-9A0C-B54205AD736B}"/>
              </a:ext>
            </a:extLst>
          </p:cNvPr>
          <p:cNvCxnSpPr>
            <a:cxnSpLocks/>
          </p:cNvCxnSpPr>
          <p:nvPr/>
        </p:nvCxnSpPr>
        <p:spPr>
          <a:xfrm flipV="1">
            <a:off x="8585381" y="2557463"/>
            <a:ext cx="0" cy="370303"/>
          </a:xfrm>
          <a:prstGeom prst="straightConnector1">
            <a:avLst/>
          </a:prstGeom>
          <a:ln w="4762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EED9FD38-8FD1-6740-8762-F65CCAB6BE4B}"/>
              </a:ext>
            </a:extLst>
          </p:cNvPr>
          <p:cNvSpPr txBox="1"/>
          <p:nvPr/>
        </p:nvSpPr>
        <p:spPr>
          <a:xfrm>
            <a:off x="9604019" y="3253860"/>
            <a:ext cx="1415324" cy="646331"/>
          </a:xfrm>
          <a:prstGeom prst="rect">
            <a:avLst/>
          </a:prstGeom>
          <a:noFill/>
          <a:ln>
            <a:noFill/>
          </a:ln>
        </p:spPr>
        <p:txBody>
          <a:bodyPr wrap="none" rtlCol="0">
            <a:spAutoFit/>
          </a:bodyPr>
          <a:lstStyle/>
          <a:p>
            <a:pPr algn="ctr"/>
            <a:r>
              <a:rPr lang="en-US" dirty="0">
                <a:solidFill>
                  <a:srgbClr val="FF0000"/>
                </a:solidFill>
              </a:rPr>
              <a:t>LPIN1/PPRC1</a:t>
            </a:r>
          </a:p>
          <a:p>
            <a:pPr algn="ctr"/>
            <a:r>
              <a:rPr lang="en-US" dirty="0">
                <a:solidFill>
                  <a:srgbClr val="FF0000"/>
                </a:solidFill>
              </a:rPr>
              <a:t>complex</a:t>
            </a:r>
          </a:p>
        </p:txBody>
      </p:sp>
      <p:sp>
        <p:nvSpPr>
          <p:cNvPr id="71" name="Oval 70">
            <a:extLst>
              <a:ext uri="{FF2B5EF4-FFF2-40B4-BE49-F238E27FC236}">
                <a16:creationId xmlns:a16="http://schemas.microsoft.com/office/drawing/2014/main" id="{E8612C75-A127-A748-9BFB-F1652526A8DE}"/>
              </a:ext>
            </a:extLst>
          </p:cNvPr>
          <p:cNvSpPr/>
          <p:nvPr/>
        </p:nvSpPr>
        <p:spPr>
          <a:xfrm>
            <a:off x="9458776" y="3186567"/>
            <a:ext cx="1783611" cy="68504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72" name="Straight Arrow Connector 71">
            <a:extLst>
              <a:ext uri="{FF2B5EF4-FFF2-40B4-BE49-F238E27FC236}">
                <a16:creationId xmlns:a16="http://schemas.microsoft.com/office/drawing/2014/main" id="{3B48B8D0-55D8-CA46-B16D-579FE67F6673}"/>
              </a:ext>
            </a:extLst>
          </p:cNvPr>
          <p:cNvCxnSpPr>
            <a:cxnSpLocks/>
            <a:stCxn id="71" idx="2"/>
            <a:endCxn id="52" idx="6"/>
          </p:cNvCxnSpPr>
          <p:nvPr/>
        </p:nvCxnSpPr>
        <p:spPr>
          <a:xfrm flipH="1" flipV="1">
            <a:off x="8937894" y="3520133"/>
            <a:ext cx="520882" cy="8958"/>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4065638-25C6-7B47-8FFD-5D1AC07CD37B}"/>
              </a:ext>
            </a:extLst>
          </p:cNvPr>
          <p:cNvSpPr txBox="1"/>
          <p:nvPr/>
        </p:nvSpPr>
        <p:spPr>
          <a:xfrm>
            <a:off x="6770536" y="2524141"/>
            <a:ext cx="907621" cy="369332"/>
          </a:xfrm>
          <a:prstGeom prst="rect">
            <a:avLst/>
          </a:prstGeom>
          <a:noFill/>
          <a:ln>
            <a:noFill/>
          </a:ln>
        </p:spPr>
        <p:txBody>
          <a:bodyPr wrap="none" rtlCol="0">
            <a:spAutoFit/>
          </a:bodyPr>
          <a:lstStyle/>
          <a:p>
            <a:pPr algn="ctr"/>
            <a:r>
              <a:rPr lang="en-US" dirty="0">
                <a:solidFill>
                  <a:srgbClr val="FF0000"/>
                </a:solidFill>
              </a:rPr>
              <a:t>Leucine</a:t>
            </a:r>
          </a:p>
        </p:txBody>
      </p:sp>
      <p:sp>
        <p:nvSpPr>
          <p:cNvPr id="40" name="Oval 39">
            <a:extLst>
              <a:ext uri="{FF2B5EF4-FFF2-40B4-BE49-F238E27FC236}">
                <a16:creationId xmlns:a16="http://schemas.microsoft.com/office/drawing/2014/main" id="{C93A92C6-140D-7646-B093-5905555C550E}"/>
              </a:ext>
            </a:extLst>
          </p:cNvPr>
          <p:cNvSpPr/>
          <p:nvPr/>
        </p:nvSpPr>
        <p:spPr>
          <a:xfrm>
            <a:off x="6637963" y="2524140"/>
            <a:ext cx="1052841" cy="42489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42" name="Straight Arrow Connector 41">
            <a:extLst>
              <a:ext uri="{FF2B5EF4-FFF2-40B4-BE49-F238E27FC236}">
                <a16:creationId xmlns:a16="http://schemas.microsoft.com/office/drawing/2014/main" id="{44B7AD7A-396F-804F-82AE-4114F55D1837}"/>
              </a:ext>
            </a:extLst>
          </p:cNvPr>
          <p:cNvCxnSpPr>
            <a:cxnSpLocks/>
            <a:endCxn id="40" idx="6"/>
          </p:cNvCxnSpPr>
          <p:nvPr/>
        </p:nvCxnSpPr>
        <p:spPr>
          <a:xfrm flipH="1">
            <a:off x="7690804" y="2723605"/>
            <a:ext cx="627868" cy="12981"/>
          </a:xfrm>
          <a:prstGeom prst="straightConnector1">
            <a:avLst/>
          </a:prstGeom>
          <a:ln w="47625">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3433539-7B73-024C-85EC-6724F40F04B7}"/>
              </a:ext>
            </a:extLst>
          </p:cNvPr>
          <p:cNvCxnSpPr>
            <a:cxnSpLocks/>
          </p:cNvCxnSpPr>
          <p:nvPr/>
        </p:nvCxnSpPr>
        <p:spPr>
          <a:xfrm flipV="1">
            <a:off x="8318672" y="2547875"/>
            <a:ext cx="0" cy="370303"/>
          </a:xfrm>
          <a:prstGeom prst="straightConnector1">
            <a:avLst/>
          </a:prstGeom>
          <a:ln w="4762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0501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Content Placeholder 2">
            <a:extLst>
              <a:ext uri="{FF2B5EF4-FFF2-40B4-BE49-F238E27FC236}">
                <a16:creationId xmlns:a16="http://schemas.microsoft.com/office/drawing/2014/main" id="{F435CB8A-493B-7B45-AADF-3CEB84B6435C}"/>
              </a:ext>
            </a:extLst>
          </p:cNvPr>
          <p:cNvSpPr>
            <a:spLocks noGrp="1"/>
          </p:cNvSpPr>
          <p:nvPr>
            <p:ph idx="1"/>
          </p:nvPr>
        </p:nvSpPr>
        <p:spPr>
          <a:xfrm>
            <a:off x="830201" y="5446317"/>
            <a:ext cx="10515600" cy="1319336"/>
          </a:xfrm>
        </p:spPr>
        <p:txBody>
          <a:bodyPr>
            <a:normAutofit/>
          </a:bodyPr>
          <a:lstStyle/>
          <a:p>
            <a:pPr marL="0" indent="0" algn="just">
              <a:buNone/>
            </a:pPr>
            <a:r>
              <a:rPr lang="en-US" sz="1400" dirty="0"/>
              <a:t>Figure 1. Common metabolic pathway motif. Pathways represent synthesis of (a) sphingosine-1-P and sphinganine-1-P, (b) oleic and linoleic acids,  (c) diacyl glycerol and </a:t>
            </a:r>
            <a:r>
              <a:rPr lang="en-US" sz="1400" dirty="0" err="1"/>
              <a:t>lysophosphatidyl</a:t>
            </a:r>
            <a:r>
              <a:rPr lang="en-US" sz="1400" dirty="0"/>
              <a:t> serine. Rectangles represent enzymes present in human metabolism. Enzyme genes with altered transcript levels are named. Metabolites are in unboxed text, with signaling molecules in bold font. Red and blue </a:t>
            </a:r>
            <a:r>
              <a:rPr lang="en-US" sz="1400" dirty="0" err="1"/>
              <a:t>colouring</a:t>
            </a:r>
            <a:r>
              <a:rPr lang="en-US" sz="1400" dirty="0"/>
              <a:t> respectively denote elevated and reduced levels. Arrows denote products/substrates linking enzymes, except at the start/end of pathways. Enzymes degrading </a:t>
            </a:r>
            <a:r>
              <a:rPr lang="en-US" sz="1400" dirty="0" err="1"/>
              <a:t>lysophosphatidyl</a:t>
            </a:r>
            <a:r>
              <a:rPr lang="en-US" sz="1400" dirty="0"/>
              <a:t> serine (LPCATs) are generally confined to the Endoplasmic Reticulum. Abbreviations: C16 – </a:t>
            </a:r>
            <a:r>
              <a:rPr lang="en-US" sz="1400" dirty="0" err="1"/>
              <a:t>hexadecanoic</a:t>
            </a:r>
            <a:r>
              <a:rPr lang="en-US" sz="1400" dirty="0"/>
              <a:t> acid, CoA – coenzyme A, FA – fatty acyl, P – phosphate,  Sph-1-P – sphingosine-1-phosphate, Sphg-1-P – sphinganine-1-phosphate.</a:t>
            </a:r>
          </a:p>
        </p:txBody>
      </p:sp>
      <p:cxnSp>
        <p:nvCxnSpPr>
          <p:cNvPr id="3" name="Straight Connector 2">
            <a:extLst>
              <a:ext uri="{FF2B5EF4-FFF2-40B4-BE49-F238E27FC236}">
                <a16:creationId xmlns:a16="http://schemas.microsoft.com/office/drawing/2014/main" id="{9B431E26-6772-224E-8E04-989C16A88338}"/>
              </a:ext>
            </a:extLst>
          </p:cNvPr>
          <p:cNvCxnSpPr/>
          <p:nvPr/>
        </p:nvCxnSpPr>
        <p:spPr>
          <a:xfrm>
            <a:off x="2729348" y="720436"/>
            <a:ext cx="0" cy="45442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E88A04F0-616D-C046-ABEF-016EA74E29F4}"/>
              </a:ext>
            </a:extLst>
          </p:cNvPr>
          <p:cNvCxnSpPr/>
          <p:nvPr/>
        </p:nvCxnSpPr>
        <p:spPr>
          <a:xfrm>
            <a:off x="9624129" y="720436"/>
            <a:ext cx="0" cy="454429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0CBEED9-956B-744A-982E-5648418CED5B}"/>
              </a:ext>
            </a:extLst>
          </p:cNvPr>
          <p:cNvSpPr txBox="1"/>
          <p:nvPr/>
        </p:nvSpPr>
        <p:spPr>
          <a:xfrm>
            <a:off x="898706" y="228601"/>
            <a:ext cx="1853008" cy="307777"/>
          </a:xfrm>
          <a:prstGeom prst="rect">
            <a:avLst/>
          </a:prstGeom>
          <a:noFill/>
        </p:spPr>
        <p:txBody>
          <a:bodyPr wrap="none" rtlCol="0">
            <a:spAutoFit/>
          </a:bodyPr>
          <a:lstStyle/>
          <a:p>
            <a:pPr algn="ctr"/>
            <a:r>
              <a:rPr lang="en-US" sz="1400" dirty="0"/>
              <a:t>CoA producer elevated</a:t>
            </a:r>
          </a:p>
        </p:txBody>
      </p:sp>
      <p:sp>
        <p:nvSpPr>
          <p:cNvPr id="8" name="TextBox 7">
            <a:extLst>
              <a:ext uri="{FF2B5EF4-FFF2-40B4-BE49-F238E27FC236}">
                <a16:creationId xmlns:a16="http://schemas.microsoft.com/office/drawing/2014/main" id="{3A790E9B-67AD-6543-B8EE-FBAD191E9F51}"/>
              </a:ext>
            </a:extLst>
          </p:cNvPr>
          <p:cNvSpPr txBox="1"/>
          <p:nvPr/>
        </p:nvSpPr>
        <p:spPr>
          <a:xfrm>
            <a:off x="4868180" y="228601"/>
            <a:ext cx="2320699" cy="307777"/>
          </a:xfrm>
          <a:prstGeom prst="rect">
            <a:avLst/>
          </a:prstGeom>
          <a:noFill/>
        </p:spPr>
        <p:txBody>
          <a:bodyPr wrap="none" rtlCol="0">
            <a:spAutoFit/>
          </a:bodyPr>
          <a:lstStyle/>
          <a:p>
            <a:pPr algn="ctr"/>
            <a:r>
              <a:rPr lang="en-US" sz="1400" dirty="0"/>
              <a:t>Unhindered or enhanced flux</a:t>
            </a:r>
          </a:p>
        </p:txBody>
      </p:sp>
      <p:sp>
        <p:nvSpPr>
          <p:cNvPr id="9" name="TextBox 8">
            <a:extLst>
              <a:ext uri="{FF2B5EF4-FFF2-40B4-BE49-F238E27FC236}">
                <a16:creationId xmlns:a16="http://schemas.microsoft.com/office/drawing/2014/main" id="{D0FD720D-1044-9B40-83BB-B810B81EE697}"/>
              </a:ext>
            </a:extLst>
          </p:cNvPr>
          <p:cNvSpPr txBox="1"/>
          <p:nvPr/>
        </p:nvSpPr>
        <p:spPr>
          <a:xfrm>
            <a:off x="9688720" y="228601"/>
            <a:ext cx="1759969" cy="307777"/>
          </a:xfrm>
          <a:prstGeom prst="rect">
            <a:avLst/>
          </a:prstGeom>
          <a:noFill/>
        </p:spPr>
        <p:txBody>
          <a:bodyPr wrap="none" rtlCol="0">
            <a:spAutoFit/>
          </a:bodyPr>
          <a:lstStyle/>
          <a:p>
            <a:pPr algn="ctr"/>
            <a:r>
              <a:rPr lang="en-US" sz="1400" dirty="0"/>
              <a:t>Degradation retarded</a:t>
            </a:r>
          </a:p>
        </p:txBody>
      </p:sp>
      <p:sp>
        <p:nvSpPr>
          <p:cNvPr id="10" name="TextBox 9">
            <a:extLst>
              <a:ext uri="{FF2B5EF4-FFF2-40B4-BE49-F238E27FC236}">
                <a16:creationId xmlns:a16="http://schemas.microsoft.com/office/drawing/2014/main" id="{F2ECE991-1165-A949-9F7B-1009E46417CB}"/>
              </a:ext>
            </a:extLst>
          </p:cNvPr>
          <p:cNvSpPr txBox="1"/>
          <p:nvPr/>
        </p:nvSpPr>
        <p:spPr>
          <a:xfrm>
            <a:off x="640089" y="617374"/>
            <a:ext cx="380232" cy="307777"/>
          </a:xfrm>
          <a:prstGeom prst="rect">
            <a:avLst/>
          </a:prstGeom>
          <a:noFill/>
        </p:spPr>
        <p:txBody>
          <a:bodyPr wrap="none" rtlCol="0">
            <a:spAutoFit/>
          </a:bodyPr>
          <a:lstStyle/>
          <a:p>
            <a:pPr algn="ctr"/>
            <a:r>
              <a:rPr lang="en-US" sz="1400" dirty="0"/>
              <a:t>(a)</a:t>
            </a:r>
          </a:p>
        </p:txBody>
      </p:sp>
      <p:sp>
        <p:nvSpPr>
          <p:cNvPr id="11" name="TextBox 10">
            <a:extLst>
              <a:ext uri="{FF2B5EF4-FFF2-40B4-BE49-F238E27FC236}">
                <a16:creationId xmlns:a16="http://schemas.microsoft.com/office/drawing/2014/main" id="{55E1CAF3-904F-FA42-BCBB-76EEB347465D}"/>
              </a:ext>
            </a:extLst>
          </p:cNvPr>
          <p:cNvSpPr txBox="1"/>
          <p:nvPr/>
        </p:nvSpPr>
        <p:spPr>
          <a:xfrm>
            <a:off x="636077" y="2454372"/>
            <a:ext cx="388248" cy="307777"/>
          </a:xfrm>
          <a:prstGeom prst="rect">
            <a:avLst/>
          </a:prstGeom>
          <a:noFill/>
        </p:spPr>
        <p:txBody>
          <a:bodyPr wrap="none" rtlCol="0">
            <a:spAutoFit/>
          </a:bodyPr>
          <a:lstStyle/>
          <a:p>
            <a:pPr algn="ctr"/>
            <a:r>
              <a:rPr lang="en-US" sz="1400" dirty="0"/>
              <a:t>(b)</a:t>
            </a:r>
          </a:p>
        </p:txBody>
      </p:sp>
      <p:sp>
        <p:nvSpPr>
          <p:cNvPr id="12" name="TextBox 11">
            <a:extLst>
              <a:ext uri="{FF2B5EF4-FFF2-40B4-BE49-F238E27FC236}">
                <a16:creationId xmlns:a16="http://schemas.microsoft.com/office/drawing/2014/main" id="{8C7975BA-14A7-864A-87F0-39C67843A64E}"/>
              </a:ext>
            </a:extLst>
          </p:cNvPr>
          <p:cNvSpPr txBox="1"/>
          <p:nvPr/>
        </p:nvSpPr>
        <p:spPr>
          <a:xfrm>
            <a:off x="632691" y="3812362"/>
            <a:ext cx="369012" cy="307777"/>
          </a:xfrm>
          <a:prstGeom prst="rect">
            <a:avLst/>
          </a:prstGeom>
          <a:noFill/>
        </p:spPr>
        <p:txBody>
          <a:bodyPr wrap="none" rtlCol="0">
            <a:spAutoFit/>
          </a:bodyPr>
          <a:lstStyle/>
          <a:p>
            <a:pPr algn="ctr"/>
            <a:r>
              <a:rPr lang="en-US" sz="1400" dirty="0"/>
              <a:t>(c)</a:t>
            </a:r>
          </a:p>
        </p:txBody>
      </p:sp>
      <p:sp>
        <p:nvSpPr>
          <p:cNvPr id="15" name="TextBox 14">
            <a:extLst>
              <a:ext uri="{FF2B5EF4-FFF2-40B4-BE49-F238E27FC236}">
                <a16:creationId xmlns:a16="http://schemas.microsoft.com/office/drawing/2014/main" id="{7D00671D-1984-264E-A554-97B274C8D668}"/>
              </a:ext>
            </a:extLst>
          </p:cNvPr>
          <p:cNvSpPr txBox="1"/>
          <p:nvPr/>
        </p:nvSpPr>
        <p:spPr>
          <a:xfrm>
            <a:off x="742558" y="883680"/>
            <a:ext cx="942887" cy="523220"/>
          </a:xfrm>
          <a:prstGeom prst="rect">
            <a:avLst/>
          </a:prstGeom>
          <a:noFill/>
        </p:spPr>
        <p:txBody>
          <a:bodyPr wrap="none" rtlCol="0">
            <a:spAutoFit/>
          </a:bodyPr>
          <a:lstStyle/>
          <a:p>
            <a:pPr algn="r"/>
            <a:r>
              <a:rPr lang="en-US" sz="1400" dirty="0"/>
              <a:t>Serine</a:t>
            </a:r>
          </a:p>
          <a:p>
            <a:pPr algn="r"/>
            <a:r>
              <a:rPr lang="en-US" sz="1400" dirty="0"/>
              <a:t>+ C16-CoA</a:t>
            </a:r>
          </a:p>
        </p:txBody>
      </p:sp>
      <p:sp>
        <p:nvSpPr>
          <p:cNvPr id="16" name="TextBox 15">
            <a:extLst>
              <a:ext uri="{FF2B5EF4-FFF2-40B4-BE49-F238E27FC236}">
                <a16:creationId xmlns:a16="http://schemas.microsoft.com/office/drawing/2014/main" id="{D9A1D1F0-EBDA-534F-9B4C-9464F51ED391}"/>
              </a:ext>
            </a:extLst>
          </p:cNvPr>
          <p:cNvSpPr txBox="1"/>
          <p:nvPr/>
        </p:nvSpPr>
        <p:spPr>
          <a:xfrm>
            <a:off x="1859666" y="977548"/>
            <a:ext cx="712246" cy="307777"/>
          </a:xfrm>
          <a:prstGeom prst="rect">
            <a:avLst/>
          </a:prstGeom>
          <a:noFill/>
          <a:ln w="19050">
            <a:solidFill>
              <a:srgbClr val="FF0000"/>
            </a:solidFill>
          </a:ln>
        </p:spPr>
        <p:txBody>
          <a:bodyPr wrap="none" rtlCol="0">
            <a:spAutoFit/>
          </a:bodyPr>
          <a:lstStyle/>
          <a:p>
            <a:pPr algn="r"/>
            <a:r>
              <a:rPr lang="en-US" sz="1400" dirty="0">
                <a:solidFill>
                  <a:srgbClr val="FF0000"/>
                </a:solidFill>
              </a:rPr>
              <a:t>SPTSSA</a:t>
            </a:r>
          </a:p>
        </p:txBody>
      </p:sp>
      <p:sp>
        <p:nvSpPr>
          <p:cNvPr id="17" name="TextBox 16">
            <a:extLst>
              <a:ext uri="{FF2B5EF4-FFF2-40B4-BE49-F238E27FC236}">
                <a16:creationId xmlns:a16="http://schemas.microsoft.com/office/drawing/2014/main" id="{57DCED35-7D3E-2345-BB55-FF9125D94627}"/>
              </a:ext>
            </a:extLst>
          </p:cNvPr>
          <p:cNvSpPr txBox="1"/>
          <p:nvPr/>
        </p:nvSpPr>
        <p:spPr>
          <a:xfrm>
            <a:off x="1976655" y="1481059"/>
            <a:ext cx="479618" cy="307777"/>
          </a:xfrm>
          <a:prstGeom prst="rect">
            <a:avLst/>
          </a:prstGeom>
          <a:noFill/>
        </p:spPr>
        <p:txBody>
          <a:bodyPr wrap="none" rtlCol="0">
            <a:spAutoFit/>
          </a:bodyPr>
          <a:lstStyle/>
          <a:p>
            <a:pPr algn="r"/>
            <a:r>
              <a:rPr lang="en-US" sz="1400" dirty="0"/>
              <a:t>CoA</a:t>
            </a:r>
          </a:p>
        </p:txBody>
      </p:sp>
      <p:cxnSp>
        <p:nvCxnSpPr>
          <p:cNvPr id="18" name="Straight Arrow Connector 17">
            <a:extLst>
              <a:ext uri="{FF2B5EF4-FFF2-40B4-BE49-F238E27FC236}">
                <a16:creationId xmlns:a16="http://schemas.microsoft.com/office/drawing/2014/main" id="{32A6FD3A-E07D-6F4E-AA5C-273BB164A4EF}"/>
              </a:ext>
            </a:extLst>
          </p:cNvPr>
          <p:cNvCxnSpPr/>
          <p:nvPr/>
        </p:nvCxnSpPr>
        <p:spPr>
          <a:xfrm>
            <a:off x="1525038" y="1142497"/>
            <a:ext cx="32996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EE1EA37B-301E-C244-B607-BCE7E3CDD19A}"/>
              </a:ext>
            </a:extLst>
          </p:cNvPr>
          <p:cNvCxnSpPr>
            <a:cxnSpLocks/>
            <a:stCxn id="16" idx="2"/>
          </p:cNvCxnSpPr>
          <p:nvPr/>
        </p:nvCxnSpPr>
        <p:spPr>
          <a:xfrm>
            <a:off x="2215789" y="1285325"/>
            <a:ext cx="0" cy="2545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CDA7B97-DC2C-E24F-8B6F-9BE1C8E8E2F0}"/>
              </a:ext>
            </a:extLst>
          </p:cNvPr>
          <p:cNvCxnSpPr>
            <a:cxnSpLocks/>
            <a:endCxn id="31" idx="1"/>
          </p:cNvCxnSpPr>
          <p:nvPr/>
        </p:nvCxnSpPr>
        <p:spPr>
          <a:xfrm>
            <a:off x="2629064" y="1161155"/>
            <a:ext cx="50389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64D3009-BD16-D442-B79D-FA877F9A54A3}"/>
              </a:ext>
            </a:extLst>
          </p:cNvPr>
          <p:cNvCxnSpPr>
            <a:cxnSpLocks/>
            <a:stCxn id="36" idx="0"/>
          </p:cNvCxnSpPr>
          <p:nvPr/>
        </p:nvCxnSpPr>
        <p:spPr>
          <a:xfrm flipV="1">
            <a:off x="7904988" y="751365"/>
            <a:ext cx="0" cy="2540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21B98B-F6BB-BC48-8DC2-E9D6F4B3717A}"/>
              </a:ext>
            </a:extLst>
          </p:cNvPr>
          <p:cNvCxnSpPr>
            <a:cxnSpLocks/>
            <a:stCxn id="31" idx="3"/>
            <a:endCxn id="32" idx="1"/>
          </p:cNvCxnSpPr>
          <p:nvPr/>
        </p:nvCxnSpPr>
        <p:spPr>
          <a:xfrm flipV="1">
            <a:off x="4000503" y="1160932"/>
            <a:ext cx="488209" cy="22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7AFB58F1-AC11-E04E-B87F-814ED9D5BC42}"/>
              </a:ext>
            </a:extLst>
          </p:cNvPr>
          <p:cNvCxnSpPr/>
          <p:nvPr/>
        </p:nvCxnSpPr>
        <p:spPr>
          <a:xfrm>
            <a:off x="5607192" y="1171993"/>
            <a:ext cx="32996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587EB973-4968-054F-9A13-2574A257153B}"/>
              </a:ext>
            </a:extLst>
          </p:cNvPr>
          <p:cNvCxnSpPr>
            <a:cxnSpLocks/>
            <a:stCxn id="35" idx="3"/>
            <a:endCxn id="36" idx="1"/>
          </p:cNvCxnSpPr>
          <p:nvPr/>
        </p:nvCxnSpPr>
        <p:spPr>
          <a:xfrm flipV="1">
            <a:off x="6896075" y="1159344"/>
            <a:ext cx="620825" cy="158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367BE99-DE81-0047-A684-B773588E3DEC}"/>
              </a:ext>
            </a:extLst>
          </p:cNvPr>
          <p:cNvCxnSpPr>
            <a:cxnSpLocks/>
            <a:stCxn id="36" idx="3"/>
            <a:endCxn id="37" idx="1"/>
          </p:cNvCxnSpPr>
          <p:nvPr/>
        </p:nvCxnSpPr>
        <p:spPr>
          <a:xfrm>
            <a:off x="8293075" y="1159344"/>
            <a:ext cx="591768" cy="28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D153501-1DD1-274A-8948-F070B974A475}"/>
              </a:ext>
            </a:extLst>
          </p:cNvPr>
          <p:cNvCxnSpPr>
            <a:cxnSpLocks/>
            <a:stCxn id="37" idx="3"/>
            <a:endCxn id="41" idx="1"/>
          </p:cNvCxnSpPr>
          <p:nvPr/>
        </p:nvCxnSpPr>
        <p:spPr>
          <a:xfrm>
            <a:off x="9540792" y="1162212"/>
            <a:ext cx="33365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E6237EC-5C91-744F-B44A-ABF5AD605DCB}"/>
              </a:ext>
            </a:extLst>
          </p:cNvPr>
          <p:cNvCxnSpPr>
            <a:cxnSpLocks/>
            <a:endCxn id="44" idx="3"/>
          </p:cNvCxnSpPr>
          <p:nvPr/>
        </p:nvCxnSpPr>
        <p:spPr>
          <a:xfrm flipH="1">
            <a:off x="8426064" y="1561016"/>
            <a:ext cx="14643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7D9FFFA-89AC-BC45-A627-057B58185E63}"/>
              </a:ext>
            </a:extLst>
          </p:cNvPr>
          <p:cNvSpPr txBox="1"/>
          <p:nvPr/>
        </p:nvSpPr>
        <p:spPr>
          <a:xfrm>
            <a:off x="3132957" y="1007266"/>
            <a:ext cx="867546" cy="307777"/>
          </a:xfrm>
          <a:prstGeom prst="rect">
            <a:avLst/>
          </a:prstGeom>
          <a:noFill/>
          <a:ln w="19050">
            <a:solidFill>
              <a:schemeClr val="tx1"/>
            </a:solidFill>
          </a:ln>
        </p:spPr>
        <p:txBody>
          <a:bodyPr wrap="none" rtlCol="0">
            <a:spAutoFit/>
          </a:bodyPr>
          <a:lstStyle/>
          <a:p>
            <a:pPr algn="r"/>
            <a:r>
              <a:rPr lang="en-US" sz="1400" dirty="0"/>
              <a:t>1.1.1.102</a:t>
            </a:r>
          </a:p>
        </p:txBody>
      </p:sp>
      <p:sp>
        <p:nvSpPr>
          <p:cNvPr id="32" name="TextBox 31">
            <a:extLst>
              <a:ext uri="{FF2B5EF4-FFF2-40B4-BE49-F238E27FC236}">
                <a16:creationId xmlns:a16="http://schemas.microsoft.com/office/drawing/2014/main" id="{4763F20A-2341-454C-86D8-D83E1157FA34}"/>
              </a:ext>
            </a:extLst>
          </p:cNvPr>
          <p:cNvSpPr txBox="1"/>
          <p:nvPr/>
        </p:nvSpPr>
        <p:spPr>
          <a:xfrm>
            <a:off x="4488712" y="1007043"/>
            <a:ext cx="1067152" cy="307777"/>
          </a:xfrm>
          <a:prstGeom prst="rect">
            <a:avLst/>
          </a:prstGeom>
          <a:noFill/>
          <a:ln w="19050">
            <a:solidFill>
              <a:srgbClr val="FF0000"/>
            </a:solidFill>
          </a:ln>
        </p:spPr>
        <p:txBody>
          <a:bodyPr wrap="none" rtlCol="0">
            <a:spAutoFit/>
          </a:bodyPr>
          <a:lstStyle/>
          <a:p>
            <a:pPr algn="r"/>
            <a:r>
              <a:rPr lang="en-US" sz="1400" dirty="0">
                <a:solidFill>
                  <a:srgbClr val="FF0000"/>
                </a:solidFill>
              </a:rPr>
              <a:t>CERS2,5 &amp; 6</a:t>
            </a:r>
          </a:p>
        </p:txBody>
      </p:sp>
      <p:sp>
        <p:nvSpPr>
          <p:cNvPr id="33" name="TextBox 32">
            <a:extLst>
              <a:ext uri="{FF2B5EF4-FFF2-40B4-BE49-F238E27FC236}">
                <a16:creationId xmlns:a16="http://schemas.microsoft.com/office/drawing/2014/main" id="{A24AF450-6BEA-8C41-A35A-36270E4526E9}"/>
              </a:ext>
            </a:extLst>
          </p:cNvPr>
          <p:cNvSpPr txBox="1"/>
          <p:nvPr/>
        </p:nvSpPr>
        <p:spPr>
          <a:xfrm>
            <a:off x="4401651" y="1483137"/>
            <a:ext cx="1083758" cy="307777"/>
          </a:xfrm>
          <a:prstGeom prst="rect">
            <a:avLst/>
          </a:prstGeom>
          <a:noFill/>
        </p:spPr>
        <p:txBody>
          <a:bodyPr wrap="none" rtlCol="0">
            <a:spAutoFit/>
          </a:bodyPr>
          <a:lstStyle/>
          <a:p>
            <a:pPr algn="r"/>
            <a:r>
              <a:rPr lang="en-US" sz="1400" dirty="0"/>
              <a:t>FA-CoA  CoA</a:t>
            </a:r>
          </a:p>
        </p:txBody>
      </p:sp>
      <p:cxnSp>
        <p:nvCxnSpPr>
          <p:cNvPr id="34" name="Straight Arrow Connector 33">
            <a:extLst>
              <a:ext uri="{FF2B5EF4-FFF2-40B4-BE49-F238E27FC236}">
                <a16:creationId xmlns:a16="http://schemas.microsoft.com/office/drawing/2014/main" id="{9A0C2217-11F0-8F41-80FE-D4497D376C4A}"/>
              </a:ext>
            </a:extLst>
          </p:cNvPr>
          <p:cNvCxnSpPr>
            <a:cxnSpLocks/>
          </p:cNvCxnSpPr>
          <p:nvPr/>
        </p:nvCxnSpPr>
        <p:spPr>
          <a:xfrm flipH="1">
            <a:off x="5216983" y="1328671"/>
            <a:ext cx="5034" cy="1758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C48D3E12-8CC5-E541-BC42-81E12DA8A618}"/>
              </a:ext>
            </a:extLst>
          </p:cNvPr>
          <p:cNvSpPr txBox="1"/>
          <p:nvPr/>
        </p:nvSpPr>
        <p:spPr>
          <a:xfrm>
            <a:off x="5937158" y="1007043"/>
            <a:ext cx="958917" cy="307777"/>
          </a:xfrm>
          <a:prstGeom prst="rect">
            <a:avLst/>
          </a:prstGeom>
          <a:noFill/>
          <a:ln w="19050">
            <a:solidFill>
              <a:schemeClr val="tx1"/>
            </a:solidFill>
          </a:ln>
        </p:spPr>
        <p:txBody>
          <a:bodyPr wrap="none" rtlCol="0">
            <a:spAutoFit/>
          </a:bodyPr>
          <a:lstStyle/>
          <a:p>
            <a:pPr algn="r"/>
            <a:r>
              <a:rPr lang="en-US" sz="1400" dirty="0"/>
              <a:t>1.14.19.17</a:t>
            </a:r>
          </a:p>
        </p:txBody>
      </p:sp>
      <p:sp>
        <p:nvSpPr>
          <p:cNvPr id="36" name="TextBox 35">
            <a:extLst>
              <a:ext uri="{FF2B5EF4-FFF2-40B4-BE49-F238E27FC236}">
                <a16:creationId xmlns:a16="http://schemas.microsoft.com/office/drawing/2014/main" id="{D8A0A36B-4D18-9742-96C5-A3C5AF75727B}"/>
              </a:ext>
            </a:extLst>
          </p:cNvPr>
          <p:cNvSpPr txBox="1"/>
          <p:nvPr/>
        </p:nvSpPr>
        <p:spPr>
          <a:xfrm>
            <a:off x="7516900" y="1005455"/>
            <a:ext cx="776175" cy="307777"/>
          </a:xfrm>
          <a:prstGeom prst="rect">
            <a:avLst/>
          </a:prstGeom>
          <a:noFill/>
          <a:ln w="19050">
            <a:solidFill>
              <a:schemeClr val="tx1"/>
            </a:solidFill>
          </a:ln>
        </p:spPr>
        <p:txBody>
          <a:bodyPr wrap="none" rtlCol="0">
            <a:spAutoFit/>
          </a:bodyPr>
          <a:lstStyle/>
          <a:p>
            <a:pPr algn="r"/>
            <a:r>
              <a:rPr lang="en-US" sz="1400" dirty="0"/>
              <a:t>3.5.1.23</a:t>
            </a:r>
          </a:p>
        </p:txBody>
      </p:sp>
      <p:sp>
        <p:nvSpPr>
          <p:cNvPr id="37" name="TextBox 36">
            <a:extLst>
              <a:ext uri="{FF2B5EF4-FFF2-40B4-BE49-F238E27FC236}">
                <a16:creationId xmlns:a16="http://schemas.microsoft.com/office/drawing/2014/main" id="{D5A79239-A7C2-C848-AD45-7A954D8DD21A}"/>
              </a:ext>
            </a:extLst>
          </p:cNvPr>
          <p:cNvSpPr txBox="1"/>
          <p:nvPr/>
        </p:nvSpPr>
        <p:spPr>
          <a:xfrm>
            <a:off x="8884843" y="1008323"/>
            <a:ext cx="655949" cy="307777"/>
          </a:xfrm>
          <a:prstGeom prst="rect">
            <a:avLst/>
          </a:prstGeom>
          <a:noFill/>
          <a:ln w="19050">
            <a:solidFill>
              <a:srgbClr val="FF0000"/>
            </a:solidFill>
          </a:ln>
        </p:spPr>
        <p:txBody>
          <a:bodyPr wrap="none" rtlCol="0">
            <a:spAutoFit/>
          </a:bodyPr>
          <a:lstStyle/>
          <a:p>
            <a:pPr algn="r"/>
            <a:r>
              <a:rPr lang="en-US" sz="1400" dirty="0">
                <a:solidFill>
                  <a:srgbClr val="FF0000"/>
                </a:solidFill>
              </a:rPr>
              <a:t>SPHK2</a:t>
            </a:r>
          </a:p>
        </p:txBody>
      </p:sp>
      <p:sp>
        <p:nvSpPr>
          <p:cNvPr id="40" name="TextBox 39">
            <a:extLst>
              <a:ext uri="{FF2B5EF4-FFF2-40B4-BE49-F238E27FC236}">
                <a16:creationId xmlns:a16="http://schemas.microsoft.com/office/drawing/2014/main" id="{4B93293A-8C2E-C64C-AD65-561B3FEB10EC}"/>
              </a:ext>
            </a:extLst>
          </p:cNvPr>
          <p:cNvSpPr txBox="1"/>
          <p:nvPr/>
        </p:nvSpPr>
        <p:spPr>
          <a:xfrm>
            <a:off x="7404281" y="529016"/>
            <a:ext cx="900503" cy="307777"/>
          </a:xfrm>
          <a:prstGeom prst="rect">
            <a:avLst/>
          </a:prstGeom>
          <a:noFill/>
        </p:spPr>
        <p:txBody>
          <a:bodyPr wrap="none" rtlCol="0">
            <a:spAutoFit/>
          </a:bodyPr>
          <a:lstStyle/>
          <a:p>
            <a:pPr algn="r"/>
            <a:r>
              <a:rPr lang="en-US" sz="1400" b="1" dirty="0"/>
              <a:t>Fatty acid</a:t>
            </a:r>
          </a:p>
        </p:txBody>
      </p:sp>
      <p:sp>
        <p:nvSpPr>
          <p:cNvPr id="41" name="TextBox 40">
            <a:extLst>
              <a:ext uri="{FF2B5EF4-FFF2-40B4-BE49-F238E27FC236}">
                <a16:creationId xmlns:a16="http://schemas.microsoft.com/office/drawing/2014/main" id="{67D35B77-C47B-2B42-BD92-6480107B0AAC}"/>
              </a:ext>
            </a:extLst>
          </p:cNvPr>
          <p:cNvSpPr txBox="1"/>
          <p:nvPr/>
        </p:nvSpPr>
        <p:spPr>
          <a:xfrm>
            <a:off x="9874444" y="1008323"/>
            <a:ext cx="758541" cy="307777"/>
          </a:xfrm>
          <a:prstGeom prst="rect">
            <a:avLst/>
          </a:prstGeom>
          <a:noFill/>
        </p:spPr>
        <p:txBody>
          <a:bodyPr wrap="none" rtlCol="0">
            <a:spAutoFit/>
          </a:bodyPr>
          <a:lstStyle/>
          <a:p>
            <a:pPr algn="r"/>
            <a:r>
              <a:rPr lang="en-US" sz="1400" b="1" dirty="0">
                <a:solidFill>
                  <a:srgbClr val="FF0000"/>
                </a:solidFill>
              </a:rPr>
              <a:t>Sph-1-P</a:t>
            </a:r>
          </a:p>
        </p:txBody>
      </p:sp>
      <p:sp>
        <p:nvSpPr>
          <p:cNvPr id="44" name="TextBox 43">
            <a:extLst>
              <a:ext uri="{FF2B5EF4-FFF2-40B4-BE49-F238E27FC236}">
                <a16:creationId xmlns:a16="http://schemas.microsoft.com/office/drawing/2014/main" id="{D1AAC0E7-8508-7140-877A-7AE804C6CA06}"/>
              </a:ext>
            </a:extLst>
          </p:cNvPr>
          <p:cNvSpPr txBox="1"/>
          <p:nvPr/>
        </p:nvSpPr>
        <p:spPr>
          <a:xfrm>
            <a:off x="7358912" y="1407127"/>
            <a:ext cx="1067152" cy="307777"/>
          </a:xfrm>
          <a:prstGeom prst="rect">
            <a:avLst/>
          </a:prstGeom>
          <a:noFill/>
          <a:ln w="19050">
            <a:solidFill>
              <a:srgbClr val="FF0000"/>
            </a:solidFill>
          </a:ln>
        </p:spPr>
        <p:txBody>
          <a:bodyPr wrap="none" rtlCol="0">
            <a:spAutoFit/>
          </a:bodyPr>
          <a:lstStyle/>
          <a:p>
            <a:pPr algn="r"/>
            <a:r>
              <a:rPr lang="en-US" sz="1400" dirty="0">
                <a:solidFill>
                  <a:srgbClr val="FF0000"/>
                </a:solidFill>
              </a:rPr>
              <a:t>CERS2,5 &amp; 6</a:t>
            </a:r>
          </a:p>
        </p:txBody>
      </p:sp>
      <p:sp>
        <p:nvSpPr>
          <p:cNvPr id="45" name="TextBox 44">
            <a:extLst>
              <a:ext uri="{FF2B5EF4-FFF2-40B4-BE49-F238E27FC236}">
                <a16:creationId xmlns:a16="http://schemas.microsoft.com/office/drawing/2014/main" id="{E1098497-4891-2842-912B-0AE75F9D7AF2}"/>
              </a:ext>
            </a:extLst>
          </p:cNvPr>
          <p:cNvSpPr txBox="1"/>
          <p:nvPr/>
        </p:nvSpPr>
        <p:spPr>
          <a:xfrm>
            <a:off x="7309951" y="1883221"/>
            <a:ext cx="1083758" cy="307777"/>
          </a:xfrm>
          <a:prstGeom prst="rect">
            <a:avLst/>
          </a:prstGeom>
          <a:noFill/>
        </p:spPr>
        <p:txBody>
          <a:bodyPr wrap="none" rtlCol="0">
            <a:spAutoFit/>
          </a:bodyPr>
          <a:lstStyle/>
          <a:p>
            <a:pPr algn="r"/>
            <a:r>
              <a:rPr lang="en-US" sz="1400" dirty="0"/>
              <a:t>FA-CoA  CoA</a:t>
            </a:r>
          </a:p>
        </p:txBody>
      </p:sp>
      <p:cxnSp>
        <p:nvCxnSpPr>
          <p:cNvPr id="46" name="Straight Arrow Connector 45">
            <a:extLst>
              <a:ext uri="{FF2B5EF4-FFF2-40B4-BE49-F238E27FC236}">
                <a16:creationId xmlns:a16="http://schemas.microsoft.com/office/drawing/2014/main" id="{34E47547-234B-8242-9620-BB3287E67ABF}"/>
              </a:ext>
            </a:extLst>
          </p:cNvPr>
          <p:cNvCxnSpPr>
            <a:cxnSpLocks/>
          </p:cNvCxnSpPr>
          <p:nvPr/>
        </p:nvCxnSpPr>
        <p:spPr>
          <a:xfrm flipH="1">
            <a:off x="8125283" y="1728755"/>
            <a:ext cx="5034" cy="1758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6FCFDD7A-227A-D94A-8706-41429B9FBA39}"/>
              </a:ext>
            </a:extLst>
          </p:cNvPr>
          <p:cNvCxnSpPr>
            <a:cxnSpLocks/>
          </p:cNvCxnSpPr>
          <p:nvPr/>
        </p:nvCxnSpPr>
        <p:spPr>
          <a:xfrm flipV="1">
            <a:off x="4696341" y="1340220"/>
            <a:ext cx="0" cy="1642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2DE8FA7-4884-FE49-AEF3-2366CCEA292A}"/>
              </a:ext>
            </a:extLst>
          </p:cNvPr>
          <p:cNvCxnSpPr>
            <a:cxnSpLocks/>
          </p:cNvCxnSpPr>
          <p:nvPr/>
        </p:nvCxnSpPr>
        <p:spPr>
          <a:xfrm flipV="1">
            <a:off x="7188879" y="1194202"/>
            <a:ext cx="0" cy="3668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65C925C0-6B65-FB4D-ACFA-5B9D797DBF95}"/>
              </a:ext>
            </a:extLst>
          </p:cNvPr>
          <p:cNvCxnSpPr>
            <a:cxnSpLocks/>
            <a:endCxn id="91" idx="1"/>
          </p:cNvCxnSpPr>
          <p:nvPr/>
        </p:nvCxnSpPr>
        <p:spPr>
          <a:xfrm flipV="1">
            <a:off x="4194311" y="2221734"/>
            <a:ext cx="4667012" cy="2042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5A3B730C-4B8A-9E4A-AF3B-2219099CCF71}"/>
              </a:ext>
            </a:extLst>
          </p:cNvPr>
          <p:cNvCxnSpPr>
            <a:cxnSpLocks/>
            <a:stCxn id="110" idx="3"/>
          </p:cNvCxnSpPr>
          <p:nvPr/>
        </p:nvCxnSpPr>
        <p:spPr>
          <a:xfrm flipV="1">
            <a:off x="2512774" y="2623570"/>
            <a:ext cx="7312187" cy="3829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61A7CB6-7565-3A4D-B3D5-89F34937BFA5}"/>
              </a:ext>
            </a:extLst>
          </p:cNvPr>
          <p:cNvCxnSpPr>
            <a:cxnSpLocks/>
          </p:cNvCxnSpPr>
          <p:nvPr/>
        </p:nvCxnSpPr>
        <p:spPr>
          <a:xfrm>
            <a:off x="1439444" y="2675661"/>
            <a:ext cx="51561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D68A0D39-A1F1-1449-B27F-B1CB13F683C0}"/>
              </a:ext>
            </a:extLst>
          </p:cNvPr>
          <p:cNvCxnSpPr>
            <a:cxnSpLocks/>
            <a:endCxn id="117" idx="2"/>
          </p:cNvCxnSpPr>
          <p:nvPr/>
        </p:nvCxnSpPr>
        <p:spPr>
          <a:xfrm flipH="1" flipV="1">
            <a:off x="10889294" y="3046257"/>
            <a:ext cx="292718" cy="21711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30F37947-6CB3-E046-8031-12C71E47541C}"/>
              </a:ext>
            </a:extLst>
          </p:cNvPr>
          <p:cNvCxnSpPr>
            <a:cxnSpLocks/>
            <a:endCxn id="125" idx="1"/>
          </p:cNvCxnSpPr>
          <p:nvPr/>
        </p:nvCxnSpPr>
        <p:spPr>
          <a:xfrm flipV="1">
            <a:off x="1412657" y="4027646"/>
            <a:ext cx="209938" cy="17653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D95494F6-7DE1-954F-8936-069B661B90AA}"/>
              </a:ext>
            </a:extLst>
          </p:cNvPr>
          <p:cNvCxnSpPr>
            <a:cxnSpLocks/>
          </p:cNvCxnSpPr>
          <p:nvPr/>
        </p:nvCxnSpPr>
        <p:spPr>
          <a:xfrm>
            <a:off x="2170415" y="4204176"/>
            <a:ext cx="0" cy="50419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DB085C69-C64E-EF42-9544-9189080D536A}"/>
              </a:ext>
            </a:extLst>
          </p:cNvPr>
          <p:cNvCxnSpPr>
            <a:cxnSpLocks/>
            <a:endCxn id="152" idx="1"/>
          </p:cNvCxnSpPr>
          <p:nvPr/>
        </p:nvCxnSpPr>
        <p:spPr>
          <a:xfrm flipV="1">
            <a:off x="2924953" y="4006373"/>
            <a:ext cx="785760" cy="753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BD908633-BAC1-6145-A9DA-FC89CA2F2A9F}"/>
              </a:ext>
            </a:extLst>
          </p:cNvPr>
          <p:cNvCxnSpPr>
            <a:cxnSpLocks/>
            <a:stCxn id="152" idx="2"/>
            <a:endCxn id="157" idx="0"/>
          </p:cNvCxnSpPr>
          <p:nvPr/>
        </p:nvCxnSpPr>
        <p:spPr>
          <a:xfrm flipH="1">
            <a:off x="4075148" y="4160261"/>
            <a:ext cx="7430" cy="61352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F1B95FAF-A110-8047-8521-ADAA25DB1B48}"/>
              </a:ext>
            </a:extLst>
          </p:cNvPr>
          <p:cNvCxnSpPr>
            <a:cxnSpLocks/>
            <a:stCxn id="163" idx="3"/>
            <a:endCxn id="169" idx="1"/>
          </p:cNvCxnSpPr>
          <p:nvPr/>
        </p:nvCxnSpPr>
        <p:spPr>
          <a:xfrm>
            <a:off x="2434699" y="5311317"/>
            <a:ext cx="683067" cy="152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23F843B9-1CED-C649-AD87-6C6B44368FB2}"/>
              </a:ext>
            </a:extLst>
          </p:cNvPr>
          <p:cNvCxnSpPr>
            <a:cxnSpLocks/>
            <a:stCxn id="158" idx="3"/>
            <a:endCxn id="160" idx="1"/>
          </p:cNvCxnSpPr>
          <p:nvPr/>
        </p:nvCxnSpPr>
        <p:spPr>
          <a:xfrm flipV="1">
            <a:off x="5471318" y="3994826"/>
            <a:ext cx="285714" cy="462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E41104B-0DB1-7649-B1DB-3E1EA9335389}"/>
              </a:ext>
            </a:extLst>
          </p:cNvPr>
          <p:cNvCxnSpPr>
            <a:cxnSpLocks/>
            <a:stCxn id="86" idx="1"/>
          </p:cNvCxnSpPr>
          <p:nvPr/>
        </p:nvCxnSpPr>
        <p:spPr>
          <a:xfrm flipH="1">
            <a:off x="8293693" y="1678901"/>
            <a:ext cx="1627354" cy="4945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B414D9BE-1F7A-AD45-BE97-102C6A285828}"/>
              </a:ext>
            </a:extLst>
          </p:cNvPr>
          <p:cNvCxnSpPr>
            <a:cxnSpLocks/>
            <a:stCxn id="92" idx="0"/>
            <a:endCxn id="86" idx="2"/>
          </p:cNvCxnSpPr>
          <p:nvPr/>
        </p:nvCxnSpPr>
        <p:spPr>
          <a:xfrm flipV="1">
            <a:off x="10246712" y="1832789"/>
            <a:ext cx="3111" cy="23505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8A71B216-818B-0146-B48A-3D01087D36C6}"/>
              </a:ext>
            </a:extLst>
          </p:cNvPr>
          <p:cNvCxnSpPr>
            <a:cxnSpLocks/>
            <a:stCxn id="41" idx="2"/>
            <a:endCxn id="86" idx="0"/>
          </p:cNvCxnSpPr>
          <p:nvPr/>
        </p:nvCxnSpPr>
        <p:spPr>
          <a:xfrm flipH="1">
            <a:off x="10249823" y="1316100"/>
            <a:ext cx="3892" cy="2089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505BEFF4-0870-714C-94A9-8746CB67AB54}"/>
              </a:ext>
            </a:extLst>
          </p:cNvPr>
          <p:cNvCxnSpPr>
            <a:cxnSpLocks/>
          </p:cNvCxnSpPr>
          <p:nvPr/>
        </p:nvCxnSpPr>
        <p:spPr>
          <a:xfrm>
            <a:off x="4194311" y="1194202"/>
            <a:ext cx="0" cy="1027531"/>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0A3DAA14-1541-CF4D-A004-6D474B293545}"/>
              </a:ext>
            </a:extLst>
          </p:cNvPr>
          <p:cNvCxnSpPr>
            <a:cxnSpLocks/>
            <a:stCxn id="86" idx="1"/>
          </p:cNvCxnSpPr>
          <p:nvPr/>
        </p:nvCxnSpPr>
        <p:spPr>
          <a:xfrm flipH="1" flipV="1">
            <a:off x="8621095" y="1203939"/>
            <a:ext cx="1299952" cy="4749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13D150DE-805D-5B44-B476-BE1B2E7AD315}"/>
              </a:ext>
            </a:extLst>
          </p:cNvPr>
          <p:cNvCxnSpPr>
            <a:cxnSpLocks/>
            <a:endCxn id="117" idx="1"/>
          </p:cNvCxnSpPr>
          <p:nvPr/>
        </p:nvCxnSpPr>
        <p:spPr>
          <a:xfrm>
            <a:off x="10083381" y="2694199"/>
            <a:ext cx="276248" cy="9044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AB66CD09-3488-3449-8E22-ACD8A2840DA6}"/>
              </a:ext>
            </a:extLst>
          </p:cNvPr>
          <p:cNvCxnSpPr>
            <a:cxnSpLocks/>
          </p:cNvCxnSpPr>
          <p:nvPr/>
        </p:nvCxnSpPr>
        <p:spPr>
          <a:xfrm flipV="1">
            <a:off x="7655441" y="1714904"/>
            <a:ext cx="0" cy="1642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73DAAA7-0059-0A47-86C5-D0F585A7A417}"/>
              </a:ext>
            </a:extLst>
          </p:cNvPr>
          <p:cNvCxnSpPr>
            <a:cxnSpLocks/>
          </p:cNvCxnSpPr>
          <p:nvPr/>
        </p:nvCxnSpPr>
        <p:spPr>
          <a:xfrm>
            <a:off x="7188879" y="1561014"/>
            <a:ext cx="164983" cy="0"/>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06DA4671-81E4-894D-AEF5-FE589A7964F9}"/>
              </a:ext>
            </a:extLst>
          </p:cNvPr>
          <p:cNvCxnSpPr>
            <a:cxnSpLocks/>
          </p:cNvCxnSpPr>
          <p:nvPr/>
        </p:nvCxnSpPr>
        <p:spPr>
          <a:xfrm flipV="1">
            <a:off x="8572500" y="1157705"/>
            <a:ext cx="0" cy="403310"/>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6324251E-D20B-3841-9B9D-5160A961D316}"/>
              </a:ext>
            </a:extLst>
          </p:cNvPr>
          <p:cNvSpPr txBox="1"/>
          <p:nvPr/>
        </p:nvSpPr>
        <p:spPr>
          <a:xfrm>
            <a:off x="9921047" y="1525012"/>
            <a:ext cx="657552" cy="307777"/>
          </a:xfrm>
          <a:prstGeom prst="rect">
            <a:avLst/>
          </a:prstGeom>
          <a:noFill/>
          <a:ln w="19050">
            <a:solidFill>
              <a:srgbClr val="00B0F0"/>
            </a:solidFill>
          </a:ln>
        </p:spPr>
        <p:txBody>
          <a:bodyPr wrap="none" rtlCol="0">
            <a:spAutoFit/>
          </a:bodyPr>
          <a:lstStyle/>
          <a:p>
            <a:pPr algn="r"/>
            <a:r>
              <a:rPr lang="en-US" sz="1400" dirty="0">
                <a:solidFill>
                  <a:srgbClr val="00B0F0"/>
                </a:solidFill>
              </a:rPr>
              <a:t>SGPP2</a:t>
            </a:r>
          </a:p>
        </p:txBody>
      </p:sp>
      <p:cxnSp>
        <p:nvCxnSpPr>
          <p:cNvPr id="90" name="Straight Arrow Connector 89">
            <a:extLst>
              <a:ext uri="{FF2B5EF4-FFF2-40B4-BE49-F238E27FC236}">
                <a16:creationId xmlns:a16="http://schemas.microsoft.com/office/drawing/2014/main" id="{159E5488-96E6-164E-874A-8A598BF1BC6E}"/>
              </a:ext>
            </a:extLst>
          </p:cNvPr>
          <p:cNvCxnSpPr>
            <a:cxnSpLocks/>
            <a:stCxn id="91" idx="3"/>
            <a:endCxn id="92" idx="1"/>
          </p:cNvCxnSpPr>
          <p:nvPr/>
        </p:nvCxnSpPr>
        <p:spPr>
          <a:xfrm>
            <a:off x="9517272" y="2221734"/>
            <a:ext cx="307689"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ECC217A2-6231-2F44-AB6C-9B6268EC7FCA}"/>
              </a:ext>
            </a:extLst>
          </p:cNvPr>
          <p:cNvSpPr txBox="1"/>
          <p:nvPr/>
        </p:nvSpPr>
        <p:spPr>
          <a:xfrm>
            <a:off x="8861323" y="2067845"/>
            <a:ext cx="655949" cy="307777"/>
          </a:xfrm>
          <a:prstGeom prst="rect">
            <a:avLst/>
          </a:prstGeom>
          <a:noFill/>
          <a:ln w="19050">
            <a:solidFill>
              <a:srgbClr val="FF0000"/>
            </a:solidFill>
          </a:ln>
        </p:spPr>
        <p:txBody>
          <a:bodyPr wrap="none" rtlCol="0">
            <a:spAutoFit/>
          </a:bodyPr>
          <a:lstStyle/>
          <a:p>
            <a:pPr algn="r"/>
            <a:r>
              <a:rPr lang="en-US" sz="1400" dirty="0">
                <a:solidFill>
                  <a:srgbClr val="FF0000"/>
                </a:solidFill>
              </a:rPr>
              <a:t>SPHK2</a:t>
            </a:r>
          </a:p>
        </p:txBody>
      </p:sp>
      <p:sp>
        <p:nvSpPr>
          <p:cNvPr id="92" name="TextBox 91">
            <a:extLst>
              <a:ext uri="{FF2B5EF4-FFF2-40B4-BE49-F238E27FC236}">
                <a16:creationId xmlns:a16="http://schemas.microsoft.com/office/drawing/2014/main" id="{9D7DE4C8-A573-544A-9BE5-760C28AC4838}"/>
              </a:ext>
            </a:extLst>
          </p:cNvPr>
          <p:cNvSpPr txBox="1"/>
          <p:nvPr/>
        </p:nvSpPr>
        <p:spPr>
          <a:xfrm>
            <a:off x="9824961" y="2067845"/>
            <a:ext cx="843501" cy="307777"/>
          </a:xfrm>
          <a:prstGeom prst="rect">
            <a:avLst/>
          </a:prstGeom>
          <a:noFill/>
        </p:spPr>
        <p:txBody>
          <a:bodyPr wrap="none" rtlCol="0">
            <a:spAutoFit/>
          </a:bodyPr>
          <a:lstStyle/>
          <a:p>
            <a:pPr algn="r"/>
            <a:r>
              <a:rPr lang="en-US" sz="1400" b="1" dirty="0">
                <a:solidFill>
                  <a:srgbClr val="FF0000"/>
                </a:solidFill>
              </a:rPr>
              <a:t>Sphg-1-P</a:t>
            </a:r>
          </a:p>
        </p:txBody>
      </p:sp>
      <p:sp>
        <p:nvSpPr>
          <p:cNvPr id="109" name="TextBox 108">
            <a:extLst>
              <a:ext uri="{FF2B5EF4-FFF2-40B4-BE49-F238E27FC236}">
                <a16:creationId xmlns:a16="http://schemas.microsoft.com/office/drawing/2014/main" id="{7E932056-D507-FC4C-B21F-DFC3FAAC321B}"/>
              </a:ext>
            </a:extLst>
          </p:cNvPr>
          <p:cNvSpPr txBox="1"/>
          <p:nvPr/>
        </p:nvSpPr>
        <p:spPr>
          <a:xfrm>
            <a:off x="972971" y="2539851"/>
            <a:ext cx="637354" cy="523220"/>
          </a:xfrm>
          <a:prstGeom prst="rect">
            <a:avLst/>
          </a:prstGeom>
          <a:noFill/>
        </p:spPr>
        <p:txBody>
          <a:bodyPr wrap="none" rtlCol="0">
            <a:spAutoFit/>
          </a:bodyPr>
          <a:lstStyle/>
          <a:p>
            <a:pPr algn="r"/>
            <a:r>
              <a:rPr lang="en-US" sz="1400" dirty="0"/>
              <a:t>Acetyl</a:t>
            </a:r>
          </a:p>
          <a:p>
            <a:pPr algn="r"/>
            <a:r>
              <a:rPr lang="en-US" sz="1400" dirty="0"/>
              <a:t>CoA</a:t>
            </a:r>
          </a:p>
        </p:txBody>
      </p:sp>
      <p:sp>
        <p:nvSpPr>
          <p:cNvPr id="110" name="TextBox 109">
            <a:extLst>
              <a:ext uri="{FF2B5EF4-FFF2-40B4-BE49-F238E27FC236}">
                <a16:creationId xmlns:a16="http://schemas.microsoft.com/office/drawing/2014/main" id="{C7C34799-49C7-034D-BD23-4B134F19E409}"/>
              </a:ext>
            </a:extLst>
          </p:cNvPr>
          <p:cNvSpPr txBox="1"/>
          <p:nvPr/>
        </p:nvSpPr>
        <p:spPr>
          <a:xfrm>
            <a:off x="1955056" y="2507979"/>
            <a:ext cx="557718" cy="307777"/>
          </a:xfrm>
          <a:prstGeom prst="rect">
            <a:avLst/>
          </a:prstGeom>
          <a:noFill/>
          <a:ln w="19050">
            <a:solidFill>
              <a:srgbClr val="FF0000"/>
            </a:solidFill>
          </a:ln>
        </p:spPr>
        <p:txBody>
          <a:bodyPr wrap="none" rtlCol="0">
            <a:spAutoFit/>
          </a:bodyPr>
          <a:lstStyle/>
          <a:p>
            <a:pPr algn="r"/>
            <a:r>
              <a:rPr lang="en-US" sz="1400" dirty="0">
                <a:solidFill>
                  <a:srgbClr val="FF0000"/>
                </a:solidFill>
              </a:rPr>
              <a:t>FASN</a:t>
            </a:r>
          </a:p>
        </p:txBody>
      </p:sp>
      <p:sp>
        <p:nvSpPr>
          <p:cNvPr id="116" name="TextBox 115">
            <a:extLst>
              <a:ext uri="{FF2B5EF4-FFF2-40B4-BE49-F238E27FC236}">
                <a16:creationId xmlns:a16="http://schemas.microsoft.com/office/drawing/2014/main" id="{27DF16A7-A061-F74E-9BDA-C3E25FD8F07C}"/>
              </a:ext>
            </a:extLst>
          </p:cNvPr>
          <p:cNvSpPr txBox="1"/>
          <p:nvPr/>
        </p:nvSpPr>
        <p:spPr>
          <a:xfrm>
            <a:off x="9736848" y="2452605"/>
            <a:ext cx="461986" cy="307777"/>
          </a:xfrm>
          <a:prstGeom prst="rect">
            <a:avLst/>
          </a:prstGeom>
          <a:noFill/>
        </p:spPr>
        <p:txBody>
          <a:bodyPr wrap="none" rtlCol="0">
            <a:spAutoFit/>
          </a:bodyPr>
          <a:lstStyle/>
          <a:p>
            <a:pPr algn="r"/>
            <a:r>
              <a:rPr lang="en-US" sz="1400" b="1" dirty="0">
                <a:solidFill>
                  <a:srgbClr val="FF0000"/>
                </a:solidFill>
              </a:rPr>
              <a:t>C16</a:t>
            </a:r>
          </a:p>
        </p:txBody>
      </p:sp>
      <p:sp>
        <p:nvSpPr>
          <p:cNvPr id="117" name="TextBox 116">
            <a:extLst>
              <a:ext uri="{FF2B5EF4-FFF2-40B4-BE49-F238E27FC236}">
                <a16:creationId xmlns:a16="http://schemas.microsoft.com/office/drawing/2014/main" id="{A28C13C2-95FB-204E-B725-122EA2545FA8}"/>
              </a:ext>
            </a:extLst>
          </p:cNvPr>
          <p:cNvSpPr txBox="1"/>
          <p:nvPr/>
        </p:nvSpPr>
        <p:spPr>
          <a:xfrm>
            <a:off x="10359629" y="2523037"/>
            <a:ext cx="1059329" cy="523220"/>
          </a:xfrm>
          <a:prstGeom prst="rect">
            <a:avLst/>
          </a:prstGeom>
          <a:noFill/>
          <a:ln w="19050">
            <a:solidFill>
              <a:srgbClr val="00B0F0"/>
            </a:solidFill>
          </a:ln>
        </p:spPr>
        <p:txBody>
          <a:bodyPr wrap="none" rtlCol="0">
            <a:spAutoFit/>
          </a:bodyPr>
          <a:lstStyle/>
          <a:p>
            <a:r>
              <a:rPr lang="en-US" sz="1400" dirty="0">
                <a:solidFill>
                  <a:srgbClr val="00B0F0"/>
                </a:solidFill>
              </a:rPr>
              <a:t>Acyl CoA</a:t>
            </a:r>
          </a:p>
          <a:p>
            <a:r>
              <a:rPr lang="en-US" sz="1400" dirty="0">
                <a:solidFill>
                  <a:srgbClr val="00B0F0"/>
                </a:solidFill>
              </a:rPr>
              <a:t>Synthetases</a:t>
            </a:r>
          </a:p>
        </p:txBody>
      </p:sp>
      <p:sp>
        <p:nvSpPr>
          <p:cNvPr id="124" name="TextBox 123">
            <a:extLst>
              <a:ext uri="{FF2B5EF4-FFF2-40B4-BE49-F238E27FC236}">
                <a16:creationId xmlns:a16="http://schemas.microsoft.com/office/drawing/2014/main" id="{FF9874A1-0656-EA47-9BFE-1893DD88001C}"/>
              </a:ext>
            </a:extLst>
          </p:cNvPr>
          <p:cNvSpPr txBox="1"/>
          <p:nvPr/>
        </p:nvSpPr>
        <p:spPr>
          <a:xfrm>
            <a:off x="726100" y="4065980"/>
            <a:ext cx="780598" cy="523220"/>
          </a:xfrm>
          <a:prstGeom prst="rect">
            <a:avLst/>
          </a:prstGeom>
          <a:noFill/>
        </p:spPr>
        <p:txBody>
          <a:bodyPr wrap="none" rtlCol="0">
            <a:spAutoFit/>
          </a:bodyPr>
          <a:lstStyle/>
          <a:p>
            <a:pPr algn="r"/>
            <a:r>
              <a:rPr lang="en-US" sz="1400" dirty="0"/>
              <a:t>Glycerol</a:t>
            </a:r>
          </a:p>
          <a:p>
            <a:pPr algn="r"/>
            <a:r>
              <a:rPr lang="en-US" sz="1400" dirty="0"/>
              <a:t>-3-P</a:t>
            </a:r>
          </a:p>
        </p:txBody>
      </p:sp>
      <p:sp>
        <p:nvSpPr>
          <p:cNvPr id="125" name="TextBox 124">
            <a:extLst>
              <a:ext uri="{FF2B5EF4-FFF2-40B4-BE49-F238E27FC236}">
                <a16:creationId xmlns:a16="http://schemas.microsoft.com/office/drawing/2014/main" id="{D8BC1759-8FB0-7B4D-B1F9-C411F3FE9407}"/>
              </a:ext>
            </a:extLst>
          </p:cNvPr>
          <p:cNvSpPr txBox="1"/>
          <p:nvPr/>
        </p:nvSpPr>
        <p:spPr>
          <a:xfrm>
            <a:off x="1622595" y="3873757"/>
            <a:ext cx="867546" cy="307777"/>
          </a:xfrm>
          <a:prstGeom prst="rect">
            <a:avLst/>
          </a:prstGeom>
          <a:noFill/>
          <a:ln w="19050">
            <a:solidFill>
              <a:schemeClr val="tx1"/>
            </a:solidFill>
          </a:ln>
        </p:spPr>
        <p:txBody>
          <a:bodyPr wrap="none" rtlCol="0">
            <a:spAutoFit/>
          </a:bodyPr>
          <a:lstStyle/>
          <a:p>
            <a:pPr algn="r"/>
            <a:r>
              <a:rPr lang="en-US" sz="1400" dirty="0"/>
              <a:t>1.1.1.102</a:t>
            </a:r>
          </a:p>
        </p:txBody>
      </p:sp>
      <p:cxnSp>
        <p:nvCxnSpPr>
          <p:cNvPr id="127" name="Straight Arrow Connector 126">
            <a:extLst>
              <a:ext uri="{FF2B5EF4-FFF2-40B4-BE49-F238E27FC236}">
                <a16:creationId xmlns:a16="http://schemas.microsoft.com/office/drawing/2014/main" id="{DCFBE966-AE57-674F-8F89-07BF28ECAB05}"/>
              </a:ext>
            </a:extLst>
          </p:cNvPr>
          <p:cNvCxnSpPr>
            <a:cxnSpLocks/>
          </p:cNvCxnSpPr>
          <p:nvPr/>
        </p:nvCxnSpPr>
        <p:spPr>
          <a:xfrm flipH="1">
            <a:off x="2447985" y="4204176"/>
            <a:ext cx="5034" cy="1758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B6D3D3B0-715E-DE41-A590-A4621AECDA9F}"/>
              </a:ext>
            </a:extLst>
          </p:cNvPr>
          <p:cNvCxnSpPr>
            <a:cxnSpLocks/>
          </p:cNvCxnSpPr>
          <p:nvPr/>
        </p:nvCxnSpPr>
        <p:spPr>
          <a:xfrm flipV="1">
            <a:off x="1792971" y="4196060"/>
            <a:ext cx="0" cy="1642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E12C1DF8-C9CD-524D-9A1C-F5664DDAB60E}"/>
              </a:ext>
            </a:extLst>
          </p:cNvPr>
          <p:cNvSpPr txBox="1"/>
          <p:nvPr/>
        </p:nvSpPr>
        <p:spPr>
          <a:xfrm>
            <a:off x="1765207" y="4758716"/>
            <a:ext cx="750783" cy="307777"/>
          </a:xfrm>
          <a:prstGeom prst="rect">
            <a:avLst/>
          </a:prstGeom>
          <a:noFill/>
          <a:ln w="19050">
            <a:solidFill>
              <a:srgbClr val="FF0000"/>
            </a:solidFill>
          </a:ln>
        </p:spPr>
        <p:txBody>
          <a:bodyPr wrap="none" rtlCol="0">
            <a:spAutoFit/>
          </a:bodyPr>
          <a:lstStyle/>
          <a:p>
            <a:pPr algn="r"/>
            <a:r>
              <a:rPr lang="en-US" sz="1400" dirty="0">
                <a:solidFill>
                  <a:srgbClr val="FF0000"/>
                </a:solidFill>
              </a:rPr>
              <a:t>AGPAT5</a:t>
            </a:r>
          </a:p>
        </p:txBody>
      </p:sp>
      <p:cxnSp>
        <p:nvCxnSpPr>
          <p:cNvPr id="130" name="Straight Arrow Connector 129">
            <a:extLst>
              <a:ext uri="{FF2B5EF4-FFF2-40B4-BE49-F238E27FC236}">
                <a16:creationId xmlns:a16="http://schemas.microsoft.com/office/drawing/2014/main" id="{E4BA61A1-90EC-A940-9FA8-AFEE7CADDAE5}"/>
              </a:ext>
            </a:extLst>
          </p:cNvPr>
          <p:cNvCxnSpPr>
            <a:cxnSpLocks/>
          </p:cNvCxnSpPr>
          <p:nvPr/>
        </p:nvCxnSpPr>
        <p:spPr>
          <a:xfrm flipH="1">
            <a:off x="1808809" y="4572344"/>
            <a:ext cx="5034" cy="1758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D7C68E58-1F52-8342-9E30-31B3C0D206A4}"/>
              </a:ext>
            </a:extLst>
          </p:cNvPr>
          <p:cNvCxnSpPr>
            <a:cxnSpLocks/>
          </p:cNvCxnSpPr>
          <p:nvPr/>
        </p:nvCxnSpPr>
        <p:spPr>
          <a:xfrm flipV="1">
            <a:off x="2443867" y="4583893"/>
            <a:ext cx="0" cy="1642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9D95C6F2-4D14-9642-BA69-15D2D4D4CD20}"/>
              </a:ext>
            </a:extLst>
          </p:cNvPr>
          <p:cNvSpPr txBox="1"/>
          <p:nvPr/>
        </p:nvSpPr>
        <p:spPr>
          <a:xfrm>
            <a:off x="1525684" y="4326453"/>
            <a:ext cx="1083758" cy="307777"/>
          </a:xfrm>
          <a:prstGeom prst="rect">
            <a:avLst/>
          </a:prstGeom>
          <a:noFill/>
        </p:spPr>
        <p:txBody>
          <a:bodyPr wrap="none" rtlCol="0">
            <a:spAutoFit/>
          </a:bodyPr>
          <a:lstStyle/>
          <a:p>
            <a:pPr algn="r"/>
            <a:r>
              <a:rPr lang="en-US" sz="1400" dirty="0"/>
              <a:t>FA-CoA  CoA</a:t>
            </a:r>
          </a:p>
        </p:txBody>
      </p:sp>
      <p:cxnSp>
        <p:nvCxnSpPr>
          <p:cNvPr id="136" name="Straight Connector 135">
            <a:extLst>
              <a:ext uri="{FF2B5EF4-FFF2-40B4-BE49-F238E27FC236}">
                <a16:creationId xmlns:a16="http://schemas.microsoft.com/office/drawing/2014/main" id="{A880B69F-A235-5649-8265-9788D2122AB3}"/>
              </a:ext>
            </a:extLst>
          </p:cNvPr>
          <p:cNvCxnSpPr>
            <a:cxnSpLocks/>
          </p:cNvCxnSpPr>
          <p:nvPr/>
        </p:nvCxnSpPr>
        <p:spPr>
          <a:xfrm flipH="1">
            <a:off x="512433" y="2445701"/>
            <a:ext cx="10570672" cy="95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8B12B7AF-1A3C-6F4D-BE4E-4F6A38691928}"/>
              </a:ext>
            </a:extLst>
          </p:cNvPr>
          <p:cNvCxnSpPr>
            <a:cxnSpLocks/>
          </p:cNvCxnSpPr>
          <p:nvPr/>
        </p:nvCxnSpPr>
        <p:spPr>
          <a:xfrm flipH="1">
            <a:off x="512433" y="3769468"/>
            <a:ext cx="10570672" cy="95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52" name="TextBox 151">
            <a:extLst>
              <a:ext uri="{FF2B5EF4-FFF2-40B4-BE49-F238E27FC236}">
                <a16:creationId xmlns:a16="http://schemas.microsoft.com/office/drawing/2014/main" id="{204238F0-AAF7-C746-8E71-E44814498552}"/>
              </a:ext>
            </a:extLst>
          </p:cNvPr>
          <p:cNvSpPr txBox="1"/>
          <p:nvPr/>
        </p:nvSpPr>
        <p:spPr>
          <a:xfrm>
            <a:off x="3710713" y="3852484"/>
            <a:ext cx="743730" cy="307777"/>
          </a:xfrm>
          <a:prstGeom prst="rect">
            <a:avLst/>
          </a:prstGeom>
          <a:noFill/>
          <a:ln w="19050">
            <a:solidFill>
              <a:srgbClr val="FF0000"/>
            </a:solidFill>
          </a:ln>
        </p:spPr>
        <p:txBody>
          <a:bodyPr wrap="none" rtlCol="0">
            <a:spAutoFit/>
          </a:bodyPr>
          <a:lstStyle/>
          <a:p>
            <a:pPr algn="r"/>
            <a:r>
              <a:rPr lang="en-US" sz="1400" dirty="0">
                <a:solidFill>
                  <a:srgbClr val="FF0000"/>
                </a:solidFill>
              </a:rPr>
              <a:t>PPAP2B</a:t>
            </a:r>
          </a:p>
        </p:txBody>
      </p:sp>
      <p:sp>
        <p:nvSpPr>
          <p:cNvPr id="157" name="TextBox 156">
            <a:extLst>
              <a:ext uri="{FF2B5EF4-FFF2-40B4-BE49-F238E27FC236}">
                <a16:creationId xmlns:a16="http://schemas.microsoft.com/office/drawing/2014/main" id="{188338C0-B8A2-B846-A029-911C748C7CA5}"/>
              </a:ext>
            </a:extLst>
          </p:cNvPr>
          <p:cNvSpPr txBox="1"/>
          <p:nvPr/>
        </p:nvSpPr>
        <p:spPr>
          <a:xfrm>
            <a:off x="3446449" y="4773789"/>
            <a:ext cx="1257397" cy="307777"/>
          </a:xfrm>
          <a:prstGeom prst="rect">
            <a:avLst/>
          </a:prstGeom>
          <a:noFill/>
        </p:spPr>
        <p:txBody>
          <a:bodyPr wrap="none" rtlCol="0">
            <a:spAutoFit/>
          </a:bodyPr>
          <a:lstStyle/>
          <a:p>
            <a:pPr algn="ctr"/>
            <a:r>
              <a:rPr lang="en-US" sz="1400" b="1" dirty="0">
                <a:solidFill>
                  <a:srgbClr val="FF0000"/>
                </a:solidFill>
              </a:rPr>
              <a:t>Diacyl glycerol</a:t>
            </a:r>
          </a:p>
        </p:txBody>
      </p:sp>
      <p:sp>
        <p:nvSpPr>
          <p:cNvPr id="158" name="TextBox 157">
            <a:extLst>
              <a:ext uri="{FF2B5EF4-FFF2-40B4-BE49-F238E27FC236}">
                <a16:creationId xmlns:a16="http://schemas.microsoft.com/office/drawing/2014/main" id="{907178A9-9B70-9244-A846-CB9E2C0EC1C2}"/>
              </a:ext>
            </a:extLst>
          </p:cNvPr>
          <p:cNvSpPr txBox="1"/>
          <p:nvPr/>
        </p:nvSpPr>
        <p:spPr>
          <a:xfrm>
            <a:off x="4786515" y="3845561"/>
            <a:ext cx="684803" cy="307777"/>
          </a:xfrm>
          <a:prstGeom prst="rect">
            <a:avLst/>
          </a:prstGeom>
          <a:noFill/>
          <a:ln w="19050">
            <a:solidFill>
              <a:schemeClr val="tx1"/>
            </a:solidFill>
          </a:ln>
        </p:spPr>
        <p:txBody>
          <a:bodyPr wrap="none" rtlCol="0">
            <a:spAutoFit/>
          </a:bodyPr>
          <a:lstStyle/>
          <a:p>
            <a:pPr algn="r"/>
            <a:r>
              <a:rPr lang="en-US" sz="1400" dirty="0"/>
              <a:t>2.7.8.2</a:t>
            </a:r>
          </a:p>
        </p:txBody>
      </p:sp>
      <p:sp>
        <p:nvSpPr>
          <p:cNvPr id="160" name="TextBox 159">
            <a:extLst>
              <a:ext uri="{FF2B5EF4-FFF2-40B4-BE49-F238E27FC236}">
                <a16:creationId xmlns:a16="http://schemas.microsoft.com/office/drawing/2014/main" id="{F892EB41-A166-DD4A-BCDF-90631AB634B4}"/>
              </a:ext>
            </a:extLst>
          </p:cNvPr>
          <p:cNvSpPr txBox="1"/>
          <p:nvPr/>
        </p:nvSpPr>
        <p:spPr>
          <a:xfrm>
            <a:off x="5757032" y="3840937"/>
            <a:ext cx="730521" cy="307777"/>
          </a:xfrm>
          <a:prstGeom prst="rect">
            <a:avLst/>
          </a:prstGeom>
          <a:noFill/>
          <a:ln w="19050">
            <a:solidFill>
              <a:srgbClr val="FF0000"/>
            </a:solidFill>
          </a:ln>
        </p:spPr>
        <p:txBody>
          <a:bodyPr wrap="none" rtlCol="0">
            <a:spAutoFit/>
          </a:bodyPr>
          <a:lstStyle/>
          <a:p>
            <a:r>
              <a:rPr lang="en-US" sz="1400" dirty="0">
                <a:solidFill>
                  <a:srgbClr val="FF0000"/>
                </a:solidFill>
              </a:rPr>
              <a:t>PTDSS1</a:t>
            </a:r>
          </a:p>
        </p:txBody>
      </p:sp>
      <p:sp>
        <p:nvSpPr>
          <p:cNvPr id="161" name="TextBox 160">
            <a:extLst>
              <a:ext uri="{FF2B5EF4-FFF2-40B4-BE49-F238E27FC236}">
                <a16:creationId xmlns:a16="http://schemas.microsoft.com/office/drawing/2014/main" id="{3C55DA04-B11D-FA46-8D89-10CE2DA4C81A}"/>
              </a:ext>
            </a:extLst>
          </p:cNvPr>
          <p:cNvSpPr txBox="1"/>
          <p:nvPr/>
        </p:nvSpPr>
        <p:spPr>
          <a:xfrm>
            <a:off x="800040" y="4831644"/>
            <a:ext cx="751809" cy="523220"/>
          </a:xfrm>
          <a:prstGeom prst="rect">
            <a:avLst/>
          </a:prstGeom>
          <a:noFill/>
        </p:spPr>
        <p:txBody>
          <a:bodyPr wrap="none" rtlCol="0">
            <a:spAutoFit/>
          </a:bodyPr>
          <a:lstStyle/>
          <a:p>
            <a:pPr algn="r"/>
            <a:r>
              <a:rPr lang="en-US" sz="1400" dirty="0"/>
              <a:t>Triacyl</a:t>
            </a:r>
          </a:p>
          <a:p>
            <a:pPr algn="r"/>
            <a:r>
              <a:rPr lang="en-US" sz="1400" dirty="0"/>
              <a:t>glycerol</a:t>
            </a:r>
          </a:p>
        </p:txBody>
      </p:sp>
      <p:sp>
        <p:nvSpPr>
          <p:cNvPr id="163" name="TextBox 162">
            <a:extLst>
              <a:ext uri="{FF2B5EF4-FFF2-40B4-BE49-F238E27FC236}">
                <a16:creationId xmlns:a16="http://schemas.microsoft.com/office/drawing/2014/main" id="{6DD6F7A4-06EE-114B-A618-6A695171AB05}"/>
              </a:ext>
            </a:extLst>
          </p:cNvPr>
          <p:cNvSpPr txBox="1"/>
          <p:nvPr/>
        </p:nvSpPr>
        <p:spPr>
          <a:xfrm>
            <a:off x="1923019" y="5157428"/>
            <a:ext cx="511680" cy="307777"/>
          </a:xfrm>
          <a:prstGeom prst="rect">
            <a:avLst/>
          </a:prstGeom>
          <a:noFill/>
          <a:ln w="19050">
            <a:solidFill>
              <a:srgbClr val="FF0000"/>
            </a:solidFill>
          </a:ln>
        </p:spPr>
        <p:txBody>
          <a:bodyPr wrap="none" rtlCol="0">
            <a:spAutoFit/>
          </a:bodyPr>
          <a:lstStyle/>
          <a:p>
            <a:pPr algn="r"/>
            <a:r>
              <a:rPr lang="en-US" sz="1400" dirty="0">
                <a:solidFill>
                  <a:srgbClr val="FF0000"/>
                </a:solidFill>
              </a:rPr>
              <a:t>LIPG</a:t>
            </a:r>
          </a:p>
        </p:txBody>
      </p:sp>
      <p:cxnSp>
        <p:nvCxnSpPr>
          <p:cNvPr id="164" name="Straight Arrow Connector 163">
            <a:extLst>
              <a:ext uri="{FF2B5EF4-FFF2-40B4-BE49-F238E27FC236}">
                <a16:creationId xmlns:a16="http://schemas.microsoft.com/office/drawing/2014/main" id="{BA66E52C-E982-4A4E-BBE0-402FE7BDB2E7}"/>
              </a:ext>
            </a:extLst>
          </p:cNvPr>
          <p:cNvCxnSpPr>
            <a:cxnSpLocks/>
            <a:stCxn id="163" idx="3"/>
          </p:cNvCxnSpPr>
          <p:nvPr/>
        </p:nvCxnSpPr>
        <p:spPr>
          <a:xfrm flipV="1">
            <a:off x="2434699" y="5016222"/>
            <a:ext cx="1082688" cy="29509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a:extLst>
              <a:ext uri="{FF2B5EF4-FFF2-40B4-BE49-F238E27FC236}">
                <a16:creationId xmlns:a16="http://schemas.microsoft.com/office/drawing/2014/main" id="{4F2880C3-B66A-5747-8E95-A2AAA7124A55}"/>
              </a:ext>
            </a:extLst>
          </p:cNvPr>
          <p:cNvCxnSpPr>
            <a:cxnSpLocks/>
            <a:endCxn id="158" idx="1"/>
          </p:cNvCxnSpPr>
          <p:nvPr/>
        </p:nvCxnSpPr>
        <p:spPr>
          <a:xfrm flipV="1">
            <a:off x="4403049" y="3999450"/>
            <a:ext cx="383466" cy="78762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9" name="TextBox 168">
            <a:extLst>
              <a:ext uri="{FF2B5EF4-FFF2-40B4-BE49-F238E27FC236}">
                <a16:creationId xmlns:a16="http://schemas.microsoft.com/office/drawing/2014/main" id="{342DB1A9-2BF8-8E4F-8A6D-BA7F98B0B6BD}"/>
              </a:ext>
            </a:extLst>
          </p:cNvPr>
          <p:cNvSpPr txBox="1"/>
          <p:nvPr/>
        </p:nvSpPr>
        <p:spPr>
          <a:xfrm>
            <a:off x="3117766" y="5172693"/>
            <a:ext cx="900503" cy="307777"/>
          </a:xfrm>
          <a:prstGeom prst="rect">
            <a:avLst/>
          </a:prstGeom>
          <a:noFill/>
        </p:spPr>
        <p:txBody>
          <a:bodyPr wrap="none" rtlCol="0">
            <a:spAutoFit/>
          </a:bodyPr>
          <a:lstStyle/>
          <a:p>
            <a:pPr algn="r"/>
            <a:r>
              <a:rPr lang="en-US" sz="1400" b="1" dirty="0"/>
              <a:t>Fatty acid</a:t>
            </a:r>
          </a:p>
        </p:txBody>
      </p:sp>
      <p:cxnSp>
        <p:nvCxnSpPr>
          <p:cNvPr id="172" name="Straight Arrow Connector 171">
            <a:extLst>
              <a:ext uri="{FF2B5EF4-FFF2-40B4-BE49-F238E27FC236}">
                <a16:creationId xmlns:a16="http://schemas.microsoft.com/office/drawing/2014/main" id="{8CD98368-9BFD-A748-ACD1-31D97CE7A5C3}"/>
              </a:ext>
            </a:extLst>
          </p:cNvPr>
          <p:cNvCxnSpPr>
            <a:cxnSpLocks/>
            <a:endCxn id="163" idx="1"/>
          </p:cNvCxnSpPr>
          <p:nvPr/>
        </p:nvCxnSpPr>
        <p:spPr>
          <a:xfrm>
            <a:off x="1469119" y="5175264"/>
            <a:ext cx="453900" cy="13605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6A8828F0-52A0-594C-8B9A-CAA7A72A3B1D}"/>
              </a:ext>
            </a:extLst>
          </p:cNvPr>
          <p:cNvCxnSpPr>
            <a:cxnSpLocks/>
            <a:endCxn id="181" idx="1"/>
          </p:cNvCxnSpPr>
          <p:nvPr/>
        </p:nvCxnSpPr>
        <p:spPr>
          <a:xfrm flipV="1">
            <a:off x="4619178" y="4927677"/>
            <a:ext cx="196943"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173">
            <a:extLst>
              <a:ext uri="{FF2B5EF4-FFF2-40B4-BE49-F238E27FC236}">
                <a16:creationId xmlns:a16="http://schemas.microsoft.com/office/drawing/2014/main" id="{B405455D-39E3-3246-8F9B-D996B1AA9F5E}"/>
              </a:ext>
            </a:extLst>
          </p:cNvPr>
          <p:cNvCxnSpPr>
            <a:cxnSpLocks/>
            <a:stCxn id="160" idx="3"/>
          </p:cNvCxnSpPr>
          <p:nvPr/>
        </p:nvCxnSpPr>
        <p:spPr>
          <a:xfrm>
            <a:off x="6487553" y="3994826"/>
            <a:ext cx="273191" cy="2591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5" name="Straight Arrow Connector 174">
            <a:extLst>
              <a:ext uri="{FF2B5EF4-FFF2-40B4-BE49-F238E27FC236}">
                <a16:creationId xmlns:a16="http://schemas.microsoft.com/office/drawing/2014/main" id="{33DB4B6A-ACAC-BE4C-BF7A-9632FE89D196}"/>
              </a:ext>
            </a:extLst>
          </p:cNvPr>
          <p:cNvCxnSpPr>
            <a:cxnSpLocks/>
            <a:stCxn id="199" idx="3"/>
            <a:endCxn id="208" idx="1"/>
          </p:cNvCxnSpPr>
          <p:nvPr/>
        </p:nvCxnSpPr>
        <p:spPr>
          <a:xfrm>
            <a:off x="8267078" y="3991950"/>
            <a:ext cx="218055" cy="645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43F4E2D5-5784-884C-84C5-C26897FB90F5}"/>
              </a:ext>
            </a:extLst>
          </p:cNvPr>
          <p:cNvSpPr txBox="1"/>
          <p:nvPr/>
        </p:nvSpPr>
        <p:spPr>
          <a:xfrm>
            <a:off x="4816121" y="4773788"/>
            <a:ext cx="684803" cy="307777"/>
          </a:xfrm>
          <a:prstGeom prst="rect">
            <a:avLst/>
          </a:prstGeom>
          <a:noFill/>
          <a:ln w="19050">
            <a:solidFill>
              <a:schemeClr val="tx1"/>
            </a:solidFill>
          </a:ln>
        </p:spPr>
        <p:txBody>
          <a:bodyPr wrap="none" rtlCol="0">
            <a:spAutoFit/>
          </a:bodyPr>
          <a:lstStyle/>
          <a:p>
            <a:pPr algn="r"/>
            <a:r>
              <a:rPr lang="en-US" sz="1400" dirty="0"/>
              <a:t>2.7.8.1</a:t>
            </a:r>
          </a:p>
        </p:txBody>
      </p:sp>
      <p:sp>
        <p:nvSpPr>
          <p:cNvPr id="185" name="TextBox 184">
            <a:extLst>
              <a:ext uri="{FF2B5EF4-FFF2-40B4-BE49-F238E27FC236}">
                <a16:creationId xmlns:a16="http://schemas.microsoft.com/office/drawing/2014/main" id="{1CE12B0A-3BEB-F24E-AA4D-CEC2E1CD9A19}"/>
              </a:ext>
            </a:extLst>
          </p:cNvPr>
          <p:cNvSpPr txBox="1"/>
          <p:nvPr/>
        </p:nvSpPr>
        <p:spPr>
          <a:xfrm>
            <a:off x="5787154" y="4780071"/>
            <a:ext cx="730521" cy="307777"/>
          </a:xfrm>
          <a:prstGeom prst="rect">
            <a:avLst/>
          </a:prstGeom>
          <a:noFill/>
          <a:ln w="19050">
            <a:solidFill>
              <a:srgbClr val="FF0000"/>
            </a:solidFill>
          </a:ln>
        </p:spPr>
        <p:txBody>
          <a:bodyPr wrap="none" rtlCol="0">
            <a:spAutoFit/>
          </a:bodyPr>
          <a:lstStyle/>
          <a:p>
            <a:r>
              <a:rPr lang="en-US" sz="1400" dirty="0">
                <a:solidFill>
                  <a:srgbClr val="FF0000"/>
                </a:solidFill>
              </a:rPr>
              <a:t>PTDSS2</a:t>
            </a:r>
          </a:p>
        </p:txBody>
      </p:sp>
      <p:cxnSp>
        <p:nvCxnSpPr>
          <p:cNvPr id="190" name="Straight Arrow Connector 189">
            <a:extLst>
              <a:ext uri="{FF2B5EF4-FFF2-40B4-BE49-F238E27FC236}">
                <a16:creationId xmlns:a16="http://schemas.microsoft.com/office/drawing/2014/main" id="{86192395-E2F3-AA46-ABB5-CBCE5543913C}"/>
              </a:ext>
            </a:extLst>
          </p:cNvPr>
          <p:cNvCxnSpPr>
            <a:cxnSpLocks/>
            <a:stCxn id="181" idx="3"/>
            <a:endCxn id="185" idx="1"/>
          </p:cNvCxnSpPr>
          <p:nvPr/>
        </p:nvCxnSpPr>
        <p:spPr>
          <a:xfrm>
            <a:off x="5500924" y="4927677"/>
            <a:ext cx="286230" cy="62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TextBox 192">
            <a:extLst>
              <a:ext uri="{FF2B5EF4-FFF2-40B4-BE49-F238E27FC236}">
                <a16:creationId xmlns:a16="http://schemas.microsoft.com/office/drawing/2014/main" id="{8DCD7997-C58A-774F-8F37-1F9C3428746A}"/>
              </a:ext>
            </a:extLst>
          </p:cNvPr>
          <p:cNvSpPr txBox="1"/>
          <p:nvPr/>
        </p:nvSpPr>
        <p:spPr>
          <a:xfrm>
            <a:off x="6608978" y="4234646"/>
            <a:ext cx="917174" cy="523220"/>
          </a:xfrm>
          <a:prstGeom prst="rect">
            <a:avLst/>
          </a:prstGeom>
          <a:noFill/>
        </p:spPr>
        <p:txBody>
          <a:bodyPr wrap="none" rtlCol="0">
            <a:spAutoFit/>
          </a:bodyPr>
          <a:lstStyle/>
          <a:p>
            <a:pPr algn="r"/>
            <a:r>
              <a:rPr lang="en-US" sz="1400" dirty="0" err="1">
                <a:solidFill>
                  <a:srgbClr val="00B0F0"/>
                </a:solidFill>
              </a:rPr>
              <a:t>Phosphat</a:t>
            </a:r>
            <a:r>
              <a:rPr lang="en-US" sz="1400" dirty="0">
                <a:solidFill>
                  <a:srgbClr val="00B0F0"/>
                </a:solidFill>
              </a:rPr>
              <a:t>.</a:t>
            </a:r>
          </a:p>
          <a:p>
            <a:pPr algn="ctr"/>
            <a:r>
              <a:rPr lang="en-US" sz="1400" dirty="0">
                <a:solidFill>
                  <a:srgbClr val="00B0F0"/>
                </a:solidFill>
              </a:rPr>
              <a:t>serine</a:t>
            </a:r>
          </a:p>
        </p:txBody>
      </p:sp>
      <p:cxnSp>
        <p:nvCxnSpPr>
          <p:cNvPr id="194" name="Straight Arrow Connector 193">
            <a:extLst>
              <a:ext uri="{FF2B5EF4-FFF2-40B4-BE49-F238E27FC236}">
                <a16:creationId xmlns:a16="http://schemas.microsoft.com/office/drawing/2014/main" id="{BAF8F946-2DF2-F149-ABC0-CF4A4FD81B4D}"/>
              </a:ext>
            </a:extLst>
          </p:cNvPr>
          <p:cNvCxnSpPr>
            <a:cxnSpLocks/>
            <a:stCxn id="185" idx="3"/>
          </p:cNvCxnSpPr>
          <p:nvPr/>
        </p:nvCxnSpPr>
        <p:spPr>
          <a:xfrm flipV="1">
            <a:off x="6517675" y="4530100"/>
            <a:ext cx="296415" cy="4038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8" name="TextBox 197">
            <a:extLst>
              <a:ext uri="{FF2B5EF4-FFF2-40B4-BE49-F238E27FC236}">
                <a16:creationId xmlns:a16="http://schemas.microsoft.com/office/drawing/2014/main" id="{DCC3FA70-54BF-104B-B729-F3F5348DCAFA}"/>
              </a:ext>
            </a:extLst>
          </p:cNvPr>
          <p:cNvSpPr txBox="1"/>
          <p:nvPr/>
        </p:nvSpPr>
        <p:spPr>
          <a:xfrm>
            <a:off x="7511867" y="4775800"/>
            <a:ext cx="785793" cy="307777"/>
          </a:xfrm>
          <a:prstGeom prst="rect">
            <a:avLst/>
          </a:prstGeom>
          <a:noFill/>
          <a:ln w="19050">
            <a:solidFill>
              <a:schemeClr val="tx1"/>
            </a:solidFill>
          </a:ln>
        </p:spPr>
        <p:txBody>
          <a:bodyPr wrap="square" rtlCol="0">
            <a:spAutoFit/>
          </a:bodyPr>
          <a:lstStyle/>
          <a:p>
            <a:pPr algn="r"/>
            <a:r>
              <a:rPr lang="en-US" sz="1400" dirty="0" err="1"/>
              <a:t>Flippase</a:t>
            </a:r>
            <a:endParaRPr lang="en-US" sz="1400" dirty="0"/>
          </a:p>
        </p:txBody>
      </p:sp>
      <p:sp>
        <p:nvSpPr>
          <p:cNvPr id="199" name="TextBox 198">
            <a:extLst>
              <a:ext uri="{FF2B5EF4-FFF2-40B4-BE49-F238E27FC236}">
                <a16:creationId xmlns:a16="http://schemas.microsoft.com/office/drawing/2014/main" id="{914EF108-E677-FE41-81D6-751AB2F58BC1}"/>
              </a:ext>
            </a:extLst>
          </p:cNvPr>
          <p:cNvSpPr txBox="1"/>
          <p:nvPr/>
        </p:nvSpPr>
        <p:spPr>
          <a:xfrm>
            <a:off x="7547009" y="3838061"/>
            <a:ext cx="720069" cy="307777"/>
          </a:xfrm>
          <a:prstGeom prst="rect">
            <a:avLst/>
          </a:prstGeom>
          <a:noFill/>
          <a:ln w="19050">
            <a:solidFill>
              <a:srgbClr val="FF0000"/>
            </a:solidFill>
          </a:ln>
        </p:spPr>
        <p:txBody>
          <a:bodyPr wrap="square" rtlCol="0">
            <a:spAutoFit/>
          </a:bodyPr>
          <a:lstStyle/>
          <a:p>
            <a:r>
              <a:rPr lang="en-US" sz="1400" dirty="0">
                <a:solidFill>
                  <a:srgbClr val="FF0000"/>
                </a:solidFill>
              </a:rPr>
              <a:t>PLSCR4</a:t>
            </a:r>
          </a:p>
        </p:txBody>
      </p:sp>
      <p:cxnSp>
        <p:nvCxnSpPr>
          <p:cNvPr id="201" name="Straight Arrow Connector 200">
            <a:extLst>
              <a:ext uri="{FF2B5EF4-FFF2-40B4-BE49-F238E27FC236}">
                <a16:creationId xmlns:a16="http://schemas.microsoft.com/office/drawing/2014/main" id="{1573B78E-AF44-674E-A703-0FC32CC2687B}"/>
              </a:ext>
            </a:extLst>
          </p:cNvPr>
          <p:cNvCxnSpPr>
            <a:cxnSpLocks/>
            <a:endCxn id="198" idx="1"/>
          </p:cNvCxnSpPr>
          <p:nvPr/>
        </p:nvCxnSpPr>
        <p:spPr>
          <a:xfrm>
            <a:off x="7343503" y="4601080"/>
            <a:ext cx="168364" cy="32860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8D1F8093-28C2-F642-BA33-ED688C83884B}"/>
              </a:ext>
            </a:extLst>
          </p:cNvPr>
          <p:cNvCxnSpPr>
            <a:cxnSpLocks/>
            <a:stCxn id="198" idx="0"/>
            <a:endCxn id="199" idx="2"/>
          </p:cNvCxnSpPr>
          <p:nvPr/>
        </p:nvCxnSpPr>
        <p:spPr>
          <a:xfrm flipV="1">
            <a:off x="7904764" y="4145838"/>
            <a:ext cx="2280" cy="6299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8" name="TextBox 207">
            <a:extLst>
              <a:ext uri="{FF2B5EF4-FFF2-40B4-BE49-F238E27FC236}">
                <a16:creationId xmlns:a16="http://schemas.microsoft.com/office/drawing/2014/main" id="{71B57F10-390C-024E-80EE-93D30F92BA70}"/>
              </a:ext>
            </a:extLst>
          </p:cNvPr>
          <p:cNvSpPr txBox="1"/>
          <p:nvPr/>
        </p:nvSpPr>
        <p:spPr>
          <a:xfrm>
            <a:off x="8485133" y="3844517"/>
            <a:ext cx="880576" cy="307777"/>
          </a:xfrm>
          <a:prstGeom prst="rect">
            <a:avLst/>
          </a:prstGeom>
          <a:noFill/>
          <a:ln w="19050">
            <a:solidFill>
              <a:srgbClr val="FF0000"/>
            </a:solidFill>
          </a:ln>
        </p:spPr>
        <p:txBody>
          <a:bodyPr wrap="square" rtlCol="0">
            <a:spAutoFit/>
          </a:bodyPr>
          <a:lstStyle/>
          <a:p>
            <a:r>
              <a:rPr lang="en-US" sz="1400" dirty="0">
                <a:solidFill>
                  <a:srgbClr val="FF0000"/>
                </a:solidFill>
              </a:rPr>
              <a:t>PLA2G2A</a:t>
            </a:r>
          </a:p>
        </p:txBody>
      </p:sp>
      <p:sp>
        <p:nvSpPr>
          <p:cNvPr id="211" name="TextBox 210">
            <a:extLst>
              <a:ext uri="{FF2B5EF4-FFF2-40B4-BE49-F238E27FC236}">
                <a16:creationId xmlns:a16="http://schemas.microsoft.com/office/drawing/2014/main" id="{1755ABBD-4969-4348-A8D5-1F776A71145F}"/>
              </a:ext>
            </a:extLst>
          </p:cNvPr>
          <p:cNvSpPr txBox="1"/>
          <p:nvPr/>
        </p:nvSpPr>
        <p:spPr>
          <a:xfrm>
            <a:off x="9967841" y="4003668"/>
            <a:ext cx="1255024" cy="738664"/>
          </a:xfrm>
          <a:prstGeom prst="rect">
            <a:avLst/>
          </a:prstGeom>
          <a:noFill/>
        </p:spPr>
        <p:txBody>
          <a:bodyPr wrap="none" rtlCol="0">
            <a:spAutoFit/>
          </a:bodyPr>
          <a:lstStyle/>
          <a:p>
            <a:r>
              <a:rPr lang="en-US" sz="1400" b="1" dirty="0" err="1">
                <a:solidFill>
                  <a:srgbClr val="FF0000"/>
                </a:solidFill>
              </a:rPr>
              <a:t>Lysophosphat</a:t>
            </a:r>
            <a:r>
              <a:rPr lang="en-US" sz="1400" b="1" dirty="0">
                <a:solidFill>
                  <a:srgbClr val="FF0000"/>
                </a:solidFill>
              </a:rPr>
              <a:t>.</a:t>
            </a:r>
          </a:p>
          <a:p>
            <a:r>
              <a:rPr lang="en-US" sz="1400" b="1" dirty="0">
                <a:solidFill>
                  <a:srgbClr val="FF0000"/>
                </a:solidFill>
              </a:rPr>
              <a:t>Serine </a:t>
            </a:r>
            <a:r>
              <a:rPr lang="en-US" sz="1400" dirty="0">
                <a:solidFill>
                  <a:srgbClr val="FF0000"/>
                </a:solidFill>
              </a:rPr>
              <a:t>(extra-</a:t>
            </a:r>
          </a:p>
          <a:p>
            <a:r>
              <a:rPr lang="en-US" sz="1400" dirty="0">
                <a:solidFill>
                  <a:srgbClr val="FF0000"/>
                </a:solidFill>
              </a:rPr>
              <a:t>cellular)</a:t>
            </a:r>
          </a:p>
        </p:txBody>
      </p:sp>
      <p:cxnSp>
        <p:nvCxnSpPr>
          <p:cNvPr id="212" name="Straight Arrow Connector 211">
            <a:extLst>
              <a:ext uri="{FF2B5EF4-FFF2-40B4-BE49-F238E27FC236}">
                <a16:creationId xmlns:a16="http://schemas.microsoft.com/office/drawing/2014/main" id="{BD59CCD4-0E0A-C04D-A8D9-A39E92FF081A}"/>
              </a:ext>
            </a:extLst>
          </p:cNvPr>
          <p:cNvCxnSpPr>
            <a:cxnSpLocks/>
            <a:stCxn id="208" idx="3"/>
            <a:endCxn id="211" idx="1"/>
          </p:cNvCxnSpPr>
          <p:nvPr/>
        </p:nvCxnSpPr>
        <p:spPr>
          <a:xfrm>
            <a:off x="9365709" y="3998406"/>
            <a:ext cx="602132" cy="37459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6" name="TextBox 215">
            <a:extLst>
              <a:ext uri="{FF2B5EF4-FFF2-40B4-BE49-F238E27FC236}">
                <a16:creationId xmlns:a16="http://schemas.microsoft.com/office/drawing/2014/main" id="{A687B184-25B6-9144-A7D2-E0AF3CFAA7D7}"/>
              </a:ext>
            </a:extLst>
          </p:cNvPr>
          <p:cNvSpPr txBox="1"/>
          <p:nvPr/>
        </p:nvSpPr>
        <p:spPr>
          <a:xfrm>
            <a:off x="8499282" y="4806238"/>
            <a:ext cx="880576" cy="523220"/>
          </a:xfrm>
          <a:prstGeom prst="rect">
            <a:avLst/>
          </a:prstGeom>
          <a:noFill/>
          <a:ln w="19050">
            <a:solidFill>
              <a:srgbClr val="FF0000"/>
            </a:solidFill>
          </a:ln>
        </p:spPr>
        <p:txBody>
          <a:bodyPr wrap="square" rtlCol="0">
            <a:spAutoFit/>
          </a:bodyPr>
          <a:lstStyle/>
          <a:p>
            <a:pPr algn="ctr"/>
            <a:r>
              <a:rPr lang="en-US" sz="1400" dirty="0">
                <a:solidFill>
                  <a:srgbClr val="FF0000"/>
                </a:solidFill>
              </a:rPr>
              <a:t>LPCAT1</a:t>
            </a:r>
          </a:p>
          <a:p>
            <a:pPr algn="ctr"/>
            <a:r>
              <a:rPr lang="en-US" sz="1400" dirty="0">
                <a:solidFill>
                  <a:srgbClr val="FF0000"/>
                </a:solidFill>
              </a:rPr>
              <a:t>(in ER)</a:t>
            </a:r>
          </a:p>
        </p:txBody>
      </p:sp>
      <p:sp>
        <p:nvSpPr>
          <p:cNvPr id="241" name="TextBox 240">
            <a:extLst>
              <a:ext uri="{FF2B5EF4-FFF2-40B4-BE49-F238E27FC236}">
                <a16:creationId xmlns:a16="http://schemas.microsoft.com/office/drawing/2014/main" id="{88747D77-1EF6-844D-94F2-F795A9BC0F80}"/>
              </a:ext>
            </a:extLst>
          </p:cNvPr>
          <p:cNvSpPr txBox="1"/>
          <p:nvPr/>
        </p:nvSpPr>
        <p:spPr>
          <a:xfrm>
            <a:off x="3079714" y="4218783"/>
            <a:ext cx="635174" cy="523220"/>
          </a:xfrm>
          <a:prstGeom prst="rect">
            <a:avLst/>
          </a:prstGeom>
          <a:noFill/>
          <a:ln w="19050">
            <a:solidFill>
              <a:srgbClr val="00B0F0"/>
            </a:solidFill>
          </a:ln>
        </p:spPr>
        <p:txBody>
          <a:bodyPr wrap="none" rtlCol="0">
            <a:spAutoFit/>
          </a:bodyPr>
          <a:lstStyle/>
          <a:p>
            <a:pPr algn="r"/>
            <a:r>
              <a:rPr lang="en-US" sz="1400" dirty="0">
                <a:solidFill>
                  <a:srgbClr val="00B0F0"/>
                </a:solidFill>
              </a:rPr>
              <a:t>DGKE,</a:t>
            </a:r>
          </a:p>
          <a:p>
            <a:r>
              <a:rPr lang="en-US" sz="1400" dirty="0">
                <a:solidFill>
                  <a:srgbClr val="00B0F0"/>
                </a:solidFill>
              </a:rPr>
              <a:t>G,H,Z</a:t>
            </a:r>
          </a:p>
        </p:txBody>
      </p:sp>
      <p:cxnSp>
        <p:nvCxnSpPr>
          <p:cNvPr id="243" name="Straight Arrow Connector 242">
            <a:extLst>
              <a:ext uri="{FF2B5EF4-FFF2-40B4-BE49-F238E27FC236}">
                <a16:creationId xmlns:a16="http://schemas.microsoft.com/office/drawing/2014/main" id="{34F477C7-871D-CC44-B1DE-BC7A5F55237A}"/>
              </a:ext>
            </a:extLst>
          </p:cNvPr>
          <p:cNvCxnSpPr>
            <a:cxnSpLocks/>
          </p:cNvCxnSpPr>
          <p:nvPr/>
        </p:nvCxnSpPr>
        <p:spPr>
          <a:xfrm>
            <a:off x="2924953" y="4013910"/>
            <a:ext cx="0" cy="889170"/>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46" name="Straight Arrow Connector 245">
            <a:extLst>
              <a:ext uri="{FF2B5EF4-FFF2-40B4-BE49-F238E27FC236}">
                <a16:creationId xmlns:a16="http://schemas.microsoft.com/office/drawing/2014/main" id="{E9BC9467-EC89-FF47-8FD7-4FDABBC4CD4D}"/>
              </a:ext>
            </a:extLst>
          </p:cNvPr>
          <p:cNvCxnSpPr>
            <a:cxnSpLocks/>
            <a:endCxn id="129" idx="3"/>
          </p:cNvCxnSpPr>
          <p:nvPr/>
        </p:nvCxnSpPr>
        <p:spPr>
          <a:xfrm flipH="1">
            <a:off x="2515990" y="4903080"/>
            <a:ext cx="415465" cy="9525"/>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51" name="Straight Arrow Connector 250">
            <a:extLst>
              <a:ext uri="{FF2B5EF4-FFF2-40B4-BE49-F238E27FC236}">
                <a16:creationId xmlns:a16="http://schemas.microsoft.com/office/drawing/2014/main" id="{BAE2503A-DFEF-E54E-91BA-7CD4F3DD3FEB}"/>
              </a:ext>
            </a:extLst>
          </p:cNvPr>
          <p:cNvCxnSpPr>
            <a:cxnSpLocks/>
            <a:endCxn id="241" idx="2"/>
          </p:cNvCxnSpPr>
          <p:nvPr/>
        </p:nvCxnSpPr>
        <p:spPr>
          <a:xfrm flipH="1" flipV="1">
            <a:off x="3397301" y="4742003"/>
            <a:ext cx="315690" cy="10359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2" name="Straight Arrow Connector 251">
            <a:extLst>
              <a:ext uri="{FF2B5EF4-FFF2-40B4-BE49-F238E27FC236}">
                <a16:creationId xmlns:a16="http://schemas.microsoft.com/office/drawing/2014/main" id="{7D6C5993-978E-F04D-8209-7E59CDACFAC6}"/>
              </a:ext>
            </a:extLst>
          </p:cNvPr>
          <p:cNvCxnSpPr>
            <a:cxnSpLocks/>
            <a:stCxn id="241" idx="0"/>
          </p:cNvCxnSpPr>
          <p:nvPr/>
        </p:nvCxnSpPr>
        <p:spPr>
          <a:xfrm flipV="1">
            <a:off x="3397301" y="4013909"/>
            <a:ext cx="0" cy="20487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AB17AF05-7BA0-CB4C-BEC5-A6DF175FD74A}"/>
              </a:ext>
            </a:extLst>
          </p:cNvPr>
          <p:cNvSpPr txBox="1"/>
          <p:nvPr/>
        </p:nvSpPr>
        <p:spPr>
          <a:xfrm>
            <a:off x="2832551" y="2901688"/>
            <a:ext cx="1095172" cy="738664"/>
          </a:xfrm>
          <a:prstGeom prst="rect">
            <a:avLst/>
          </a:prstGeom>
          <a:noFill/>
        </p:spPr>
        <p:txBody>
          <a:bodyPr wrap="none" rtlCol="0">
            <a:spAutoFit/>
          </a:bodyPr>
          <a:lstStyle/>
          <a:p>
            <a:pPr algn="r"/>
            <a:r>
              <a:rPr lang="en-US" sz="1400" dirty="0"/>
              <a:t>Triacyl</a:t>
            </a:r>
          </a:p>
          <a:p>
            <a:pPr algn="r"/>
            <a:r>
              <a:rPr lang="en-US" sz="1400" dirty="0" err="1"/>
              <a:t>Glycerols</a:t>
            </a:r>
            <a:endParaRPr lang="en-US" sz="1400" dirty="0"/>
          </a:p>
          <a:p>
            <a:pPr algn="r"/>
            <a:r>
              <a:rPr lang="en-US" sz="1400" dirty="0"/>
              <a:t>Lipoproteins</a:t>
            </a:r>
          </a:p>
        </p:txBody>
      </p:sp>
      <p:cxnSp>
        <p:nvCxnSpPr>
          <p:cNvPr id="111" name="Straight Arrow Connector 110">
            <a:extLst>
              <a:ext uri="{FF2B5EF4-FFF2-40B4-BE49-F238E27FC236}">
                <a16:creationId xmlns:a16="http://schemas.microsoft.com/office/drawing/2014/main" id="{A69140D6-BAB7-324B-BE03-31979E19AE89}"/>
              </a:ext>
            </a:extLst>
          </p:cNvPr>
          <p:cNvCxnSpPr>
            <a:cxnSpLocks/>
            <a:endCxn id="113" idx="1"/>
          </p:cNvCxnSpPr>
          <p:nvPr/>
        </p:nvCxnSpPr>
        <p:spPr>
          <a:xfrm>
            <a:off x="3927723" y="3486265"/>
            <a:ext cx="422484"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0FF09C45-AB81-8A4C-B4B6-B4B47148E96D}"/>
              </a:ext>
            </a:extLst>
          </p:cNvPr>
          <p:cNvCxnSpPr>
            <a:cxnSpLocks/>
            <a:endCxn id="114" idx="1"/>
          </p:cNvCxnSpPr>
          <p:nvPr/>
        </p:nvCxnSpPr>
        <p:spPr>
          <a:xfrm>
            <a:off x="3863700" y="3148437"/>
            <a:ext cx="304315"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311EE54A-007F-424E-B8B5-3D04E61D2F5D}"/>
              </a:ext>
            </a:extLst>
          </p:cNvPr>
          <p:cNvSpPr txBox="1"/>
          <p:nvPr/>
        </p:nvSpPr>
        <p:spPr>
          <a:xfrm>
            <a:off x="4350207" y="3332376"/>
            <a:ext cx="428322" cy="307777"/>
          </a:xfrm>
          <a:prstGeom prst="rect">
            <a:avLst/>
          </a:prstGeom>
          <a:noFill/>
          <a:ln w="19050">
            <a:solidFill>
              <a:srgbClr val="FF0000"/>
            </a:solidFill>
          </a:ln>
        </p:spPr>
        <p:txBody>
          <a:bodyPr wrap="none" rtlCol="0">
            <a:spAutoFit/>
          </a:bodyPr>
          <a:lstStyle/>
          <a:p>
            <a:pPr algn="ctr"/>
            <a:r>
              <a:rPr lang="en-US" sz="1400" dirty="0">
                <a:solidFill>
                  <a:srgbClr val="FF0000"/>
                </a:solidFill>
              </a:rPr>
              <a:t>LPL</a:t>
            </a:r>
          </a:p>
        </p:txBody>
      </p:sp>
      <p:sp>
        <p:nvSpPr>
          <p:cNvPr id="114" name="TextBox 113">
            <a:extLst>
              <a:ext uri="{FF2B5EF4-FFF2-40B4-BE49-F238E27FC236}">
                <a16:creationId xmlns:a16="http://schemas.microsoft.com/office/drawing/2014/main" id="{2CC4CB78-6EF2-8446-99FB-71568E191830}"/>
              </a:ext>
            </a:extLst>
          </p:cNvPr>
          <p:cNvSpPr txBox="1"/>
          <p:nvPr/>
        </p:nvSpPr>
        <p:spPr>
          <a:xfrm>
            <a:off x="4168015" y="2994549"/>
            <a:ext cx="756938" cy="307777"/>
          </a:xfrm>
          <a:prstGeom prst="rect">
            <a:avLst/>
          </a:prstGeom>
          <a:noFill/>
          <a:ln w="19050">
            <a:solidFill>
              <a:srgbClr val="FF0000"/>
            </a:solidFill>
          </a:ln>
        </p:spPr>
        <p:txBody>
          <a:bodyPr wrap="none" rtlCol="0">
            <a:spAutoFit/>
          </a:bodyPr>
          <a:lstStyle/>
          <a:p>
            <a:pPr algn="ctr"/>
            <a:r>
              <a:rPr lang="en-US" sz="1400" dirty="0">
                <a:solidFill>
                  <a:srgbClr val="FF0000"/>
                </a:solidFill>
              </a:rPr>
              <a:t>PNPLA2</a:t>
            </a:r>
          </a:p>
        </p:txBody>
      </p:sp>
      <p:cxnSp>
        <p:nvCxnSpPr>
          <p:cNvPr id="119" name="Straight Arrow Connector 118">
            <a:extLst>
              <a:ext uri="{FF2B5EF4-FFF2-40B4-BE49-F238E27FC236}">
                <a16:creationId xmlns:a16="http://schemas.microsoft.com/office/drawing/2014/main" id="{03430CC5-5A5C-A242-8585-5389B54FF384}"/>
              </a:ext>
            </a:extLst>
          </p:cNvPr>
          <p:cNvCxnSpPr>
            <a:cxnSpLocks/>
            <a:stCxn id="114" idx="3"/>
          </p:cNvCxnSpPr>
          <p:nvPr/>
        </p:nvCxnSpPr>
        <p:spPr>
          <a:xfrm flipV="1">
            <a:off x="4924953" y="3123997"/>
            <a:ext cx="4949491" cy="2444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C83DFA31-6231-0546-992A-2CF8CC60F8E0}"/>
              </a:ext>
            </a:extLst>
          </p:cNvPr>
          <p:cNvCxnSpPr>
            <a:cxnSpLocks/>
            <a:stCxn id="113" idx="3"/>
          </p:cNvCxnSpPr>
          <p:nvPr/>
        </p:nvCxnSpPr>
        <p:spPr>
          <a:xfrm flipV="1">
            <a:off x="4778529" y="3456215"/>
            <a:ext cx="5095915" cy="300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F9D3031B-57AD-D245-83BC-A4042C2695A9}"/>
              </a:ext>
            </a:extLst>
          </p:cNvPr>
          <p:cNvCxnSpPr>
            <a:cxnSpLocks/>
            <a:endCxn id="117" idx="2"/>
          </p:cNvCxnSpPr>
          <p:nvPr/>
        </p:nvCxnSpPr>
        <p:spPr>
          <a:xfrm flipV="1">
            <a:off x="10568704" y="3046257"/>
            <a:ext cx="320590" cy="23783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AC8983FD-1B73-E84E-AE9F-4CB10CE7D29E}"/>
              </a:ext>
            </a:extLst>
          </p:cNvPr>
          <p:cNvCxnSpPr>
            <a:cxnSpLocks/>
            <a:stCxn id="117" idx="1"/>
            <a:endCxn id="140" idx="3"/>
          </p:cNvCxnSpPr>
          <p:nvPr/>
        </p:nvCxnSpPr>
        <p:spPr>
          <a:xfrm flipH="1">
            <a:off x="9242171" y="2784647"/>
            <a:ext cx="1117458" cy="1214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TextBox 70">
            <a:extLst>
              <a:ext uri="{FF2B5EF4-FFF2-40B4-BE49-F238E27FC236}">
                <a16:creationId xmlns:a16="http://schemas.microsoft.com/office/drawing/2014/main" id="{F01177EE-FE1F-0141-A94E-9703C8A0197D}"/>
              </a:ext>
            </a:extLst>
          </p:cNvPr>
          <p:cNvSpPr txBox="1"/>
          <p:nvPr/>
        </p:nvSpPr>
        <p:spPr>
          <a:xfrm>
            <a:off x="9780330" y="2935471"/>
            <a:ext cx="330540" cy="646331"/>
          </a:xfrm>
          <a:prstGeom prst="rect">
            <a:avLst/>
          </a:prstGeom>
          <a:noFill/>
        </p:spPr>
        <p:txBody>
          <a:bodyPr wrap="none" rtlCol="0">
            <a:spAutoFit/>
          </a:bodyPr>
          <a:lstStyle/>
          <a:p>
            <a:r>
              <a:rPr lang="en-US" sz="3600" dirty="0"/>
              <a:t>}</a:t>
            </a:r>
          </a:p>
        </p:txBody>
      </p:sp>
      <p:sp>
        <p:nvSpPr>
          <p:cNvPr id="137" name="TextBox 136">
            <a:extLst>
              <a:ext uri="{FF2B5EF4-FFF2-40B4-BE49-F238E27FC236}">
                <a16:creationId xmlns:a16="http://schemas.microsoft.com/office/drawing/2014/main" id="{3ADB0DF9-9093-FD4A-B267-0F9FD78CD979}"/>
              </a:ext>
            </a:extLst>
          </p:cNvPr>
          <p:cNvSpPr txBox="1"/>
          <p:nvPr/>
        </p:nvSpPr>
        <p:spPr>
          <a:xfrm>
            <a:off x="9955853" y="3044613"/>
            <a:ext cx="868507" cy="523220"/>
          </a:xfrm>
          <a:prstGeom prst="rect">
            <a:avLst/>
          </a:prstGeom>
          <a:noFill/>
        </p:spPr>
        <p:txBody>
          <a:bodyPr wrap="none" rtlCol="0">
            <a:spAutoFit/>
          </a:bodyPr>
          <a:lstStyle/>
          <a:p>
            <a:r>
              <a:rPr lang="en-US" sz="1400" b="1" dirty="0">
                <a:solidFill>
                  <a:srgbClr val="FF0000"/>
                </a:solidFill>
              </a:rPr>
              <a:t>Oleate</a:t>
            </a:r>
          </a:p>
          <a:p>
            <a:r>
              <a:rPr lang="en-US" sz="1400" b="1" dirty="0">
                <a:solidFill>
                  <a:srgbClr val="FF0000"/>
                </a:solidFill>
              </a:rPr>
              <a:t>Linoleate</a:t>
            </a:r>
          </a:p>
        </p:txBody>
      </p:sp>
      <p:sp>
        <p:nvSpPr>
          <p:cNvPr id="140" name="TextBox 139">
            <a:extLst>
              <a:ext uri="{FF2B5EF4-FFF2-40B4-BE49-F238E27FC236}">
                <a16:creationId xmlns:a16="http://schemas.microsoft.com/office/drawing/2014/main" id="{73A200D9-A08F-274C-B227-5AD55B3A6935}"/>
              </a:ext>
            </a:extLst>
          </p:cNvPr>
          <p:cNvSpPr txBox="1"/>
          <p:nvPr/>
        </p:nvSpPr>
        <p:spPr>
          <a:xfrm>
            <a:off x="8462982" y="2752218"/>
            <a:ext cx="779189" cy="307777"/>
          </a:xfrm>
          <a:prstGeom prst="rect">
            <a:avLst/>
          </a:prstGeom>
          <a:noFill/>
        </p:spPr>
        <p:txBody>
          <a:bodyPr wrap="none" rtlCol="0">
            <a:spAutoFit/>
          </a:bodyPr>
          <a:lstStyle/>
          <a:p>
            <a:pPr algn="r"/>
            <a:r>
              <a:rPr lang="en-US" sz="1400" dirty="0"/>
              <a:t>FA-</a:t>
            </a:r>
            <a:r>
              <a:rPr lang="en-US" sz="1400" dirty="0" err="1"/>
              <a:t>CoAs</a:t>
            </a:r>
            <a:endParaRPr lang="en-US" sz="1400" dirty="0"/>
          </a:p>
        </p:txBody>
      </p:sp>
      <p:sp>
        <p:nvSpPr>
          <p:cNvPr id="142" name="TextBox 141">
            <a:extLst>
              <a:ext uri="{FF2B5EF4-FFF2-40B4-BE49-F238E27FC236}">
                <a16:creationId xmlns:a16="http://schemas.microsoft.com/office/drawing/2014/main" id="{9486920C-A889-7D4A-B086-8D62C9B6E337}"/>
              </a:ext>
            </a:extLst>
          </p:cNvPr>
          <p:cNvSpPr txBox="1"/>
          <p:nvPr/>
        </p:nvSpPr>
        <p:spPr>
          <a:xfrm>
            <a:off x="10995473" y="3195045"/>
            <a:ext cx="479618" cy="307777"/>
          </a:xfrm>
          <a:prstGeom prst="rect">
            <a:avLst/>
          </a:prstGeom>
          <a:noFill/>
        </p:spPr>
        <p:txBody>
          <a:bodyPr wrap="none" rtlCol="0">
            <a:spAutoFit/>
          </a:bodyPr>
          <a:lstStyle/>
          <a:p>
            <a:pPr algn="r"/>
            <a:r>
              <a:rPr lang="en-US" sz="1400" dirty="0"/>
              <a:t>CoA</a:t>
            </a:r>
          </a:p>
        </p:txBody>
      </p:sp>
      <p:sp>
        <p:nvSpPr>
          <p:cNvPr id="123" name="TextBox 122">
            <a:extLst>
              <a:ext uri="{FF2B5EF4-FFF2-40B4-BE49-F238E27FC236}">
                <a16:creationId xmlns:a16="http://schemas.microsoft.com/office/drawing/2014/main" id="{3AFE9FF2-5EB9-B04C-B38A-199BE60E3434}"/>
              </a:ext>
            </a:extLst>
          </p:cNvPr>
          <p:cNvSpPr txBox="1"/>
          <p:nvPr/>
        </p:nvSpPr>
        <p:spPr>
          <a:xfrm>
            <a:off x="1990832" y="3043825"/>
            <a:ext cx="479618" cy="307777"/>
          </a:xfrm>
          <a:prstGeom prst="rect">
            <a:avLst/>
          </a:prstGeom>
          <a:noFill/>
        </p:spPr>
        <p:txBody>
          <a:bodyPr wrap="none" rtlCol="0">
            <a:spAutoFit/>
          </a:bodyPr>
          <a:lstStyle/>
          <a:p>
            <a:pPr algn="r"/>
            <a:r>
              <a:rPr lang="en-US" sz="1400" dirty="0"/>
              <a:t>CoA</a:t>
            </a:r>
          </a:p>
        </p:txBody>
      </p:sp>
      <p:cxnSp>
        <p:nvCxnSpPr>
          <p:cNvPr id="126" name="Straight Arrow Connector 125">
            <a:extLst>
              <a:ext uri="{FF2B5EF4-FFF2-40B4-BE49-F238E27FC236}">
                <a16:creationId xmlns:a16="http://schemas.microsoft.com/office/drawing/2014/main" id="{8C5F29D8-3400-AE40-8D73-AE1EB2494230}"/>
              </a:ext>
            </a:extLst>
          </p:cNvPr>
          <p:cNvCxnSpPr>
            <a:cxnSpLocks/>
            <a:stCxn id="110" idx="2"/>
          </p:cNvCxnSpPr>
          <p:nvPr/>
        </p:nvCxnSpPr>
        <p:spPr>
          <a:xfrm>
            <a:off x="2233915" y="2815756"/>
            <a:ext cx="0" cy="3326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19361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8D98A63A-7CC0-FD44-9F77-F2D71F30929B}"/>
              </a:ext>
            </a:extLst>
          </p:cNvPr>
          <p:cNvSpPr txBox="1"/>
          <p:nvPr/>
        </p:nvSpPr>
        <p:spPr>
          <a:xfrm>
            <a:off x="4043732" y="3689399"/>
            <a:ext cx="840295" cy="646331"/>
          </a:xfrm>
          <a:prstGeom prst="rect">
            <a:avLst/>
          </a:prstGeom>
          <a:noFill/>
          <a:ln w="38100">
            <a:solidFill>
              <a:srgbClr val="FF0000"/>
            </a:solidFill>
          </a:ln>
        </p:spPr>
        <p:txBody>
          <a:bodyPr wrap="none" rtlCol="0">
            <a:spAutoFit/>
          </a:bodyPr>
          <a:lstStyle/>
          <a:p>
            <a:pPr algn="ctr"/>
            <a:r>
              <a:rPr lang="en-US" dirty="0"/>
              <a:t>BCKDH</a:t>
            </a:r>
          </a:p>
          <a:p>
            <a:pPr algn="ctr"/>
            <a:r>
              <a:rPr lang="en-US" dirty="0"/>
              <a:t>active</a:t>
            </a:r>
          </a:p>
        </p:txBody>
      </p:sp>
      <p:sp>
        <p:nvSpPr>
          <p:cNvPr id="33" name="TextBox 32">
            <a:extLst>
              <a:ext uri="{FF2B5EF4-FFF2-40B4-BE49-F238E27FC236}">
                <a16:creationId xmlns:a16="http://schemas.microsoft.com/office/drawing/2014/main" id="{FB9F0722-6901-C843-8099-1B39FE1B5A98}"/>
              </a:ext>
            </a:extLst>
          </p:cNvPr>
          <p:cNvSpPr txBox="1"/>
          <p:nvPr/>
        </p:nvSpPr>
        <p:spPr>
          <a:xfrm>
            <a:off x="608122" y="783495"/>
            <a:ext cx="458780" cy="369332"/>
          </a:xfrm>
          <a:prstGeom prst="rect">
            <a:avLst/>
          </a:prstGeom>
          <a:noFill/>
        </p:spPr>
        <p:txBody>
          <a:bodyPr wrap="none" rtlCol="0">
            <a:spAutoFit/>
          </a:bodyPr>
          <a:lstStyle/>
          <a:p>
            <a:r>
              <a:rPr lang="en-US" dirty="0"/>
              <a:t>(A)</a:t>
            </a:r>
          </a:p>
        </p:txBody>
      </p:sp>
      <p:sp>
        <p:nvSpPr>
          <p:cNvPr id="34" name="TextBox 33">
            <a:extLst>
              <a:ext uri="{FF2B5EF4-FFF2-40B4-BE49-F238E27FC236}">
                <a16:creationId xmlns:a16="http://schemas.microsoft.com/office/drawing/2014/main" id="{5D86A89F-58B6-6A4C-B89D-C0C3F529519E}"/>
              </a:ext>
            </a:extLst>
          </p:cNvPr>
          <p:cNvSpPr txBox="1"/>
          <p:nvPr/>
        </p:nvSpPr>
        <p:spPr>
          <a:xfrm>
            <a:off x="6240393" y="783495"/>
            <a:ext cx="450764" cy="369332"/>
          </a:xfrm>
          <a:prstGeom prst="rect">
            <a:avLst/>
          </a:prstGeom>
          <a:noFill/>
        </p:spPr>
        <p:txBody>
          <a:bodyPr wrap="none" rtlCol="0">
            <a:spAutoFit/>
          </a:bodyPr>
          <a:lstStyle/>
          <a:p>
            <a:r>
              <a:rPr lang="en-US" dirty="0"/>
              <a:t>(B)</a:t>
            </a:r>
          </a:p>
        </p:txBody>
      </p:sp>
      <p:sp>
        <p:nvSpPr>
          <p:cNvPr id="35" name="TextBox 34">
            <a:extLst>
              <a:ext uri="{FF2B5EF4-FFF2-40B4-BE49-F238E27FC236}">
                <a16:creationId xmlns:a16="http://schemas.microsoft.com/office/drawing/2014/main" id="{255D6102-57A8-8749-A3D1-7CE20FD3EDA4}"/>
              </a:ext>
            </a:extLst>
          </p:cNvPr>
          <p:cNvSpPr txBox="1"/>
          <p:nvPr/>
        </p:nvSpPr>
        <p:spPr>
          <a:xfrm>
            <a:off x="2499283" y="2973899"/>
            <a:ext cx="816250" cy="369332"/>
          </a:xfrm>
          <a:prstGeom prst="rect">
            <a:avLst/>
          </a:prstGeom>
          <a:noFill/>
          <a:ln w="57150">
            <a:solidFill>
              <a:srgbClr val="00B0F0"/>
            </a:solidFill>
          </a:ln>
        </p:spPr>
        <p:txBody>
          <a:bodyPr wrap="none" rtlCol="0">
            <a:spAutoFit/>
          </a:bodyPr>
          <a:lstStyle/>
          <a:p>
            <a:pPr algn="ctr"/>
            <a:r>
              <a:rPr lang="en-US" dirty="0">
                <a:solidFill>
                  <a:srgbClr val="00B0F0"/>
                </a:solidFill>
              </a:rPr>
              <a:t>BCKDK</a:t>
            </a:r>
          </a:p>
        </p:txBody>
      </p:sp>
      <p:sp>
        <p:nvSpPr>
          <p:cNvPr id="37" name="TextBox 36">
            <a:extLst>
              <a:ext uri="{FF2B5EF4-FFF2-40B4-BE49-F238E27FC236}">
                <a16:creationId xmlns:a16="http://schemas.microsoft.com/office/drawing/2014/main" id="{E8C9DC26-4D3A-6A46-8E82-F3025762B773}"/>
              </a:ext>
            </a:extLst>
          </p:cNvPr>
          <p:cNvSpPr txBox="1"/>
          <p:nvPr/>
        </p:nvSpPr>
        <p:spPr>
          <a:xfrm>
            <a:off x="1086398" y="3713783"/>
            <a:ext cx="914994" cy="646331"/>
          </a:xfrm>
          <a:prstGeom prst="rect">
            <a:avLst/>
          </a:prstGeom>
          <a:noFill/>
          <a:ln w="38100">
            <a:solidFill>
              <a:srgbClr val="00B0F0"/>
            </a:solidFill>
          </a:ln>
        </p:spPr>
        <p:txBody>
          <a:bodyPr wrap="none" rtlCol="0">
            <a:spAutoFit/>
          </a:bodyPr>
          <a:lstStyle/>
          <a:p>
            <a:pPr algn="ctr"/>
            <a:r>
              <a:rPr lang="en-US" dirty="0">
                <a:solidFill>
                  <a:srgbClr val="00B0F0"/>
                </a:solidFill>
              </a:rPr>
              <a:t>BCKDH</a:t>
            </a:r>
          </a:p>
          <a:p>
            <a:pPr algn="ctr"/>
            <a:r>
              <a:rPr lang="en-US" dirty="0">
                <a:solidFill>
                  <a:srgbClr val="00B0F0"/>
                </a:solidFill>
              </a:rPr>
              <a:t>inactive</a:t>
            </a:r>
          </a:p>
        </p:txBody>
      </p:sp>
      <p:sp>
        <p:nvSpPr>
          <p:cNvPr id="38" name="TextBox 37">
            <a:extLst>
              <a:ext uri="{FF2B5EF4-FFF2-40B4-BE49-F238E27FC236}">
                <a16:creationId xmlns:a16="http://schemas.microsoft.com/office/drawing/2014/main" id="{7CD9AD84-F3C5-964A-8678-BDB7F9F5BCC6}"/>
              </a:ext>
            </a:extLst>
          </p:cNvPr>
          <p:cNvSpPr txBox="1"/>
          <p:nvPr/>
        </p:nvSpPr>
        <p:spPr>
          <a:xfrm>
            <a:off x="4585734" y="2355018"/>
            <a:ext cx="562975" cy="369332"/>
          </a:xfrm>
          <a:prstGeom prst="rect">
            <a:avLst/>
          </a:prstGeom>
          <a:noFill/>
        </p:spPr>
        <p:txBody>
          <a:bodyPr wrap="none" rtlCol="0">
            <a:spAutoFit/>
          </a:bodyPr>
          <a:lstStyle/>
          <a:p>
            <a:r>
              <a:rPr lang="en-US" dirty="0"/>
              <a:t>CoA</a:t>
            </a:r>
          </a:p>
        </p:txBody>
      </p:sp>
      <p:sp>
        <p:nvSpPr>
          <p:cNvPr id="39" name="TextBox 38">
            <a:extLst>
              <a:ext uri="{FF2B5EF4-FFF2-40B4-BE49-F238E27FC236}">
                <a16:creationId xmlns:a16="http://schemas.microsoft.com/office/drawing/2014/main" id="{4888B369-7093-7E4E-8A26-EC802E0FA74D}"/>
              </a:ext>
            </a:extLst>
          </p:cNvPr>
          <p:cNvSpPr txBox="1"/>
          <p:nvPr/>
        </p:nvSpPr>
        <p:spPr>
          <a:xfrm>
            <a:off x="3463797" y="1943538"/>
            <a:ext cx="993670" cy="369332"/>
          </a:xfrm>
          <a:prstGeom prst="rect">
            <a:avLst/>
          </a:prstGeom>
          <a:noFill/>
        </p:spPr>
        <p:txBody>
          <a:bodyPr wrap="none" rtlCol="0">
            <a:spAutoFit/>
          </a:bodyPr>
          <a:lstStyle/>
          <a:p>
            <a:r>
              <a:rPr lang="en-US" dirty="0"/>
              <a:t>ketoacid</a:t>
            </a:r>
          </a:p>
        </p:txBody>
      </p:sp>
      <p:sp>
        <p:nvSpPr>
          <p:cNvPr id="40" name="TextBox 39">
            <a:extLst>
              <a:ext uri="{FF2B5EF4-FFF2-40B4-BE49-F238E27FC236}">
                <a16:creationId xmlns:a16="http://schemas.microsoft.com/office/drawing/2014/main" id="{32912521-CCA2-E843-92D1-BD8D580B7F72}"/>
              </a:ext>
            </a:extLst>
          </p:cNvPr>
          <p:cNvSpPr txBox="1"/>
          <p:nvPr/>
        </p:nvSpPr>
        <p:spPr>
          <a:xfrm>
            <a:off x="3985332" y="4803005"/>
            <a:ext cx="957634" cy="646331"/>
          </a:xfrm>
          <a:prstGeom prst="rect">
            <a:avLst/>
          </a:prstGeom>
          <a:noFill/>
        </p:spPr>
        <p:txBody>
          <a:bodyPr wrap="none" rtlCol="0">
            <a:spAutoFit/>
          </a:bodyPr>
          <a:lstStyle/>
          <a:p>
            <a:r>
              <a:rPr lang="en-US" dirty="0">
                <a:solidFill>
                  <a:srgbClr val="FF0000"/>
                </a:solidFill>
              </a:rPr>
              <a:t>ketoacyl</a:t>
            </a:r>
          </a:p>
          <a:p>
            <a:pPr algn="ctr"/>
            <a:r>
              <a:rPr lang="en-US" dirty="0">
                <a:solidFill>
                  <a:srgbClr val="FF0000"/>
                </a:solidFill>
              </a:rPr>
              <a:t>CoA</a:t>
            </a:r>
          </a:p>
        </p:txBody>
      </p:sp>
      <p:cxnSp>
        <p:nvCxnSpPr>
          <p:cNvPr id="41" name="Straight Arrow Connector 40">
            <a:extLst>
              <a:ext uri="{FF2B5EF4-FFF2-40B4-BE49-F238E27FC236}">
                <a16:creationId xmlns:a16="http://schemas.microsoft.com/office/drawing/2014/main" id="{CEC394AE-1A13-174F-ADEE-294870BC4631}"/>
              </a:ext>
            </a:extLst>
          </p:cNvPr>
          <p:cNvCxnSpPr>
            <a:cxnSpLocks/>
            <a:stCxn id="32" idx="2"/>
            <a:endCxn id="40" idx="0"/>
          </p:cNvCxnSpPr>
          <p:nvPr/>
        </p:nvCxnSpPr>
        <p:spPr>
          <a:xfrm>
            <a:off x="4463880" y="4335730"/>
            <a:ext cx="269" cy="46727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C966C85A-2E9A-D64C-8D47-71DFCB912786}"/>
              </a:ext>
            </a:extLst>
          </p:cNvPr>
          <p:cNvCxnSpPr>
            <a:cxnSpLocks/>
            <a:stCxn id="39" idx="2"/>
            <a:endCxn id="32" idx="0"/>
          </p:cNvCxnSpPr>
          <p:nvPr/>
        </p:nvCxnSpPr>
        <p:spPr>
          <a:xfrm>
            <a:off x="3960632" y="2312870"/>
            <a:ext cx="503248" cy="137652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D8F74FD-775D-5840-BC2A-0DA0DE56A86B}"/>
              </a:ext>
            </a:extLst>
          </p:cNvPr>
          <p:cNvCxnSpPr>
            <a:cxnSpLocks/>
            <a:stCxn id="38" idx="2"/>
            <a:endCxn id="32" idx="0"/>
          </p:cNvCxnSpPr>
          <p:nvPr/>
        </p:nvCxnSpPr>
        <p:spPr>
          <a:xfrm flipH="1">
            <a:off x="4463880" y="2724350"/>
            <a:ext cx="403342" cy="96504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DD78B7A6-836B-4147-94E5-78B0655D9907}"/>
              </a:ext>
            </a:extLst>
          </p:cNvPr>
          <p:cNvCxnSpPr>
            <a:cxnSpLocks/>
            <a:stCxn id="32" idx="1"/>
            <a:endCxn id="37" idx="3"/>
          </p:cNvCxnSpPr>
          <p:nvPr/>
        </p:nvCxnSpPr>
        <p:spPr>
          <a:xfrm flipH="1">
            <a:off x="2001392" y="4012565"/>
            <a:ext cx="2042340" cy="24384"/>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B90E1154-B91D-264C-9BF9-F524C576B676}"/>
              </a:ext>
            </a:extLst>
          </p:cNvPr>
          <p:cNvCxnSpPr>
            <a:cxnSpLocks/>
            <a:stCxn id="35" idx="2"/>
          </p:cNvCxnSpPr>
          <p:nvPr/>
        </p:nvCxnSpPr>
        <p:spPr>
          <a:xfrm>
            <a:off x="2907408" y="3343231"/>
            <a:ext cx="16576" cy="669333"/>
          </a:xfrm>
          <a:prstGeom prst="straightConnector1">
            <a:avLst/>
          </a:prstGeom>
          <a:ln w="476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8F65F95A-EFF6-D54C-ABCC-5A7F5E6A3111}"/>
              </a:ext>
            </a:extLst>
          </p:cNvPr>
          <p:cNvCxnSpPr>
            <a:cxnSpLocks/>
            <a:stCxn id="39" idx="2"/>
          </p:cNvCxnSpPr>
          <p:nvPr/>
        </p:nvCxnSpPr>
        <p:spPr>
          <a:xfrm flipH="1">
            <a:off x="3380468" y="2312870"/>
            <a:ext cx="580164" cy="592572"/>
          </a:xfrm>
          <a:prstGeom prst="straightConnector1">
            <a:avLst/>
          </a:prstGeom>
          <a:ln w="47625">
            <a:solidFill>
              <a:srgbClr val="FF0000"/>
            </a:solidFill>
            <a:headEnd type="none" w="med" len="med"/>
            <a:tailEnd type="diamond" w="med" len="med"/>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3A9AA244-253F-C84D-92C9-9AFA657E45E7}"/>
              </a:ext>
            </a:extLst>
          </p:cNvPr>
          <p:cNvSpPr txBox="1"/>
          <p:nvPr/>
        </p:nvSpPr>
        <p:spPr>
          <a:xfrm>
            <a:off x="9901988" y="3695495"/>
            <a:ext cx="840295" cy="646331"/>
          </a:xfrm>
          <a:prstGeom prst="rect">
            <a:avLst/>
          </a:prstGeom>
          <a:noFill/>
          <a:ln w="38100">
            <a:solidFill>
              <a:srgbClr val="00B0F0"/>
            </a:solidFill>
          </a:ln>
        </p:spPr>
        <p:txBody>
          <a:bodyPr wrap="none" rtlCol="0">
            <a:spAutoFit/>
          </a:bodyPr>
          <a:lstStyle/>
          <a:p>
            <a:pPr algn="ctr"/>
            <a:r>
              <a:rPr lang="en-US" dirty="0"/>
              <a:t>BCKDH</a:t>
            </a:r>
          </a:p>
          <a:p>
            <a:pPr algn="ctr"/>
            <a:r>
              <a:rPr lang="en-US" dirty="0"/>
              <a:t>active</a:t>
            </a:r>
          </a:p>
        </p:txBody>
      </p:sp>
      <p:sp>
        <p:nvSpPr>
          <p:cNvPr id="63" name="TextBox 62">
            <a:extLst>
              <a:ext uri="{FF2B5EF4-FFF2-40B4-BE49-F238E27FC236}">
                <a16:creationId xmlns:a16="http://schemas.microsoft.com/office/drawing/2014/main" id="{92846848-477D-B645-9604-385B1B30C595}"/>
              </a:ext>
            </a:extLst>
          </p:cNvPr>
          <p:cNvSpPr txBox="1"/>
          <p:nvPr/>
        </p:nvSpPr>
        <p:spPr>
          <a:xfrm>
            <a:off x="8357539" y="2979995"/>
            <a:ext cx="816250" cy="369332"/>
          </a:xfrm>
          <a:prstGeom prst="rect">
            <a:avLst/>
          </a:prstGeom>
          <a:noFill/>
          <a:ln w="57150">
            <a:solidFill>
              <a:srgbClr val="FF0000"/>
            </a:solidFill>
          </a:ln>
        </p:spPr>
        <p:txBody>
          <a:bodyPr wrap="none" rtlCol="0">
            <a:spAutoFit/>
          </a:bodyPr>
          <a:lstStyle/>
          <a:p>
            <a:pPr algn="ctr"/>
            <a:r>
              <a:rPr lang="en-US" dirty="0">
                <a:solidFill>
                  <a:srgbClr val="FF0000"/>
                </a:solidFill>
              </a:rPr>
              <a:t>BCKDK</a:t>
            </a:r>
          </a:p>
        </p:txBody>
      </p:sp>
      <p:sp>
        <p:nvSpPr>
          <p:cNvPr id="65" name="TextBox 64">
            <a:extLst>
              <a:ext uri="{FF2B5EF4-FFF2-40B4-BE49-F238E27FC236}">
                <a16:creationId xmlns:a16="http://schemas.microsoft.com/office/drawing/2014/main" id="{A8AD24F6-2F02-1243-8B54-7E56EFCADEDC}"/>
              </a:ext>
            </a:extLst>
          </p:cNvPr>
          <p:cNvSpPr txBox="1"/>
          <p:nvPr/>
        </p:nvSpPr>
        <p:spPr>
          <a:xfrm>
            <a:off x="6944654" y="3719879"/>
            <a:ext cx="914994" cy="646331"/>
          </a:xfrm>
          <a:prstGeom prst="rect">
            <a:avLst/>
          </a:prstGeom>
          <a:noFill/>
          <a:ln w="38100">
            <a:solidFill>
              <a:srgbClr val="FF0000"/>
            </a:solidFill>
          </a:ln>
        </p:spPr>
        <p:txBody>
          <a:bodyPr wrap="none" rtlCol="0">
            <a:spAutoFit/>
          </a:bodyPr>
          <a:lstStyle/>
          <a:p>
            <a:pPr algn="ctr"/>
            <a:r>
              <a:rPr lang="en-US" dirty="0"/>
              <a:t>BCKDH</a:t>
            </a:r>
          </a:p>
          <a:p>
            <a:pPr algn="ctr"/>
            <a:r>
              <a:rPr lang="en-US" dirty="0"/>
              <a:t>inactive</a:t>
            </a:r>
          </a:p>
        </p:txBody>
      </p:sp>
      <p:sp>
        <p:nvSpPr>
          <p:cNvPr id="66" name="TextBox 65">
            <a:extLst>
              <a:ext uri="{FF2B5EF4-FFF2-40B4-BE49-F238E27FC236}">
                <a16:creationId xmlns:a16="http://schemas.microsoft.com/office/drawing/2014/main" id="{44525701-B1F2-AA4A-A7E9-59A6C4D9833E}"/>
              </a:ext>
            </a:extLst>
          </p:cNvPr>
          <p:cNvSpPr txBox="1"/>
          <p:nvPr/>
        </p:nvSpPr>
        <p:spPr>
          <a:xfrm>
            <a:off x="10443420" y="2345117"/>
            <a:ext cx="562975" cy="369332"/>
          </a:xfrm>
          <a:prstGeom prst="rect">
            <a:avLst/>
          </a:prstGeom>
          <a:noFill/>
        </p:spPr>
        <p:txBody>
          <a:bodyPr wrap="none" rtlCol="0">
            <a:spAutoFit/>
          </a:bodyPr>
          <a:lstStyle/>
          <a:p>
            <a:r>
              <a:rPr lang="en-US" dirty="0">
                <a:solidFill>
                  <a:srgbClr val="00B0F0"/>
                </a:solidFill>
              </a:rPr>
              <a:t>CoA</a:t>
            </a:r>
          </a:p>
        </p:txBody>
      </p:sp>
      <p:sp>
        <p:nvSpPr>
          <p:cNvPr id="67" name="TextBox 66">
            <a:extLst>
              <a:ext uri="{FF2B5EF4-FFF2-40B4-BE49-F238E27FC236}">
                <a16:creationId xmlns:a16="http://schemas.microsoft.com/office/drawing/2014/main" id="{36ED0747-8862-734C-BCF0-A5CEAE09F447}"/>
              </a:ext>
            </a:extLst>
          </p:cNvPr>
          <p:cNvSpPr txBox="1"/>
          <p:nvPr/>
        </p:nvSpPr>
        <p:spPr>
          <a:xfrm>
            <a:off x="9322053" y="1949634"/>
            <a:ext cx="993670" cy="369332"/>
          </a:xfrm>
          <a:prstGeom prst="rect">
            <a:avLst/>
          </a:prstGeom>
          <a:noFill/>
        </p:spPr>
        <p:txBody>
          <a:bodyPr wrap="none" rtlCol="0">
            <a:spAutoFit/>
          </a:bodyPr>
          <a:lstStyle/>
          <a:p>
            <a:r>
              <a:rPr lang="en-US" dirty="0">
                <a:solidFill>
                  <a:srgbClr val="FF0000"/>
                </a:solidFill>
              </a:rPr>
              <a:t>ketoacid</a:t>
            </a:r>
          </a:p>
        </p:txBody>
      </p:sp>
      <p:sp>
        <p:nvSpPr>
          <p:cNvPr id="68" name="TextBox 67">
            <a:extLst>
              <a:ext uri="{FF2B5EF4-FFF2-40B4-BE49-F238E27FC236}">
                <a16:creationId xmlns:a16="http://schemas.microsoft.com/office/drawing/2014/main" id="{395C25C7-7B92-8244-B590-74B84A5556C2}"/>
              </a:ext>
            </a:extLst>
          </p:cNvPr>
          <p:cNvSpPr txBox="1"/>
          <p:nvPr/>
        </p:nvSpPr>
        <p:spPr>
          <a:xfrm>
            <a:off x="9843588" y="4809101"/>
            <a:ext cx="957634" cy="646331"/>
          </a:xfrm>
          <a:prstGeom prst="rect">
            <a:avLst/>
          </a:prstGeom>
          <a:noFill/>
        </p:spPr>
        <p:txBody>
          <a:bodyPr wrap="none" rtlCol="0">
            <a:spAutoFit/>
          </a:bodyPr>
          <a:lstStyle/>
          <a:p>
            <a:r>
              <a:rPr lang="en-US" dirty="0">
                <a:solidFill>
                  <a:srgbClr val="00B0F0"/>
                </a:solidFill>
              </a:rPr>
              <a:t>ketoacyl</a:t>
            </a:r>
          </a:p>
          <a:p>
            <a:pPr algn="ctr"/>
            <a:r>
              <a:rPr lang="en-US" dirty="0">
                <a:solidFill>
                  <a:srgbClr val="00B0F0"/>
                </a:solidFill>
              </a:rPr>
              <a:t>CoA</a:t>
            </a:r>
          </a:p>
        </p:txBody>
      </p:sp>
      <p:cxnSp>
        <p:nvCxnSpPr>
          <p:cNvPr id="69" name="Straight Arrow Connector 68">
            <a:extLst>
              <a:ext uri="{FF2B5EF4-FFF2-40B4-BE49-F238E27FC236}">
                <a16:creationId xmlns:a16="http://schemas.microsoft.com/office/drawing/2014/main" id="{2FDFC24B-8A3E-FF4F-922A-A998CF6AB682}"/>
              </a:ext>
            </a:extLst>
          </p:cNvPr>
          <p:cNvCxnSpPr>
            <a:cxnSpLocks/>
            <a:stCxn id="62" idx="2"/>
            <a:endCxn id="68" idx="0"/>
          </p:cNvCxnSpPr>
          <p:nvPr/>
        </p:nvCxnSpPr>
        <p:spPr>
          <a:xfrm>
            <a:off x="10322136" y="4341826"/>
            <a:ext cx="269" cy="467275"/>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55AB214D-5AF4-EF40-A1DC-A5939CE42E49}"/>
              </a:ext>
            </a:extLst>
          </p:cNvPr>
          <p:cNvCxnSpPr>
            <a:cxnSpLocks/>
            <a:stCxn id="67" idx="2"/>
            <a:endCxn id="62" idx="0"/>
          </p:cNvCxnSpPr>
          <p:nvPr/>
        </p:nvCxnSpPr>
        <p:spPr>
          <a:xfrm>
            <a:off x="9818888" y="2318966"/>
            <a:ext cx="503248" cy="1376529"/>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BB5FBA6D-DB1E-3D40-ABF6-D3701D7EF3E9}"/>
              </a:ext>
            </a:extLst>
          </p:cNvPr>
          <p:cNvCxnSpPr>
            <a:cxnSpLocks/>
            <a:stCxn id="66" idx="2"/>
            <a:endCxn id="62" idx="0"/>
          </p:cNvCxnSpPr>
          <p:nvPr/>
        </p:nvCxnSpPr>
        <p:spPr>
          <a:xfrm flipH="1">
            <a:off x="10322136" y="2714449"/>
            <a:ext cx="402772" cy="981046"/>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4E5C982A-3A75-254D-9498-0CA5BE3D6150}"/>
              </a:ext>
            </a:extLst>
          </p:cNvPr>
          <p:cNvCxnSpPr>
            <a:cxnSpLocks/>
            <a:stCxn id="62" idx="1"/>
            <a:endCxn id="65" idx="3"/>
          </p:cNvCxnSpPr>
          <p:nvPr/>
        </p:nvCxnSpPr>
        <p:spPr>
          <a:xfrm flipH="1">
            <a:off x="7859648" y="4018661"/>
            <a:ext cx="2042340" cy="2438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69B5D435-DF6C-CC45-BBE0-91821B6272CD}"/>
              </a:ext>
            </a:extLst>
          </p:cNvPr>
          <p:cNvCxnSpPr>
            <a:cxnSpLocks/>
            <a:stCxn id="63" idx="2"/>
          </p:cNvCxnSpPr>
          <p:nvPr/>
        </p:nvCxnSpPr>
        <p:spPr>
          <a:xfrm>
            <a:off x="8765664" y="3349327"/>
            <a:ext cx="16576" cy="669333"/>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287C460D-50C6-0644-86A0-792509F38B7D}"/>
              </a:ext>
            </a:extLst>
          </p:cNvPr>
          <p:cNvCxnSpPr>
            <a:cxnSpLocks/>
            <a:stCxn id="67" idx="2"/>
          </p:cNvCxnSpPr>
          <p:nvPr/>
        </p:nvCxnSpPr>
        <p:spPr>
          <a:xfrm flipH="1">
            <a:off x="9238724" y="2318966"/>
            <a:ext cx="580164" cy="586476"/>
          </a:xfrm>
          <a:prstGeom prst="straightConnector1">
            <a:avLst/>
          </a:prstGeom>
          <a:ln w="47625">
            <a:solidFill>
              <a:srgbClr val="FF0000"/>
            </a:solidFill>
            <a:headEnd type="none" w="med" len="med"/>
            <a:tailEnd type="diamond" w="med" len="med"/>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7C16DC95-F9F9-B149-BA97-DFCC05F453AC}"/>
              </a:ext>
            </a:extLst>
          </p:cNvPr>
          <p:cNvSpPr txBox="1"/>
          <p:nvPr/>
        </p:nvSpPr>
        <p:spPr>
          <a:xfrm>
            <a:off x="3336103" y="1053097"/>
            <a:ext cx="1249061" cy="369332"/>
          </a:xfrm>
          <a:prstGeom prst="rect">
            <a:avLst/>
          </a:prstGeom>
          <a:noFill/>
        </p:spPr>
        <p:txBody>
          <a:bodyPr wrap="none" rtlCol="0">
            <a:spAutoFit/>
          </a:bodyPr>
          <a:lstStyle/>
          <a:p>
            <a:pPr algn="ctr"/>
            <a:r>
              <a:rPr lang="en-US" dirty="0"/>
              <a:t>Leu, Val, Ile</a:t>
            </a:r>
          </a:p>
        </p:txBody>
      </p:sp>
      <p:cxnSp>
        <p:nvCxnSpPr>
          <p:cNvPr id="77" name="Straight Arrow Connector 76">
            <a:extLst>
              <a:ext uri="{FF2B5EF4-FFF2-40B4-BE49-F238E27FC236}">
                <a16:creationId xmlns:a16="http://schemas.microsoft.com/office/drawing/2014/main" id="{0F4E9C52-D2F8-7240-978C-F89F7935BA76}"/>
              </a:ext>
            </a:extLst>
          </p:cNvPr>
          <p:cNvCxnSpPr>
            <a:cxnSpLocks/>
            <a:stCxn id="76" idx="2"/>
            <a:endCxn id="39" idx="0"/>
          </p:cNvCxnSpPr>
          <p:nvPr/>
        </p:nvCxnSpPr>
        <p:spPr>
          <a:xfrm flipH="1">
            <a:off x="3960632" y="1422429"/>
            <a:ext cx="2" cy="52110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D31776DC-FB88-9447-A409-AD981031BBDB}"/>
              </a:ext>
            </a:extLst>
          </p:cNvPr>
          <p:cNvSpPr txBox="1"/>
          <p:nvPr/>
        </p:nvSpPr>
        <p:spPr>
          <a:xfrm>
            <a:off x="9194359" y="1040905"/>
            <a:ext cx="1249061" cy="369332"/>
          </a:xfrm>
          <a:prstGeom prst="rect">
            <a:avLst/>
          </a:prstGeom>
          <a:noFill/>
        </p:spPr>
        <p:txBody>
          <a:bodyPr wrap="square" rtlCol="0">
            <a:spAutoFit/>
          </a:bodyPr>
          <a:lstStyle/>
          <a:p>
            <a:pPr algn="ctr"/>
            <a:r>
              <a:rPr lang="en-US" dirty="0">
                <a:solidFill>
                  <a:srgbClr val="FF0000"/>
                </a:solidFill>
              </a:rPr>
              <a:t>Leu, Val, Ile</a:t>
            </a:r>
          </a:p>
        </p:txBody>
      </p:sp>
      <p:cxnSp>
        <p:nvCxnSpPr>
          <p:cNvPr id="81" name="Straight Arrow Connector 80">
            <a:extLst>
              <a:ext uri="{FF2B5EF4-FFF2-40B4-BE49-F238E27FC236}">
                <a16:creationId xmlns:a16="http://schemas.microsoft.com/office/drawing/2014/main" id="{A5B0551A-977B-844F-8F1C-65F94C7C3AD9}"/>
              </a:ext>
            </a:extLst>
          </p:cNvPr>
          <p:cNvCxnSpPr>
            <a:cxnSpLocks/>
            <a:stCxn id="80" idx="2"/>
            <a:endCxn id="67" idx="0"/>
          </p:cNvCxnSpPr>
          <p:nvPr/>
        </p:nvCxnSpPr>
        <p:spPr>
          <a:xfrm flipH="1">
            <a:off x="9818888" y="1410237"/>
            <a:ext cx="2" cy="539397"/>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Content Placeholder 2">
            <a:extLst>
              <a:ext uri="{FF2B5EF4-FFF2-40B4-BE49-F238E27FC236}">
                <a16:creationId xmlns:a16="http://schemas.microsoft.com/office/drawing/2014/main" id="{78E23A59-119E-A441-AFC7-69DF46D0E5FF}"/>
              </a:ext>
            </a:extLst>
          </p:cNvPr>
          <p:cNvSpPr txBox="1">
            <a:spLocks/>
          </p:cNvSpPr>
          <p:nvPr/>
        </p:nvSpPr>
        <p:spPr>
          <a:xfrm>
            <a:off x="462633" y="5574913"/>
            <a:ext cx="11524579" cy="125428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S16.  Dysregulation of branched-chain amino acid degradation in (A) normal and (B) PE placenta. Rectangles and the ellipse respectively depict proteins and a stress response. Red, black and blue text respectively denote elevated, normal and low molecular levels or activities. Rectangular, barred and triangular arrow heads respectively depict allosteric inhibition, transcriptional downregulation and stimulation of metabolic flux, with dashed lines indicating indirect action. Red, blue and black lines denote elevated, reduced and blocked activities.</a:t>
            </a:r>
          </a:p>
        </p:txBody>
      </p:sp>
      <p:sp>
        <p:nvSpPr>
          <p:cNvPr id="96" name="TextBox 95">
            <a:extLst>
              <a:ext uri="{FF2B5EF4-FFF2-40B4-BE49-F238E27FC236}">
                <a16:creationId xmlns:a16="http://schemas.microsoft.com/office/drawing/2014/main" id="{94997D05-EB5A-6747-B015-77180ED1EE95}"/>
              </a:ext>
            </a:extLst>
          </p:cNvPr>
          <p:cNvSpPr txBox="1"/>
          <p:nvPr/>
        </p:nvSpPr>
        <p:spPr>
          <a:xfrm>
            <a:off x="10310480" y="1443923"/>
            <a:ext cx="1512914" cy="646331"/>
          </a:xfrm>
          <a:prstGeom prst="rect">
            <a:avLst/>
          </a:prstGeom>
          <a:noFill/>
          <a:ln w="57150">
            <a:noFill/>
          </a:ln>
        </p:spPr>
        <p:txBody>
          <a:bodyPr wrap="none" rtlCol="0">
            <a:spAutoFit/>
          </a:bodyPr>
          <a:lstStyle/>
          <a:p>
            <a:pPr algn="ctr"/>
            <a:r>
              <a:rPr lang="en-US" dirty="0">
                <a:solidFill>
                  <a:srgbClr val="FF0000"/>
                </a:solidFill>
              </a:rPr>
              <a:t>Mitochondrial</a:t>
            </a:r>
          </a:p>
          <a:p>
            <a:pPr algn="ctr"/>
            <a:r>
              <a:rPr lang="en-US" dirty="0">
                <a:solidFill>
                  <a:srgbClr val="FF0000"/>
                </a:solidFill>
              </a:rPr>
              <a:t>stress</a:t>
            </a:r>
          </a:p>
        </p:txBody>
      </p:sp>
      <p:sp>
        <p:nvSpPr>
          <p:cNvPr id="97" name="Oval 96">
            <a:extLst>
              <a:ext uri="{FF2B5EF4-FFF2-40B4-BE49-F238E27FC236}">
                <a16:creationId xmlns:a16="http://schemas.microsoft.com/office/drawing/2014/main" id="{D00C988D-3F7F-7447-8DDD-CB850B83C320}"/>
              </a:ext>
            </a:extLst>
          </p:cNvPr>
          <p:cNvSpPr/>
          <p:nvPr/>
        </p:nvSpPr>
        <p:spPr>
          <a:xfrm>
            <a:off x="10325186" y="1258075"/>
            <a:ext cx="1469631" cy="811965"/>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Straight Arrow Connector 97">
            <a:extLst>
              <a:ext uri="{FF2B5EF4-FFF2-40B4-BE49-F238E27FC236}">
                <a16:creationId xmlns:a16="http://schemas.microsoft.com/office/drawing/2014/main" id="{4974CBC6-BEA7-A840-8DEA-06AB7BE68524}"/>
              </a:ext>
            </a:extLst>
          </p:cNvPr>
          <p:cNvCxnSpPr>
            <a:cxnSpLocks/>
            <a:endCxn id="97" idx="3"/>
          </p:cNvCxnSpPr>
          <p:nvPr/>
        </p:nvCxnSpPr>
        <p:spPr>
          <a:xfrm flipV="1">
            <a:off x="10201275" y="1951130"/>
            <a:ext cx="339133" cy="17281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2" name="TextBox 101">
            <a:extLst>
              <a:ext uri="{FF2B5EF4-FFF2-40B4-BE49-F238E27FC236}">
                <a16:creationId xmlns:a16="http://schemas.microsoft.com/office/drawing/2014/main" id="{C6460226-ED63-4040-BEF4-BDE111DA43E2}"/>
              </a:ext>
            </a:extLst>
          </p:cNvPr>
          <p:cNvSpPr txBox="1"/>
          <p:nvPr/>
        </p:nvSpPr>
        <p:spPr>
          <a:xfrm>
            <a:off x="2836773" y="1501113"/>
            <a:ext cx="660374" cy="369332"/>
          </a:xfrm>
          <a:prstGeom prst="rect">
            <a:avLst/>
          </a:prstGeom>
          <a:noFill/>
          <a:ln>
            <a:solidFill>
              <a:schemeClr val="tx1"/>
            </a:solidFill>
          </a:ln>
        </p:spPr>
        <p:txBody>
          <a:bodyPr wrap="none" rtlCol="0">
            <a:spAutoFit/>
          </a:bodyPr>
          <a:lstStyle/>
          <a:p>
            <a:r>
              <a:rPr lang="en-US" dirty="0"/>
              <a:t>BCAT</a:t>
            </a:r>
          </a:p>
        </p:txBody>
      </p:sp>
      <p:cxnSp>
        <p:nvCxnSpPr>
          <p:cNvPr id="104" name="Straight Arrow Connector 103">
            <a:extLst>
              <a:ext uri="{FF2B5EF4-FFF2-40B4-BE49-F238E27FC236}">
                <a16:creationId xmlns:a16="http://schemas.microsoft.com/office/drawing/2014/main" id="{3B0168D6-F44F-DF49-96B2-C0EAE8E5B7EE}"/>
              </a:ext>
            </a:extLst>
          </p:cNvPr>
          <p:cNvCxnSpPr>
            <a:cxnSpLocks/>
            <a:stCxn id="102" idx="3"/>
          </p:cNvCxnSpPr>
          <p:nvPr/>
        </p:nvCxnSpPr>
        <p:spPr>
          <a:xfrm>
            <a:off x="3497147" y="1685779"/>
            <a:ext cx="46348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88A6A315-D7BC-AE4E-82AB-FF537F7FAEB1}"/>
              </a:ext>
            </a:extLst>
          </p:cNvPr>
          <p:cNvSpPr txBox="1"/>
          <p:nvPr/>
        </p:nvSpPr>
        <p:spPr>
          <a:xfrm>
            <a:off x="8675617" y="1496345"/>
            <a:ext cx="660374" cy="369332"/>
          </a:xfrm>
          <a:prstGeom prst="rect">
            <a:avLst/>
          </a:prstGeom>
          <a:noFill/>
          <a:ln>
            <a:solidFill>
              <a:srgbClr val="FF0000"/>
            </a:solidFill>
          </a:ln>
        </p:spPr>
        <p:txBody>
          <a:bodyPr wrap="none" rtlCol="0">
            <a:spAutoFit/>
          </a:bodyPr>
          <a:lstStyle/>
          <a:p>
            <a:r>
              <a:rPr lang="en-US" dirty="0">
                <a:solidFill>
                  <a:srgbClr val="FF0000"/>
                </a:solidFill>
              </a:rPr>
              <a:t>BCAT</a:t>
            </a:r>
          </a:p>
        </p:txBody>
      </p:sp>
      <p:cxnSp>
        <p:nvCxnSpPr>
          <p:cNvPr id="108" name="Straight Arrow Connector 107">
            <a:extLst>
              <a:ext uri="{FF2B5EF4-FFF2-40B4-BE49-F238E27FC236}">
                <a16:creationId xmlns:a16="http://schemas.microsoft.com/office/drawing/2014/main" id="{F7C75DCC-98CA-6849-9C93-963C38BCFC5A}"/>
              </a:ext>
            </a:extLst>
          </p:cNvPr>
          <p:cNvCxnSpPr>
            <a:cxnSpLocks/>
            <a:stCxn id="107" idx="3"/>
          </p:cNvCxnSpPr>
          <p:nvPr/>
        </p:nvCxnSpPr>
        <p:spPr>
          <a:xfrm>
            <a:off x="9335991" y="1681011"/>
            <a:ext cx="46348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C823D12-9C3F-F945-8F15-5A829D92A252}"/>
              </a:ext>
            </a:extLst>
          </p:cNvPr>
          <p:cNvSpPr txBox="1"/>
          <p:nvPr/>
        </p:nvSpPr>
        <p:spPr>
          <a:xfrm>
            <a:off x="10938636" y="2805637"/>
            <a:ext cx="840295" cy="369332"/>
          </a:xfrm>
          <a:prstGeom prst="rect">
            <a:avLst/>
          </a:prstGeom>
          <a:noFill/>
        </p:spPr>
        <p:txBody>
          <a:bodyPr wrap="square" rtlCol="0">
            <a:spAutoFit/>
          </a:bodyPr>
          <a:lstStyle/>
          <a:p>
            <a:pPr algn="ctr"/>
            <a:r>
              <a:rPr lang="en-US" dirty="0">
                <a:solidFill>
                  <a:srgbClr val="FF0000"/>
                </a:solidFill>
              </a:rPr>
              <a:t>NADH</a:t>
            </a:r>
          </a:p>
        </p:txBody>
      </p:sp>
      <p:cxnSp>
        <p:nvCxnSpPr>
          <p:cNvPr id="55" name="Straight Arrow Connector 54">
            <a:extLst>
              <a:ext uri="{FF2B5EF4-FFF2-40B4-BE49-F238E27FC236}">
                <a16:creationId xmlns:a16="http://schemas.microsoft.com/office/drawing/2014/main" id="{96DC9658-746D-BF45-A110-70989CB22C03}"/>
              </a:ext>
            </a:extLst>
          </p:cNvPr>
          <p:cNvCxnSpPr>
            <a:cxnSpLocks/>
          </p:cNvCxnSpPr>
          <p:nvPr/>
        </p:nvCxnSpPr>
        <p:spPr>
          <a:xfrm flipH="1">
            <a:off x="10766654" y="3102923"/>
            <a:ext cx="580164" cy="586476"/>
          </a:xfrm>
          <a:prstGeom prst="straightConnector1">
            <a:avLst/>
          </a:prstGeom>
          <a:ln w="47625">
            <a:solidFill>
              <a:srgbClr val="FF0000"/>
            </a:solidFill>
            <a:headEnd type="none"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EBE52F49-A898-6047-BC6B-2AA77A1DBFDA}"/>
              </a:ext>
            </a:extLst>
          </p:cNvPr>
          <p:cNvCxnSpPr>
            <a:cxnSpLocks/>
            <a:stCxn id="97" idx="4"/>
            <a:endCxn id="52" idx="0"/>
          </p:cNvCxnSpPr>
          <p:nvPr/>
        </p:nvCxnSpPr>
        <p:spPr>
          <a:xfrm>
            <a:off x="11060002" y="2070040"/>
            <a:ext cx="298782" cy="73559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14966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F3A8FE0-A32A-F340-B0A4-0E5C8485CA6E}"/>
              </a:ext>
            </a:extLst>
          </p:cNvPr>
          <p:cNvSpPr txBox="1"/>
          <p:nvPr/>
        </p:nvSpPr>
        <p:spPr>
          <a:xfrm>
            <a:off x="7738251" y="1205055"/>
            <a:ext cx="935192" cy="369332"/>
          </a:xfrm>
          <a:prstGeom prst="rect">
            <a:avLst/>
          </a:prstGeom>
          <a:noFill/>
          <a:ln w="57150">
            <a:solidFill>
              <a:srgbClr val="FF0000"/>
            </a:solidFill>
          </a:ln>
        </p:spPr>
        <p:txBody>
          <a:bodyPr wrap="none" rtlCol="0">
            <a:spAutoFit/>
          </a:bodyPr>
          <a:lstStyle/>
          <a:p>
            <a:pPr algn="ctr"/>
            <a:r>
              <a:rPr lang="en-US" dirty="0">
                <a:solidFill>
                  <a:srgbClr val="FF0000"/>
                </a:solidFill>
              </a:rPr>
              <a:t>Hypoxia</a:t>
            </a:r>
          </a:p>
        </p:txBody>
      </p:sp>
      <p:cxnSp>
        <p:nvCxnSpPr>
          <p:cNvPr id="9" name="Straight Arrow Connector 8">
            <a:extLst>
              <a:ext uri="{FF2B5EF4-FFF2-40B4-BE49-F238E27FC236}">
                <a16:creationId xmlns:a16="http://schemas.microsoft.com/office/drawing/2014/main" id="{BB1C0E8B-DF77-3944-BF88-C801C34A2D14}"/>
              </a:ext>
            </a:extLst>
          </p:cNvPr>
          <p:cNvCxnSpPr>
            <a:cxnSpLocks/>
            <a:stCxn id="6" idx="2"/>
            <a:endCxn id="28" idx="7"/>
          </p:cNvCxnSpPr>
          <p:nvPr/>
        </p:nvCxnSpPr>
        <p:spPr>
          <a:xfrm flipH="1">
            <a:off x="7651314" y="1574387"/>
            <a:ext cx="554533" cy="911120"/>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392F279A-7F39-C744-ACF1-3EAF81312C9D}"/>
              </a:ext>
            </a:extLst>
          </p:cNvPr>
          <p:cNvCxnSpPr>
            <a:cxnSpLocks/>
            <a:stCxn id="51" idx="2"/>
            <a:endCxn id="26" idx="0"/>
          </p:cNvCxnSpPr>
          <p:nvPr/>
        </p:nvCxnSpPr>
        <p:spPr>
          <a:xfrm flipH="1">
            <a:off x="5107626" y="1736237"/>
            <a:ext cx="1090085" cy="648430"/>
          </a:xfrm>
          <a:prstGeom prst="straightConnector1">
            <a:avLst/>
          </a:prstGeom>
          <a:ln w="57150">
            <a:solidFill>
              <a:srgbClr val="00B0F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5EC3A23-354A-0A4D-BAE5-0DB97BAC69AA}"/>
              </a:ext>
            </a:extLst>
          </p:cNvPr>
          <p:cNvSpPr txBox="1"/>
          <p:nvPr/>
        </p:nvSpPr>
        <p:spPr>
          <a:xfrm>
            <a:off x="5253323" y="3494330"/>
            <a:ext cx="1621149" cy="646331"/>
          </a:xfrm>
          <a:prstGeom prst="rect">
            <a:avLst/>
          </a:prstGeom>
          <a:noFill/>
          <a:ln>
            <a:noFill/>
          </a:ln>
        </p:spPr>
        <p:txBody>
          <a:bodyPr wrap="none" rtlCol="0">
            <a:spAutoFit/>
          </a:bodyPr>
          <a:lstStyle/>
          <a:p>
            <a:pPr algn="ctr"/>
            <a:r>
              <a:rPr lang="en-US" dirty="0">
                <a:solidFill>
                  <a:srgbClr val="FF0000"/>
                </a:solidFill>
              </a:rPr>
              <a:t>Pyruvate</a:t>
            </a:r>
          </a:p>
          <a:p>
            <a:pPr algn="ctr"/>
            <a:r>
              <a:rPr lang="en-US" dirty="0">
                <a:solidFill>
                  <a:srgbClr val="FF0000"/>
                </a:solidFill>
              </a:rPr>
              <a:t>dehydrogenase</a:t>
            </a:r>
          </a:p>
        </p:txBody>
      </p:sp>
      <p:sp>
        <p:nvSpPr>
          <p:cNvPr id="14" name="Oval 13">
            <a:extLst>
              <a:ext uri="{FF2B5EF4-FFF2-40B4-BE49-F238E27FC236}">
                <a16:creationId xmlns:a16="http://schemas.microsoft.com/office/drawing/2014/main" id="{3147EB03-EBCB-5F49-A3E4-F15A0624D85F}"/>
              </a:ext>
            </a:extLst>
          </p:cNvPr>
          <p:cNvSpPr/>
          <p:nvPr/>
        </p:nvSpPr>
        <p:spPr>
          <a:xfrm>
            <a:off x="5253323" y="3498322"/>
            <a:ext cx="1621149" cy="72731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0C03806-3C04-D448-ADBE-96EB329B4096}"/>
              </a:ext>
            </a:extLst>
          </p:cNvPr>
          <p:cNvSpPr txBox="1"/>
          <p:nvPr/>
        </p:nvSpPr>
        <p:spPr>
          <a:xfrm>
            <a:off x="3287096" y="3504515"/>
            <a:ext cx="1009955" cy="646331"/>
          </a:xfrm>
          <a:prstGeom prst="rect">
            <a:avLst/>
          </a:prstGeom>
          <a:noFill/>
          <a:ln>
            <a:noFill/>
          </a:ln>
        </p:spPr>
        <p:txBody>
          <a:bodyPr wrap="none" rtlCol="0">
            <a:spAutoFit/>
          </a:bodyPr>
          <a:lstStyle/>
          <a:p>
            <a:pPr algn="ctr"/>
            <a:r>
              <a:rPr lang="en-US" dirty="0">
                <a:solidFill>
                  <a:srgbClr val="FF0000"/>
                </a:solidFill>
              </a:rPr>
              <a:t>Pyruvate</a:t>
            </a:r>
          </a:p>
          <a:p>
            <a:pPr algn="ctr"/>
            <a:r>
              <a:rPr lang="en-US" dirty="0">
                <a:solidFill>
                  <a:srgbClr val="00B0F0"/>
                </a:solidFill>
              </a:rPr>
              <a:t>+ CoA</a:t>
            </a:r>
          </a:p>
        </p:txBody>
      </p:sp>
      <p:sp>
        <p:nvSpPr>
          <p:cNvPr id="16" name="Oval 15">
            <a:extLst>
              <a:ext uri="{FF2B5EF4-FFF2-40B4-BE49-F238E27FC236}">
                <a16:creationId xmlns:a16="http://schemas.microsoft.com/office/drawing/2014/main" id="{8AC4BAD3-50F2-8F47-A40F-1308FB8678A5}"/>
              </a:ext>
            </a:extLst>
          </p:cNvPr>
          <p:cNvSpPr/>
          <p:nvPr/>
        </p:nvSpPr>
        <p:spPr>
          <a:xfrm>
            <a:off x="2981500" y="3508507"/>
            <a:ext cx="1621149" cy="72731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6E46B2F6-6DEC-5C44-9B74-134425C6D875}"/>
              </a:ext>
            </a:extLst>
          </p:cNvPr>
          <p:cNvSpPr txBox="1"/>
          <p:nvPr/>
        </p:nvSpPr>
        <p:spPr>
          <a:xfrm>
            <a:off x="7738251" y="3504515"/>
            <a:ext cx="1194943" cy="646331"/>
          </a:xfrm>
          <a:prstGeom prst="rect">
            <a:avLst/>
          </a:prstGeom>
          <a:noFill/>
          <a:ln>
            <a:noFill/>
          </a:ln>
        </p:spPr>
        <p:txBody>
          <a:bodyPr wrap="none" rtlCol="0">
            <a:spAutoFit/>
          </a:bodyPr>
          <a:lstStyle/>
          <a:p>
            <a:pPr algn="ctr"/>
            <a:r>
              <a:rPr lang="en-US" dirty="0"/>
              <a:t>Acetyl CoA</a:t>
            </a:r>
          </a:p>
          <a:p>
            <a:pPr algn="ctr"/>
            <a:r>
              <a:rPr lang="en-US" dirty="0"/>
              <a:t>+ CO</a:t>
            </a:r>
            <a:r>
              <a:rPr lang="en-US" baseline="-25000" dirty="0"/>
              <a:t>2</a:t>
            </a:r>
          </a:p>
        </p:txBody>
      </p:sp>
      <p:sp>
        <p:nvSpPr>
          <p:cNvPr id="18" name="Oval 17">
            <a:extLst>
              <a:ext uri="{FF2B5EF4-FFF2-40B4-BE49-F238E27FC236}">
                <a16:creationId xmlns:a16="http://schemas.microsoft.com/office/drawing/2014/main" id="{33CAF74C-5B99-144C-8AD7-1EB614B34C51}"/>
              </a:ext>
            </a:extLst>
          </p:cNvPr>
          <p:cNvSpPr/>
          <p:nvPr/>
        </p:nvSpPr>
        <p:spPr>
          <a:xfrm>
            <a:off x="7525146" y="3508507"/>
            <a:ext cx="1621149" cy="72731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A65B8232-14C5-1A42-B7CD-9F6F68D4AA47}"/>
              </a:ext>
            </a:extLst>
          </p:cNvPr>
          <p:cNvCxnSpPr>
            <a:stCxn id="16" idx="6"/>
            <a:endCxn id="14" idx="2"/>
          </p:cNvCxnSpPr>
          <p:nvPr/>
        </p:nvCxnSpPr>
        <p:spPr>
          <a:xfrm flipV="1">
            <a:off x="4602649" y="3861981"/>
            <a:ext cx="650674" cy="101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FF840B5-30D9-DC4F-AEA1-19EA802E89C3}"/>
              </a:ext>
            </a:extLst>
          </p:cNvPr>
          <p:cNvCxnSpPr>
            <a:cxnSpLocks/>
            <a:stCxn id="14" idx="6"/>
            <a:endCxn id="18" idx="2"/>
          </p:cNvCxnSpPr>
          <p:nvPr/>
        </p:nvCxnSpPr>
        <p:spPr>
          <a:xfrm>
            <a:off x="6874472" y="3861981"/>
            <a:ext cx="650674" cy="101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8AAB331-4B37-2E40-A6E8-48E70BDC37ED}"/>
              </a:ext>
            </a:extLst>
          </p:cNvPr>
          <p:cNvSpPr txBox="1"/>
          <p:nvPr/>
        </p:nvSpPr>
        <p:spPr>
          <a:xfrm>
            <a:off x="4616145" y="2380675"/>
            <a:ext cx="982961" cy="646331"/>
          </a:xfrm>
          <a:prstGeom prst="rect">
            <a:avLst/>
          </a:prstGeom>
          <a:noFill/>
          <a:ln>
            <a:noFill/>
          </a:ln>
        </p:spPr>
        <p:txBody>
          <a:bodyPr wrap="none" rtlCol="0">
            <a:spAutoFit/>
          </a:bodyPr>
          <a:lstStyle/>
          <a:p>
            <a:pPr algn="ctr"/>
            <a:r>
              <a:rPr lang="en-US" dirty="0">
                <a:solidFill>
                  <a:srgbClr val="00B0F0"/>
                </a:solidFill>
              </a:rPr>
              <a:t>PDH</a:t>
            </a:r>
          </a:p>
          <a:p>
            <a:pPr algn="ctr"/>
            <a:r>
              <a:rPr lang="en-US" dirty="0">
                <a:solidFill>
                  <a:srgbClr val="00B0F0"/>
                </a:solidFill>
              </a:rPr>
              <a:t>Kinase-1</a:t>
            </a:r>
          </a:p>
        </p:txBody>
      </p:sp>
      <p:sp>
        <p:nvSpPr>
          <p:cNvPr id="26" name="Oval 25">
            <a:extLst>
              <a:ext uri="{FF2B5EF4-FFF2-40B4-BE49-F238E27FC236}">
                <a16:creationId xmlns:a16="http://schemas.microsoft.com/office/drawing/2014/main" id="{0AD9A3A0-7FB6-0C41-8ACD-5B4A1326BC64}"/>
              </a:ext>
            </a:extLst>
          </p:cNvPr>
          <p:cNvSpPr/>
          <p:nvPr/>
        </p:nvSpPr>
        <p:spPr>
          <a:xfrm>
            <a:off x="4297051" y="2384667"/>
            <a:ext cx="1621149" cy="727318"/>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4CD94E1F-497A-CF43-9FC7-08EFB931DA31}"/>
              </a:ext>
            </a:extLst>
          </p:cNvPr>
          <p:cNvSpPr txBox="1"/>
          <p:nvPr/>
        </p:nvSpPr>
        <p:spPr>
          <a:xfrm>
            <a:off x="6586671" y="2375002"/>
            <a:ext cx="982961" cy="646331"/>
          </a:xfrm>
          <a:prstGeom prst="rect">
            <a:avLst/>
          </a:prstGeom>
          <a:noFill/>
          <a:ln>
            <a:noFill/>
          </a:ln>
        </p:spPr>
        <p:txBody>
          <a:bodyPr wrap="none" rtlCol="0">
            <a:spAutoFit/>
          </a:bodyPr>
          <a:lstStyle/>
          <a:p>
            <a:pPr algn="ctr"/>
            <a:r>
              <a:rPr lang="en-US" dirty="0">
                <a:solidFill>
                  <a:srgbClr val="FF0000"/>
                </a:solidFill>
              </a:rPr>
              <a:t>PDH</a:t>
            </a:r>
          </a:p>
          <a:p>
            <a:pPr algn="ctr"/>
            <a:r>
              <a:rPr lang="en-US" dirty="0">
                <a:solidFill>
                  <a:srgbClr val="FF0000"/>
                </a:solidFill>
              </a:rPr>
              <a:t>Kinase-4</a:t>
            </a:r>
          </a:p>
        </p:txBody>
      </p:sp>
      <p:sp>
        <p:nvSpPr>
          <p:cNvPr id="28" name="Oval 27">
            <a:extLst>
              <a:ext uri="{FF2B5EF4-FFF2-40B4-BE49-F238E27FC236}">
                <a16:creationId xmlns:a16="http://schemas.microsoft.com/office/drawing/2014/main" id="{3E2DABD9-A222-9D46-B01F-ED7367F99170}"/>
              </a:ext>
            </a:extLst>
          </p:cNvPr>
          <p:cNvSpPr/>
          <p:nvPr/>
        </p:nvSpPr>
        <p:spPr>
          <a:xfrm>
            <a:off x="6267577" y="2378994"/>
            <a:ext cx="1621149" cy="72731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80A1BB1B-F8FC-5844-B177-A0C713324A56}"/>
              </a:ext>
            </a:extLst>
          </p:cNvPr>
          <p:cNvCxnSpPr>
            <a:cxnSpLocks/>
            <a:endCxn id="28" idx="3"/>
          </p:cNvCxnSpPr>
          <p:nvPr/>
        </p:nvCxnSpPr>
        <p:spPr>
          <a:xfrm flipV="1">
            <a:off x="6378787" y="2999799"/>
            <a:ext cx="126202" cy="452954"/>
          </a:xfrm>
          <a:prstGeom prst="straightConnector1">
            <a:avLst/>
          </a:prstGeom>
          <a:ln w="47625">
            <a:solidFill>
              <a:srgbClr val="FF000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37E8864-9BD3-9C42-B6EA-707CBD74A52E}"/>
              </a:ext>
            </a:extLst>
          </p:cNvPr>
          <p:cNvCxnSpPr>
            <a:cxnSpLocks/>
          </p:cNvCxnSpPr>
          <p:nvPr/>
        </p:nvCxnSpPr>
        <p:spPr>
          <a:xfrm flipH="1" flipV="1">
            <a:off x="6166136" y="3373286"/>
            <a:ext cx="420536" cy="131231"/>
          </a:xfrm>
          <a:prstGeom prst="straightConnector1">
            <a:avLst/>
          </a:prstGeom>
          <a:ln w="4762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256A944C-2A4B-C64D-A33C-EDC8559E8538}"/>
              </a:ext>
            </a:extLst>
          </p:cNvPr>
          <p:cNvSpPr txBox="1"/>
          <p:nvPr/>
        </p:nvSpPr>
        <p:spPr>
          <a:xfrm>
            <a:off x="8824609" y="1542812"/>
            <a:ext cx="773609" cy="646331"/>
          </a:xfrm>
          <a:prstGeom prst="rect">
            <a:avLst/>
          </a:prstGeom>
          <a:noFill/>
          <a:ln>
            <a:noFill/>
          </a:ln>
        </p:spPr>
        <p:txBody>
          <a:bodyPr wrap="none" rtlCol="0">
            <a:spAutoFit/>
          </a:bodyPr>
          <a:lstStyle/>
          <a:p>
            <a:pPr algn="ctr"/>
            <a:r>
              <a:rPr lang="en-US" dirty="0">
                <a:solidFill>
                  <a:srgbClr val="FF0000"/>
                </a:solidFill>
              </a:rPr>
              <a:t>Active</a:t>
            </a:r>
          </a:p>
          <a:p>
            <a:pPr algn="ctr"/>
            <a:r>
              <a:rPr lang="en-US" dirty="0" err="1">
                <a:solidFill>
                  <a:srgbClr val="FF0000"/>
                </a:solidFill>
              </a:rPr>
              <a:t>PPARa</a:t>
            </a:r>
            <a:endParaRPr lang="en-US" dirty="0">
              <a:solidFill>
                <a:srgbClr val="FF0000"/>
              </a:solidFill>
            </a:endParaRPr>
          </a:p>
        </p:txBody>
      </p:sp>
      <p:sp>
        <p:nvSpPr>
          <p:cNvPr id="37" name="Oval 36">
            <a:extLst>
              <a:ext uri="{FF2B5EF4-FFF2-40B4-BE49-F238E27FC236}">
                <a16:creationId xmlns:a16="http://schemas.microsoft.com/office/drawing/2014/main" id="{BC571AB0-125B-3E43-9A5E-BCB52370FBA5}"/>
              </a:ext>
            </a:extLst>
          </p:cNvPr>
          <p:cNvSpPr/>
          <p:nvPr/>
        </p:nvSpPr>
        <p:spPr>
          <a:xfrm>
            <a:off x="8693804" y="1500813"/>
            <a:ext cx="1039745" cy="72731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8D572A91-D2F2-E647-8FBF-4B3EBD9687C7}"/>
              </a:ext>
            </a:extLst>
          </p:cNvPr>
          <p:cNvCxnSpPr>
            <a:cxnSpLocks/>
            <a:stCxn id="37" idx="3"/>
            <a:endCxn id="28" idx="7"/>
          </p:cNvCxnSpPr>
          <p:nvPr/>
        </p:nvCxnSpPr>
        <p:spPr>
          <a:xfrm flipH="1">
            <a:off x="7651314" y="2121618"/>
            <a:ext cx="1194757" cy="363889"/>
          </a:xfrm>
          <a:prstGeom prst="straightConnector1">
            <a:avLst/>
          </a:prstGeom>
          <a:ln w="571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9532E4E2-A4DB-5945-86BC-DCB6DA243912}"/>
              </a:ext>
            </a:extLst>
          </p:cNvPr>
          <p:cNvCxnSpPr>
            <a:cxnSpLocks/>
            <a:stCxn id="26" idx="5"/>
          </p:cNvCxnSpPr>
          <p:nvPr/>
        </p:nvCxnSpPr>
        <p:spPr>
          <a:xfrm>
            <a:off x="5680788" y="3005472"/>
            <a:ext cx="91943" cy="367814"/>
          </a:xfrm>
          <a:prstGeom prst="straightConnector1">
            <a:avLst/>
          </a:prstGeom>
          <a:ln w="47625">
            <a:solidFill>
              <a:srgbClr val="00B0F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8DC0955B-7AE3-E541-9716-AFD7E165BB2C}"/>
              </a:ext>
            </a:extLst>
          </p:cNvPr>
          <p:cNvCxnSpPr>
            <a:cxnSpLocks/>
          </p:cNvCxnSpPr>
          <p:nvPr/>
        </p:nvCxnSpPr>
        <p:spPr>
          <a:xfrm flipH="1">
            <a:off x="5599107" y="3373286"/>
            <a:ext cx="390534" cy="79467"/>
          </a:xfrm>
          <a:prstGeom prst="straightConnector1">
            <a:avLst/>
          </a:prstGeom>
          <a:ln w="47625">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968D99DA-E651-7D4C-AFAA-74D53E20D4EC}"/>
              </a:ext>
            </a:extLst>
          </p:cNvPr>
          <p:cNvSpPr txBox="1"/>
          <p:nvPr/>
        </p:nvSpPr>
        <p:spPr>
          <a:xfrm>
            <a:off x="8756053" y="2414470"/>
            <a:ext cx="987898" cy="646331"/>
          </a:xfrm>
          <a:prstGeom prst="rect">
            <a:avLst/>
          </a:prstGeom>
          <a:noFill/>
          <a:ln w="57150">
            <a:solidFill>
              <a:srgbClr val="FF0000"/>
            </a:solidFill>
          </a:ln>
        </p:spPr>
        <p:txBody>
          <a:bodyPr wrap="none" rtlCol="0">
            <a:spAutoFit/>
          </a:bodyPr>
          <a:lstStyle/>
          <a:p>
            <a:pPr algn="ctr"/>
            <a:r>
              <a:rPr lang="en-US" dirty="0">
                <a:solidFill>
                  <a:srgbClr val="FF0000"/>
                </a:solidFill>
              </a:rPr>
              <a:t>Insulin</a:t>
            </a:r>
          </a:p>
          <a:p>
            <a:pPr algn="ctr"/>
            <a:r>
              <a:rPr lang="en-US" dirty="0">
                <a:solidFill>
                  <a:srgbClr val="FF0000"/>
                </a:solidFill>
              </a:rPr>
              <a:t>receptor</a:t>
            </a:r>
          </a:p>
        </p:txBody>
      </p:sp>
      <p:sp>
        <p:nvSpPr>
          <p:cNvPr id="51" name="TextBox 50">
            <a:extLst>
              <a:ext uri="{FF2B5EF4-FFF2-40B4-BE49-F238E27FC236}">
                <a16:creationId xmlns:a16="http://schemas.microsoft.com/office/drawing/2014/main" id="{083181BC-BE92-7842-BAE9-FF9E5D824020}"/>
              </a:ext>
            </a:extLst>
          </p:cNvPr>
          <p:cNvSpPr txBox="1"/>
          <p:nvPr/>
        </p:nvSpPr>
        <p:spPr>
          <a:xfrm>
            <a:off x="5665001" y="1089906"/>
            <a:ext cx="1065420" cy="646331"/>
          </a:xfrm>
          <a:prstGeom prst="rect">
            <a:avLst/>
          </a:prstGeom>
          <a:noFill/>
          <a:ln w="57150">
            <a:solidFill>
              <a:srgbClr val="FF0000"/>
            </a:solidFill>
          </a:ln>
        </p:spPr>
        <p:txBody>
          <a:bodyPr wrap="none" rtlCol="0">
            <a:spAutoFit/>
          </a:bodyPr>
          <a:lstStyle/>
          <a:p>
            <a:pPr algn="ctr"/>
            <a:r>
              <a:rPr lang="en-US" dirty="0">
                <a:solidFill>
                  <a:srgbClr val="FF0000"/>
                </a:solidFill>
              </a:rPr>
              <a:t>Oxidative</a:t>
            </a:r>
          </a:p>
          <a:p>
            <a:pPr algn="ctr"/>
            <a:r>
              <a:rPr lang="en-US" dirty="0">
                <a:solidFill>
                  <a:srgbClr val="FF0000"/>
                </a:solidFill>
              </a:rPr>
              <a:t>stress</a:t>
            </a:r>
          </a:p>
        </p:txBody>
      </p:sp>
      <p:cxnSp>
        <p:nvCxnSpPr>
          <p:cNvPr id="58" name="Straight Arrow Connector 57">
            <a:extLst>
              <a:ext uri="{FF2B5EF4-FFF2-40B4-BE49-F238E27FC236}">
                <a16:creationId xmlns:a16="http://schemas.microsoft.com/office/drawing/2014/main" id="{E5585C7A-6191-004D-800A-B64CE2370CF1}"/>
              </a:ext>
            </a:extLst>
          </p:cNvPr>
          <p:cNvCxnSpPr>
            <a:cxnSpLocks/>
            <a:stCxn id="6" idx="1"/>
            <a:endCxn id="26" idx="7"/>
          </p:cNvCxnSpPr>
          <p:nvPr/>
        </p:nvCxnSpPr>
        <p:spPr>
          <a:xfrm flipH="1">
            <a:off x="5680788" y="1389721"/>
            <a:ext cx="2057463" cy="1101459"/>
          </a:xfrm>
          <a:prstGeom prst="straightConnector1">
            <a:avLst/>
          </a:prstGeom>
          <a:ln w="57150">
            <a:solidFill>
              <a:srgbClr val="00B0F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012FE570-666A-A94D-863D-1A9BB1030BDD}"/>
              </a:ext>
            </a:extLst>
          </p:cNvPr>
          <p:cNvSpPr txBox="1"/>
          <p:nvPr/>
        </p:nvSpPr>
        <p:spPr>
          <a:xfrm>
            <a:off x="8177794" y="2384667"/>
            <a:ext cx="495649" cy="769441"/>
          </a:xfrm>
          <a:prstGeom prst="rect">
            <a:avLst/>
          </a:prstGeom>
          <a:noFill/>
        </p:spPr>
        <p:txBody>
          <a:bodyPr wrap="none" rtlCol="0">
            <a:spAutoFit/>
          </a:bodyPr>
          <a:lstStyle/>
          <a:p>
            <a:r>
              <a:rPr lang="en-US" sz="4400" b="1" dirty="0">
                <a:solidFill>
                  <a:srgbClr val="00B0F0"/>
                </a:solidFill>
              </a:rPr>
              <a:t>X</a:t>
            </a:r>
          </a:p>
        </p:txBody>
      </p:sp>
      <p:sp>
        <p:nvSpPr>
          <p:cNvPr id="64" name="TextBox 63">
            <a:extLst>
              <a:ext uri="{FF2B5EF4-FFF2-40B4-BE49-F238E27FC236}">
                <a16:creationId xmlns:a16="http://schemas.microsoft.com/office/drawing/2014/main" id="{63C07815-98B0-3D47-A4D6-9084A2A692B8}"/>
              </a:ext>
            </a:extLst>
          </p:cNvPr>
          <p:cNvSpPr txBox="1"/>
          <p:nvPr/>
        </p:nvSpPr>
        <p:spPr>
          <a:xfrm>
            <a:off x="5405020" y="1647541"/>
            <a:ext cx="495649" cy="769441"/>
          </a:xfrm>
          <a:prstGeom prst="rect">
            <a:avLst/>
          </a:prstGeom>
          <a:noFill/>
        </p:spPr>
        <p:txBody>
          <a:bodyPr wrap="none" rtlCol="0">
            <a:spAutoFit/>
          </a:bodyPr>
          <a:lstStyle/>
          <a:p>
            <a:r>
              <a:rPr lang="en-US" sz="4400" b="1" dirty="0">
                <a:solidFill>
                  <a:srgbClr val="00B0F0"/>
                </a:solidFill>
              </a:rPr>
              <a:t>X</a:t>
            </a:r>
          </a:p>
        </p:txBody>
      </p:sp>
      <p:sp>
        <p:nvSpPr>
          <p:cNvPr id="65" name="TextBox 64">
            <a:extLst>
              <a:ext uri="{FF2B5EF4-FFF2-40B4-BE49-F238E27FC236}">
                <a16:creationId xmlns:a16="http://schemas.microsoft.com/office/drawing/2014/main" id="{3C00ABD1-1C71-6143-AA1A-CF6383F4A7F3}"/>
              </a:ext>
            </a:extLst>
          </p:cNvPr>
          <p:cNvSpPr txBox="1"/>
          <p:nvPr/>
        </p:nvSpPr>
        <p:spPr>
          <a:xfrm>
            <a:off x="6797606" y="1418363"/>
            <a:ext cx="495649" cy="769441"/>
          </a:xfrm>
          <a:prstGeom prst="rect">
            <a:avLst/>
          </a:prstGeom>
          <a:noFill/>
        </p:spPr>
        <p:txBody>
          <a:bodyPr wrap="none" rtlCol="0">
            <a:spAutoFit/>
          </a:bodyPr>
          <a:lstStyle/>
          <a:p>
            <a:r>
              <a:rPr lang="en-US" sz="4400" b="1" dirty="0">
                <a:solidFill>
                  <a:srgbClr val="00B0F0"/>
                </a:solidFill>
              </a:rPr>
              <a:t>X</a:t>
            </a:r>
          </a:p>
        </p:txBody>
      </p:sp>
      <p:sp>
        <p:nvSpPr>
          <p:cNvPr id="66" name="Content Placeholder 2">
            <a:extLst>
              <a:ext uri="{FF2B5EF4-FFF2-40B4-BE49-F238E27FC236}">
                <a16:creationId xmlns:a16="http://schemas.microsoft.com/office/drawing/2014/main" id="{02698529-DFC4-C943-8B4C-9B36788FA423}"/>
              </a:ext>
            </a:extLst>
          </p:cNvPr>
          <p:cNvSpPr txBox="1">
            <a:spLocks/>
          </p:cNvSpPr>
          <p:nvPr/>
        </p:nvSpPr>
        <p:spPr>
          <a:xfrm>
            <a:off x="462633" y="5313599"/>
            <a:ext cx="11524579" cy="15444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S17. Interference in regulation of Pyruvate dehydrogenase (PDHA) by PDH kinases. PDHA levels are elevated by </a:t>
            </a:r>
            <a:r>
              <a:rPr lang="en-US" sz="1600" dirty="0" err="1"/>
              <a:t>PPARa</a:t>
            </a:r>
            <a:r>
              <a:rPr lang="en-US" sz="1600" dirty="0"/>
              <a:t> activity. Under normal circumstances, oxidative stress and hypoxia both elevate expression of PDH kinase-1 while Insulin represses PDH kinase-4. However, their effects are blocked in PE. Hypoxia and </a:t>
            </a:r>
            <a:r>
              <a:rPr lang="en-US" sz="1600" dirty="0" err="1"/>
              <a:t>PPARa</a:t>
            </a:r>
            <a:r>
              <a:rPr lang="en-US" sz="1600" dirty="0"/>
              <a:t> are able to activate PDH kinase-4 which can inhibit activity, thereby reducing CoA consumption by this enzyme. Red, blue and black text denote raised, lower or unchanged levels. Pointed and barred dashed arrows respectively represent promotion or repression of the target genes. Solid black arrows correspond to either substrate binding or product formation. Blue </a:t>
            </a:r>
            <a:r>
              <a:rPr lang="en-US" sz="1600" dirty="0" err="1"/>
              <a:t>Xs</a:t>
            </a:r>
            <a:r>
              <a:rPr lang="en-US" sz="1600" dirty="0"/>
              <a:t> represent impediments to normal activity.</a:t>
            </a:r>
          </a:p>
        </p:txBody>
      </p:sp>
      <p:cxnSp>
        <p:nvCxnSpPr>
          <p:cNvPr id="32" name="Straight Arrow Connector 31">
            <a:extLst>
              <a:ext uri="{FF2B5EF4-FFF2-40B4-BE49-F238E27FC236}">
                <a16:creationId xmlns:a16="http://schemas.microsoft.com/office/drawing/2014/main" id="{6C128E53-56FD-F340-8462-3EEF213A3128}"/>
              </a:ext>
            </a:extLst>
          </p:cNvPr>
          <p:cNvCxnSpPr>
            <a:cxnSpLocks/>
          </p:cNvCxnSpPr>
          <p:nvPr/>
        </p:nvCxnSpPr>
        <p:spPr>
          <a:xfrm>
            <a:off x="8000383" y="2593395"/>
            <a:ext cx="0" cy="324651"/>
          </a:xfrm>
          <a:prstGeom prst="straightConnector1">
            <a:avLst/>
          </a:prstGeom>
          <a:ln w="47625">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2B3A445-AB0B-2F49-9A34-8FAC2CFD83AC}"/>
              </a:ext>
            </a:extLst>
          </p:cNvPr>
          <p:cNvCxnSpPr>
            <a:cxnSpLocks/>
            <a:stCxn id="50" idx="1"/>
          </p:cNvCxnSpPr>
          <p:nvPr/>
        </p:nvCxnSpPr>
        <p:spPr>
          <a:xfrm flipH="1" flipV="1">
            <a:off x="8000383" y="2737635"/>
            <a:ext cx="755670" cy="1"/>
          </a:xfrm>
          <a:prstGeom prst="straightConnector1">
            <a:avLst/>
          </a:prstGeom>
          <a:ln w="47625">
            <a:solidFill>
              <a:srgbClr val="00B0F0"/>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96045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3" name="Straight Arrow Connector 102">
            <a:extLst>
              <a:ext uri="{FF2B5EF4-FFF2-40B4-BE49-F238E27FC236}">
                <a16:creationId xmlns:a16="http://schemas.microsoft.com/office/drawing/2014/main" id="{691BCD7C-6FE2-AC4C-8E80-17E74BC83B60}"/>
              </a:ext>
            </a:extLst>
          </p:cNvPr>
          <p:cNvCxnSpPr>
            <a:cxnSpLocks/>
          </p:cNvCxnSpPr>
          <p:nvPr/>
        </p:nvCxnSpPr>
        <p:spPr>
          <a:xfrm flipH="1" flipV="1">
            <a:off x="9486715" y="2963751"/>
            <a:ext cx="3322" cy="100484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2A8F50CB-FCAC-3142-8E85-A3731C84EE6C}"/>
              </a:ext>
            </a:extLst>
          </p:cNvPr>
          <p:cNvCxnSpPr>
            <a:cxnSpLocks/>
            <a:endCxn id="64" idx="0"/>
          </p:cNvCxnSpPr>
          <p:nvPr/>
        </p:nvCxnSpPr>
        <p:spPr>
          <a:xfrm>
            <a:off x="3339210" y="2950251"/>
            <a:ext cx="19577" cy="8868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9775B67-AF5C-5048-A2C0-E8F830AE2668}"/>
              </a:ext>
            </a:extLst>
          </p:cNvPr>
          <p:cNvSpPr txBox="1"/>
          <p:nvPr/>
        </p:nvSpPr>
        <p:spPr>
          <a:xfrm>
            <a:off x="2756124" y="3230248"/>
            <a:ext cx="1122680" cy="369332"/>
          </a:xfrm>
          <a:prstGeom prst="rect">
            <a:avLst/>
          </a:prstGeom>
          <a:solidFill>
            <a:schemeClr val="bg1"/>
          </a:solidFill>
          <a:ln w="38100">
            <a:solidFill>
              <a:schemeClr val="tx1"/>
            </a:solidFill>
          </a:ln>
        </p:spPr>
        <p:txBody>
          <a:bodyPr wrap="square" rtlCol="0">
            <a:spAutoFit/>
          </a:bodyPr>
          <a:lstStyle/>
          <a:p>
            <a:pPr algn="ctr"/>
            <a:r>
              <a:rPr lang="en-US" dirty="0" err="1"/>
              <a:t>Flippase</a:t>
            </a:r>
            <a:endParaRPr lang="en-US" dirty="0"/>
          </a:p>
        </p:txBody>
      </p:sp>
      <p:cxnSp>
        <p:nvCxnSpPr>
          <p:cNvPr id="4" name="Straight Connector 3">
            <a:extLst>
              <a:ext uri="{FF2B5EF4-FFF2-40B4-BE49-F238E27FC236}">
                <a16:creationId xmlns:a16="http://schemas.microsoft.com/office/drawing/2014/main" id="{956E53E7-1A47-F840-8534-B7E298BB0085}"/>
              </a:ext>
            </a:extLst>
          </p:cNvPr>
          <p:cNvCxnSpPr/>
          <p:nvPr/>
        </p:nvCxnSpPr>
        <p:spPr>
          <a:xfrm>
            <a:off x="2573124" y="633020"/>
            <a:ext cx="51804" cy="49414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8837E60-31F6-D140-B97F-6AD365D262DF}"/>
              </a:ext>
            </a:extLst>
          </p:cNvPr>
          <p:cNvSpPr txBox="1"/>
          <p:nvPr/>
        </p:nvSpPr>
        <p:spPr>
          <a:xfrm>
            <a:off x="1143117" y="1212455"/>
            <a:ext cx="2505814" cy="369332"/>
          </a:xfrm>
          <a:prstGeom prst="rect">
            <a:avLst/>
          </a:prstGeom>
          <a:noFill/>
        </p:spPr>
        <p:txBody>
          <a:bodyPr wrap="none" rtlCol="0">
            <a:spAutoFit/>
          </a:bodyPr>
          <a:lstStyle/>
          <a:p>
            <a:r>
              <a:rPr lang="en-US" b="1" dirty="0"/>
              <a:t>ER                              Golgi</a:t>
            </a:r>
          </a:p>
        </p:txBody>
      </p:sp>
      <p:sp>
        <p:nvSpPr>
          <p:cNvPr id="41" name="TextBox 40">
            <a:extLst>
              <a:ext uri="{FF2B5EF4-FFF2-40B4-BE49-F238E27FC236}">
                <a16:creationId xmlns:a16="http://schemas.microsoft.com/office/drawing/2014/main" id="{06C281D5-537C-1B4B-A545-A259074C1C0C}"/>
              </a:ext>
            </a:extLst>
          </p:cNvPr>
          <p:cNvSpPr txBox="1"/>
          <p:nvPr/>
        </p:nvSpPr>
        <p:spPr>
          <a:xfrm>
            <a:off x="6120882" y="3752752"/>
            <a:ext cx="1121077" cy="646331"/>
          </a:xfrm>
          <a:prstGeom prst="rect">
            <a:avLst/>
          </a:prstGeom>
          <a:noFill/>
        </p:spPr>
        <p:txBody>
          <a:bodyPr wrap="none" rtlCol="0">
            <a:spAutoFit/>
          </a:bodyPr>
          <a:lstStyle/>
          <a:p>
            <a:pPr algn="ctr"/>
            <a:r>
              <a:rPr lang="en-US" dirty="0">
                <a:solidFill>
                  <a:srgbClr val="FF0000"/>
                </a:solidFill>
              </a:rPr>
              <a:t>Diacyl</a:t>
            </a:r>
          </a:p>
          <a:p>
            <a:pPr algn="ctr"/>
            <a:r>
              <a:rPr lang="en-US" dirty="0">
                <a:solidFill>
                  <a:srgbClr val="FF0000"/>
                </a:solidFill>
              </a:rPr>
              <a:t>glycerides</a:t>
            </a:r>
          </a:p>
        </p:txBody>
      </p:sp>
      <p:sp>
        <p:nvSpPr>
          <p:cNvPr id="48" name="TextBox 47">
            <a:extLst>
              <a:ext uri="{FF2B5EF4-FFF2-40B4-BE49-F238E27FC236}">
                <a16:creationId xmlns:a16="http://schemas.microsoft.com/office/drawing/2014/main" id="{180F57B1-3BCA-1B4E-B818-EA2A2773F732}"/>
              </a:ext>
            </a:extLst>
          </p:cNvPr>
          <p:cNvSpPr txBox="1"/>
          <p:nvPr/>
        </p:nvSpPr>
        <p:spPr>
          <a:xfrm>
            <a:off x="995462" y="3241291"/>
            <a:ext cx="1118511" cy="369332"/>
          </a:xfrm>
          <a:prstGeom prst="rect">
            <a:avLst/>
          </a:prstGeom>
          <a:noFill/>
          <a:ln w="38100">
            <a:solidFill>
              <a:schemeClr val="tx1"/>
            </a:solidFill>
          </a:ln>
        </p:spPr>
        <p:txBody>
          <a:bodyPr wrap="none" rtlCol="0">
            <a:spAutoFit/>
          </a:bodyPr>
          <a:lstStyle/>
          <a:p>
            <a:r>
              <a:rPr lang="en-US" dirty="0"/>
              <a:t>PTDSS1/2</a:t>
            </a:r>
          </a:p>
        </p:txBody>
      </p:sp>
      <p:sp>
        <p:nvSpPr>
          <p:cNvPr id="52" name="TextBox 51">
            <a:extLst>
              <a:ext uri="{FF2B5EF4-FFF2-40B4-BE49-F238E27FC236}">
                <a16:creationId xmlns:a16="http://schemas.microsoft.com/office/drawing/2014/main" id="{8266D0DA-CC45-174E-98B6-3D1FCEC538AA}"/>
              </a:ext>
            </a:extLst>
          </p:cNvPr>
          <p:cNvSpPr txBox="1"/>
          <p:nvPr/>
        </p:nvSpPr>
        <p:spPr>
          <a:xfrm>
            <a:off x="513373" y="2836043"/>
            <a:ext cx="426720" cy="369332"/>
          </a:xfrm>
          <a:prstGeom prst="rect">
            <a:avLst/>
          </a:prstGeom>
          <a:noFill/>
        </p:spPr>
        <p:txBody>
          <a:bodyPr wrap="none" rtlCol="0">
            <a:spAutoFit/>
          </a:bodyPr>
          <a:lstStyle/>
          <a:p>
            <a:r>
              <a:rPr lang="en-US" dirty="0"/>
              <a:t>PC</a:t>
            </a:r>
          </a:p>
        </p:txBody>
      </p:sp>
      <p:sp>
        <p:nvSpPr>
          <p:cNvPr id="68" name="TextBox 67">
            <a:extLst>
              <a:ext uri="{FF2B5EF4-FFF2-40B4-BE49-F238E27FC236}">
                <a16:creationId xmlns:a16="http://schemas.microsoft.com/office/drawing/2014/main" id="{9187D808-8800-504C-9D1D-7142C3043817}"/>
              </a:ext>
            </a:extLst>
          </p:cNvPr>
          <p:cNvSpPr txBox="1"/>
          <p:nvPr/>
        </p:nvSpPr>
        <p:spPr>
          <a:xfrm>
            <a:off x="1354320" y="2698856"/>
            <a:ext cx="409086" cy="369332"/>
          </a:xfrm>
          <a:prstGeom prst="rect">
            <a:avLst/>
          </a:prstGeom>
          <a:noFill/>
        </p:spPr>
        <p:txBody>
          <a:bodyPr wrap="none" rtlCol="0">
            <a:spAutoFit/>
          </a:bodyPr>
          <a:lstStyle/>
          <a:p>
            <a:r>
              <a:rPr lang="en-US" dirty="0"/>
              <a:t>PS</a:t>
            </a:r>
          </a:p>
        </p:txBody>
      </p:sp>
      <p:sp>
        <p:nvSpPr>
          <p:cNvPr id="69" name="TextBox 68">
            <a:extLst>
              <a:ext uri="{FF2B5EF4-FFF2-40B4-BE49-F238E27FC236}">
                <a16:creationId xmlns:a16="http://schemas.microsoft.com/office/drawing/2014/main" id="{D668D7AF-EC10-A54B-9D8B-02E1BCDAFB17}"/>
              </a:ext>
            </a:extLst>
          </p:cNvPr>
          <p:cNvSpPr txBox="1"/>
          <p:nvPr/>
        </p:nvSpPr>
        <p:spPr>
          <a:xfrm>
            <a:off x="2155247" y="2819730"/>
            <a:ext cx="415498" cy="369332"/>
          </a:xfrm>
          <a:prstGeom prst="rect">
            <a:avLst/>
          </a:prstGeom>
          <a:noFill/>
        </p:spPr>
        <p:txBody>
          <a:bodyPr wrap="none" rtlCol="0">
            <a:spAutoFit/>
          </a:bodyPr>
          <a:lstStyle/>
          <a:p>
            <a:r>
              <a:rPr lang="en-US" dirty="0"/>
              <a:t>PE</a:t>
            </a:r>
          </a:p>
        </p:txBody>
      </p:sp>
      <p:sp>
        <p:nvSpPr>
          <p:cNvPr id="37" name="TextBox 36">
            <a:extLst>
              <a:ext uri="{FF2B5EF4-FFF2-40B4-BE49-F238E27FC236}">
                <a16:creationId xmlns:a16="http://schemas.microsoft.com/office/drawing/2014/main" id="{18F66822-4859-F74A-ACCB-C30580989926}"/>
              </a:ext>
            </a:extLst>
          </p:cNvPr>
          <p:cNvSpPr txBox="1"/>
          <p:nvPr/>
        </p:nvSpPr>
        <p:spPr>
          <a:xfrm>
            <a:off x="608122" y="783495"/>
            <a:ext cx="458780" cy="369332"/>
          </a:xfrm>
          <a:prstGeom prst="rect">
            <a:avLst/>
          </a:prstGeom>
          <a:noFill/>
        </p:spPr>
        <p:txBody>
          <a:bodyPr wrap="none" rtlCol="0">
            <a:spAutoFit/>
          </a:bodyPr>
          <a:lstStyle/>
          <a:p>
            <a:r>
              <a:rPr lang="en-US" dirty="0"/>
              <a:t>(A)</a:t>
            </a:r>
          </a:p>
        </p:txBody>
      </p:sp>
      <p:sp>
        <p:nvSpPr>
          <p:cNvPr id="44" name="Content Placeholder 2">
            <a:extLst>
              <a:ext uri="{FF2B5EF4-FFF2-40B4-BE49-F238E27FC236}">
                <a16:creationId xmlns:a16="http://schemas.microsoft.com/office/drawing/2014/main" id="{AB87F8D5-89E8-C34A-8D65-A37D38C870A6}"/>
              </a:ext>
            </a:extLst>
          </p:cNvPr>
          <p:cNvSpPr txBox="1">
            <a:spLocks/>
          </p:cNvSpPr>
          <p:nvPr/>
        </p:nvSpPr>
        <p:spPr>
          <a:xfrm>
            <a:off x="462633" y="5574913"/>
            <a:ext cx="11524579" cy="125428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S18  Phosphatidyl serine distribution in (A) normal and (B) PE placenta. Horizontal lines denote lipid bilayers with lumen/ extracellular space above and cytosol below.  Black dotted vertical lines demarcate different organelles.  Rectangles and pentagons respectively depict proteins and processes. Red, black and blue text respectively denote elevated, normal and low molecular levels or activities. Red and black arrows indicate elevated or normal metabolic flux or </a:t>
            </a:r>
            <a:r>
              <a:rPr lang="en-US" sz="1600" dirty="0" err="1"/>
              <a:t>signalling</a:t>
            </a:r>
            <a:r>
              <a:rPr lang="en-US" sz="1600" dirty="0"/>
              <a:t>, with the dashed line indicating indirect action. The lipids are phosphatidyl choline (PC), phosphatidyl ethanolamine (PE), phosphatidyl serine (PS) and </a:t>
            </a:r>
            <a:r>
              <a:rPr lang="en-US" sz="1600" dirty="0" err="1"/>
              <a:t>lysophosphatidyl</a:t>
            </a:r>
            <a:r>
              <a:rPr lang="en-US" sz="1600" dirty="0"/>
              <a:t> serine (</a:t>
            </a:r>
            <a:r>
              <a:rPr lang="en-US" sz="1600" dirty="0" err="1"/>
              <a:t>Lyso</a:t>
            </a:r>
            <a:r>
              <a:rPr lang="en-US" sz="1600" dirty="0"/>
              <a:t>-PS). </a:t>
            </a:r>
          </a:p>
        </p:txBody>
      </p:sp>
      <p:cxnSp>
        <p:nvCxnSpPr>
          <p:cNvPr id="3" name="Straight Connector 2">
            <a:extLst>
              <a:ext uri="{FF2B5EF4-FFF2-40B4-BE49-F238E27FC236}">
                <a16:creationId xmlns:a16="http://schemas.microsoft.com/office/drawing/2014/main" id="{FBDF6FF4-36BC-3C4D-80B3-5A58D8185A36}"/>
              </a:ext>
            </a:extLst>
          </p:cNvPr>
          <p:cNvCxnSpPr>
            <a:cxnSpLocks/>
          </p:cNvCxnSpPr>
          <p:nvPr/>
        </p:nvCxnSpPr>
        <p:spPr>
          <a:xfrm flipV="1">
            <a:off x="428621" y="3164259"/>
            <a:ext cx="4830198" cy="18181"/>
          </a:xfrm>
          <a:prstGeom prst="line">
            <a:avLst/>
          </a:prstGeom>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A1386C55-9EEE-0644-A04D-DCA25424E60B}"/>
              </a:ext>
            </a:extLst>
          </p:cNvPr>
          <p:cNvCxnSpPr>
            <a:cxnSpLocks/>
          </p:cNvCxnSpPr>
          <p:nvPr/>
        </p:nvCxnSpPr>
        <p:spPr>
          <a:xfrm flipV="1">
            <a:off x="428621" y="3640244"/>
            <a:ext cx="4830198" cy="30175"/>
          </a:xfrm>
          <a:prstGeom prst="line">
            <a:avLst/>
          </a:prstGeom>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D9814084-6003-A34B-B1B3-5EBFFD94092D}"/>
              </a:ext>
            </a:extLst>
          </p:cNvPr>
          <p:cNvCxnSpPr/>
          <p:nvPr/>
        </p:nvCxnSpPr>
        <p:spPr>
          <a:xfrm>
            <a:off x="4010001" y="637297"/>
            <a:ext cx="51804" cy="49414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8562BF72-907F-4343-8E5E-DFB21B0E5422}"/>
              </a:ext>
            </a:extLst>
          </p:cNvPr>
          <p:cNvSpPr txBox="1"/>
          <p:nvPr/>
        </p:nvSpPr>
        <p:spPr>
          <a:xfrm>
            <a:off x="336494" y="1871502"/>
            <a:ext cx="970522" cy="646331"/>
          </a:xfrm>
          <a:prstGeom prst="rect">
            <a:avLst/>
          </a:prstGeom>
          <a:noFill/>
        </p:spPr>
        <p:txBody>
          <a:bodyPr wrap="none" rtlCol="0">
            <a:spAutoFit/>
          </a:bodyPr>
          <a:lstStyle/>
          <a:p>
            <a:r>
              <a:rPr lang="en-US" b="1" dirty="0"/>
              <a:t>Lumen/</a:t>
            </a:r>
          </a:p>
          <a:p>
            <a:r>
              <a:rPr lang="en-US" b="1" dirty="0"/>
              <a:t>External</a:t>
            </a:r>
          </a:p>
        </p:txBody>
      </p:sp>
      <p:sp>
        <p:nvSpPr>
          <p:cNvPr id="62" name="TextBox 61">
            <a:extLst>
              <a:ext uri="{FF2B5EF4-FFF2-40B4-BE49-F238E27FC236}">
                <a16:creationId xmlns:a16="http://schemas.microsoft.com/office/drawing/2014/main" id="{BB7899AA-6D4D-4B45-AC57-BE455379FE54}"/>
              </a:ext>
            </a:extLst>
          </p:cNvPr>
          <p:cNvSpPr txBox="1"/>
          <p:nvPr/>
        </p:nvSpPr>
        <p:spPr>
          <a:xfrm>
            <a:off x="309944" y="4369745"/>
            <a:ext cx="888898" cy="369332"/>
          </a:xfrm>
          <a:prstGeom prst="rect">
            <a:avLst/>
          </a:prstGeom>
          <a:noFill/>
        </p:spPr>
        <p:txBody>
          <a:bodyPr wrap="none" rtlCol="0">
            <a:spAutoFit/>
          </a:bodyPr>
          <a:lstStyle/>
          <a:p>
            <a:r>
              <a:rPr lang="en-US" b="1" dirty="0"/>
              <a:t>Cytosol</a:t>
            </a:r>
          </a:p>
        </p:txBody>
      </p:sp>
      <p:sp>
        <p:nvSpPr>
          <p:cNvPr id="64" name="TextBox 63">
            <a:extLst>
              <a:ext uri="{FF2B5EF4-FFF2-40B4-BE49-F238E27FC236}">
                <a16:creationId xmlns:a16="http://schemas.microsoft.com/office/drawing/2014/main" id="{FECE1EE2-4FC6-9944-83BD-2973DC503DA8}"/>
              </a:ext>
            </a:extLst>
          </p:cNvPr>
          <p:cNvSpPr txBox="1"/>
          <p:nvPr/>
        </p:nvSpPr>
        <p:spPr>
          <a:xfrm>
            <a:off x="3154244" y="3837117"/>
            <a:ext cx="409086" cy="369332"/>
          </a:xfrm>
          <a:prstGeom prst="rect">
            <a:avLst/>
          </a:prstGeom>
          <a:noFill/>
        </p:spPr>
        <p:txBody>
          <a:bodyPr wrap="none" rtlCol="0">
            <a:spAutoFit/>
          </a:bodyPr>
          <a:lstStyle/>
          <a:p>
            <a:r>
              <a:rPr lang="en-US" dirty="0"/>
              <a:t>PS</a:t>
            </a:r>
          </a:p>
        </p:txBody>
      </p:sp>
      <p:sp>
        <p:nvSpPr>
          <p:cNvPr id="67" name="TextBox 66">
            <a:extLst>
              <a:ext uri="{FF2B5EF4-FFF2-40B4-BE49-F238E27FC236}">
                <a16:creationId xmlns:a16="http://schemas.microsoft.com/office/drawing/2014/main" id="{28724BA0-9A39-9343-B0D4-FF5249598136}"/>
              </a:ext>
            </a:extLst>
          </p:cNvPr>
          <p:cNvSpPr txBox="1"/>
          <p:nvPr/>
        </p:nvSpPr>
        <p:spPr>
          <a:xfrm>
            <a:off x="4258033" y="3833448"/>
            <a:ext cx="409086" cy="369332"/>
          </a:xfrm>
          <a:prstGeom prst="rect">
            <a:avLst/>
          </a:prstGeom>
          <a:noFill/>
        </p:spPr>
        <p:txBody>
          <a:bodyPr wrap="none" rtlCol="0">
            <a:spAutoFit/>
          </a:bodyPr>
          <a:lstStyle/>
          <a:p>
            <a:r>
              <a:rPr lang="en-US" dirty="0"/>
              <a:t>PS</a:t>
            </a:r>
          </a:p>
        </p:txBody>
      </p:sp>
      <p:cxnSp>
        <p:nvCxnSpPr>
          <p:cNvPr id="71" name="Straight Arrow Connector 70">
            <a:extLst>
              <a:ext uri="{FF2B5EF4-FFF2-40B4-BE49-F238E27FC236}">
                <a16:creationId xmlns:a16="http://schemas.microsoft.com/office/drawing/2014/main" id="{E8C4D2DD-B99E-2641-AE89-A1436624714A}"/>
              </a:ext>
            </a:extLst>
          </p:cNvPr>
          <p:cNvCxnSpPr>
            <a:cxnSpLocks/>
            <a:endCxn id="48" idx="3"/>
          </p:cNvCxnSpPr>
          <p:nvPr/>
        </p:nvCxnSpPr>
        <p:spPr>
          <a:xfrm flipH="1">
            <a:off x="2113973" y="3068188"/>
            <a:ext cx="223840" cy="3577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8C04AA29-515D-F64D-8D0E-7AC1F1768C24}"/>
              </a:ext>
            </a:extLst>
          </p:cNvPr>
          <p:cNvCxnSpPr>
            <a:cxnSpLocks/>
            <a:stCxn id="48" idx="0"/>
          </p:cNvCxnSpPr>
          <p:nvPr/>
        </p:nvCxnSpPr>
        <p:spPr>
          <a:xfrm flipH="1" flipV="1">
            <a:off x="1540598" y="2940731"/>
            <a:ext cx="14120" cy="30056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3B89CE21-E724-E743-97D6-6F600708FF77}"/>
              </a:ext>
            </a:extLst>
          </p:cNvPr>
          <p:cNvCxnSpPr>
            <a:cxnSpLocks/>
            <a:endCxn id="48" idx="1"/>
          </p:cNvCxnSpPr>
          <p:nvPr/>
        </p:nvCxnSpPr>
        <p:spPr>
          <a:xfrm>
            <a:off x="814388" y="3068188"/>
            <a:ext cx="181074" cy="3577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85FD214D-B3E9-7340-85BA-62CB13B4D95A}"/>
              </a:ext>
            </a:extLst>
          </p:cNvPr>
          <p:cNvSpPr txBox="1"/>
          <p:nvPr/>
        </p:nvSpPr>
        <p:spPr>
          <a:xfrm>
            <a:off x="9174412" y="3258820"/>
            <a:ext cx="1122680" cy="369332"/>
          </a:xfrm>
          <a:prstGeom prst="rect">
            <a:avLst/>
          </a:prstGeom>
          <a:solidFill>
            <a:schemeClr val="bg1"/>
          </a:solidFill>
          <a:ln w="38100">
            <a:solidFill>
              <a:srgbClr val="FF0000"/>
            </a:solidFill>
          </a:ln>
        </p:spPr>
        <p:txBody>
          <a:bodyPr wrap="square" rtlCol="0">
            <a:spAutoFit/>
          </a:bodyPr>
          <a:lstStyle/>
          <a:p>
            <a:pPr algn="ctr"/>
            <a:r>
              <a:rPr lang="en-US" dirty="0">
                <a:solidFill>
                  <a:srgbClr val="FF0000"/>
                </a:solidFill>
              </a:rPr>
              <a:t>PLSCR4</a:t>
            </a:r>
          </a:p>
        </p:txBody>
      </p:sp>
      <p:cxnSp>
        <p:nvCxnSpPr>
          <p:cNvPr id="75" name="Straight Connector 74">
            <a:extLst>
              <a:ext uri="{FF2B5EF4-FFF2-40B4-BE49-F238E27FC236}">
                <a16:creationId xmlns:a16="http://schemas.microsoft.com/office/drawing/2014/main" id="{3AB3C5EC-B393-B949-A55C-6DC5B576A174}"/>
              </a:ext>
            </a:extLst>
          </p:cNvPr>
          <p:cNvCxnSpPr/>
          <p:nvPr/>
        </p:nvCxnSpPr>
        <p:spPr>
          <a:xfrm>
            <a:off x="7663657" y="642540"/>
            <a:ext cx="51804" cy="49414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5B704C2C-4698-D74C-83A4-6DC36642BC51}"/>
              </a:ext>
            </a:extLst>
          </p:cNvPr>
          <p:cNvSpPr txBox="1"/>
          <p:nvPr/>
        </p:nvSpPr>
        <p:spPr>
          <a:xfrm>
            <a:off x="6217608" y="1221975"/>
            <a:ext cx="2505814" cy="369332"/>
          </a:xfrm>
          <a:prstGeom prst="rect">
            <a:avLst/>
          </a:prstGeom>
          <a:noFill/>
        </p:spPr>
        <p:txBody>
          <a:bodyPr wrap="none" rtlCol="0">
            <a:spAutoFit/>
          </a:bodyPr>
          <a:lstStyle/>
          <a:p>
            <a:r>
              <a:rPr lang="en-US" b="1" dirty="0"/>
              <a:t>ER                              Golgi</a:t>
            </a:r>
          </a:p>
        </p:txBody>
      </p:sp>
      <p:sp>
        <p:nvSpPr>
          <p:cNvPr id="78" name="TextBox 77">
            <a:extLst>
              <a:ext uri="{FF2B5EF4-FFF2-40B4-BE49-F238E27FC236}">
                <a16:creationId xmlns:a16="http://schemas.microsoft.com/office/drawing/2014/main" id="{C2D6EB78-8FD3-AC47-AA79-7D31E91FE642}"/>
              </a:ext>
            </a:extLst>
          </p:cNvPr>
          <p:cNvSpPr txBox="1"/>
          <p:nvPr/>
        </p:nvSpPr>
        <p:spPr>
          <a:xfrm>
            <a:off x="6069953" y="3250811"/>
            <a:ext cx="1118511" cy="369332"/>
          </a:xfrm>
          <a:prstGeom prst="rect">
            <a:avLst/>
          </a:prstGeom>
          <a:noFill/>
          <a:ln w="38100">
            <a:solidFill>
              <a:srgbClr val="FF0000"/>
            </a:solidFill>
          </a:ln>
        </p:spPr>
        <p:txBody>
          <a:bodyPr wrap="none" rtlCol="0">
            <a:spAutoFit/>
          </a:bodyPr>
          <a:lstStyle/>
          <a:p>
            <a:r>
              <a:rPr lang="en-US" dirty="0">
                <a:solidFill>
                  <a:srgbClr val="FF0000"/>
                </a:solidFill>
              </a:rPr>
              <a:t>PTDSS1/2</a:t>
            </a:r>
          </a:p>
        </p:txBody>
      </p:sp>
      <p:sp>
        <p:nvSpPr>
          <p:cNvPr id="79" name="TextBox 78">
            <a:extLst>
              <a:ext uri="{FF2B5EF4-FFF2-40B4-BE49-F238E27FC236}">
                <a16:creationId xmlns:a16="http://schemas.microsoft.com/office/drawing/2014/main" id="{A301196F-D3AA-7C41-BBC5-9147DAB9FB6C}"/>
              </a:ext>
            </a:extLst>
          </p:cNvPr>
          <p:cNvSpPr txBox="1"/>
          <p:nvPr/>
        </p:nvSpPr>
        <p:spPr>
          <a:xfrm>
            <a:off x="5587864" y="2845563"/>
            <a:ext cx="426720" cy="369332"/>
          </a:xfrm>
          <a:prstGeom prst="rect">
            <a:avLst/>
          </a:prstGeom>
          <a:noFill/>
        </p:spPr>
        <p:txBody>
          <a:bodyPr wrap="none" rtlCol="0">
            <a:spAutoFit/>
          </a:bodyPr>
          <a:lstStyle/>
          <a:p>
            <a:r>
              <a:rPr lang="en-US" dirty="0"/>
              <a:t>PC</a:t>
            </a:r>
          </a:p>
        </p:txBody>
      </p:sp>
      <p:sp>
        <p:nvSpPr>
          <p:cNvPr id="80" name="TextBox 79">
            <a:extLst>
              <a:ext uri="{FF2B5EF4-FFF2-40B4-BE49-F238E27FC236}">
                <a16:creationId xmlns:a16="http://schemas.microsoft.com/office/drawing/2014/main" id="{0103A969-09FE-5F41-864B-3F757FAFB72D}"/>
              </a:ext>
            </a:extLst>
          </p:cNvPr>
          <p:cNvSpPr txBox="1"/>
          <p:nvPr/>
        </p:nvSpPr>
        <p:spPr>
          <a:xfrm>
            <a:off x="6428811" y="2708376"/>
            <a:ext cx="409086" cy="369332"/>
          </a:xfrm>
          <a:prstGeom prst="rect">
            <a:avLst/>
          </a:prstGeom>
          <a:noFill/>
        </p:spPr>
        <p:txBody>
          <a:bodyPr wrap="none" rtlCol="0">
            <a:spAutoFit/>
          </a:bodyPr>
          <a:lstStyle/>
          <a:p>
            <a:r>
              <a:rPr lang="en-US" dirty="0">
                <a:solidFill>
                  <a:srgbClr val="FF0000"/>
                </a:solidFill>
              </a:rPr>
              <a:t>PS</a:t>
            </a:r>
          </a:p>
        </p:txBody>
      </p:sp>
      <p:sp>
        <p:nvSpPr>
          <p:cNvPr id="81" name="TextBox 80">
            <a:extLst>
              <a:ext uri="{FF2B5EF4-FFF2-40B4-BE49-F238E27FC236}">
                <a16:creationId xmlns:a16="http://schemas.microsoft.com/office/drawing/2014/main" id="{28817CDD-4A0F-3143-AADA-55ECD3263831}"/>
              </a:ext>
            </a:extLst>
          </p:cNvPr>
          <p:cNvSpPr txBox="1"/>
          <p:nvPr/>
        </p:nvSpPr>
        <p:spPr>
          <a:xfrm>
            <a:off x="7229738" y="2829250"/>
            <a:ext cx="415498" cy="369332"/>
          </a:xfrm>
          <a:prstGeom prst="rect">
            <a:avLst/>
          </a:prstGeom>
          <a:noFill/>
        </p:spPr>
        <p:txBody>
          <a:bodyPr wrap="none" rtlCol="0">
            <a:spAutoFit/>
          </a:bodyPr>
          <a:lstStyle/>
          <a:p>
            <a:r>
              <a:rPr lang="en-US" dirty="0"/>
              <a:t>PE</a:t>
            </a:r>
          </a:p>
        </p:txBody>
      </p:sp>
      <p:sp>
        <p:nvSpPr>
          <p:cNvPr id="82" name="TextBox 81">
            <a:extLst>
              <a:ext uri="{FF2B5EF4-FFF2-40B4-BE49-F238E27FC236}">
                <a16:creationId xmlns:a16="http://schemas.microsoft.com/office/drawing/2014/main" id="{0B0FA50E-B2DE-4C48-B19D-7FBFA05B1E8C}"/>
              </a:ext>
            </a:extLst>
          </p:cNvPr>
          <p:cNvSpPr txBox="1"/>
          <p:nvPr/>
        </p:nvSpPr>
        <p:spPr>
          <a:xfrm>
            <a:off x="5682613" y="793015"/>
            <a:ext cx="450764" cy="369332"/>
          </a:xfrm>
          <a:prstGeom prst="rect">
            <a:avLst/>
          </a:prstGeom>
          <a:noFill/>
        </p:spPr>
        <p:txBody>
          <a:bodyPr wrap="none" rtlCol="0">
            <a:spAutoFit/>
          </a:bodyPr>
          <a:lstStyle/>
          <a:p>
            <a:r>
              <a:rPr lang="en-US" dirty="0"/>
              <a:t>(B)</a:t>
            </a:r>
          </a:p>
        </p:txBody>
      </p:sp>
      <p:cxnSp>
        <p:nvCxnSpPr>
          <p:cNvPr id="83" name="Straight Connector 82">
            <a:extLst>
              <a:ext uri="{FF2B5EF4-FFF2-40B4-BE49-F238E27FC236}">
                <a16:creationId xmlns:a16="http://schemas.microsoft.com/office/drawing/2014/main" id="{73CE0FED-715C-9342-8EFA-B881CDEBFDD4}"/>
              </a:ext>
            </a:extLst>
          </p:cNvPr>
          <p:cNvCxnSpPr/>
          <p:nvPr/>
        </p:nvCxnSpPr>
        <p:spPr>
          <a:xfrm>
            <a:off x="5503112" y="3191960"/>
            <a:ext cx="5235041" cy="0"/>
          </a:xfrm>
          <a:prstGeom prst="line">
            <a:avLst/>
          </a:prstGeom>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5D29C3F1-1AAB-DA4E-8ABC-877F9361C63E}"/>
              </a:ext>
            </a:extLst>
          </p:cNvPr>
          <p:cNvCxnSpPr/>
          <p:nvPr/>
        </p:nvCxnSpPr>
        <p:spPr>
          <a:xfrm>
            <a:off x="5503112" y="3679939"/>
            <a:ext cx="5235041" cy="0"/>
          </a:xfrm>
          <a:prstGeom prst="line">
            <a:avLst/>
          </a:prstGeom>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B8EBA72D-7F7B-3942-B1E5-64E420F4E7C3}"/>
              </a:ext>
            </a:extLst>
          </p:cNvPr>
          <p:cNvCxnSpPr/>
          <p:nvPr/>
        </p:nvCxnSpPr>
        <p:spPr>
          <a:xfrm>
            <a:off x="9036366" y="646817"/>
            <a:ext cx="51804" cy="49414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37EB64A6-DDDB-CD4C-BCD9-03F600D02426}"/>
              </a:ext>
            </a:extLst>
          </p:cNvPr>
          <p:cNvSpPr txBox="1"/>
          <p:nvPr/>
        </p:nvSpPr>
        <p:spPr>
          <a:xfrm>
            <a:off x="8228735" y="3846637"/>
            <a:ext cx="409086" cy="369332"/>
          </a:xfrm>
          <a:prstGeom prst="rect">
            <a:avLst/>
          </a:prstGeom>
          <a:noFill/>
        </p:spPr>
        <p:txBody>
          <a:bodyPr wrap="none" rtlCol="0">
            <a:spAutoFit/>
          </a:bodyPr>
          <a:lstStyle/>
          <a:p>
            <a:r>
              <a:rPr lang="en-US" dirty="0">
                <a:solidFill>
                  <a:srgbClr val="FF0000"/>
                </a:solidFill>
              </a:rPr>
              <a:t>PS</a:t>
            </a:r>
          </a:p>
        </p:txBody>
      </p:sp>
      <p:sp>
        <p:nvSpPr>
          <p:cNvPr id="92" name="TextBox 91">
            <a:extLst>
              <a:ext uri="{FF2B5EF4-FFF2-40B4-BE49-F238E27FC236}">
                <a16:creationId xmlns:a16="http://schemas.microsoft.com/office/drawing/2014/main" id="{7CE0A41E-E6C8-394D-A20B-B4145FCEA051}"/>
              </a:ext>
            </a:extLst>
          </p:cNvPr>
          <p:cNvSpPr txBox="1"/>
          <p:nvPr/>
        </p:nvSpPr>
        <p:spPr>
          <a:xfrm>
            <a:off x="9287523" y="3870979"/>
            <a:ext cx="409086" cy="369332"/>
          </a:xfrm>
          <a:prstGeom prst="rect">
            <a:avLst/>
          </a:prstGeom>
          <a:noFill/>
        </p:spPr>
        <p:txBody>
          <a:bodyPr wrap="none" rtlCol="0">
            <a:spAutoFit/>
          </a:bodyPr>
          <a:lstStyle/>
          <a:p>
            <a:r>
              <a:rPr lang="en-US" dirty="0">
                <a:solidFill>
                  <a:srgbClr val="FF0000"/>
                </a:solidFill>
              </a:rPr>
              <a:t>PS</a:t>
            </a:r>
          </a:p>
        </p:txBody>
      </p:sp>
      <p:cxnSp>
        <p:nvCxnSpPr>
          <p:cNvPr id="94" name="Straight Arrow Connector 93">
            <a:extLst>
              <a:ext uri="{FF2B5EF4-FFF2-40B4-BE49-F238E27FC236}">
                <a16:creationId xmlns:a16="http://schemas.microsoft.com/office/drawing/2014/main" id="{FD449CB7-6343-6D44-A0CF-387A14B1C347}"/>
              </a:ext>
            </a:extLst>
          </p:cNvPr>
          <p:cNvCxnSpPr>
            <a:cxnSpLocks/>
            <a:endCxn id="78" idx="3"/>
          </p:cNvCxnSpPr>
          <p:nvPr/>
        </p:nvCxnSpPr>
        <p:spPr>
          <a:xfrm flipH="1">
            <a:off x="7188464" y="3077708"/>
            <a:ext cx="223840" cy="3577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7D5F998A-674C-8D44-9CB9-3C4CC7298B60}"/>
              </a:ext>
            </a:extLst>
          </p:cNvPr>
          <p:cNvCxnSpPr>
            <a:cxnSpLocks/>
            <a:stCxn id="78" idx="0"/>
          </p:cNvCxnSpPr>
          <p:nvPr/>
        </p:nvCxnSpPr>
        <p:spPr>
          <a:xfrm flipV="1">
            <a:off x="6629209" y="2950251"/>
            <a:ext cx="0" cy="30056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096ECD83-C931-D344-B822-37BD3BDBAEC8}"/>
              </a:ext>
            </a:extLst>
          </p:cNvPr>
          <p:cNvCxnSpPr>
            <a:cxnSpLocks/>
            <a:endCxn id="78" idx="1"/>
          </p:cNvCxnSpPr>
          <p:nvPr/>
        </p:nvCxnSpPr>
        <p:spPr>
          <a:xfrm>
            <a:off x="5888879" y="3077708"/>
            <a:ext cx="181074" cy="3577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2B9C89C5-3995-3843-902C-D0C6334C64EE}"/>
              </a:ext>
            </a:extLst>
          </p:cNvPr>
          <p:cNvCxnSpPr>
            <a:cxnSpLocks/>
          </p:cNvCxnSpPr>
          <p:nvPr/>
        </p:nvCxnSpPr>
        <p:spPr>
          <a:xfrm flipH="1" flipV="1">
            <a:off x="5855103" y="3117523"/>
            <a:ext cx="383867" cy="9137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F765D36C-205C-564D-9369-1DA3A2F7A15B}"/>
              </a:ext>
            </a:extLst>
          </p:cNvPr>
          <p:cNvCxnSpPr>
            <a:cxnSpLocks/>
          </p:cNvCxnSpPr>
          <p:nvPr/>
        </p:nvCxnSpPr>
        <p:spPr>
          <a:xfrm flipV="1">
            <a:off x="7103219" y="3077710"/>
            <a:ext cx="396741" cy="89088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292ADCE7-DB7D-3546-8E88-03CC970D7695}"/>
              </a:ext>
            </a:extLst>
          </p:cNvPr>
          <p:cNvCxnSpPr>
            <a:cxnSpLocks/>
          </p:cNvCxnSpPr>
          <p:nvPr/>
        </p:nvCxnSpPr>
        <p:spPr>
          <a:xfrm>
            <a:off x="8406996" y="2963751"/>
            <a:ext cx="19577" cy="8868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69633FB7-BC9E-F048-A105-9767CF48E8D8}"/>
              </a:ext>
            </a:extLst>
          </p:cNvPr>
          <p:cNvSpPr txBox="1"/>
          <p:nvPr/>
        </p:nvSpPr>
        <p:spPr>
          <a:xfrm>
            <a:off x="7823910" y="3243748"/>
            <a:ext cx="1122680" cy="369332"/>
          </a:xfrm>
          <a:prstGeom prst="rect">
            <a:avLst/>
          </a:prstGeom>
          <a:solidFill>
            <a:schemeClr val="bg1"/>
          </a:solidFill>
          <a:ln w="38100">
            <a:solidFill>
              <a:schemeClr val="tx1"/>
            </a:solidFill>
          </a:ln>
        </p:spPr>
        <p:txBody>
          <a:bodyPr wrap="square" rtlCol="0">
            <a:spAutoFit/>
          </a:bodyPr>
          <a:lstStyle/>
          <a:p>
            <a:pPr algn="ctr"/>
            <a:r>
              <a:rPr lang="en-US" dirty="0" err="1"/>
              <a:t>Flippase</a:t>
            </a:r>
            <a:endParaRPr lang="en-US" dirty="0"/>
          </a:p>
        </p:txBody>
      </p:sp>
      <p:sp>
        <p:nvSpPr>
          <p:cNvPr id="102" name="TextBox 101">
            <a:extLst>
              <a:ext uri="{FF2B5EF4-FFF2-40B4-BE49-F238E27FC236}">
                <a16:creationId xmlns:a16="http://schemas.microsoft.com/office/drawing/2014/main" id="{4418178C-E902-AD4F-AFC3-8A210578664E}"/>
              </a:ext>
            </a:extLst>
          </p:cNvPr>
          <p:cNvSpPr txBox="1"/>
          <p:nvPr/>
        </p:nvSpPr>
        <p:spPr>
          <a:xfrm>
            <a:off x="9379948" y="2230802"/>
            <a:ext cx="1122680" cy="369332"/>
          </a:xfrm>
          <a:prstGeom prst="rect">
            <a:avLst/>
          </a:prstGeom>
          <a:noFill/>
          <a:ln w="38100">
            <a:solidFill>
              <a:srgbClr val="FF0000"/>
            </a:solidFill>
          </a:ln>
        </p:spPr>
        <p:txBody>
          <a:bodyPr wrap="square" rtlCol="0">
            <a:spAutoFit/>
          </a:bodyPr>
          <a:lstStyle/>
          <a:p>
            <a:pPr algn="ctr"/>
            <a:r>
              <a:rPr lang="en-US" dirty="0">
                <a:solidFill>
                  <a:srgbClr val="FF0000"/>
                </a:solidFill>
              </a:rPr>
              <a:t>PLA2G2A</a:t>
            </a:r>
          </a:p>
        </p:txBody>
      </p:sp>
      <p:sp>
        <p:nvSpPr>
          <p:cNvPr id="104" name="TextBox 103">
            <a:extLst>
              <a:ext uri="{FF2B5EF4-FFF2-40B4-BE49-F238E27FC236}">
                <a16:creationId xmlns:a16="http://schemas.microsoft.com/office/drawing/2014/main" id="{6542A746-D587-2348-A7B3-2A875E3CBF09}"/>
              </a:ext>
            </a:extLst>
          </p:cNvPr>
          <p:cNvSpPr txBox="1"/>
          <p:nvPr/>
        </p:nvSpPr>
        <p:spPr>
          <a:xfrm>
            <a:off x="9299231" y="2753643"/>
            <a:ext cx="409086" cy="369332"/>
          </a:xfrm>
          <a:prstGeom prst="rect">
            <a:avLst/>
          </a:prstGeom>
          <a:noFill/>
        </p:spPr>
        <p:txBody>
          <a:bodyPr wrap="none" rtlCol="0">
            <a:spAutoFit/>
          </a:bodyPr>
          <a:lstStyle/>
          <a:p>
            <a:r>
              <a:rPr lang="en-US" dirty="0">
                <a:solidFill>
                  <a:srgbClr val="00B0F0"/>
                </a:solidFill>
              </a:rPr>
              <a:t>PS</a:t>
            </a:r>
          </a:p>
        </p:txBody>
      </p:sp>
      <p:sp>
        <p:nvSpPr>
          <p:cNvPr id="105" name="TextBox 104">
            <a:extLst>
              <a:ext uri="{FF2B5EF4-FFF2-40B4-BE49-F238E27FC236}">
                <a16:creationId xmlns:a16="http://schemas.microsoft.com/office/drawing/2014/main" id="{DAF4283E-2950-1E4D-8DFD-EF3AD5AFE29D}"/>
              </a:ext>
            </a:extLst>
          </p:cNvPr>
          <p:cNvSpPr txBox="1"/>
          <p:nvPr/>
        </p:nvSpPr>
        <p:spPr>
          <a:xfrm>
            <a:off x="10253197" y="2717571"/>
            <a:ext cx="882165" cy="369332"/>
          </a:xfrm>
          <a:prstGeom prst="rect">
            <a:avLst/>
          </a:prstGeom>
          <a:noFill/>
        </p:spPr>
        <p:txBody>
          <a:bodyPr wrap="none" rtlCol="0">
            <a:spAutoFit/>
          </a:bodyPr>
          <a:lstStyle/>
          <a:p>
            <a:pPr algn="r"/>
            <a:r>
              <a:rPr lang="en-US" dirty="0" err="1">
                <a:solidFill>
                  <a:srgbClr val="FF0000"/>
                </a:solidFill>
              </a:rPr>
              <a:t>Lyso</a:t>
            </a:r>
            <a:r>
              <a:rPr lang="en-US" dirty="0">
                <a:solidFill>
                  <a:srgbClr val="FF0000"/>
                </a:solidFill>
              </a:rPr>
              <a:t>-PS</a:t>
            </a:r>
          </a:p>
        </p:txBody>
      </p:sp>
      <p:cxnSp>
        <p:nvCxnSpPr>
          <p:cNvPr id="106" name="Straight Arrow Connector 105">
            <a:extLst>
              <a:ext uri="{FF2B5EF4-FFF2-40B4-BE49-F238E27FC236}">
                <a16:creationId xmlns:a16="http://schemas.microsoft.com/office/drawing/2014/main" id="{AB0C73BD-3390-7245-93D6-4FCD74932178}"/>
              </a:ext>
            </a:extLst>
          </p:cNvPr>
          <p:cNvCxnSpPr>
            <a:cxnSpLocks/>
            <a:endCxn id="102" idx="2"/>
          </p:cNvCxnSpPr>
          <p:nvPr/>
        </p:nvCxnSpPr>
        <p:spPr>
          <a:xfrm flipV="1">
            <a:off x="9586798" y="2600134"/>
            <a:ext cx="354490" cy="2359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FC5FB5C1-B6C8-A744-811E-988C700951FD}"/>
              </a:ext>
            </a:extLst>
          </p:cNvPr>
          <p:cNvCxnSpPr>
            <a:cxnSpLocks/>
            <a:stCxn id="102" idx="2"/>
          </p:cNvCxnSpPr>
          <p:nvPr/>
        </p:nvCxnSpPr>
        <p:spPr>
          <a:xfrm>
            <a:off x="9941288" y="2600134"/>
            <a:ext cx="422951" cy="2282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773C78C1-E15B-1848-B696-F303C4238CC3}"/>
              </a:ext>
            </a:extLst>
          </p:cNvPr>
          <p:cNvCxnSpPr>
            <a:cxnSpLocks/>
            <a:endCxn id="115" idx="3"/>
          </p:cNvCxnSpPr>
          <p:nvPr/>
        </p:nvCxnSpPr>
        <p:spPr>
          <a:xfrm flipV="1">
            <a:off x="10857118" y="2233991"/>
            <a:ext cx="407741" cy="5196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5" name="Regular Pentagon 114">
            <a:extLst>
              <a:ext uri="{FF2B5EF4-FFF2-40B4-BE49-F238E27FC236}">
                <a16:creationId xmlns:a16="http://schemas.microsoft.com/office/drawing/2014/main" id="{631E3833-D972-E84D-902E-F5E54E779434}"/>
              </a:ext>
            </a:extLst>
          </p:cNvPr>
          <p:cNvSpPr/>
          <p:nvPr/>
        </p:nvSpPr>
        <p:spPr>
          <a:xfrm>
            <a:off x="10413293" y="790020"/>
            <a:ext cx="1703132" cy="1443971"/>
          </a:xfrm>
          <a:prstGeom prst="pentagon">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E3737172-28F0-1641-BF53-2B2849AD85D2}"/>
              </a:ext>
            </a:extLst>
          </p:cNvPr>
          <p:cNvSpPr txBox="1"/>
          <p:nvPr/>
        </p:nvSpPr>
        <p:spPr>
          <a:xfrm>
            <a:off x="10391947" y="1236278"/>
            <a:ext cx="1737142" cy="646331"/>
          </a:xfrm>
          <a:prstGeom prst="rect">
            <a:avLst/>
          </a:prstGeom>
          <a:noFill/>
        </p:spPr>
        <p:txBody>
          <a:bodyPr wrap="none" rtlCol="0">
            <a:spAutoFit/>
          </a:bodyPr>
          <a:lstStyle/>
          <a:p>
            <a:pPr algn="ctr"/>
            <a:r>
              <a:rPr lang="en-US" dirty="0" err="1">
                <a:solidFill>
                  <a:srgbClr val="FF0000"/>
                </a:solidFill>
              </a:rPr>
              <a:t>Thrombogenesis</a:t>
            </a:r>
            <a:endParaRPr lang="en-US" dirty="0">
              <a:solidFill>
                <a:srgbClr val="FF0000"/>
              </a:solidFill>
            </a:endParaRPr>
          </a:p>
          <a:p>
            <a:pPr algn="ctr"/>
            <a:r>
              <a:rPr lang="en-US" dirty="0">
                <a:solidFill>
                  <a:srgbClr val="FF0000"/>
                </a:solidFill>
              </a:rPr>
              <a:t>Hypoxia</a:t>
            </a:r>
          </a:p>
        </p:txBody>
      </p:sp>
      <p:sp>
        <p:nvSpPr>
          <p:cNvPr id="117" name="TextBox 116">
            <a:extLst>
              <a:ext uri="{FF2B5EF4-FFF2-40B4-BE49-F238E27FC236}">
                <a16:creationId xmlns:a16="http://schemas.microsoft.com/office/drawing/2014/main" id="{92BF1223-1334-084F-914B-DF90DC76C96A}"/>
              </a:ext>
            </a:extLst>
          </p:cNvPr>
          <p:cNvSpPr txBox="1"/>
          <p:nvPr/>
        </p:nvSpPr>
        <p:spPr>
          <a:xfrm>
            <a:off x="4030854" y="1152167"/>
            <a:ext cx="1227965" cy="646331"/>
          </a:xfrm>
          <a:prstGeom prst="rect">
            <a:avLst/>
          </a:prstGeom>
          <a:noFill/>
        </p:spPr>
        <p:txBody>
          <a:bodyPr wrap="none" rtlCol="0">
            <a:spAutoFit/>
          </a:bodyPr>
          <a:lstStyle/>
          <a:p>
            <a:pPr algn="ctr"/>
            <a:r>
              <a:rPr lang="en-US" b="1" dirty="0"/>
              <a:t>Plasma</a:t>
            </a:r>
          </a:p>
          <a:p>
            <a:pPr algn="ctr"/>
            <a:r>
              <a:rPr lang="en-US" b="1" dirty="0"/>
              <a:t>membrane</a:t>
            </a:r>
          </a:p>
        </p:txBody>
      </p:sp>
      <p:sp>
        <p:nvSpPr>
          <p:cNvPr id="122" name="TextBox 121">
            <a:extLst>
              <a:ext uri="{FF2B5EF4-FFF2-40B4-BE49-F238E27FC236}">
                <a16:creationId xmlns:a16="http://schemas.microsoft.com/office/drawing/2014/main" id="{44ECA0DD-606A-4149-9DE2-96CDEAB4CB85}"/>
              </a:ext>
            </a:extLst>
          </p:cNvPr>
          <p:cNvSpPr txBox="1"/>
          <p:nvPr/>
        </p:nvSpPr>
        <p:spPr>
          <a:xfrm>
            <a:off x="9011925" y="1160189"/>
            <a:ext cx="1227965" cy="646331"/>
          </a:xfrm>
          <a:prstGeom prst="rect">
            <a:avLst/>
          </a:prstGeom>
          <a:noFill/>
        </p:spPr>
        <p:txBody>
          <a:bodyPr wrap="none" rtlCol="0">
            <a:spAutoFit/>
          </a:bodyPr>
          <a:lstStyle/>
          <a:p>
            <a:pPr algn="ctr"/>
            <a:r>
              <a:rPr lang="en-US" b="1" dirty="0"/>
              <a:t>Plasma</a:t>
            </a:r>
          </a:p>
          <a:p>
            <a:pPr algn="ctr"/>
            <a:r>
              <a:rPr lang="en-US" b="1" dirty="0"/>
              <a:t>membrane</a:t>
            </a:r>
          </a:p>
        </p:txBody>
      </p:sp>
      <p:sp>
        <p:nvSpPr>
          <p:cNvPr id="126" name="Regular Pentagon 125">
            <a:extLst>
              <a:ext uri="{FF2B5EF4-FFF2-40B4-BE49-F238E27FC236}">
                <a16:creationId xmlns:a16="http://schemas.microsoft.com/office/drawing/2014/main" id="{5349CED4-3921-E74C-BE52-0A08E31563D1}"/>
              </a:ext>
            </a:extLst>
          </p:cNvPr>
          <p:cNvSpPr/>
          <p:nvPr/>
        </p:nvSpPr>
        <p:spPr>
          <a:xfrm>
            <a:off x="10591732" y="4343492"/>
            <a:ext cx="1087259" cy="956744"/>
          </a:xfrm>
          <a:prstGeom prst="pentagon">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01BE4407-4B54-0140-B45F-B196A8B824A7}"/>
              </a:ext>
            </a:extLst>
          </p:cNvPr>
          <p:cNvSpPr txBox="1"/>
          <p:nvPr/>
        </p:nvSpPr>
        <p:spPr>
          <a:xfrm>
            <a:off x="10589701" y="4570554"/>
            <a:ext cx="1106329" cy="646331"/>
          </a:xfrm>
          <a:prstGeom prst="rect">
            <a:avLst/>
          </a:prstGeom>
          <a:noFill/>
        </p:spPr>
        <p:txBody>
          <a:bodyPr wrap="none" rtlCol="0">
            <a:spAutoFit/>
          </a:bodyPr>
          <a:lstStyle/>
          <a:p>
            <a:pPr algn="ctr"/>
            <a:r>
              <a:rPr lang="en-US" dirty="0">
                <a:solidFill>
                  <a:srgbClr val="FF0000"/>
                </a:solidFill>
              </a:rPr>
              <a:t>Apoptotic</a:t>
            </a:r>
          </a:p>
          <a:p>
            <a:pPr algn="ctr"/>
            <a:r>
              <a:rPr lang="en-US" dirty="0">
                <a:solidFill>
                  <a:srgbClr val="FF0000"/>
                </a:solidFill>
              </a:rPr>
              <a:t>stress</a:t>
            </a:r>
          </a:p>
        </p:txBody>
      </p:sp>
      <p:cxnSp>
        <p:nvCxnSpPr>
          <p:cNvPr id="129" name="Straight Arrow Connector 128">
            <a:extLst>
              <a:ext uri="{FF2B5EF4-FFF2-40B4-BE49-F238E27FC236}">
                <a16:creationId xmlns:a16="http://schemas.microsoft.com/office/drawing/2014/main" id="{E02227EB-518B-0E4F-9CEF-A556DF115E32}"/>
              </a:ext>
            </a:extLst>
          </p:cNvPr>
          <p:cNvCxnSpPr>
            <a:cxnSpLocks/>
          </p:cNvCxnSpPr>
          <p:nvPr/>
        </p:nvCxnSpPr>
        <p:spPr>
          <a:xfrm flipH="1" flipV="1">
            <a:off x="10141383" y="3679939"/>
            <a:ext cx="760467" cy="815169"/>
          </a:xfrm>
          <a:prstGeom prst="straightConnector1">
            <a:avLst/>
          </a:prstGeom>
          <a:ln w="28575">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38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EA98A04-37E5-BF46-9504-BB09BAD5EAA1}"/>
              </a:ext>
            </a:extLst>
          </p:cNvPr>
          <p:cNvSpPr txBox="1">
            <a:spLocks/>
          </p:cNvSpPr>
          <p:nvPr/>
        </p:nvSpPr>
        <p:spPr>
          <a:xfrm>
            <a:off x="462633" y="5911795"/>
            <a:ext cx="11524579" cy="569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S19. BCAT1 tissue-specific transcript profile. Placenta ranks highest in normal tissues, but is higher still in PE.</a:t>
            </a:r>
          </a:p>
        </p:txBody>
      </p:sp>
      <p:pic>
        <p:nvPicPr>
          <p:cNvPr id="4" name="Picture 3" descr="Chart, bar chart&#10;&#10;Description automatically generated">
            <a:extLst>
              <a:ext uri="{FF2B5EF4-FFF2-40B4-BE49-F238E27FC236}">
                <a16:creationId xmlns:a16="http://schemas.microsoft.com/office/drawing/2014/main" id="{2C88479F-5188-5C42-903C-8AE5FF8027BA}"/>
              </a:ext>
            </a:extLst>
          </p:cNvPr>
          <p:cNvPicPr>
            <a:picLocks noChangeAspect="1"/>
          </p:cNvPicPr>
          <p:nvPr/>
        </p:nvPicPr>
        <p:blipFill rotWithShape="1">
          <a:blip r:embed="rId2"/>
          <a:srcRect l="5029" t="16140" r="26339" b="9005"/>
          <a:stretch/>
        </p:blipFill>
        <p:spPr>
          <a:xfrm>
            <a:off x="2164310" y="320841"/>
            <a:ext cx="7465596" cy="5454317"/>
          </a:xfrm>
          <a:prstGeom prst="rect">
            <a:avLst/>
          </a:prstGeom>
        </p:spPr>
      </p:pic>
    </p:spTree>
    <p:extLst>
      <p:ext uri="{BB962C8B-B14F-4D97-AF65-F5344CB8AC3E}">
        <p14:creationId xmlns:p14="http://schemas.microsoft.com/office/powerpoint/2010/main" val="213385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Content Placeholder 2">
            <a:extLst>
              <a:ext uri="{FF2B5EF4-FFF2-40B4-BE49-F238E27FC236}">
                <a16:creationId xmlns:a16="http://schemas.microsoft.com/office/drawing/2014/main" id="{F435CB8A-493B-7B45-AADF-3CEB84B6435C}"/>
              </a:ext>
            </a:extLst>
          </p:cNvPr>
          <p:cNvSpPr>
            <a:spLocks noGrp="1"/>
          </p:cNvSpPr>
          <p:nvPr>
            <p:ph idx="1"/>
          </p:nvPr>
        </p:nvSpPr>
        <p:spPr>
          <a:xfrm>
            <a:off x="596286" y="5521774"/>
            <a:ext cx="10887810" cy="1274963"/>
          </a:xfrm>
        </p:spPr>
        <p:txBody>
          <a:bodyPr>
            <a:normAutofit fontScale="85000" lnSpcReduction="10000"/>
          </a:bodyPr>
          <a:lstStyle/>
          <a:p>
            <a:pPr marL="0" indent="0" algn="just">
              <a:buNone/>
            </a:pPr>
            <a:r>
              <a:rPr lang="en-US" sz="1400" dirty="0"/>
              <a:t>Figure 2. Clinical signs linked to CoA restriction. (a) futile cycle linking to hypoxia and oxidative stress; (b) Sphingosine-1-phosphate cycle linked to hypoxia, hypertension and proteinuria; (c) perturbed valine metabolism effecting thrombogenesis, acidosis and neurotoxicity; (d) central carbon metabolism links acidosis with other conditions.   Purple and black boxes respectively represent clinical signs and physiological/biochemical processes, with unboxed nodes corresponding to molecules. Red, blue and black text respectively refer to higher, lower and unchanged activity or molecular concentration. Solid and dashed arrows denote direct and indirect effects or interactions. The barred arrow between PDK4 and PDHA indicates an inhibition event. Abbreviations: 12-KDC – 12-Ketodeoxycholate, but – butyric acid, C16 – palmitic acid, CoA – Coenzyme A, Ext. PS – External phosphatidylserine, FAs – Fatty acids, LDHB – Lactate Dehydrogenase B, LPL – Lipoprotein Lipase,  </a:t>
            </a:r>
            <a:r>
              <a:rPr lang="en-US" sz="1400" dirty="0" err="1"/>
              <a:t>Lyso</a:t>
            </a:r>
            <a:r>
              <a:rPr lang="en-US" sz="1400" dirty="0"/>
              <a:t>-PS – </a:t>
            </a:r>
            <a:r>
              <a:rPr lang="en-US" sz="1400" dirty="0" err="1"/>
              <a:t>Lysophosphatidylserine</a:t>
            </a:r>
            <a:r>
              <a:rPr lang="en-US" sz="1400" dirty="0"/>
              <a:t>, Mito – mitochondrial, NADH/NAD – ratio of NADH to NAD, PDHA – Pyruvate Dehydrogenase A, PDK4 – Pyruvate Dehydrogenase Kinase 4, PNPLA2 – </a:t>
            </a:r>
            <a:r>
              <a:rPr lang="en-US" sz="1400" dirty="0" err="1"/>
              <a:t>Potatin</a:t>
            </a:r>
            <a:r>
              <a:rPr lang="en-US" sz="1400" dirty="0"/>
              <a:t>-like phospholipase domain containing 2, </a:t>
            </a:r>
            <a:r>
              <a:rPr lang="en-US" sz="1400" dirty="0" err="1"/>
              <a:t>PPARa</a:t>
            </a:r>
            <a:r>
              <a:rPr lang="en-US" sz="1400" dirty="0"/>
              <a:t> – Peroxisome proliferator-activated receptor alpha, SDSL – Serine/Threonine Dehydratase-like, Sph-1-P – Shingosine-1-phosphate.</a:t>
            </a:r>
          </a:p>
        </p:txBody>
      </p:sp>
      <p:cxnSp>
        <p:nvCxnSpPr>
          <p:cNvPr id="14" name="Straight Connector 13">
            <a:extLst>
              <a:ext uri="{FF2B5EF4-FFF2-40B4-BE49-F238E27FC236}">
                <a16:creationId xmlns:a16="http://schemas.microsoft.com/office/drawing/2014/main" id="{FC026290-927A-6D49-95BB-A4B33128F034}"/>
              </a:ext>
            </a:extLst>
          </p:cNvPr>
          <p:cNvCxnSpPr>
            <a:cxnSpLocks/>
          </p:cNvCxnSpPr>
          <p:nvPr/>
        </p:nvCxnSpPr>
        <p:spPr>
          <a:xfrm flipV="1">
            <a:off x="6096000" y="254644"/>
            <a:ext cx="3858" cy="50928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39C1135-30D0-AE44-9BE3-E527DCCF2C9E}"/>
              </a:ext>
            </a:extLst>
          </p:cNvPr>
          <p:cNvCxnSpPr>
            <a:cxnSpLocks/>
          </p:cNvCxnSpPr>
          <p:nvPr/>
        </p:nvCxnSpPr>
        <p:spPr>
          <a:xfrm flipV="1">
            <a:off x="1192192" y="2888209"/>
            <a:ext cx="10161608"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9174021-2F79-9348-BC43-1D93AB5B22F4}"/>
              </a:ext>
            </a:extLst>
          </p:cNvPr>
          <p:cNvSpPr txBox="1"/>
          <p:nvPr/>
        </p:nvSpPr>
        <p:spPr>
          <a:xfrm>
            <a:off x="1186582" y="578733"/>
            <a:ext cx="271228" cy="307777"/>
          </a:xfrm>
          <a:prstGeom prst="rect">
            <a:avLst/>
          </a:prstGeom>
          <a:noFill/>
        </p:spPr>
        <p:txBody>
          <a:bodyPr wrap="none" rtlCol="0">
            <a:spAutoFit/>
          </a:bodyPr>
          <a:lstStyle/>
          <a:p>
            <a:r>
              <a:rPr lang="en-US" sz="1400" dirty="0"/>
              <a:t>a</a:t>
            </a:r>
          </a:p>
        </p:txBody>
      </p:sp>
      <p:sp>
        <p:nvSpPr>
          <p:cNvPr id="62" name="TextBox 61">
            <a:extLst>
              <a:ext uri="{FF2B5EF4-FFF2-40B4-BE49-F238E27FC236}">
                <a16:creationId xmlns:a16="http://schemas.microsoft.com/office/drawing/2014/main" id="{E1EDC0A1-AD2E-894E-B9E6-E7172213908F}"/>
              </a:ext>
            </a:extLst>
          </p:cNvPr>
          <p:cNvSpPr txBox="1"/>
          <p:nvPr/>
        </p:nvSpPr>
        <p:spPr>
          <a:xfrm>
            <a:off x="6231614" y="578733"/>
            <a:ext cx="279244" cy="307777"/>
          </a:xfrm>
          <a:prstGeom prst="rect">
            <a:avLst/>
          </a:prstGeom>
          <a:noFill/>
        </p:spPr>
        <p:txBody>
          <a:bodyPr wrap="none" rtlCol="0">
            <a:spAutoFit/>
          </a:bodyPr>
          <a:lstStyle/>
          <a:p>
            <a:r>
              <a:rPr lang="en-US" sz="1400" dirty="0"/>
              <a:t>b</a:t>
            </a:r>
          </a:p>
        </p:txBody>
      </p:sp>
      <p:sp>
        <p:nvSpPr>
          <p:cNvPr id="63" name="TextBox 62">
            <a:extLst>
              <a:ext uri="{FF2B5EF4-FFF2-40B4-BE49-F238E27FC236}">
                <a16:creationId xmlns:a16="http://schemas.microsoft.com/office/drawing/2014/main" id="{73D2B8BD-1FD4-024D-BADE-5475DD6CDF3A}"/>
              </a:ext>
            </a:extLst>
          </p:cNvPr>
          <p:cNvSpPr txBox="1"/>
          <p:nvPr/>
        </p:nvSpPr>
        <p:spPr>
          <a:xfrm>
            <a:off x="1192192" y="3093114"/>
            <a:ext cx="260008" cy="307777"/>
          </a:xfrm>
          <a:prstGeom prst="rect">
            <a:avLst/>
          </a:prstGeom>
          <a:noFill/>
        </p:spPr>
        <p:txBody>
          <a:bodyPr wrap="none" rtlCol="0">
            <a:spAutoFit/>
          </a:bodyPr>
          <a:lstStyle/>
          <a:p>
            <a:r>
              <a:rPr lang="en-US" sz="1400" dirty="0"/>
              <a:t>c</a:t>
            </a:r>
          </a:p>
        </p:txBody>
      </p:sp>
      <p:sp>
        <p:nvSpPr>
          <p:cNvPr id="64" name="TextBox 63">
            <a:extLst>
              <a:ext uri="{FF2B5EF4-FFF2-40B4-BE49-F238E27FC236}">
                <a16:creationId xmlns:a16="http://schemas.microsoft.com/office/drawing/2014/main" id="{50390869-D07C-D747-AF1B-49A3713C877D}"/>
              </a:ext>
            </a:extLst>
          </p:cNvPr>
          <p:cNvSpPr txBox="1"/>
          <p:nvPr/>
        </p:nvSpPr>
        <p:spPr>
          <a:xfrm>
            <a:off x="6231614" y="3093113"/>
            <a:ext cx="279244" cy="307777"/>
          </a:xfrm>
          <a:prstGeom prst="rect">
            <a:avLst/>
          </a:prstGeom>
          <a:noFill/>
        </p:spPr>
        <p:txBody>
          <a:bodyPr wrap="none" rtlCol="0">
            <a:spAutoFit/>
          </a:bodyPr>
          <a:lstStyle/>
          <a:p>
            <a:r>
              <a:rPr lang="en-US" sz="1400" dirty="0"/>
              <a:t>d</a:t>
            </a:r>
          </a:p>
        </p:txBody>
      </p:sp>
      <p:sp>
        <p:nvSpPr>
          <p:cNvPr id="65" name="TextBox 64">
            <a:extLst>
              <a:ext uri="{FF2B5EF4-FFF2-40B4-BE49-F238E27FC236}">
                <a16:creationId xmlns:a16="http://schemas.microsoft.com/office/drawing/2014/main" id="{DE357B73-705F-F04A-8021-9A743FE9FB51}"/>
              </a:ext>
            </a:extLst>
          </p:cNvPr>
          <p:cNvSpPr txBox="1"/>
          <p:nvPr/>
        </p:nvSpPr>
        <p:spPr>
          <a:xfrm>
            <a:off x="2312935" y="1517950"/>
            <a:ext cx="689611" cy="400110"/>
          </a:xfrm>
          <a:prstGeom prst="rect">
            <a:avLst/>
          </a:prstGeom>
          <a:noFill/>
          <a:ln>
            <a:solidFill>
              <a:schemeClr val="tx1"/>
            </a:solidFill>
          </a:ln>
        </p:spPr>
        <p:txBody>
          <a:bodyPr wrap="none" rtlCol="0">
            <a:spAutoFit/>
          </a:bodyPr>
          <a:lstStyle/>
          <a:p>
            <a:pPr algn="ctr"/>
            <a:r>
              <a:rPr lang="en-US" sz="1000" dirty="0">
                <a:solidFill>
                  <a:srgbClr val="FF0000"/>
                </a:solidFill>
              </a:rPr>
              <a:t>Fatty acid</a:t>
            </a:r>
          </a:p>
          <a:p>
            <a:pPr algn="ctr"/>
            <a:r>
              <a:rPr lang="en-US" sz="1000" dirty="0">
                <a:solidFill>
                  <a:srgbClr val="FF0000"/>
                </a:solidFill>
              </a:rPr>
              <a:t>synthesis</a:t>
            </a:r>
          </a:p>
        </p:txBody>
      </p:sp>
      <p:sp>
        <p:nvSpPr>
          <p:cNvPr id="66" name="TextBox 65">
            <a:extLst>
              <a:ext uri="{FF2B5EF4-FFF2-40B4-BE49-F238E27FC236}">
                <a16:creationId xmlns:a16="http://schemas.microsoft.com/office/drawing/2014/main" id="{825C41DC-2E75-C843-B760-63A15DAD6EED}"/>
              </a:ext>
            </a:extLst>
          </p:cNvPr>
          <p:cNvSpPr txBox="1"/>
          <p:nvPr/>
        </p:nvSpPr>
        <p:spPr>
          <a:xfrm>
            <a:off x="3180336" y="1181426"/>
            <a:ext cx="385042" cy="246221"/>
          </a:xfrm>
          <a:prstGeom prst="rect">
            <a:avLst/>
          </a:prstGeom>
          <a:noFill/>
        </p:spPr>
        <p:txBody>
          <a:bodyPr wrap="none" rtlCol="0">
            <a:spAutoFit/>
          </a:bodyPr>
          <a:lstStyle/>
          <a:p>
            <a:pPr algn="ctr"/>
            <a:r>
              <a:rPr lang="en-US" sz="1000" b="1" dirty="0">
                <a:solidFill>
                  <a:srgbClr val="FF0000"/>
                </a:solidFill>
              </a:rPr>
              <a:t>C16</a:t>
            </a:r>
          </a:p>
        </p:txBody>
      </p:sp>
      <p:sp>
        <p:nvSpPr>
          <p:cNvPr id="67" name="TextBox 66">
            <a:extLst>
              <a:ext uri="{FF2B5EF4-FFF2-40B4-BE49-F238E27FC236}">
                <a16:creationId xmlns:a16="http://schemas.microsoft.com/office/drawing/2014/main" id="{80FBD0F4-E738-5346-9617-9ABA9CE12F1E}"/>
              </a:ext>
            </a:extLst>
          </p:cNvPr>
          <p:cNvSpPr txBox="1"/>
          <p:nvPr/>
        </p:nvSpPr>
        <p:spPr>
          <a:xfrm>
            <a:off x="3201103" y="796854"/>
            <a:ext cx="700834" cy="246221"/>
          </a:xfrm>
          <a:prstGeom prst="rect">
            <a:avLst/>
          </a:prstGeom>
          <a:noFill/>
        </p:spPr>
        <p:txBody>
          <a:bodyPr wrap="none" rtlCol="0">
            <a:spAutoFit/>
          </a:bodyPr>
          <a:lstStyle/>
          <a:p>
            <a:pPr algn="ctr"/>
            <a:r>
              <a:rPr lang="en-US" sz="1000" dirty="0"/>
              <a:t>Other FAs</a:t>
            </a:r>
          </a:p>
        </p:txBody>
      </p:sp>
      <p:sp>
        <p:nvSpPr>
          <p:cNvPr id="68" name="TextBox 67">
            <a:extLst>
              <a:ext uri="{FF2B5EF4-FFF2-40B4-BE49-F238E27FC236}">
                <a16:creationId xmlns:a16="http://schemas.microsoft.com/office/drawing/2014/main" id="{152D8456-978B-F24B-ABF1-4B844828C8C2}"/>
              </a:ext>
            </a:extLst>
          </p:cNvPr>
          <p:cNvSpPr txBox="1"/>
          <p:nvPr/>
        </p:nvSpPr>
        <p:spPr>
          <a:xfrm>
            <a:off x="1355353" y="1440738"/>
            <a:ext cx="720070" cy="553998"/>
          </a:xfrm>
          <a:prstGeom prst="rect">
            <a:avLst/>
          </a:prstGeom>
          <a:noFill/>
          <a:ln>
            <a:solidFill>
              <a:schemeClr val="tx1"/>
            </a:solidFill>
          </a:ln>
        </p:spPr>
        <p:txBody>
          <a:bodyPr wrap="none" rtlCol="0">
            <a:spAutoFit/>
          </a:bodyPr>
          <a:lstStyle/>
          <a:p>
            <a:pPr algn="ctr"/>
            <a:r>
              <a:rPr lang="en-US" sz="1000" dirty="0" err="1">
                <a:solidFill>
                  <a:srgbClr val="FF0000"/>
                </a:solidFill>
              </a:rPr>
              <a:t>Cyto</a:t>
            </a:r>
            <a:r>
              <a:rPr lang="en-US" sz="1000" dirty="0">
                <a:solidFill>
                  <a:srgbClr val="FF0000"/>
                </a:solidFill>
              </a:rPr>
              <a:t>-</a:t>
            </a:r>
          </a:p>
          <a:p>
            <a:pPr algn="ctr"/>
            <a:r>
              <a:rPr lang="en-US" sz="1000" dirty="0">
                <a:solidFill>
                  <a:srgbClr val="FF0000"/>
                </a:solidFill>
              </a:rPr>
              <a:t>protective</a:t>
            </a:r>
          </a:p>
          <a:p>
            <a:pPr algn="ctr"/>
            <a:r>
              <a:rPr lang="en-US" sz="1000" dirty="0">
                <a:solidFill>
                  <a:srgbClr val="FF0000"/>
                </a:solidFill>
              </a:rPr>
              <a:t>response</a:t>
            </a:r>
          </a:p>
        </p:txBody>
      </p:sp>
      <p:sp>
        <p:nvSpPr>
          <p:cNvPr id="70" name="TextBox 69">
            <a:extLst>
              <a:ext uri="{FF2B5EF4-FFF2-40B4-BE49-F238E27FC236}">
                <a16:creationId xmlns:a16="http://schemas.microsoft.com/office/drawing/2014/main" id="{E048A01E-4687-B247-B3A5-2BEF30A18C83}"/>
              </a:ext>
            </a:extLst>
          </p:cNvPr>
          <p:cNvSpPr txBox="1"/>
          <p:nvPr/>
        </p:nvSpPr>
        <p:spPr>
          <a:xfrm>
            <a:off x="2993586" y="1988170"/>
            <a:ext cx="758542" cy="246221"/>
          </a:xfrm>
          <a:prstGeom prst="rect">
            <a:avLst/>
          </a:prstGeom>
          <a:noFill/>
        </p:spPr>
        <p:txBody>
          <a:bodyPr wrap="none" rtlCol="0">
            <a:spAutoFit/>
          </a:bodyPr>
          <a:lstStyle/>
          <a:p>
            <a:pPr algn="ctr"/>
            <a:r>
              <a:rPr lang="en-US" sz="1000" b="1" dirty="0">
                <a:solidFill>
                  <a:srgbClr val="FF0000"/>
                </a:solidFill>
              </a:rPr>
              <a:t>Acetyl CoA</a:t>
            </a:r>
          </a:p>
        </p:txBody>
      </p:sp>
      <p:sp>
        <p:nvSpPr>
          <p:cNvPr id="71" name="TextBox 70">
            <a:extLst>
              <a:ext uri="{FF2B5EF4-FFF2-40B4-BE49-F238E27FC236}">
                <a16:creationId xmlns:a16="http://schemas.microsoft.com/office/drawing/2014/main" id="{209FB1C0-2201-6B41-BED4-E7B0CC8258E5}"/>
              </a:ext>
            </a:extLst>
          </p:cNvPr>
          <p:cNvSpPr txBox="1"/>
          <p:nvPr/>
        </p:nvSpPr>
        <p:spPr>
          <a:xfrm>
            <a:off x="4406978" y="812925"/>
            <a:ext cx="394660" cy="246221"/>
          </a:xfrm>
          <a:prstGeom prst="rect">
            <a:avLst/>
          </a:prstGeom>
          <a:noFill/>
        </p:spPr>
        <p:txBody>
          <a:bodyPr wrap="none" rtlCol="0">
            <a:spAutoFit/>
          </a:bodyPr>
          <a:lstStyle/>
          <a:p>
            <a:pPr algn="ctr"/>
            <a:r>
              <a:rPr lang="en-US" sz="1000" b="1" dirty="0">
                <a:solidFill>
                  <a:srgbClr val="00B0F0"/>
                </a:solidFill>
              </a:rPr>
              <a:t>CoA</a:t>
            </a:r>
          </a:p>
        </p:txBody>
      </p:sp>
      <p:sp>
        <p:nvSpPr>
          <p:cNvPr id="72" name="TextBox 71">
            <a:extLst>
              <a:ext uri="{FF2B5EF4-FFF2-40B4-BE49-F238E27FC236}">
                <a16:creationId xmlns:a16="http://schemas.microsoft.com/office/drawing/2014/main" id="{AA7B0B3C-FFF7-364F-8312-5386A6D39C7B}"/>
              </a:ext>
            </a:extLst>
          </p:cNvPr>
          <p:cNvSpPr txBox="1"/>
          <p:nvPr/>
        </p:nvSpPr>
        <p:spPr>
          <a:xfrm>
            <a:off x="3981967" y="1175256"/>
            <a:ext cx="534121" cy="246221"/>
          </a:xfrm>
          <a:prstGeom prst="rect">
            <a:avLst/>
          </a:prstGeom>
          <a:noFill/>
        </p:spPr>
        <p:txBody>
          <a:bodyPr wrap="none" rtlCol="0">
            <a:spAutoFit/>
          </a:bodyPr>
          <a:lstStyle/>
          <a:p>
            <a:pPr algn="ctr"/>
            <a:r>
              <a:rPr lang="en-US" sz="1000" b="1" dirty="0" err="1"/>
              <a:t>PPARa</a:t>
            </a:r>
            <a:endParaRPr lang="en-US" sz="1000" b="1" dirty="0"/>
          </a:p>
        </p:txBody>
      </p:sp>
      <p:sp>
        <p:nvSpPr>
          <p:cNvPr id="74" name="TextBox 73">
            <a:extLst>
              <a:ext uri="{FF2B5EF4-FFF2-40B4-BE49-F238E27FC236}">
                <a16:creationId xmlns:a16="http://schemas.microsoft.com/office/drawing/2014/main" id="{DEE5AE73-F4BC-3B42-883E-883D589F1E77}"/>
              </a:ext>
            </a:extLst>
          </p:cNvPr>
          <p:cNvSpPr txBox="1"/>
          <p:nvPr/>
        </p:nvSpPr>
        <p:spPr>
          <a:xfrm>
            <a:off x="4270631" y="1512668"/>
            <a:ext cx="671980" cy="400110"/>
          </a:xfrm>
          <a:prstGeom prst="rect">
            <a:avLst/>
          </a:prstGeom>
          <a:noFill/>
          <a:ln>
            <a:solidFill>
              <a:schemeClr val="tx1"/>
            </a:solidFill>
          </a:ln>
        </p:spPr>
        <p:txBody>
          <a:bodyPr wrap="none" rtlCol="0">
            <a:spAutoFit/>
          </a:bodyPr>
          <a:lstStyle/>
          <a:p>
            <a:pPr algn="ctr"/>
            <a:r>
              <a:rPr lang="en-US" sz="1000" dirty="0">
                <a:solidFill>
                  <a:srgbClr val="FF0000"/>
                </a:solidFill>
              </a:rPr>
              <a:t>Beta</a:t>
            </a:r>
          </a:p>
          <a:p>
            <a:pPr algn="ctr"/>
            <a:r>
              <a:rPr lang="en-US" sz="1000" dirty="0">
                <a:solidFill>
                  <a:srgbClr val="FF0000"/>
                </a:solidFill>
              </a:rPr>
              <a:t>oxidation</a:t>
            </a:r>
          </a:p>
        </p:txBody>
      </p:sp>
      <p:sp>
        <p:nvSpPr>
          <p:cNvPr id="75" name="TextBox 74">
            <a:extLst>
              <a:ext uri="{FF2B5EF4-FFF2-40B4-BE49-F238E27FC236}">
                <a16:creationId xmlns:a16="http://schemas.microsoft.com/office/drawing/2014/main" id="{31F109F1-66B8-C343-AFC0-CBAD0D232E8C}"/>
              </a:ext>
            </a:extLst>
          </p:cNvPr>
          <p:cNvSpPr txBox="1"/>
          <p:nvPr/>
        </p:nvSpPr>
        <p:spPr>
          <a:xfrm>
            <a:off x="2249269" y="2325801"/>
            <a:ext cx="859787"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HYPOXIA</a:t>
            </a:r>
          </a:p>
        </p:txBody>
      </p:sp>
      <p:sp>
        <p:nvSpPr>
          <p:cNvPr id="80" name="TextBox 79">
            <a:extLst>
              <a:ext uri="{FF2B5EF4-FFF2-40B4-BE49-F238E27FC236}">
                <a16:creationId xmlns:a16="http://schemas.microsoft.com/office/drawing/2014/main" id="{2F8B747C-CA37-3446-B614-853E4EED4C98}"/>
              </a:ext>
            </a:extLst>
          </p:cNvPr>
          <p:cNvSpPr txBox="1"/>
          <p:nvPr/>
        </p:nvSpPr>
        <p:spPr>
          <a:xfrm>
            <a:off x="4237041" y="2347429"/>
            <a:ext cx="314510" cy="246221"/>
          </a:xfrm>
          <a:prstGeom prst="rect">
            <a:avLst/>
          </a:prstGeom>
          <a:noFill/>
        </p:spPr>
        <p:txBody>
          <a:bodyPr wrap="none" rtlCol="0">
            <a:spAutoFit/>
          </a:bodyPr>
          <a:lstStyle/>
          <a:p>
            <a:pPr algn="ctr"/>
            <a:r>
              <a:rPr lang="en-US" sz="1000" b="1" dirty="0">
                <a:solidFill>
                  <a:srgbClr val="00B0F0"/>
                </a:solidFill>
              </a:rPr>
              <a:t>O</a:t>
            </a:r>
            <a:r>
              <a:rPr lang="en-US" sz="1000" b="1" baseline="-25000" dirty="0">
                <a:solidFill>
                  <a:srgbClr val="00B0F0"/>
                </a:solidFill>
              </a:rPr>
              <a:t>2</a:t>
            </a:r>
          </a:p>
        </p:txBody>
      </p:sp>
      <p:cxnSp>
        <p:nvCxnSpPr>
          <p:cNvPr id="29" name="Straight Arrow Connector 28">
            <a:extLst>
              <a:ext uri="{FF2B5EF4-FFF2-40B4-BE49-F238E27FC236}">
                <a16:creationId xmlns:a16="http://schemas.microsoft.com/office/drawing/2014/main" id="{EC4893F2-C856-DB4C-B68D-F2996C41EB0F}"/>
              </a:ext>
            </a:extLst>
          </p:cNvPr>
          <p:cNvCxnSpPr>
            <a:cxnSpLocks/>
          </p:cNvCxnSpPr>
          <p:nvPr/>
        </p:nvCxnSpPr>
        <p:spPr>
          <a:xfrm flipV="1">
            <a:off x="3001923" y="1407269"/>
            <a:ext cx="300856" cy="12343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A5F82E52-20F9-5348-BD49-4D4C130F3C1A}"/>
              </a:ext>
            </a:extLst>
          </p:cNvPr>
          <p:cNvCxnSpPr>
            <a:cxnSpLocks/>
            <a:stCxn id="66" idx="3"/>
            <a:endCxn id="72" idx="1"/>
          </p:cNvCxnSpPr>
          <p:nvPr/>
        </p:nvCxnSpPr>
        <p:spPr>
          <a:xfrm flipV="1">
            <a:off x="3565378" y="1298367"/>
            <a:ext cx="416589" cy="6170"/>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D280B184-29C9-5547-B2CA-E40AE41917A4}"/>
              </a:ext>
            </a:extLst>
          </p:cNvPr>
          <p:cNvCxnSpPr>
            <a:cxnSpLocks/>
          </p:cNvCxnSpPr>
          <p:nvPr/>
        </p:nvCxnSpPr>
        <p:spPr>
          <a:xfrm>
            <a:off x="3741949" y="1003619"/>
            <a:ext cx="404910" cy="23182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E67CE1AC-F7F1-3B4A-830E-88C8F873E1A0}"/>
              </a:ext>
            </a:extLst>
          </p:cNvPr>
          <p:cNvCxnSpPr>
            <a:cxnSpLocks/>
          </p:cNvCxnSpPr>
          <p:nvPr/>
        </p:nvCxnSpPr>
        <p:spPr>
          <a:xfrm>
            <a:off x="4290963" y="1354842"/>
            <a:ext cx="125853" cy="15617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F759372D-2639-EC45-8B9B-B8C6D25ED7D6}"/>
              </a:ext>
            </a:extLst>
          </p:cNvPr>
          <p:cNvCxnSpPr>
            <a:cxnSpLocks/>
            <a:stCxn id="66" idx="3"/>
          </p:cNvCxnSpPr>
          <p:nvPr/>
        </p:nvCxnSpPr>
        <p:spPr>
          <a:xfrm>
            <a:off x="3565378" y="1304537"/>
            <a:ext cx="721605" cy="2114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6B99A90B-1FD1-434C-B7D7-726BBDE8F521}"/>
              </a:ext>
            </a:extLst>
          </p:cNvPr>
          <p:cNvCxnSpPr>
            <a:cxnSpLocks/>
            <a:stCxn id="68" idx="3"/>
            <a:endCxn id="65" idx="1"/>
          </p:cNvCxnSpPr>
          <p:nvPr/>
        </p:nvCxnSpPr>
        <p:spPr>
          <a:xfrm>
            <a:off x="2075423" y="1717737"/>
            <a:ext cx="237512" cy="268"/>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2D009EFF-0EF9-894B-B335-3970738BA4E4}"/>
              </a:ext>
            </a:extLst>
          </p:cNvPr>
          <p:cNvCxnSpPr>
            <a:cxnSpLocks/>
          </p:cNvCxnSpPr>
          <p:nvPr/>
        </p:nvCxnSpPr>
        <p:spPr>
          <a:xfrm flipH="1" flipV="1">
            <a:off x="3002546" y="1918060"/>
            <a:ext cx="192358" cy="1378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9916D65B-2484-3C4D-802B-CE07F06BD50D}"/>
              </a:ext>
            </a:extLst>
          </p:cNvPr>
          <p:cNvCxnSpPr>
            <a:cxnSpLocks/>
          </p:cNvCxnSpPr>
          <p:nvPr/>
        </p:nvCxnSpPr>
        <p:spPr>
          <a:xfrm flipH="1">
            <a:off x="3644714" y="1901767"/>
            <a:ext cx="625918" cy="1509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91562EC8-5A19-FA44-8773-91C6B177DCC9}"/>
              </a:ext>
            </a:extLst>
          </p:cNvPr>
          <p:cNvCxnSpPr>
            <a:cxnSpLocks/>
            <a:stCxn id="74" idx="0"/>
            <a:endCxn id="71" idx="2"/>
          </p:cNvCxnSpPr>
          <p:nvPr/>
        </p:nvCxnSpPr>
        <p:spPr>
          <a:xfrm flipH="1" flipV="1">
            <a:off x="4604308" y="1059146"/>
            <a:ext cx="2313" cy="45352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Straight Arrow Connector 113">
            <a:extLst>
              <a:ext uri="{FF2B5EF4-FFF2-40B4-BE49-F238E27FC236}">
                <a16:creationId xmlns:a16="http://schemas.microsoft.com/office/drawing/2014/main" id="{096621A0-90AB-B642-B877-F7A189C836B8}"/>
              </a:ext>
            </a:extLst>
          </p:cNvPr>
          <p:cNvCxnSpPr>
            <a:cxnSpLocks/>
            <a:stCxn id="74" idx="2"/>
            <a:endCxn id="80" idx="0"/>
          </p:cNvCxnSpPr>
          <p:nvPr/>
        </p:nvCxnSpPr>
        <p:spPr>
          <a:xfrm flipH="1">
            <a:off x="4394296" y="1912778"/>
            <a:ext cx="212325" cy="4346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F071E1A8-F367-D04C-BDEB-9B03C2109EA8}"/>
              </a:ext>
            </a:extLst>
          </p:cNvPr>
          <p:cNvCxnSpPr>
            <a:cxnSpLocks/>
            <a:stCxn id="80" idx="1"/>
            <a:endCxn id="75" idx="3"/>
          </p:cNvCxnSpPr>
          <p:nvPr/>
        </p:nvCxnSpPr>
        <p:spPr>
          <a:xfrm flipH="1">
            <a:off x="3109056" y="2470540"/>
            <a:ext cx="1127985" cy="91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EECE1CDA-31C5-8C49-A4A0-14417154A508}"/>
              </a:ext>
            </a:extLst>
          </p:cNvPr>
          <p:cNvCxnSpPr>
            <a:cxnSpLocks/>
            <a:endCxn id="68" idx="2"/>
          </p:cNvCxnSpPr>
          <p:nvPr/>
        </p:nvCxnSpPr>
        <p:spPr>
          <a:xfrm flipH="1" flipV="1">
            <a:off x="1715388" y="1994736"/>
            <a:ext cx="549460" cy="351722"/>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54666CFA-2DB8-EA4E-B4E0-CDE3BAA8A2BA}"/>
              </a:ext>
            </a:extLst>
          </p:cNvPr>
          <p:cNvSpPr txBox="1"/>
          <p:nvPr/>
        </p:nvSpPr>
        <p:spPr>
          <a:xfrm>
            <a:off x="6541742" y="1581546"/>
            <a:ext cx="394660" cy="246221"/>
          </a:xfrm>
          <a:prstGeom prst="rect">
            <a:avLst/>
          </a:prstGeom>
          <a:noFill/>
        </p:spPr>
        <p:txBody>
          <a:bodyPr wrap="none" rtlCol="0">
            <a:spAutoFit/>
          </a:bodyPr>
          <a:lstStyle/>
          <a:p>
            <a:pPr algn="ctr"/>
            <a:r>
              <a:rPr lang="en-US" sz="1000" b="1" dirty="0">
                <a:solidFill>
                  <a:srgbClr val="00B0F0"/>
                </a:solidFill>
              </a:rPr>
              <a:t>CoA</a:t>
            </a:r>
          </a:p>
        </p:txBody>
      </p:sp>
      <p:sp>
        <p:nvSpPr>
          <p:cNvPr id="140" name="TextBox 139">
            <a:extLst>
              <a:ext uri="{FF2B5EF4-FFF2-40B4-BE49-F238E27FC236}">
                <a16:creationId xmlns:a16="http://schemas.microsoft.com/office/drawing/2014/main" id="{E4DD2B7C-E90E-0145-96DE-2E3E36DC421B}"/>
              </a:ext>
            </a:extLst>
          </p:cNvPr>
          <p:cNvSpPr txBox="1"/>
          <p:nvPr/>
        </p:nvSpPr>
        <p:spPr>
          <a:xfrm>
            <a:off x="6998585" y="1912256"/>
            <a:ext cx="720070" cy="553998"/>
          </a:xfrm>
          <a:prstGeom prst="rect">
            <a:avLst/>
          </a:prstGeom>
          <a:noFill/>
          <a:ln>
            <a:solidFill>
              <a:schemeClr val="tx1"/>
            </a:solidFill>
          </a:ln>
        </p:spPr>
        <p:txBody>
          <a:bodyPr wrap="none" rtlCol="0">
            <a:spAutoFit/>
          </a:bodyPr>
          <a:lstStyle/>
          <a:p>
            <a:pPr algn="ctr"/>
            <a:r>
              <a:rPr lang="en-US" sz="1000" dirty="0" err="1">
                <a:solidFill>
                  <a:srgbClr val="FF0000"/>
                </a:solidFill>
              </a:rPr>
              <a:t>Cyto</a:t>
            </a:r>
            <a:r>
              <a:rPr lang="en-US" sz="1000" dirty="0">
                <a:solidFill>
                  <a:srgbClr val="FF0000"/>
                </a:solidFill>
              </a:rPr>
              <a:t>-</a:t>
            </a:r>
          </a:p>
          <a:p>
            <a:pPr algn="ctr"/>
            <a:r>
              <a:rPr lang="en-US" sz="1000" dirty="0">
                <a:solidFill>
                  <a:srgbClr val="FF0000"/>
                </a:solidFill>
              </a:rPr>
              <a:t>protective</a:t>
            </a:r>
          </a:p>
          <a:p>
            <a:pPr algn="ctr"/>
            <a:r>
              <a:rPr lang="en-US" sz="1000" dirty="0">
                <a:solidFill>
                  <a:srgbClr val="FF0000"/>
                </a:solidFill>
              </a:rPr>
              <a:t>response</a:t>
            </a:r>
          </a:p>
        </p:txBody>
      </p:sp>
      <p:sp>
        <p:nvSpPr>
          <p:cNvPr id="141" name="TextBox 140">
            <a:extLst>
              <a:ext uri="{FF2B5EF4-FFF2-40B4-BE49-F238E27FC236}">
                <a16:creationId xmlns:a16="http://schemas.microsoft.com/office/drawing/2014/main" id="{BE797D7B-B0E8-2747-9AF3-7EC541F6119A}"/>
              </a:ext>
            </a:extLst>
          </p:cNvPr>
          <p:cNvSpPr txBox="1"/>
          <p:nvPr/>
        </p:nvSpPr>
        <p:spPr>
          <a:xfrm>
            <a:off x="7054085" y="1178378"/>
            <a:ext cx="595035" cy="246221"/>
          </a:xfrm>
          <a:prstGeom prst="rect">
            <a:avLst/>
          </a:prstGeom>
          <a:noFill/>
        </p:spPr>
        <p:txBody>
          <a:bodyPr wrap="none" rtlCol="0">
            <a:spAutoFit/>
          </a:bodyPr>
          <a:lstStyle/>
          <a:p>
            <a:pPr algn="ctr"/>
            <a:r>
              <a:rPr lang="en-US" sz="1000" b="1" dirty="0">
                <a:solidFill>
                  <a:srgbClr val="FF0000"/>
                </a:solidFill>
              </a:rPr>
              <a:t>Sph-1-P</a:t>
            </a:r>
          </a:p>
        </p:txBody>
      </p:sp>
      <p:sp>
        <p:nvSpPr>
          <p:cNvPr id="142" name="TextBox 141">
            <a:extLst>
              <a:ext uri="{FF2B5EF4-FFF2-40B4-BE49-F238E27FC236}">
                <a16:creationId xmlns:a16="http://schemas.microsoft.com/office/drawing/2014/main" id="{5061D037-F718-984A-9BDB-FBEE65B90EE2}"/>
              </a:ext>
            </a:extLst>
          </p:cNvPr>
          <p:cNvSpPr txBox="1"/>
          <p:nvPr/>
        </p:nvSpPr>
        <p:spPr>
          <a:xfrm>
            <a:off x="7931640" y="2035366"/>
            <a:ext cx="859787"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HYPOXIA</a:t>
            </a:r>
          </a:p>
        </p:txBody>
      </p:sp>
      <p:cxnSp>
        <p:nvCxnSpPr>
          <p:cNvPr id="143" name="Straight Arrow Connector 142">
            <a:extLst>
              <a:ext uri="{FF2B5EF4-FFF2-40B4-BE49-F238E27FC236}">
                <a16:creationId xmlns:a16="http://schemas.microsoft.com/office/drawing/2014/main" id="{2847D7F3-7009-8743-BCE9-EB7DA7738737}"/>
              </a:ext>
            </a:extLst>
          </p:cNvPr>
          <p:cNvCxnSpPr>
            <a:cxnSpLocks/>
          </p:cNvCxnSpPr>
          <p:nvPr/>
        </p:nvCxnSpPr>
        <p:spPr>
          <a:xfrm flipV="1">
            <a:off x="6823248" y="1375259"/>
            <a:ext cx="333389" cy="2931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EF7D3F25-50F7-4445-B5EE-D15246CAF708}"/>
              </a:ext>
            </a:extLst>
          </p:cNvPr>
          <p:cNvCxnSpPr>
            <a:cxnSpLocks/>
            <a:stCxn id="141" idx="2"/>
            <a:endCxn id="140" idx="0"/>
          </p:cNvCxnSpPr>
          <p:nvPr/>
        </p:nvCxnSpPr>
        <p:spPr>
          <a:xfrm>
            <a:off x="7351603" y="1424599"/>
            <a:ext cx="7017" cy="487657"/>
          </a:xfrm>
          <a:prstGeom prst="straightConnector1">
            <a:avLst/>
          </a:prstGeom>
          <a:ln w="190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44B94446-B060-8240-A580-AC069645AB16}"/>
              </a:ext>
            </a:extLst>
          </p:cNvPr>
          <p:cNvCxnSpPr>
            <a:cxnSpLocks/>
            <a:stCxn id="140" idx="1"/>
          </p:cNvCxnSpPr>
          <p:nvPr/>
        </p:nvCxnSpPr>
        <p:spPr>
          <a:xfrm flipH="1" flipV="1">
            <a:off x="6823248" y="1757330"/>
            <a:ext cx="175337" cy="431925"/>
          </a:xfrm>
          <a:prstGeom prst="straightConnector1">
            <a:avLst/>
          </a:prstGeom>
          <a:ln w="190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2EC2B6E1-399E-DB47-A452-418A9DF296DB}"/>
              </a:ext>
            </a:extLst>
          </p:cNvPr>
          <p:cNvCxnSpPr>
            <a:cxnSpLocks/>
            <a:stCxn id="141" idx="3"/>
            <a:endCxn id="160" idx="1"/>
          </p:cNvCxnSpPr>
          <p:nvPr/>
        </p:nvCxnSpPr>
        <p:spPr>
          <a:xfrm>
            <a:off x="7649120" y="1301489"/>
            <a:ext cx="308439" cy="24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a:extLst>
              <a:ext uri="{FF2B5EF4-FFF2-40B4-BE49-F238E27FC236}">
                <a16:creationId xmlns:a16="http://schemas.microsoft.com/office/drawing/2014/main" id="{BBA312B5-B745-D440-9B31-8F9ED291C55B}"/>
              </a:ext>
            </a:extLst>
          </p:cNvPr>
          <p:cNvCxnSpPr>
            <a:cxnSpLocks/>
            <a:stCxn id="160" idx="2"/>
            <a:endCxn id="142" idx="0"/>
          </p:cNvCxnSpPr>
          <p:nvPr/>
        </p:nvCxnSpPr>
        <p:spPr>
          <a:xfrm>
            <a:off x="8358471" y="1503994"/>
            <a:ext cx="3063" cy="5313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AD215E02-0CD9-C542-81A7-BB52CA5AB743}"/>
              </a:ext>
            </a:extLst>
          </p:cNvPr>
          <p:cNvCxnSpPr>
            <a:cxnSpLocks/>
            <a:stCxn id="160" idx="3"/>
            <a:endCxn id="171" idx="1"/>
          </p:cNvCxnSpPr>
          <p:nvPr/>
        </p:nvCxnSpPr>
        <p:spPr>
          <a:xfrm flipV="1">
            <a:off x="8759382" y="1301079"/>
            <a:ext cx="388929" cy="286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A4DADFA7-354D-CD46-A48B-4F628F086AC8}"/>
              </a:ext>
            </a:extLst>
          </p:cNvPr>
          <p:cNvCxnSpPr>
            <a:cxnSpLocks/>
            <a:stCxn id="171" idx="2"/>
            <a:endCxn id="161" idx="0"/>
          </p:cNvCxnSpPr>
          <p:nvPr/>
        </p:nvCxnSpPr>
        <p:spPr>
          <a:xfrm flipH="1">
            <a:off x="9573419" y="1562689"/>
            <a:ext cx="1452" cy="4265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0" name="TextBox 159">
            <a:extLst>
              <a:ext uri="{FF2B5EF4-FFF2-40B4-BE49-F238E27FC236}">
                <a16:creationId xmlns:a16="http://schemas.microsoft.com/office/drawing/2014/main" id="{A856423B-AAC0-DB48-AD9F-22859BBAE2CB}"/>
              </a:ext>
            </a:extLst>
          </p:cNvPr>
          <p:cNvSpPr txBox="1"/>
          <p:nvPr/>
        </p:nvSpPr>
        <p:spPr>
          <a:xfrm>
            <a:off x="7957559" y="1103884"/>
            <a:ext cx="801823" cy="400110"/>
          </a:xfrm>
          <a:prstGeom prst="rect">
            <a:avLst/>
          </a:prstGeom>
          <a:noFill/>
          <a:ln>
            <a:solidFill>
              <a:schemeClr val="tx1"/>
            </a:solidFill>
          </a:ln>
        </p:spPr>
        <p:txBody>
          <a:bodyPr wrap="none" rtlCol="0">
            <a:spAutoFit/>
          </a:bodyPr>
          <a:lstStyle/>
          <a:p>
            <a:pPr algn="ctr"/>
            <a:r>
              <a:rPr lang="en-US" sz="1000" dirty="0" err="1">
                <a:solidFill>
                  <a:srgbClr val="FF0000"/>
                </a:solidFill>
              </a:rPr>
              <a:t>Vaso</a:t>
            </a:r>
            <a:r>
              <a:rPr lang="en-US" sz="1000" dirty="0">
                <a:solidFill>
                  <a:srgbClr val="FF0000"/>
                </a:solidFill>
              </a:rPr>
              <a:t>-</a:t>
            </a:r>
          </a:p>
          <a:p>
            <a:pPr algn="ctr"/>
            <a:r>
              <a:rPr lang="en-US" sz="1000" dirty="0">
                <a:solidFill>
                  <a:srgbClr val="FF0000"/>
                </a:solidFill>
              </a:rPr>
              <a:t>constriction</a:t>
            </a:r>
          </a:p>
        </p:txBody>
      </p:sp>
      <p:sp>
        <p:nvSpPr>
          <p:cNvPr id="161" name="TextBox 160">
            <a:extLst>
              <a:ext uri="{FF2B5EF4-FFF2-40B4-BE49-F238E27FC236}">
                <a16:creationId xmlns:a16="http://schemas.microsoft.com/office/drawing/2014/main" id="{76D35E33-066E-154F-A96F-807BA99193CB}"/>
              </a:ext>
            </a:extLst>
          </p:cNvPr>
          <p:cNvSpPr txBox="1"/>
          <p:nvPr/>
        </p:nvSpPr>
        <p:spPr>
          <a:xfrm>
            <a:off x="9272695" y="1989200"/>
            <a:ext cx="601447" cy="400110"/>
          </a:xfrm>
          <a:prstGeom prst="rect">
            <a:avLst/>
          </a:prstGeom>
          <a:noFill/>
          <a:ln>
            <a:solidFill>
              <a:schemeClr val="tx1"/>
            </a:solidFill>
          </a:ln>
        </p:spPr>
        <p:txBody>
          <a:bodyPr wrap="none" rtlCol="0">
            <a:spAutoFit/>
          </a:bodyPr>
          <a:lstStyle/>
          <a:p>
            <a:pPr algn="ctr"/>
            <a:r>
              <a:rPr lang="en-US" sz="1000" dirty="0">
                <a:solidFill>
                  <a:srgbClr val="FF0000"/>
                </a:solidFill>
              </a:rPr>
              <a:t>Tissue</a:t>
            </a:r>
          </a:p>
          <a:p>
            <a:pPr algn="ctr"/>
            <a:r>
              <a:rPr lang="en-US" sz="1000" dirty="0">
                <a:solidFill>
                  <a:srgbClr val="FF0000"/>
                </a:solidFill>
              </a:rPr>
              <a:t>damage</a:t>
            </a:r>
          </a:p>
        </p:txBody>
      </p:sp>
      <p:sp>
        <p:nvSpPr>
          <p:cNvPr id="171" name="TextBox 170">
            <a:extLst>
              <a:ext uri="{FF2B5EF4-FFF2-40B4-BE49-F238E27FC236}">
                <a16:creationId xmlns:a16="http://schemas.microsoft.com/office/drawing/2014/main" id="{381E0EA5-D783-5B43-A083-7434DD44F077}"/>
              </a:ext>
            </a:extLst>
          </p:cNvPr>
          <p:cNvSpPr txBox="1"/>
          <p:nvPr/>
        </p:nvSpPr>
        <p:spPr>
          <a:xfrm>
            <a:off x="9148311" y="1039469"/>
            <a:ext cx="853119" cy="523220"/>
          </a:xfrm>
          <a:prstGeom prst="rect">
            <a:avLst/>
          </a:prstGeom>
          <a:noFill/>
          <a:ln w="19050">
            <a:solidFill>
              <a:srgbClr val="7030A0"/>
            </a:solidFill>
          </a:ln>
        </p:spPr>
        <p:txBody>
          <a:bodyPr wrap="none" rtlCol="0">
            <a:spAutoFit/>
          </a:bodyPr>
          <a:lstStyle/>
          <a:p>
            <a:pPr algn="ctr"/>
            <a:r>
              <a:rPr lang="en-US" sz="1400" b="1" dirty="0">
                <a:solidFill>
                  <a:srgbClr val="7030A0"/>
                </a:solidFill>
              </a:rPr>
              <a:t>HYPER-</a:t>
            </a:r>
          </a:p>
          <a:p>
            <a:pPr algn="ctr"/>
            <a:r>
              <a:rPr lang="en-US" sz="1400" b="1" dirty="0">
                <a:solidFill>
                  <a:srgbClr val="7030A0"/>
                </a:solidFill>
              </a:rPr>
              <a:t>TENSION</a:t>
            </a:r>
          </a:p>
        </p:txBody>
      </p:sp>
      <p:sp>
        <p:nvSpPr>
          <p:cNvPr id="172" name="TextBox 171">
            <a:extLst>
              <a:ext uri="{FF2B5EF4-FFF2-40B4-BE49-F238E27FC236}">
                <a16:creationId xmlns:a16="http://schemas.microsoft.com/office/drawing/2014/main" id="{818D7FFD-A661-0047-8DB0-D6074509CA9C}"/>
              </a:ext>
            </a:extLst>
          </p:cNvPr>
          <p:cNvSpPr txBox="1"/>
          <p:nvPr/>
        </p:nvSpPr>
        <p:spPr>
          <a:xfrm>
            <a:off x="10254984" y="1033655"/>
            <a:ext cx="895502" cy="523220"/>
          </a:xfrm>
          <a:prstGeom prst="rect">
            <a:avLst/>
          </a:prstGeom>
          <a:noFill/>
          <a:ln w="19050">
            <a:solidFill>
              <a:srgbClr val="7030A0"/>
            </a:solidFill>
          </a:ln>
        </p:spPr>
        <p:txBody>
          <a:bodyPr wrap="none" rtlCol="0">
            <a:spAutoFit/>
          </a:bodyPr>
          <a:lstStyle/>
          <a:p>
            <a:pPr algn="ctr"/>
            <a:r>
              <a:rPr lang="en-US" sz="1400" b="1" dirty="0">
                <a:solidFill>
                  <a:srgbClr val="7030A0"/>
                </a:solidFill>
              </a:rPr>
              <a:t>PROTEIN-</a:t>
            </a:r>
          </a:p>
          <a:p>
            <a:pPr algn="ctr"/>
            <a:r>
              <a:rPr lang="en-US" sz="1400" b="1" dirty="0">
                <a:solidFill>
                  <a:srgbClr val="7030A0"/>
                </a:solidFill>
              </a:rPr>
              <a:t>URIA</a:t>
            </a:r>
          </a:p>
        </p:txBody>
      </p:sp>
      <p:sp>
        <p:nvSpPr>
          <p:cNvPr id="173" name="TextBox 172">
            <a:extLst>
              <a:ext uri="{FF2B5EF4-FFF2-40B4-BE49-F238E27FC236}">
                <a16:creationId xmlns:a16="http://schemas.microsoft.com/office/drawing/2014/main" id="{97D772BB-97BE-4049-9789-0E38047FBEC3}"/>
              </a:ext>
            </a:extLst>
          </p:cNvPr>
          <p:cNvSpPr txBox="1"/>
          <p:nvPr/>
        </p:nvSpPr>
        <p:spPr>
          <a:xfrm>
            <a:off x="10426264" y="2058890"/>
            <a:ext cx="577402" cy="246221"/>
          </a:xfrm>
          <a:prstGeom prst="rect">
            <a:avLst/>
          </a:prstGeom>
          <a:noFill/>
        </p:spPr>
        <p:txBody>
          <a:bodyPr wrap="none" rtlCol="0">
            <a:spAutoFit/>
          </a:bodyPr>
          <a:lstStyle/>
          <a:p>
            <a:pPr algn="ctr"/>
            <a:r>
              <a:rPr lang="en-US" sz="1000" b="1" dirty="0">
                <a:solidFill>
                  <a:srgbClr val="FF0000"/>
                </a:solidFill>
              </a:rPr>
              <a:t>Protein</a:t>
            </a:r>
          </a:p>
        </p:txBody>
      </p:sp>
      <p:cxnSp>
        <p:nvCxnSpPr>
          <p:cNvPr id="174" name="Straight Arrow Connector 173">
            <a:extLst>
              <a:ext uri="{FF2B5EF4-FFF2-40B4-BE49-F238E27FC236}">
                <a16:creationId xmlns:a16="http://schemas.microsoft.com/office/drawing/2014/main" id="{7C0F2767-FAFC-9646-B18F-09D0C06A20C6}"/>
              </a:ext>
            </a:extLst>
          </p:cNvPr>
          <p:cNvCxnSpPr>
            <a:cxnSpLocks/>
            <a:stCxn id="142" idx="1"/>
            <a:endCxn id="140" idx="3"/>
          </p:cNvCxnSpPr>
          <p:nvPr/>
        </p:nvCxnSpPr>
        <p:spPr>
          <a:xfrm flipH="1">
            <a:off x="7718655" y="2189255"/>
            <a:ext cx="212985" cy="0"/>
          </a:xfrm>
          <a:prstGeom prst="straightConnector1">
            <a:avLst/>
          </a:prstGeom>
          <a:ln w="190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79" name="Straight Arrow Connector 178">
            <a:extLst>
              <a:ext uri="{FF2B5EF4-FFF2-40B4-BE49-F238E27FC236}">
                <a16:creationId xmlns:a16="http://schemas.microsoft.com/office/drawing/2014/main" id="{D829F041-3114-7940-B58E-EB84A85C01BC}"/>
              </a:ext>
            </a:extLst>
          </p:cNvPr>
          <p:cNvCxnSpPr>
            <a:cxnSpLocks/>
            <a:stCxn id="161" idx="3"/>
            <a:endCxn id="173" idx="1"/>
          </p:cNvCxnSpPr>
          <p:nvPr/>
        </p:nvCxnSpPr>
        <p:spPr>
          <a:xfrm flipV="1">
            <a:off x="9874142" y="2182001"/>
            <a:ext cx="552122" cy="72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7CB08828-AC42-5840-9FA3-3DF671D2B338}"/>
              </a:ext>
            </a:extLst>
          </p:cNvPr>
          <p:cNvCxnSpPr>
            <a:cxnSpLocks/>
            <a:stCxn id="171" idx="3"/>
            <a:endCxn id="172" idx="1"/>
          </p:cNvCxnSpPr>
          <p:nvPr/>
        </p:nvCxnSpPr>
        <p:spPr>
          <a:xfrm flipV="1">
            <a:off x="10001430" y="1295265"/>
            <a:ext cx="253554" cy="58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1" name="Straight Arrow Connector 180">
            <a:extLst>
              <a:ext uri="{FF2B5EF4-FFF2-40B4-BE49-F238E27FC236}">
                <a16:creationId xmlns:a16="http://schemas.microsoft.com/office/drawing/2014/main" id="{AB1F5173-EA76-AB4B-9B62-BBCD88608B0E}"/>
              </a:ext>
            </a:extLst>
          </p:cNvPr>
          <p:cNvCxnSpPr>
            <a:cxnSpLocks/>
            <a:stCxn id="173" idx="0"/>
            <a:endCxn id="172" idx="2"/>
          </p:cNvCxnSpPr>
          <p:nvPr/>
        </p:nvCxnSpPr>
        <p:spPr>
          <a:xfrm flipH="1" flipV="1">
            <a:off x="10702735" y="1556875"/>
            <a:ext cx="12230" cy="5020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F2C6FFC3-3D06-264E-8DD7-718CED487F30}"/>
              </a:ext>
            </a:extLst>
          </p:cNvPr>
          <p:cNvSpPr txBox="1"/>
          <p:nvPr/>
        </p:nvSpPr>
        <p:spPr>
          <a:xfrm>
            <a:off x="1803282" y="3286022"/>
            <a:ext cx="577402" cy="246221"/>
          </a:xfrm>
          <a:prstGeom prst="rect">
            <a:avLst/>
          </a:prstGeom>
          <a:noFill/>
        </p:spPr>
        <p:txBody>
          <a:bodyPr wrap="none" rtlCol="0">
            <a:spAutoFit/>
          </a:bodyPr>
          <a:lstStyle/>
          <a:p>
            <a:pPr algn="ctr"/>
            <a:r>
              <a:rPr lang="en-US" sz="1000" b="1" dirty="0">
                <a:solidFill>
                  <a:srgbClr val="FF0000"/>
                </a:solidFill>
              </a:rPr>
              <a:t>Protein</a:t>
            </a:r>
          </a:p>
        </p:txBody>
      </p:sp>
      <p:sp>
        <p:nvSpPr>
          <p:cNvPr id="191" name="TextBox 190">
            <a:extLst>
              <a:ext uri="{FF2B5EF4-FFF2-40B4-BE49-F238E27FC236}">
                <a16:creationId xmlns:a16="http://schemas.microsoft.com/office/drawing/2014/main" id="{1DDB1BF8-CCC0-2A45-912D-DCFC215C220D}"/>
              </a:ext>
            </a:extLst>
          </p:cNvPr>
          <p:cNvSpPr txBox="1"/>
          <p:nvPr/>
        </p:nvSpPr>
        <p:spPr>
          <a:xfrm>
            <a:off x="4908885" y="3050514"/>
            <a:ext cx="887872"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ACIDOSIS</a:t>
            </a:r>
          </a:p>
        </p:txBody>
      </p:sp>
      <p:sp>
        <p:nvSpPr>
          <p:cNvPr id="192" name="TextBox 191">
            <a:extLst>
              <a:ext uri="{FF2B5EF4-FFF2-40B4-BE49-F238E27FC236}">
                <a16:creationId xmlns:a16="http://schemas.microsoft.com/office/drawing/2014/main" id="{4E6B2628-430C-A84A-BD13-77C49DF849F1}"/>
              </a:ext>
            </a:extLst>
          </p:cNvPr>
          <p:cNvSpPr txBox="1"/>
          <p:nvPr/>
        </p:nvSpPr>
        <p:spPr>
          <a:xfrm>
            <a:off x="1321221" y="3742203"/>
            <a:ext cx="394660" cy="246221"/>
          </a:xfrm>
          <a:prstGeom prst="rect">
            <a:avLst/>
          </a:prstGeom>
          <a:noFill/>
        </p:spPr>
        <p:txBody>
          <a:bodyPr wrap="none" rtlCol="0">
            <a:spAutoFit/>
          </a:bodyPr>
          <a:lstStyle/>
          <a:p>
            <a:pPr algn="ctr"/>
            <a:r>
              <a:rPr lang="en-US" sz="1000" b="1" dirty="0">
                <a:solidFill>
                  <a:srgbClr val="00B0F0"/>
                </a:solidFill>
              </a:rPr>
              <a:t>CoA</a:t>
            </a:r>
          </a:p>
        </p:txBody>
      </p:sp>
      <p:sp>
        <p:nvSpPr>
          <p:cNvPr id="193" name="TextBox 192">
            <a:extLst>
              <a:ext uri="{FF2B5EF4-FFF2-40B4-BE49-F238E27FC236}">
                <a16:creationId xmlns:a16="http://schemas.microsoft.com/office/drawing/2014/main" id="{0FEE0A84-8D89-7840-97A2-B68D37E323C6}"/>
              </a:ext>
            </a:extLst>
          </p:cNvPr>
          <p:cNvSpPr txBox="1"/>
          <p:nvPr/>
        </p:nvSpPr>
        <p:spPr>
          <a:xfrm>
            <a:off x="1932968" y="5050013"/>
            <a:ext cx="859787"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HYPOXIA</a:t>
            </a:r>
          </a:p>
        </p:txBody>
      </p:sp>
      <p:sp>
        <p:nvSpPr>
          <p:cNvPr id="194" name="TextBox 193">
            <a:extLst>
              <a:ext uri="{FF2B5EF4-FFF2-40B4-BE49-F238E27FC236}">
                <a16:creationId xmlns:a16="http://schemas.microsoft.com/office/drawing/2014/main" id="{326464BB-2B23-C84F-9A38-8633621BBEEF}"/>
              </a:ext>
            </a:extLst>
          </p:cNvPr>
          <p:cNvSpPr txBox="1"/>
          <p:nvPr/>
        </p:nvSpPr>
        <p:spPr>
          <a:xfrm>
            <a:off x="2949254" y="3274445"/>
            <a:ext cx="519694" cy="246221"/>
          </a:xfrm>
          <a:prstGeom prst="rect">
            <a:avLst/>
          </a:prstGeom>
          <a:noFill/>
        </p:spPr>
        <p:txBody>
          <a:bodyPr wrap="none" rtlCol="0">
            <a:spAutoFit/>
          </a:bodyPr>
          <a:lstStyle/>
          <a:p>
            <a:pPr algn="ctr"/>
            <a:r>
              <a:rPr lang="en-US" sz="1000" b="1" dirty="0">
                <a:solidFill>
                  <a:srgbClr val="FF0000"/>
                </a:solidFill>
              </a:rPr>
              <a:t>Valine</a:t>
            </a:r>
          </a:p>
        </p:txBody>
      </p:sp>
      <p:sp>
        <p:nvSpPr>
          <p:cNvPr id="195" name="TextBox 194">
            <a:extLst>
              <a:ext uri="{FF2B5EF4-FFF2-40B4-BE49-F238E27FC236}">
                <a16:creationId xmlns:a16="http://schemas.microsoft.com/office/drawing/2014/main" id="{7F395ADB-E914-234B-9BB1-50D083EFBB7B}"/>
              </a:ext>
            </a:extLst>
          </p:cNvPr>
          <p:cNvSpPr txBox="1"/>
          <p:nvPr/>
        </p:nvSpPr>
        <p:spPr>
          <a:xfrm>
            <a:off x="2898980" y="3656397"/>
            <a:ext cx="615873" cy="400110"/>
          </a:xfrm>
          <a:prstGeom prst="rect">
            <a:avLst/>
          </a:prstGeom>
          <a:noFill/>
        </p:spPr>
        <p:txBody>
          <a:bodyPr wrap="none" rtlCol="0">
            <a:spAutoFit/>
          </a:bodyPr>
          <a:lstStyle/>
          <a:p>
            <a:pPr algn="ctr"/>
            <a:r>
              <a:rPr lang="en-US" sz="1000" b="1" dirty="0" err="1">
                <a:solidFill>
                  <a:srgbClr val="FF0000"/>
                </a:solidFill>
              </a:rPr>
              <a:t>Isoketo</a:t>
            </a:r>
            <a:r>
              <a:rPr lang="en-US" sz="1000" b="1" dirty="0">
                <a:solidFill>
                  <a:srgbClr val="FF0000"/>
                </a:solidFill>
              </a:rPr>
              <a:t>-</a:t>
            </a:r>
          </a:p>
          <a:p>
            <a:pPr algn="ctr"/>
            <a:r>
              <a:rPr lang="en-US" sz="1000" b="1" dirty="0">
                <a:solidFill>
                  <a:srgbClr val="FF0000"/>
                </a:solidFill>
              </a:rPr>
              <a:t>valerate</a:t>
            </a:r>
          </a:p>
        </p:txBody>
      </p:sp>
      <p:sp>
        <p:nvSpPr>
          <p:cNvPr id="196" name="TextBox 195">
            <a:extLst>
              <a:ext uri="{FF2B5EF4-FFF2-40B4-BE49-F238E27FC236}">
                <a16:creationId xmlns:a16="http://schemas.microsoft.com/office/drawing/2014/main" id="{BC9393D8-4AE2-3549-BCCD-B150CC011F0E}"/>
              </a:ext>
            </a:extLst>
          </p:cNvPr>
          <p:cNvSpPr txBox="1"/>
          <p:nvPr/>
        </p:nvSpPr>
        <p:spPr>
          <a:xfrm>
            <a:off x="1956320" y="4180469"/>
            <a:ext cx="797013" cy="400110"/>
          </a:xfrm>
          <a:prstGeom prst="rect">
            <a:avLst/>
          </a:prstGeom>
          <a:noFill/>
        </p:spPr>
        <p:txBody>
          <a:bodyPr wrap="none" rtlCol="0">
            <a:spAutoFit/>
          </a:bodyPr>
          <a:lstStyle/>
          <a:p>
            <a:pPr algn="ctr"/>
            <a:r>
              <a:rPr lang="en-US" sz="1000" b="1" dirty="0">
                <a:solidFill>
                  <a:srgbClr val="FF0000"/>
                </a:solidFill>
              </a:rPr>
              <a:t>3-Hydroxy-</a:t>
            </a:r>
          </a:p>
          <a:p>
            <a:pPr algn="ctr"/>
            <a:r>
              <a:rPr lang="en-US" sz="1000" b="1" dirty="0" err="1">
                <a:solidFill>
                  <a:srgbClr val="FF0000"/>
                </a:solidFill>
              </a:rPr>
              <a:t>isobutyrate</a:t>
            </a:r>
            <a:endParaRPr lang="en-US" sz="1000" b="1" dirty="0">
              <a:solidFill>
                <a:srgbClr val="FF0000"/>
              </a:solidFill>
            </a:endParaRPr>
          </a:p>
        </p:txBody>
      </p:sp>
      <p:sp>
        <p:nvSpPr>
          <p:cNvPr id="197" name="TextBox 196">
            <a:extLst>
              <a:ext uri="{FF2B5EF4-FFF2-40B4-BE49-F238E27FC236}">
                <a16:creationId xmlns:a16="http://schemas.microsoft.com/office/drawing/2014/main" id="{8FC0C06B-A36C-D647-96AB-1154B6E9B81F}"/>
              </a:ext>
            </a:extLst>
          </p:cNvPr>
          <p:cNvSpPr txBox="1"/>
          <p:nvPr/>
        </p:nvSpPr>
        <p:spPr>
          <a:xfrm>
            <a:off x="3842050" y="4663744"/>
            <a:ext cx="572594" cy="246221"/>
          </a:xfrm>
          <a:prstGeom prst="rect">
            <a:avLst/>
          </a:prstGeom>
          <a:noFill/>
        </p:spPr>
        <p:txBody>
          <a:bodyPr wrap="none" rtlCol="0">
            <a:spAutoFit/>
          </a:bodyPr>
          <a:lstStyle/>
          <a:p>
            <a:pPr algn="ctr"/>
            <a:r>
              <a:rPr lang="en-US" sz="1000" b="1" dirty="0">
                <a:solidFill>
                  <a:srgbClr val="00B0F0"/>
                </a:solidFill>
              </a:rPr>
              <a:t>Ext.  PS</a:t>
            </a:r>
          </a:p>
        </p:txBody>
      </p:sp>
      <p:sp>
        <p:nvSpPr>
          <p:cNvPr id="198" name="TextBox 197">
            <a:extLst>
              <a:ext uri="{FF2B5EF4-FFF2-40B4-BE49-F238E27FC236}">
                <a16:creationId xmlns:a16="http://schemas.microsoft.com/office/drawing/2014/main" id="{87CF8AF7-785A-424E-B100-598CA979BF66}"/>
              </a:ext>
            </a:extLst>
          </p:cNvPr>
          <p:cNvSpPr txBox="1"/>
          <p:nvPr/>
        </p:nvSpPr>
        <p:spPr>
          <a:xfrm>
            <a:off x="4915986" y="4662747"/>
            <a:ext cx="588624" cy="246221"/>
          </a:xfrm>
          <a:prstGeom prst="rect">
            <a:avLst/>
          </a:prstGeom>
          <a:noFill/>
        </p:spPr>
        <p:txBody>
          <a:bodyPr wrap="none" rtlCol="0">
            <a:spAutoFit/>
          </a:bodyPr>
          <a:lstStyle/>
          <a:p>
            <a:pPr algn="ctr"/>
            <a:r>
              <a:rPr lang="en-US" sz="1000" b="1" dirty="0" err="1">
                <a:solidFill>
                  <a:srgbClr val="FF0000"/>
                </a:solidFill>
              </a:rPr>
              <a:t>Lyso</a:t>
            </a:r>
            <a:r>
              <a:rPr lang="en-US" sz="1000" b="1" dirty="0">
                <a:solidFill>
                  <a:srgbClr val="FF0000"/>
                </a:solidFill>
              </a:rPr>
              <a:t>-PS</a:t>
            </a:r>
          </a:p>
        </p:txBody>
      </p:sp>
      <p:sp>
        <p:nvSpPr>
          <p:cNvPr id="199" name="TextBox 198">
            <a:extLst>
              <a:ext uri="{FF2B5EF4-FFF2-40B4-BE49-F238E27FC236}">
                <a16:creationId xmlns:a16="http://schemas.microsoft.com/office/drawing/2014/main" id="{63C20CFD-1DC5-5E49-9EB3-26BDF2B673AC}"/>
              </a:ext>
            </a:extLst>
          </p:cNvPr>
          <p:cNvSpPr txBox="1"/>
          <p:nvPr/>
        </p:nvSpPr>
        <p:spPr>
          <a:xfrm>
            <a:off x="4648249" y="3528918"/>
            <a:ext cx="1395895"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NEUROTOXICITY</a:t>
            </a:r>
          </a:p>
        </p:txBody>
      </p:sp>
      <p:sp>
        <p:nvSpPr>
          <p:cNvPr id="200" name="TextBox 199">
            <a:extLst>
              <a:ext uri="{FF2B5EF4-FFF2-40B4-BE49-F238E27FC236}">
                <a16:creationId xmlns:a16="http://schemas.microsoft.com/office/drawing/2014/main" id="{76755B6A-BF02-B745-BCDF-F0C68F4C7B59}"/>
              </a:ext>
            </a:extLst>
          </p:cNvPr>
          <p:cNvSpPr txBox="1"/>
          <p:nvPr/>
        </p:nvSpPr>
        <p:spPr>
          <a:xfrm>
            <a:off x="2964834" y="4180469"/>
            <a:ext cx="486031" cy="400110"/>
          </a:xfrm>
          <a:prstGeom prst="rect">
            <a:avLst/>
          </a:prstGeom>
          <a:noFill/>
          <a:ln>
            <a:solidFill>
              <a:schemeClr val="tx1"/>
            </a:solidFill>
          </a:ln>
        </p:spPr>
        <p:txBody>
          <a:bodyPr wrap="none" rtlCol="0">
            <a:spAutoFit/>
          </a:bodyPr>
          <a:lstStyle/>
          <a:p>
            <a:pPr algn="ctr"/>
            <a:r>
              <a:rPr lang="en-US" sz="1000" dirty="0">
                <a:solidFill>
                  <a:srgbClr val="FF0000"/>
                </a:solidFill>
              </a:rPr>
              <a:t>Mito</a:t>
            </a:r>
          </a:p>
          <a:p>
            <a:pPr algn="ctr"/>
            <a:r>
              <a:rPr lang="en-US" sz="1000" dirty="0">
                <a:solidFill>
                  <a:srgbClr val="FF0000"/>
                </a:solidFill>
              </a:rPr>
              <a:t>stress</a:t>
            </a:r>
          </a:p>
        </p:txBody>
      </p:sp>
      <p:sp>
        <p:nvSpPr>
          <p:cNvPr id="201" name="TextBox 200">
            <a:extLst>
              <a:ext uri="{FF2B5EF4-FFF2-40B4-BE49-F238E27FC236}">
                <a16:creationId xmlns:a16="http://schemas.microsoft.com/office/drawing/2014/main" id="{50F272C4-48B1-994F-AA2C-AA7C1D543A60}"/>
              </a:ext>
            </a:extLst>
          </p:cNvPr>
          <p:cNvSpPr txBox="1"/>
          <p:nvPr/>
        </p:nvSpPr>
        <p:spPr>
          <a:xfrm>
            <a:off x="3822548" y="4255232"/>
            <a:ext cx="699229" cy="246221"/>
          </a:xfrm>
          <a:prstGeom prst="rect">
            <a:avLst/>
          </a:prstGeom>
          <a:noFill/>
          <a:ln>
            <a:solidFill>
              <a:schemeClr val="tx1"/>
            </a:solidFill>
          </a:ln>
        </p:spPr>
        <p:txBody>
          <a:bodyPr wrap="none" rtlCol="0">
            <a:spAutoFit/>
          </a:bodyPr>
          <a:lstStyle/>
          <a:p>
            <a:pPr algn="ctr"/>
            <a:r>
              <a:rPr lang="en-US" sz="1000" dirty="0">
                <a:solidFill>
                  <a:srgbClr val="FF0000"/>
                </a:solidFill>
              </a:rPr>
              <a:t>Apoptosis</a:t>
            </a:r>
          </a:p>
        </p:txBody>
      </p:sp>
      <p:sp>
        <p:nvSpPr>
          <p:cNvPr id="202" name="TextBox 201">
            <a:extLst>
              <a:ext uri="{FF2B5EF4-FFF2-40B4-BE49-F238E27FC236}">
                <a16:creationId xmlns:a16="http://schemas.microsoft.com/office/drawing/2014/main" id="{DD9FF8B1-BB52-2848-8EF9-D670C753FBDF}"/>
              </a:ext>
            </a:extLst>
          </p:cNvPr>
          <p:cNvSpPr txBox="1"/>
          <p:nvPr/>
        </p:nvSpPr>
        <p:spPr>
          <a:xfrm>
            <a:off x="4400068" y="5054940"/>
            <a:ext cx="1612686"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THROMBOGENESIS</a:t>
            </a:r>
          </a:p>
        </p:txBody>
      </p:sp>
      <p:cxnSp>
        <p:nvCxnSpPr>
          <p:cNvPr id="203" name="Straight Arrow Connector 202">
            <a:extLst>
              <a:ext uri="{FF2B5EF4-FFF2-40B4-BE49-F238E27FC236}">
                <a16:creationId xmlns:a16="http://schemas.microsoft.com/office/drawing/2014/main" id="{A20C0889-A0E6-4B48-BC49-4DFFAFCCD330}"/>
              </a:ext>
            </a:extLst>
          </p:cNvPr>
          <p:cNvCxnSpPr>
            <a:cxnSpLocks/>
          </p:cNvCxnSpPr>
          <p:nvPr/>
        </p:nvCxnSpPr>
        <p:spPr>
          <a:xfrm flipV="1">
            <a:off x="1611215" y="3498365"/>
            <a:ext cx="308670" cy="270787"/>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7533F32A-02EF-5645-BA09-B7B151341073}"/>
              </a:ext>
            </a:extLst>
          </p:cNvPr>
          <p:cNvCxnSpPr>
            <a:cxnSpLocks/>
            <a:stCxn id="192" idx="3"/>
            <a:endCxn id="195" idx="1"/>
          </p:cNvCxnSpPr>
          <p:nvPr/>
        </p:nvCxnSpPr>
        <p:spPr>
          <a:xfrm flipV="1">
            <a:off x="1715881" y="3856452"/>
            <a:ext cx="1183099" cy="88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2119A289-3C24-6641-9E76-EC9551D7F871}"/>
              </a:ext>
            </a:extLst>
          </p:cNvPr>
          <p:cNvCxnSpPr>
            <a:cxnSpLocks/>
            <a:stCxn id="190" idx="3"/>
            <a:endCxn id="194" idx="1"/>
          </p:cNvCxnSpPr>
          <p:nvPr/>
        </p:nvCxnSpPr>
        <p:spPr>
          <a:xfrm flipV="1">
            <a:off x="2380684" y="3397556"/>
            <a:ext cx="568570" cy="11577"/>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06" name="Straight Arrow Connector 205">
            <a:extLst>
              <a:ext uri="{FF2B5EF4-FFF2-40B4-BE49-F238E27FC236}">
                <a16:creationId xmlns:a16="http://schemas.microsoft.com/office/drawing/2014/main" id="{2116C6DC-7926-0644-9127-3B5B79914D0A}"/>
              </a:ext>
            </a:extLst>
          </p:cNvPr>
          <p:cNvCxnSpPr>
            <a:cxnSpLocks/>
            <a:stCxn id="192" idx="3"/>
          </p:cNvCxnSpPr>
          <p:nvPr/>
        </p:nvCxnSpPr>
        <p:spPr>
          <a:xfrm>
            <a:off x="1715881" y="3865314"/>
            <a:ext cx="353123" cy="33429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7" name="Straight Arrow Connector 206">
            <a:extLst>
              <a:ext uri="{FF2B5EF4-FFF2-40B4-BE49-F238E27FC236}">
                <a16:creationId xmlns:a16="http://schemas.microsoft.com/office/drawing/2014/main" id="{C33FE324-AC0C-3D4F-9331-C8519BE47738}"/>
              </a:ext>
            </a:extLst>
          </p:cNvPr>
          <p:cNvCxnSpPr>
            <a:cxnSpLocks/>
            <a:endCxn id="197" idx="1"/>
          </p:cNvCxnSpPr>
          <p:nvPr/>
        </p:nvCxnSpPr>
        <p:spPr>
          <a:xfrm flipV="1">
            <a:off x="1898396" y="4786855"/>
            <a:ext cx="1943654" cy="73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Straight Arrow Connector 207">
            <a:extLst>
              <a:ext uri="{FF2B5EF4-FFF2-40B4-BE49-F238E27FC236}">
                <a16:creationId xmlns:a16="http://schemas.microsoft.com/office/drawing/2014/main" id="{CA531A04-8C54-634D-821C-CC75184C1A4A}"/>
              </a:ext>
            </a:extLst>
          </p:cNvPr>
          <p:cNvCxnSpPr>
            <a:cxnSpLocks/>
            <a:endCxn id="200" idx="1"/>
          </p:cNvCxnSpPr>
          <p:nvPr/>
        </p:nvCxnSpPr>
        <p:spPr>
          <a:xfrm>
            <a:off x="2639524" y="4378342"/>
            <a:ext cx="325310" cy="218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4D26A755-80BA-034E-AA0A-252FF2FEEC49}"/>
              </a:ext>
            </a:extLst>
          </p:cNvPr>
          <p:cNvCxnSpPr>
            <a:cxnSpLocks/>
          </p:cNvCxnSpPr>
          <p:nvPr/>
        </p:nvCxnSpPr>
        <p:spPr>
          <a:xfrm flipV="1">
            <a:off x="3525296" y="4378343"/>
            <a:ext cx="275994" cy="21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3" name="Straight Arrow Connector 222">
            <a:extLst>
              <a:ext uri="{FF2B5EF4-FFF2-40B4-BE49-F238E27FC236}">
                <a16:creationId xmlns:a16="http://schemas.microsoft.com/office/drawing/2014/main" id="{D227DCF3-7718-164B-993F-48233FE83794}"/>
              </a:ext>
            </a:extLst>
          </p:cNvPr>
          <p:cNvCxnSpPr>
            <a:cxnSpLocks/>
            <a:stCxn id="192" idx="3"/>
          </p:cNvCxnSpPr>
          <p:nvPr/>
        </p:nvCxnSpPr>
        <p:spPr>
          <a:xfrm>
            <a:off x="1715881" y="3865314"/>
            <a:ext cx="177758" cy="933607"/>
          </a:xfrm>
          <a:prstGeom prst="straightConnector1">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00E350FC-8B83-A747-BF00-E584E0353142}"/>
              </a:ext>
            </a:extLst>
          </p:cNvPr>
          <p:cNvCxnSpPr>
            <a:cxnSpLocks/>
            <a:stCxn id="194" idx="2"/>
            <a:endCxn id="195" idx="0"/>
          </p:cNvCxnSpPr>
          <p:nvPr/>
        </p:nvCxnSpPr>
        <p:spPr>
          <a:xfrm flipH="1">
            <a:off x="3206917" y="3520666"/>
            <a:ext cx="2184" cy="13573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72FCFB36-62C5-4F41-9793-771F0AAD701F}"/>
              </a:ext>
            </a:extLst>
          </p:cNvPr>
          <p:cNvCxnSpPr>
            <a:cxnSpLocks/>
            <a:stCxn id="193" idx="1"/>
            <a:endCxn id="192" idx="2"/>
          </p:cNvCxnSpPr>
          <p:nvPr/>
        </p:nvCxnSpPr>
        <p:spPr>
          <a:xfrm flipH="1" flipV="1">
            <a:off x="1518551" y="3988424"/>
            <a:ext cx="414417" cy="1215478"/>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38" name="Straight Arrow Connector 237">
            <a:extLst>
              <a:ext uri="{FF2B5EF4-FFF2-40B4-BE49-F238E27FC236}">
                <a16:creationId xmlns:a16="http://schemas.microsoft.com/office/drawing/2014/main" id="{613C68C3-BD4A-6F48-8800-56FE84C88E36}"/>
              </a:ext>
            </a:extLst>
          </p:cNvPr>
          <p:cNvCxnSpPr>
            <a:cxnSpLocks/>
            <a:stCxn id="202" idx="1"/>
            <a:endCxn id="193" idx="3"/>
          </p:cNvCxnSpPr>
          <p:nvPr/>
        </p:nvCxnSpPr>
        <p:spPr>
          <a:xfrm flipH="1" flipV="1">
            <a:off x="2792755" y="5203902"/>
            <a:ext cx="1607313" cy="492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0727E4BF-0F32-E043-8315-B4EF8E53C248}"/>
              </a:ext>
            </a:extLst>
          </p:cNvPr>
          <p:cNvCxnSpPr>
            <a:cxnSpLocks/>
            <a:stCxn id="198" idx="2"/>
            <a:endCxn id="202" idx="0"/>
          </p:cNvCxnSpPr>
          <p:nvPr/>
        </p:nvCxnSpPr>
        <p:spPr>
          <a:xfrm flipH="1">
            <a:off x="5206411" y="4908968"/>
            <a:ext cx="3887" cy="1459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AD855ADD-8CA7-0342-B843-D6CE23CA813F}"/>
              </a:ext>
            </a:extLst>
          </p:cNvPr>
          <p:cNvCxnSpPr>
            <a:cxnSpLocks/>
            <a:stCxn id="197" idx="3"/>
            <a:endCxn id="198" idx="1"/>
          </p:cNvCxnSpPr>
          <p:nvPr/>
        </p:nvCxnSpPr>
        <p:spPr>
          <a:xfrm flipV="1">
            <a:off x="4414644" y="4785858"/>
            <a:ext cx="501342" cy="99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Straight Arrow Connector 241">
            <a:extLst>
              <a:ext uri="{FF2B5EF4-FFF2-40B4-BE49-F238E27FC236}">
                <a16:creationId xmlns:a16="http://schemas.microsoft.com/office/drawing/2014/main" id="{3AC6B2DE-6E79-9D43-88ED-712301A9E624}"/>
              </a:ext>
            </a:extLst>
          </p:cNvPr>
          <p:cNvCxnSpPr>
            <a:cxnSpLocks/>
          </p:cNvCxnSpPr>
          <p:nvPr/>
        </p:nvCxnSpPr>
        <p:spPr>
          <a:xfrm flipH="1">
            <a:off x="4150903" y="4501453"/>
            <a:ext cx="2" cy="2604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3" name="Straight Arrow Connector 262">
            <a:extLst>
              <a:ext uri="{FF2B5EF4-FFF2-40B4-BE49-F238E27FC236}">
                <a16:creationId xmlns:a16="http://schemas.microsoft.com/office/drawing/2014/main" id="{3D4EE3B8-1F98-5C41-9934-2E7164CB08A7}"/>
              </a:ext>
            </a:extLst>
          </p:cNvPr>
          <p:cNvCxnSpPr>
            <a:cxnSpLocks/>
            <a:stCxn id="194" idx="3"/>
            <a:endCxn id="199" idx="1"/>
          </p:cNvCxnSpPr>
          <p:nvPr/>
        </p:nvCxnSpPr>
        <p:spPr>
          <a:xfrm>
            <a:off x="3468948" y="3397556"/>
            <a:ext cx="1179301" cy="285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4" name="Straight Arrow Connector 263">
            <a:extLst>
              <a:ext uri="{FF2B5EF4-FFF2-40B4-BE49-F238E27FC236}">
                <a16:creationId xmlns:a16="http://schemas.microsoft.com/office/drawing/2014/main" id="{D4388B28-622C-A946-9A62-9681E3AA3CE7}"/>
              </a:ext>
            </a:extLst>
          </p:cNvPr>
          <p:cNvCxnSpPr>
            <a:cxnSpLocks/>
            <a:stCxn id="195" idx="3"/>
            <a:endCxn id="191" idx="1"/>
          </p:cNvCxnSpPr>
          <p:nvPr/>
        </p:nvCxnSpPr>
        <p:spPr>
          <a:xfrm flipV="1">
            <a:off x="3514853" y="3204403"/>
            <a:ext cx="1394032" cy="65204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5" name="Straight Arrow Connector 264">
            <a:extLst>
              <a:ext uri="{FF2B5EF4-FFF2-40B4-BE49-F238E27FC236}">
                <a16:creationId xmlns:a16="http://schemas.microsoft.com/office/drawing/2014/main" id="{81139FDE-02FB-7748-9D21-05FDC0E25E2E}"/>
              </a:ext>
            </a:extLst>
          </p:cNvPr>
          <p:cNvCxnSpPr>
            <a:cxnSpLocks/>
            <a:stCxn id="195" idx="3"/>
            <a:endCxn id="199" idx="1"/>
          </p:cNvCxnSpPr>
          <p:nvPr/>
        </p:nvCxnSpPr>
        <p:spPr>
          <a:xfrm flipV="1">
            <a:off x="3514853" y="3682807"/>
            <a:ext cx="1133396" cy="17364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5" name="TextBox 274">
            <a:extLst>
              <a:ext uri="{FF2B5EF4-FFF2-40B4-BE49-F238E27FC236}">
                <a16:creationId xmlns:a16="http://schemas.microsoft.com/office/drawing/2014/main" id="{EE93192E-197A-DE43-B49F-55200D79F0B9}"/>
              </a:ext>
            </a:extLst>
          </p:cNvPr>
          <p:cNvSpPr txBox="1"/>
          <p:nvPr/>
        </p:nvSpPr>
        <p:spPr>
          <a:xfrm>
            <a:off x="10151196" y="5203467"/>
            <a:ext cx="859787"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HYPOXIA</a:t>
            </a:r>
          </a:p>
        </p:txBody>
      </p:sp>
      <p:sp>
        <p:nvSpPr>
          <p:cNvPr id="276" name="TextBox 275">
            <a:extLst>
              <a:ext uri="{FF2B5EF4-FFF2-40B4-BE49-F238E27FC236}">
                <a16:creationId xmlns:a16="http://schemas.microsoft.com/office/drawing/2014/main" id="{AAF1B438-2634-EB4A-8870-2B069B138699}"/>
              </a:ext>
            </a:extLst>
          </p:cNvPr>
          <p:cNvSpPr txBox="1"/>
          <p:nvPr/>
        </p:nvSpPr>
        <p:spPr>
          <a:xfrm>
            <a:off x="8721395" y="3153693"/>
            <a:ext cx="660758" cy="400110"/>
          </a:xfrm>
          <a:prstGeom prst="rect">
            <a:avLst/>
          </a:prstGeom>
          <a:noFill/>
        </p:spPr>
        <p:txBody>
          <a:bodyPr wrap="square" rtlCol="0">
            <a:spAutoFit/>
          </a:bodyPr>
          <a:lstStyle/>
          <a:p>
            <a:pPr algn="ctr"/>
            <a:r>
              <a:rPr lang="en-US" sz="1000" b="1" dirty="0">
                <a:solidFill>
                  <a:srgbClr val="00B0F0"/>
                </a:solidFill>
              </a:rPr>
              <a:t>CoA +</a:t>
            </a:r>
          </a:p>
          <a:p>
            <a:pPr algn="ctr"/>
            <a:r>
              <a:rPr lang="en-US" sz="1000" b="1" dirty="0">
                <a:solidFill>
                  <a:srgbClr val="FF0000"/>
                </a:solidFill>
              </a:rPr>
              <a:t>Pyruvate</a:t>
            </a:r>
          </a:p>
        </p:txBody>
      </p:sp>
      <p:sp>
        <p:nvSpPr>
          <p:cNvPr id="279" name="TextBox 278">
            <a:extLst>
              <a:ext uri="{FF2B5EF4-FFF2-40B4-BE49-F238E27FC236}">
                <a16:creationId xmlns:a16="http://schemas.microsoft.com/office/drawing/2014/main" id="{5B093263-DB57-D346-9E59-5122D8CB519A}"/>
              </a:ext>
            </a:extLst>
          </p:cNvPr>
          <p:cNvSpPr txBox="1"/>
          <p:nvPr/>
        </p:nvSpPr>
        <p:spPr>
          <a:xfrm>
            <a:off x="7411479" y="3235131"/>
            <a:ext cx="883575" cy="246221"/>
          </a:xfrm>
          <a:prstGeom prst="rect">
            <a:avLst/>
          </a:prstGeom>
          <a:noFill/>
        </p:spPr>
        <p:txBody>
          <a:bodyPr wrap="none" rtlCol="0">
            <a:spAutoFit/>
          </a:bodyPr>
          <a:lstStyle/>
          <a:p>
            <a:pPr algn="ctr"/>
            <a:r>
              <a:rPr lang="en-US" sz="1000" b="1" dirty="0"/>
              <a:t>3-P-glycerate</a:t>
            </a:r>
          </a:p>
        </p:txBody>
      </p:sp>
      <p:cxnSp>
        <p:nvCxnSpPr>
          <p:cNvPr id="280" name="Straight Arrow Connector 279">
            <a:extLst>
              <a:ext uri="{FF2B5EF4-FFF2-40B4-BE49-F238E27FC236}">
                <a16:creationId xmlns:a16="http://schemas.microsoft.com/office/drawing/2014/main" id="{3BF3400A-87D3-BF43-B719-9D46A7045EA3}"/>
              </a:ext>
            </a:extLst>
          </p:cNvPr>
          <p:cNvCxnSpPr>
            <a:cxnSpLocks/>
          </p:cNvCxnSpPr>
          <p:nvPr/>
        </p:nvCxnSpPr>
        <p:spPr>
          <a:xfrm flipV="1">
            <a:off x="8240550" y="3357279"/>
            <a:ext cx="565622" cy="1790"/>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3" name="TextBox 282">
            <a:extLst>
              <a:ext uri="{FF2B5EF4-FFF2-40B4-BE49-F238E27FC236}">
                <a16:creationId xmlns:a16="http://schemas.microsoft.com/office/drawing/2014/main" id="{813E31BC-4E1F-3241-9C86-944CB86FB31E}"/>
              </a:ext>
            </a:extLst>
          </p:cNvPr>
          <p:cNvSpPr txBox="1"/>
          <p:nvPr/>
        </p:nvSpPr>
        <p:spPr>
          <a:xfrm>
            <a:off x="6523947" y="3170612"/>
            <a:ext cx="686405" cy="400110"/>
          </a:xfrm>
          <a:prstGeom prst="rect">
            <a:avLst/>
          </a:prstGeom>
          <a:noFill/>
          <a:ln>
            <a:solidFill>
              <a:schemeClr val="tx1"/>
            </a:solidFill>
          </a:ln>
        </p:spPr>
        <p:txBody>
          <a:bodyPr wrap="square" rtlCol="0">
            <a:spAutoFit/>
          </a:bodyPr>
          <a:lstStyle/>
          <a:p>
            <a:pPr algn="ctr"/>
            <a:r>
              <a:rPr lang="en-US" sz="1000" dirty="0">
                <a:solidFill>
                  <a:srgbClr val="FF0000"/>
                </a:solidFill>
              </a:rPr>
              <a:t>Glycolytic</a:t>
            </a:r>
          </a:p>
          <a:p>
            <a:pPr algn="ctr"/>
            <a:r>
              <a:rPr lang="en-US" sz="1000" dirty="0">
                <a:solidFill>
                  <a:srgbClr val="FF0000"/>
                </a:solidFill>
              </a:rPr>
              <a:t>enzymes</a:t>
            </a:r>
          </a:p>
        </p:txBody>
      </p:sp>
      <p:cxnSp>
        <p:nvCxnSpPr>
          <p:cNvPr id="284" name="Straight Arrow Connector 283">
            <a:extLst>
              <a:ext uri="{FF2B5EF4-FFF2-40B4-BE49-F238E27FC236}">
                <a16:creationId xmlns:a16="http://schemas.microsoft.com/office/drawing/2014/main" id="{7FC9DE95-BBDD-7D45-8DAA-49DCE1B24209}"/>
              </a:ext>
            </a:extLst>
          </p:cNvPr>
          <p:cNvCxnSpPr>
            <a:cxnSpLocks/>
          </p:cNvCxnSpPr>
          <p:nvPr/>
        </p:nvCxnSpPr>
        <p:spPr>
          <a:xfrm>
            <a:off x="7216408" y="3378354"/>
            <a:ext cx="25111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6" name="Straight Arrow Connector 285">
            <a:extLst>
              <a:ext uri="{FF2B5EF4-FFF2-40B4-BE49-F238E27FC236}">
                <a16:creationId xmlns:a16="http://schemas.microsoft.com/office/drawing/2014/main" id="{388B9E76-C655-CA43-A1B2-37F3BD058300}"/>
              </a:ext>
            </a:extLst>
          </p:cNvPr>
          <p:cNvCxnSpPr>
            <a:cxnSpLocks/>
            <a:stCxn id="212" idx="2"/>
            <a:endCxn id="216" idx="0"/>
          </p:cNvCxnSpPr>
          <p:nvPr/>
        </p:nvCxnSpPr>
        <p:spPr>
          <a:xfrm>
            <a:off x="7272454" y="4040753"/>
            <a:ext cx="57836" cy="423273"/>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7" name="Straight Arrow Connector 286">
            <a:extLst>
              <a:ext uri="{FF2B5EF4-FFF2-40B4-BE49-F238E27FC236}">
                <a16:creationId xmlns:a16="http://schemas.microsoft.com/office/drawing/2014/main" id="{4E350746-BE4E-6443-B71B-1C9B28D33D6F}"/>
              </a:ext>
            </a:extLst>
          </p:cNvPr>
          <p:cNvCxnSpPr>
            <a:cxnSpLocks/>
            <a:stCxn id="164" idx="2"/>
            <a:endCxn id="167" idx="0"/>
          </p:cNvCxnSpPr>
          <p:nvPr/>
        </p:nvCxnSpPr>
        <p:spPr>
          <a:xfrm>
            <a:off x="9547959" y="3954112"/>
            <a:ext cx="225327" cy="40348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4" name="Straight Arrow Connector 303">
            <a:extLst>
              <a:ext uri="{FF2B5EF4-FFF2-40B4-BE49-F238E27FC236}">
                <a16:creationId xmlns:a16="http://schemas.microsoft.com/office/drawing/2014/main" id="{B08C0AF5-C421-814E-B5AC-EB3B1D8AC3FC}"/>
              </a:ext>
            </a:extLst>
          </p:cNvPr>
          <p:cNvCxnSpPr>
            <a:cxnSpLocks/>
            <a:stCxn id="195" idx="2"/>
            <a:endCxn id="200" idx="0"/>
          </p:cNvCxnSpPr>
          <p:nvPr/>
        </p:nvCxnSpPr>
        <p:spPr>
          <a:xfrm>
            <a:off x="3206917" y="4056507"/>
            <a:ext cx="933" cy="1239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5" name="Straight Arrow Connector 314">
            <a:extLst>
              <a:ext uri="{FF2B5EF4-FFF2-40B4-BE49-F238E27FC236}">
                <a16:creationId xmlns:a16="http://schemas.microsoft.com/office/drawing/2014/main" id="{E768EC16-7445-C441-81B1-6D95074D5B19}"/>
              </a:ext>
            </a:extLst>
          </p:cNvPr>
          <p:cNvCxnSpPr>
            <a:cxnSpLocks/>
          </p:cNvCxnSpPr>
          <p:nvPr/>
        </p:nvCxnSpPr>
        <p:spPr>
          <a:xfrm flipH="1">
            <a:off x="2639524" y="3958717"/>
            <a:ext cx="325310" cy="25262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2" name="Straight Arrow Connector 321">
            <a:extLst>
              <a:ext uri="{FF2B5EF4-FFF2-40B4-BE49-F238E27FC236}">
                <a16:creationId xmlns:a16="http://schemas.microsoft.com/office/drawing/2014/main" id="{52762555-931D-1444-BC30-DE21227D03EC}"/>
              </a:ext>
            </a:extLst>
          </p:cNvPr>
          <p:cNvCxnSpPr>
            <a:cxnSpLocks/>
            <a:stCxn id="71" idx="1"/>
            <a:endCxn id="67" idx="3"/>
          </p:cNvCxnSpPr>
          <p:nvPr/>
        </p:nvCxnSpPr>
        <p:spPr>
          <a:xfrm flipH="1" flipV="1">
            <a:off x="3901937" y="919965"/>
            <a:ext cx="505041" cy="16071"/>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54BD95E1-4C9A-2A41-B7E1-3E57255C5835}"/>
              </a:ext>
            </a:extLst>
          </p:cNvPr>
          <p:cNvCxnSpPr>
            <a:cxnSpLocks/>
            <a:stCxn id="71" idx="1"/>
          </p:cNvCxnSpPr>
          <p:nvPr/>
        </p:nvCxnSpPr>
        <p:spPr>
          <a:xfrm flipH="1">
            <a:off x="3482385" y="936036"/>
            <a:ext cx="924593" cy="283881"/>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32" name="TextBox 331">
            <a:extLst>
              <a:ext uri="{FF2B5EF4-FFF2-40B4-BE49-F238E27FC236}">
                <a16:creationId xmlns:a16="http://schemas.microsoft.com/office/drawing/2014/main" id="{3A9BDEA1-07E4-884C-A3CC-948748FD87E8}"/>
              </a:ext>
            </a:extLst>
          </p:cNvPr>
          <p:cNvSpPr txBox="1"/>
          <p:nvPr/>
        </p:nvSpPr>
        <p:spPr>
          <a:xfrm>
            <a:off x="5007962" y="2112976"/>
            <a:ext cx="982577" cy="523220"/>
          </a:xfrm>
          <a:prstGeom prst="rect">
            <a:avLst/>
          </a:prstGeom>
          <a:noFill/>
          <a:ln w="19050">
            <a:solidFill>
              <a:srgbClr val="7030A0"/>
            </a:solidFill>
          </a:ln>
        </p:spPr>
        <p:txBody>
          <a:bodyPr wrap="none" rtlCol="0">
            <a:spAutoFit/>
          </a:bodyPr>
          <a:lstStyle/>
          <a:p>
            <a:pPr algn="ctr"/>
            <a:r>
              <a:rPr lang="en-US" sz="1400" b="1" dirty="0">
                <a:solidFill>
                  <a:srgbClr val="7030A0"/>
                </a:solidFill>
              </a:rPr>
              <a:t>OXIDATIVE</a:t>
            </a:r>
          </a:p>
          <a:p>
            <a:pPr algn="ctr"/>
            <a:r>
              <a:rPr lang="en-US" sz="1400" b="1" dirty="0">
                <a:solidFill>
                  <a:srgbClr val="7030A0"/>
                </a:solidFill>
              </a:rPr>
              <a:t>STRESS</a:t>
            </a:r>
          </a:p>
        </p:txBody>
      </p:sp>
      <p:cxnSp>
        <p:nvCxnSpPr>
          <p:cNvPr id="333" name="Straight Arrow Connector 332">
            <a:extLst>
              <a:ext uri="{FF2B5EF4-FFF2-40B4-BE49-F238E27FC236}">
                <a16:creationId xmlns:a16="http://schemas.microsoft.com/office/drawing/2014/main" id="{35F1F19B-5DD1-444F-96F5-FBB98AE9D908}"/>
              </a:ext>
            </a:extLst>
          </p:cNvPr>
          <p:cNvCxnSpPr>
            <a:cxnSpLocks/>
            <a:stCxn id="74" idx="3"/>
            <a:endCxn id="332" idx="0"/>
          </p:cNvCxnSpPr>
          <p:nvPr/>
        </p:nvCxnSpPr>
        <p:spPr>
          <a:xfrm>
            <a:off x="4942611" y="1712723"/>
            <a:ext cx="556640" cy="40025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6" name="TextBox 335">
            <a:extLst>
              <a:ext uri="{FF2B5EF4-FFF2-40B4-BE49-F238E27FC236}">
                <a16:creationId xmlns:a16="http://schemas.microsoft.com/office/drawing/2014/main" id="{CA15E8C6-0CD9-E147-BBA9-C6E505EF5DA6}"/>
              </a:ext>
            </a:extLst>
          </p:cNvPr>
          <p:cNvSpPr txBox="1"/>
          <p:nvPr/>
        </p:nvSpPr>
        <p:spPr>
          <a:xfrm>
            <a:off x="7649120" y="665697"/>
            <a:ext cx="1396048" cy="307777"/>
          </a:xfrm>
          <a:prstGeom prst="rect">
            <a:avLst/>
          </a:prstGeom>
          <a:noFill/>
          <a:ln w="19050">
            <a:solidFill>
              <a:srgbClr val="7030A0"/>
            </a:solidFill>
          </a:ln>
        </p:spPr>
        <p:txBody>
          <a:bodyPr wrap="square" rtlCol="0">
            <a:spAutoFit/>
          </a:bodyPr>
          <a:lstStyle/>
          <a:p>
            <a:r>
              <a:rPr lang="en-US" sz="1400" b="1" dirty="0">
                <a:solidFill>
                  <a:srgbClr val="7030A0"/>
                </a:solidFill>
              </a:rPr>
              <a:t>INFLAMMATION</a:t>
            </a:r>
          </a:p>
        </p:txBody>
      </p:sp>
      <p:cxnSp>
        <p:nvCxnSpPr>
          <p:cNvPr id="337" name="Straight Arrow Connector 336">
            <a:extLst>
              <a:ext uri="{FF2B5EF4-FFF2-40B4-BE49-F238E27FC236}">
                <a16:creationId xmlns:a16="http://schemas.microsoft.com/office/drawing/2014/main" id="{08ED0E99-0A5E-C247-BF7F-BE1BE06A1FB1}"/>
              </a:ext>
            </a:extLst>
          </p:cNvPr>
          <p:cNvCxnSpPr>
            <a:cxnSpLocks/>
            <a:stCxn id="141" idx="0"/>
            <a:endCxn id="336" idx="1"/>
          </p:cNvCxnSpPr>
          <p:nvPr/>
        </p:nvCxnSpPr>
        <p:spPr>
          <a:xfrm flipV="1">
            <a:off x="7351603" y="819586"/>
            <a:ext cx="297517" cy="3587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0" name="TextBox 339">
            <a:extLst>
              <a:ext uri="{FF2B5EF4-FFF2-40B4-BE49-F238E27FC236}">
                <a16:creationId xmlns:a16="http://schemas.microsoft.com/office/drawing/2014/main" id="{A95A21BF-4F6E-B84C-BF4F-3A7FBD7FFBC7}"/>
              </a:ext>
            </a:extLst>
          </p:cNvPr>
          <p:cNvSpPr txBox="1"/>
          <p:nvPr/>
        </p:nvSpPr>
        <p:spPr>
          <a:xfrm>
            <a:off x="8688881" y="1649131"/>
            <a:ext cx="572593" cy="246221"/>
          </a:xfrm>
          <a:prstGeom prst="rect">
            <a:avLst/>
          </a:prstGeom>
          <a:noFill/>
        </p:spPr>
        <p:txBody>
          <a:bodyPr wrap="none" rtlCol="0">
            <a:spAutoFit/>
          </a:bodyPr>
          <a:lstStyle/>
          <a:p>
            <a:pPr algn="ctr"/>
            <a:r>
              <a:rPr lang="en-US" sz="1000" b="1" dirty="0">
                <a:solidFill>
                  <a:srgbClr val="FF0000"/>
                </a:solidFill>
              </a:rPr>
              <a:t>12-KDC</a:t>
            </a:r>
          </a:p>
        </p:txBody>
      </p:sp>
      <p:cxnSp>
        <p:nvCxnSpPr>
          <p:cNvPr id="341" name="Straight Arrow Connector 340">
            <a:extLst>
              <a:ext uri="{FF2B5EF4-FFF2-40B4-BE49-F238E27FC236}">
                <a16:creationId xmlns:a16="http://schemas.microsoft.com/office/drawing/2014/main" id="{32F6989A-6FE6-2A48-BC79-E1AA18CD2138}"/>
              </a:ext>
            </a:extLst>
          </p:cNvPr>
          <p:cNvCxnSpPr>
            <a:cxnSpLocks/>
            <a:stCxn id="340" idx="2"/>
            <a:endCxn id="161" idx="1"/>
          </p:cNvCxnSpPr>
          <p:nvPr/>
        </p:nvCxnSpPr>
        <p:spPr>
          <a:xfrm>
            <a:off x="8975178" y="1895352"/>
            <a:ext cx="297517" cy="29390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A94E5A6D-1343-884B-8FA0-F9F5CA5408D3}"/>
              </a:ext>
            </a:extLst>
          </p:cNvPr>
          <p:cNvCxnSpPr>
            <a:cxnSpLocks/>
            <a:stCxn id="161" idx="3"/>
            <a:endCxn id="172" idx="2"/>
          </p:cNvCxnSpPr>
          <p:nvPr/>
        </p:nvCxnSpPr>
        <p:spPr>
          <a:xfrm flipV="1">
            <a:off x="9874142" y="1556875"/>
            <a:ext cx="828593" cy="63238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DB43F473-093A-134E-AE1B-0548171C5D1B}"/>
              </a:ext>
            </a:extLst>
          </p:cNvPr>
          <p:cNvSpPr txBox="1"/>
          <p:nvPr/>
        </p:nvSpPr>
        <p:spPr>
          <a:xfrm>
            <a:off x="1907796" y="798664"/>
            <a:ext cx="841897" cy="246221"/>
          </a:xfrm>
          <a:prstGeom prst="rect">
            <a:avLst/>
          </a:prstGeom>
          <a:noFill/>
        </p:spPr>
        <p:txBody>
          <a:bodyPr wrap="none" rtlCol="0">
            <a:spAutoFit/>
          </a:bodyPr>
          <a:lstStyle/>
          <a:p>
            <a:pPr algn="ctr"/>
            <a:r>
              <a:rPr lang="en-US" sz="1000" dirty="0"/>
              <a:t>Triglycerides</a:t>
            </a:r>
          </a:p>
        </p:txBody>
      </p:sp>
      <p:cxnSp>
        <p:nvCxnSpPr>
          <p:cNvPr id="113" name="Straight Arrow Connector 112">
            <a:extLst>
              <a:ext uri="{FF2B5EF4-FFF2-40B4-BE49-F238E27FC236}">
                <a16:creationId xmlns:a16="http://schemas.microsoft.com/office/drawing/2014/main" id="{C8127774-E504-BC41-8DF8-DEB7BFC2A501}"/>
              </a:ext>
            </a:extLst>
          </p:cNvPr>
          <p:cNvCxnSpPr>
            <a:cxnSpLocks/>
            <a:stCxn id="112" idx="3"/>
            <a:endCxn id="67" idx="1"/>
          </p:cNvCxnSpPr>
          <p:nvPr/>
        </p:nvCxnSpPr>
        <p:spPr>
          <a:xfrm flipV="1">
            <a:off x="2749693" y="919965"/>
            <a:ext cx="451410" cy="181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 name="TextBox 116">
            <a:extLst>
              <a:ext uri="{FF2B5EF4-FFF2-40B4-BE49-F238E27FC236}">
                <a16:creationId xmlns:a16="http://schemas.microsoft.com/office/drawing/2014/main" id="{9B42AEED-DBA0-CA4B-9E41-34237593446F}"/>
              </a:ext>
            </a:extLst>
          </p:cNvPr>
          <p:cNvSpPr txBox="1"/>
          <p:nvPr/>
        </p:nvSpPr>
        <p:spPr>
          <a:xfrm>
            <a:off x="2653719" y="684381"/>
            <a:ext cx="604654" cy="246221"/>
          </a:xfrm>
          <a:prstGeom prst="rect">
            <a:avLst/>
          </a:prstGeom>
          <a:noFill/>
        </p:spPr>
        <p:txBody>
          <a:bodyPr wrap="none" rtlCol="0">
            <a:spAutoFit/>
          </a:bodyPr>
          <a:lstStyle/>
          <a:p>
            <a:pPr algn="ctr"/>
            <a:r>
              <a:rPr lang="en-US" sz="1000" b="1" dirty="0">
                <a:solidFill>
                  <a:srgbClr val="FF0000"/>
                </a:solidFill>
              </a:rPr>
              <a:t>PNPLA2</a:t>
            </a:r>
          </a:p>
        </p:txBody>
      </p:sp>
      <p:sp>
        <p:nvSpPr>
          <p:cNvPr id="118" name="TextBox 117">
            <a:extLst>
              <a:ext uri="{FF2B5EF4-FFF2-40B4-BE49-F238E27FC236}">
                <a16:creationId xmlns:a16="http://schemas.microsoft.com/office/drawing/2014/main" id="{C30B570B-6365-8A44-9C14-126579D5BC80}"/>
              </a:ext>
            </a:extLst>
          </p:cNvPr>
          <p:cNvSpPr txBox="1"/>
          <p:nvPr/>
        </p:nvSpPr>
        <p:spPr>
          <a:xfrm>
            <a:off x="1903912" y="972330"/>
            <a:ext cx="835486" cy="246221"/>
          </a:xfrm>
          <a:prstGeom prst="rect">
            <a:avLst/>
          </a:prstGeom>
          <a:noFill/>
        </p:spPr>
        <p:txBody>
          <a:bodyPr wrap="none" rtlCol="0">
            <a:spAutoFit/>
          </a:bodyPr>
          <a:lstStyle/>
          <a:p>
            <a:pPr algn="ctr"/>
            <a:r>
              <a:rPr lang="en-US" sz="1000" dirty="0"/>
              <a:t>Lipoproteins</a:t>
            </a:r>
          </a:p>
        </p:txBody>
      </p:sp>
      <p:cxnSp>
        <p:nvCxnSpPr>
          <p:cNvPr id="120" name="Straight Arrow Connector 119">
            <a:extLst>
              <a:ext uri="{FF2B5EF4-FFF2-40B4-BE49-F238E27FC236}">
                <a16:creationId xmlns:a16="http://schemas.microsoft.com/office/drawing/2014/main" id="{1BE8719E-2BBE-E946-B36D-8C13B08AFA21}"/>
              </a:ext>
            </a:extLst>
          </p:cNvPr>
          <p:cNvCxnSpPr>
            <a:cxnSpLocks/>
            <a:stCxn id="118" idx="3"/>
            <a:endCxn id="67" idx="1"/>
          </p:cNvCxnSpPr>
          <p:nvPr/>
        </p:nvCxnSpPr>
        <p:spPr>
          <a:xfrm flipV="1">
            <a:off x="2739398" y="919965"/>
            <a:ext cx="461705" cy="1754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4" name="TextBox 123">
            <a:extLst>
              <a:ext uri="{FF2B5EF4-FFF2-40B4-BE49-F238E27FC236}">
                <a16:creationId xmlns:a16="http://schemas.microsoft.com/office/drawing/2014/main" id="{1AC87BF7-7E71-C348-A935-DC5B1445B2B5}"/>
              </a:ext>
            </a:extLst>
          </p:cNvPr>
          <p:cNvSpPr txBox="1"/>
          <p:nvPr/>
        </p:nvSpPr>
        <p:spPr>
          <a:xfrm>
            <a:off x="2852723" y="995901"/>
            <a:ext cx="362600" cy="246221"/>
          </a:xfrm>
          <a:prstGeom prst="rect">
            <a:avLst/>
          </a:prstGeom>
          <a:noFill/>
        </p:spPr>
        <p:txBody>
          <a:bodyPr wrap="none" rtlCol="0">
            <a:spAutoFit/>
          </a:bodyPr>
          <a:lstStyle/>
          <a:p>
            <a:pPr algn="ctr"/>
            <a:r>
              <a:rPr lang="en-US" sz="1000" b="1" dirty="0">
                <a:solidFill>
                  <a:srgbClr val="FF0000"/>
                </a:solidFill>
              </a:rPr>
              <a:t>LPL</a:t>
            </a:r>
          </a:p>
        </p:txBody>
      </p:sp>
      <p:sp>
        <p:nvSpPr>
          <p:cNvPr id="136" name="TextBox 135">
            <a:extLst>
              <a:ext uri="{FF2B5EF4-FFF2-40B4-BE49-F238E27FC236}">
                <a16:creationId xmlns:a16="http://schemas.microsoft.com/office/drawing/2014/main" id="{96CC19F7-051F-6444-BB5B-75381F0FF572}"/>
              </a:ext>
            </a:extLst>
          </p:cNvPr>
          <p:cNvSpPr txBox="1"/>
          <p:nvPr/>
        </p:nvSpPr>
        <p:spPr>
          <a:xfrm>
            <a:off x="9737923" y="3230722"/>
            <a:ext cx="490839" cy="246221"/>
          </a:xfrm>
          <a:prstGeom prst="rect">
            <a:avLst/>
          </a:prstGeom>
          <a:noFill/>
        </p:spPr>
        <p:txBody>
          <a:bodyPr wrap="none" rtlCol="0">
            <a:spAutoFit/>
          </a:bodyPr>
          <a:lstStyle/>
          <a:p>
            <a:pPr algn="ctr"/>
            <a:r>
              <a:rPr lang="en-US" sz="1000" b="1" dirty="0">
                <a:solidFill>
                  <a:srgbClr val="FF0000"/>
                </a:solidFill>
              </a:rPr>
              <a:t>PDHA</a:t>
            </a:r>
          </a:p>
        </p:txBody>
      </p:sp>
      <p:cxnSp>
        <p:nvCxnSpPr>
          <p:cNvPr id="137" name="Straight Arrow Connector 136">
            <a:extLst>
              <a:ext uri="{FF2B5EF4-FFF2-40B4-BE49-F238E27FC236}">
                <a16:creationId xmlns:a16="http://schemas.microsoft.com/office/drawing/2014/main" id="{C02AB53E-C5E8-5544-AE3D-F3CEF874E3A1}"/>
              </a:ext>
            </a:extLst>
          </p:cNvPr>
          <p:cNvCxnSpPr>
            <a:cxnSpLocks/>
          </p:cNvCxnSpPr>
          <p:nvPr/>
        </p:nvCxnSpPr>
        <p:spPr>
          <a:xfrm flipV="1">
            <a:off x="9323107" y="3338432"/>
            <a:ext cx="450179" cy="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B0F4B86B-7D56-3E45-AF11-D5791B705F31}"/>
              </a:ext>
            </a:extLst>
          </p:cNvPr>
          <p:cNvSpPr txBox="1"/>
          <p:nvPr/>
        </p:nvSpPr>
        <p:spPr>
          <a:xfrm>
            <a:off x="10459930" y="3166812"/>
            <a:ext cx="758541" cy="400110"/>
          </a:xfrm>
          <a:prstGeom prst="rect">
            <a:avLst/>
          </a:prstGeom>
          <a:noFill/>
        </p:spPr>
        <p:txBody>
          <a:bodyPr wrap="none" rtlCol="0">
            <a:spAutoFit/>
          </a:bodyPr>
          <a:lstStyle/>
          <a:p>
            <a:pPr algn="ctr"/>
            <a:r>
              <a:rPr lang="en-US" sz="1000" b="1" dirty="0"/>
              <a:t>Acetyl CoA</a:t>
            </a:r>
          </a:p>
          <a:p>
            <a:pPr algn="ctr"/>
            <a:r>
              <a:rPr lang="en-US" sz="1000" b="1" dirty="0"/>
              <a:t>+ CO</a:t>
            </a:r>
            <a:r>
              <a:rPr lang="en-US" sz="1000" b="1" baseline="-25000" dirty="0"/>
              <a:t>2</a:t>
            </a:r>
          </a:p>
        </p:txBody>
      </p:sp>
      <p:cxnSp>
        <p:nvCxnSpPr>
          <p:cNvPr id="150" name="Straight Arrow Connector 149">
            <a:extLst>
              <a:ext uri="{FF2B5EF4-FFF2-40B4-BE49-F238E27FC236}">
                <a16:creationId xmlns:a16="http://schemas.microsoft.com/office/drawing/2014/main" id="{9D3238BA-B884-1843-A45E-FF3E4859D15A}"/>
              </a:ext>
            </a:extLst>
          </p:cNvPr>
          <p:cNvCxnSpPr>
            <a:cxnSpLocks/>
          </p:cNvCxnSpPr>
          <p:nvPr/>
        </p:nvCxnSpPr>
        <p:spPr>
          <a:xfrm>
            <a:off x="10171909" y="3363658"/>
            <a:ext cx="351194"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EDCEA08B-0728-6748-A998-F2CB64100547}"/>
              </a:ext>
            </a:extLst>
          </p:cNvPr>
          <p:cNvSpPr txBox="1"/>
          <p:nvPr/>
        </p:nvSpPr>
        <p:spPr>
          <a:xfrm>
            <a:off x="9741672" y="3636012"/>
            <a:ext cx="470001" cy="246221"/>
          </a:xfrm>
          <a:prstGeom prst="rect">
            <a:avLst/>
          </a:prstGeom>
          <a:noFill/>
        </p:spPr>
        <p:txBody>
          <a:bodyPr wrap="none" rtlCol="0">
            <a:spAutoFit/>
          </a:bodyPr>
          <a:lstStyle/>
          <a:p>
            <a:pPr algn="ctr"/>
            <a:r>
              <a:rPr lang="en-US" sz="1000" b="1" dirty="0">
                <a:solidFill>
                  <a:srgbClr val="FF0000"/>
                </a:solidFill>
              </a:rPr>
              <a:t>PDK4</a:t>
            </a:r>
          </a:p>
        </p:txBody>
      </p:sp>
      <p:sp>
        <p:nvSpPr>
          <p:cNvPr id="152" name="TextBox 151">
            <a:extLst>
              <a:ext uri="{FF2B5EF4-FFF2-40B4-BE49-F238E27FC236}">
                <a16:creationId xmlns:a16="http://schemas.microsoft.com/office/drawing/2014/main" id="{75A9B942-EE42-8F48-81C4-CDBE99F2128E}"/>
              </a:ext>
            </a:extLst>
          </p:cNvPr>
          <p:cNvSpPr txBox="1"/>
          <p:nvPr/>
        </p:nvSpPr>
        <p:spPr>
          <a:xfrm>
            <a:off x="6823248" y="4999181"/>
            <a:ext cx="1612686"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THROMBOGENESIS</a:t>
            </a:r>
          </a:p>
        </p:txBody>
      </p:sp>
      <p:sp>
        <p:nvSpPr>
          <p:cNvPr id="158" name="TextBox 157">
            <a:extLst>
              <a:ext uri="{FF2B5EF4-FFF2-40B4-BE49-F238E27FC236}">
                <a16:creationId xmlns:a16="http://schemas.microsoft.com/office/drawing/2014/main" id="{DE0EEFB3-2A6B-0B47-823E-500B92126E3A}"/>
              </a:ext>
            </a:extLst>
          </p:cNvPr>
          <p:cNvSpPr txBox="1"/>
          <p:nvPr/>
        </p:nvSpPr>
        <p:spPr>
          <a:xfrm>
            <a:off x="8742649" y="4140040"/>
            <a:ext cx="570990" cy="246221"/>
          </a:xfrm>
          <a:prstGeom prst="rect">
            <a:avLst/>
          </a:prstGeom>
          <a:noFill/>
        </p:spPr>
        <p:txBody>
          <a:bodyPr wrap="none" rtlCol="0">
            <a:spAutoFit/>
          </a:bodyPr>
          <a:lstStyle/>
          <a:p>
            <a:pPr algn="ctr"/>
            <a:r>
              <a:rPr lang="en-US" sz="1000" b="1" dirty="0">
                <a:solidFill>
                  <a:srgbClr val="FF0000"/>
                </a:solidFill>
              </a:rPr>
              <a:t>Lactate</a:t>
            </a:r>
          </a:p>
        </p:txBody>
      </p:sp>
      <p:sp>
        <p:nvSpPr>
          <p:cNvPr id="159" name="TextBox 158">
            <a:extLst>
              <a:ext uri="{FF2B5EF4-FFF2-40B4-BE49-F238E27FC236}">
                <a16:creationId xmlns:a16="http://schemas.microsoft.com/office/drawing/2014/main" id="{90140A83-B17F-4E41-904E-E8256C84B921}"/>
              </a:ext>
            </a:extLst>
          </p:cNvPr>
          <p:cNvSpPr txBox="1"/>
          <p:nvPr/>
        </p:nvSpPr>
        <p:spPr>
          <a:xfrm>
            <a:off x="8358180" y="4546245"/>
            <a:ext cx="887872" cy="307777"/>
          </a:xfrm>
          <a:prstGeom prst="rect">
            <a:avLst/>
          </a:prstGeom>
          <a:noFill/>
          <a:ln w="19050">
            <a:solidFill>
              <a:srgbClr val="7030A0"/>
            </a:solidFill>
          </a:ln>
        </p:spPr>
        <p:txBody>
          <a:bodyPr wrap="none" rtlCol="0">
            <a:spAutoFit/>
          </a:bodyPr>
          <a:lstStyle/>
          <a:p>
            <a:pPr algn="ctr"/>
            <a:r>
              <a:rPr lang="en-US" sz="1400" b="1" dirty="0">
                <a:solidFill>
                  <a:srgbClr val="7030A0"/>
                </a:solidFill>
              </a:rPr>
              <a:t>ACIDOSIS</a:t>
            </a:r>
          </a:p>
        </p:txBody>
      </p:sp>
      <p:cxnSp>
        <p:nvCxnSpPr>
          <p:cNvPr id="162" name="Straight Arrow Connector 161">
            <a:extLst>
              <a:ext uri="{FF2B5EF4-FFF2-40B4-BE49-F238E27FC236}">
                <a16:creationId xmlns:a16="http://schemas.microsoft.com/office/drawing/2014/main" id="{DAE9596F-9E25-774F-AB7E-52B8457EBEC4}"/>
              </a:ext>
            </a:extLst>
          </p:cNvPr>
          <p:cNvCxnSpPr>
            <a:cxnSpLocks/>
          </p:cNvCxnSpPr>
          <p:nvPr/>
        </p:nvCxnSpPr>
        <p:spPr>
          <a:xfrm flipH="1">
            <a:off x="9036188" y="3508439"/>
            <a:ext cx="2344" cy="23539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E27D839D-FFC6-F64D-B2FD-1E022AF1BD4D}"/>
              </a:ext>
            </a:extLst>
          </p:cNvPr>
          <p:cNvCxnSpPr>
            <a:cxnSpLocks/>
            <a:stCxn id="275" idx="0"/>
          </p:cNvCxnSpPr>
          <p:nvPr/>
        </p:nvCxnSpPr>
        <p:spPr>
          <a:xfrm flipH="1" flipV="1">
            <a:off x="10095260" y="3845524"/>
            <a:ext cx="485830" cy="1357943"/>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32D25B59-72A1-7B4C-89D6-8D21CC499930}"/>
              </a:ext>
            </a:extLst>
          </p:cNvPr>
          <p:cNvSpPr txBox="1"/>
          <p:nvPr/>
        </p:nvSpPr>
        <p:spPr>
          <a:xfrm>
            <a:off x="9304943" y="3554002"/>
            <a:ext cx="486031" cy="400110"/>
          </a:xfrm>
          <a:prstGeom prst="rect">
            <a:avLst/>
          </a:prstGeom>
          <a:noFill/>
          <a:ln>
            <a:solidFill>
              <a:schemeClr val="tx1"/>
            </a:solidFill>
          </a:ln>
        </p:spPr>
        <p:txBody>
          <a:bodyPr wrap="none" rtlCol="0">
            <a:spAutoFit/>
          </a:bodyPr>
          <a:lstStyle/>
          <a:p>
            <a:pPr algn="ctr"/>
            <a:r>
              <a:rPr lang="en-US" sz="1000" dirty="0">
                <a:solidFill>
                  <a:srgbClr val="FF0000"/>
                </a:solidFill>
              </a:rPr>
              <a:t>Mito</a:t>
            </a:r>
          </a:p>
          <a:p>
            <a:pPr algn="ctr"/>
            <a:r>
              <a:rPr lang="en-US" sz="1000" dirty="0">
                <a:solidFill>
                  <a:srgbClr val="FF0000"/>
                </a:solidFill>
              </a:rPr>
              <a:t>stress</a:t>
            </a:r>
          </a:p>
        </p:txBody>
      </p:sp>
      <p:sp>
        <p:nvSpPr>
          <p:cNvPr id="165" name="TextBox 164">
            <a:extLst>
              <a:ext uri="{FF2B5EF4-FFF2-40B4-BE49-F238E27FC236}">
                <a16:creationId xmlns:a16="http://schemas.microsoft.com/office/drawing/2014/main" id="{8AC9EBA8-FC42-A540-B301-E5DFD225AD11}"/>
              </a:ext>
            </a:extLst>
          </p:cNvPr>
          <p:cNvSpPr txBox="1"/>
          <p:nvPr/>
        </p:nvSpPr>
        <p:spPr>
          <a:xfrm>
            <a:off x="8774448" y="3691282"/>
            <a:ext cx="471604" cy="246221"/>
          </a:xfrm>
          <a:prstGeom prst="rect">
            <a:avLst/>
          </a:prstGeom>
          <a:noFill/>
        </p:spPr>
        <p:txBody>
          <a:bodyPr wrap="none" rtlCol="0">
            <a:spAutoFit/>
          </a:bodyPr>
          <a:lstStyle/>
          <a:p>
            <a:pPr algn="ctr"/>
            <a:r>
              <a:rPr lang="en-US" sz="1000" b="1" dirty="0">
                <a:solidFill>
                  <a:srgbClr val="FF0000"/>
                </a:solidFill>
              </a:rPr>
              <a:t>LDHB</a:t>
            </a:r>
          </a:p>
        </p:txBody>
      </p:sp>
      <p:cxnSp>
        <p:nvCxnSpPr>
          <p:cNvPr id="32" name="Straight Connector 31">
            <a:extLst>
              <a:ext uri="{FF2B5EF4-FFF2-40B4-BE49-F238E27FC236}">
                <a16:creationId xmlns:a16="http://schemas.microsoft.com/office/drawing/2014/main" id="{042EFD82-CA05-2F4B-B518-90BB35424145}"/>
              </a:ext>
            </a:extLst>
          </p:cNvPr>
          <p:cNvCxnSpPr/>
          <p:nvPr/>
        </p:nvCxnSpPr>
        <p:spPr>
          <a:xfrm>
            <a:off x="9976672" y="3431130"/>
            <a:ext cx="0" cy="2561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B83CF3C4-1C43-CD4A-B8E7-656AB1FB04FC}"/>
              </a:ext>
            </a:extLst>
          </p:cNvPr>
          <p:cNvCxnSpPr>
            <a:cxnSpLocks/>
          </p:cNvCxnSpPr>
          <p:nvPr/>
        </p:nvCxnSpPr>
        <p:spPr>
          <a:xfrm flipH="1">
            <a:off x="9904275" y="3422301"/>
            <a:ext cx="13480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7" name="TextBox 166">
            <a:extLst>
              <a:ext uri="{FF2B5EF4-FFF2-40B4-BE49-F238E27FC236}">
                <a16:creationId xmlns:a16="http://schemas.microsoft.com/office/drawing/2014/main" id="{0F3A153C-6A03-7649-A8FE-5189987C2BBF}"/>
              </a:ext>
            </a:extLst>
          </p:cNvPr>
          <p:cNvSpPr txBox="1"/>
          <p:nvPr/>
        </p:nvSpPr>
        <p:spPr>
          <a:xfrm>
            <a:off x="9380389" y="4357601"/>
            <a:ext cx="785793" cy="400110"/>
          </a:xfrm>
          <a:prstGeom prst="rect">
            <a:avLst/>
          </a:prstGeom>
          <a:noFill/>
          <a:ln>
            <a:solidFill>
              <a:schemeClr val="tx1"/>
            </a:solidFill>
          </a:ln>
        </p:spPr>
        <p:txBody>
          <a:bodyPr wrap="none" rtlCol="0">
            <a:spAutoFit/>
          </a:bodyPr>
          <a:lstStyle/>
          <a:p>
            <a:pPr algn="ctr"/>
            <a:r>
              <a:rPr lang="en-US" sz="1000" dirty="0">
                <a:solidFill>
                  <a:srgbClr val="FF0000"/>
                </a:solidFill>
              </a:rPr>
              <a:t>High</a:t>
            </a:r>
          </a:p>
          <a:p>
            <a:pPr algn="ctr"/>
            <a:r>
              <a:rPr lang="en-US" sz="1000" dirty="0">
                <a:solidFill>
                  <a:srgbClr val="FF0000"/>
                </a:solidFill>
              </a:rPr>
              <a:t>NADH/NAD</a:t>
            </a:r>
          </a:p>
        </p:txBody>
      </p:sp>
      <p:cxnSp>
        <p:nvCxnSpPr>
          <p:cNvPr id="175" name="Straight Arrow Connector 174">
            <a:extLst>
              <a:ext uri="{FF2B5EF4-FFF2-40B4-BE49-F238E27FC236}">
                <a16:creationId xmlns:a16="http://schemas.microsoft.com/office/drawing/2014/main" id="{C9D61E31-26E0-404F-AF3F-B20E62AE1E43}"/>
              </a:ext>
            </a:extLst>
          </p:cNvPr>
          <p:cNvCxnSpPr>
            <a:cxnSpLocks/>
            <a:stCxn id="275" idx="0"/>
            <a:endCxn id="167" idx="3"/>
          </p:cNvCxnSpPr>
          <p:nvPr/>
        </p:nvCxnSpPr>
        <p:spPr>
          <a:xfrm flipH="1" flipV="1">
            <a:off x="10166182" y="4557656"/>
            <a:ext cx="414908" cy="64581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2" name="Straight Arrow Connector 181">
            <a:extLst>
              <a:ext uri="{FF2B5EF4-FFF2-40B4-BE49-F238E27FC236}">
                <a16:creationId xmlns:a16="http://schemas.microsoft.com/office/drawing/2014/main" id="{44023C6A-9362-3A49-82A7-4DD32B4D29E3}"/>
              </a:ext>
            </a:extLst>
          </p:cNvPr>
          <p:cNvCxnSpPr>
            <a:cxnSpLocks/>
          </p:cNvCxnSpPr>
          <p:nvPr/>
        </p:nvCxnSpPr>
        <p:spPr>
          <a:xfrm flipH="1" flipV="1">
            <a:off x="9172535" y="3875485"/>
            <a:ext cx="346697" cy="46867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Arrow Connector 209">
            <a:extLst>
              <a:ext uri="{FF2B5EF4-FFF2-40B4-BE49-F238E27FC236}">
                <a16:creationId xmlns:a16="http://schemas.microsoft.com/office/drawing/2014/main" id="{F84C7823-AD88-284C-848B-FF68434FC794}"/>
              </a:ext>
            </a:extLst>
          </p:cNvPr>
          <p:cNvCxnSpPr>
            <a:cxnSpLocks/>
          </p:cNvCxnSpPr>
          <p:nvPr/>
        </p:nvCxnSpPr>
        <p:spPr>
          <a:xfrm flipH="1">
            <a:off x="9040110" y="3872791"/>
            <a:ext cx="5484" cy="3041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1" name="Straight Arrow Connector 210">
            <a:extLst>
              <a:ext uri="{FF2B5EF4-FFF2-40B4-BE49-F238E27FC236}">
                <a16:creationId xmlns:a16="http://schemas.microsoft.com/office/drawing/2014/main" id="{2F9AE2F7-AC27-DF48-9C7A-6EF99EAE95D1}"/>
              </a:ext>
            </a:extLst>
          </p:cNvPr>
          <p:cNvCxnSpPr>
            <a:cxnSpLocks/>
          </p:cNvCxnSpPr>
          <p:nvPr/>
        </p:nvCxnSpPr>
        <p:spPr>
          <a:xfrm flipH="1">
            <a:off x="9055226" y="4329329"/>
            <a:ext cx="1" cy="19516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2" name="TextBox 211">
            <a:extLst>
              <a:ext uri="{FF2B5EF4-FFF2-40B4-BE49-F238E27FC236}">
                <a16:creationId xmlns:a16="http://schemas.microsoft.com/office/drawing/2014/main" id="{7C5F39F0-A066-424D-A9EB-53A370935C3A}"/>
              </a:ext>
            </a:extLst>
          </p:cNvPr>
          <p:cNvSpPr txBox="1"/>
          <p:nvPr/>
        </p:nvSpPr>
        <p:spPr>
          <a:xfrm>
            <a:off x="7012607" y="3794532"/>
            <a:ext cx="519694" cy="246221"/>
          </a:xfrm>
          <a:prstGeom prst="rect">
            <a:avLst/>
          </a:prstGeom>
          <a:noFill/>
        </p:spPr>
        <p:txBody>
          <a:bodyPr wrap="none" rtlCol="0">
            <a:spAutoFit/>
          </a:bodyPr>
          <a:lstStyle/>
          <a:p>
            <a:pPr algn="ctr"/>
            <a:r>
              <a:rPr lang="en-US" sz="1000" b="1" dirty="0"/>
              <a:t>Serine</a:t>
            </a:r>
          </a:p>
        </p:txBody>
      </p:sp>
      <p:sp>
        <p:nvSpPr>
          <p:cNvPr id="213" name="TextBox 212">
            <a:extLst>
              <a:ext uri="{FF2B5EF4-FFF2-40B4-BE49-F238E27FC236}">
                <a16:creationId xmlns:a16="http://schemas.microsoft.com/office/drawing/2014/main" id="{9F494A77-9B7C-8541-A833-F58761F83518}"/>
              </a:ext>
            </a:extLst>
          </p:cNvPr>
          <p:cNvSpPr txBox="1"/>
          <p:nvPr/>
        </p:nvSpPr>
        <p:spPr>
          <a:xfrm>
            <a:off x="7458736" y="4003218"/>
            <a:ext cx="729687" cy="246221"/>
          </a:xfrm>
          <a:prstGeom prst="rect">
            <a:avLst/>
          </a:prstGeom>
          <a:noFill/>
        </p:spPr>
        <p:txBody>
          <a:bodyPr wrap="none" rtlCol="0">
            <a:spAutoFit/>
          </a:bodyPr>
          <a:lstStyle/>
          <a:p>
            <a:pPr algn="ctr"/>
            <a:r>
              <a:rPr lang="en-US" sz="1000" b="1" dirty="0"/>
              <a:t>Threonine</a:t>
            </a:r>
          </a:p>
        </p:txBody>
      </p:sp>
      <p:sp>
        <p:nvSpPr>
          <p:cNvPr id="214" name="TextBox 213">
            <a:extLst>
              <a:ext uri="{FF2B5EF4-FFF2-40B4-BE49-F238E27FC236}">
                <a16:creationId xmlns:a16="http://schemas.microsoft.com/office/drawing/2014/main" id="{F58229DE-65D2-5D40-B348-FDEE12200FAB}"/>
              </a:ext>
            </a:extLst>
          </p:cNvPr>
          <p:cNvSpPr txBox="1"/>
          <p:nvPr/>
        </p:nvSpPr>
        <p:spPr>
          <a:xfrm>
            <a:off x="7967143" y="3497615"/>
            <a:ext cx="974947" cy="246221"/>
          </a:xfrm>
          <a:prstGeom prst="rect">
            <a:avLst/>
          </a:prstGeom>
          <a:noFill/>
        </p:spPr>
        <p:txBody>
          <a:bodyPr wrap="none" rtlCol="0">
            <a:spAutoFit/>
          </a:bodyPr>
          <a:lstStyle/>
          <a:p>
            <a:pPr algn="ctr"/>
            <a:r>
              <a:rPr lang="en-US" sz="1000" b="1" dirty="0"/>
              <a:t>2-oxo butyrate</a:t>
            </a:r>
          </a:p>
        </p:txBody>
      </p:sp>
      <p:sp>
        <p:nvSpPr>
          <p:cNvPr id="215" name="TextBox 214">
            <a:extLst>
              <a:ext uri="{FF2B5EF4-FFF2-40B4-BE49-F238E27FC236}">
                <a16:creationId xmlns:a16="http://schemas.microsoft.com/office/drawing/2014/main" id="{2C2AB54F-05E6-7D42-B3CE-3B8B4C51F564}"/>
              </a:ext>
            </a:extLst>
          </p:cNvPr>
          <p:cNvSpPr txBox="1"/>
          <p:nvPr/>
        </p:nvSpPr>
        <p:spPr>
          <a:xfrm>
            <a:off x="7919570" y="4150844"/>
            <a:ext cx="944490" cy="246221"/>
          </a:xfrm>
          <a:prstGeom prst="rect">
            <a:avLst/>
          </a:prstGeom>
          <a:noFill/>
        </p:spPr>
        <p:txBody>
          <a:bodyPr wrap="none" rtlCol="0">
            <a:spAutoFit/>
          </a:bodyPr>
          <a:lstStyle/>
          <a:p>
            <a:pPr algn="ctr"/>
            <a:r>
              <a:rPr lang="en-US" sz="1000" b="1" dirty="0">
                <a:solidFill>
                  <a:srgbClr val="FF0000"/>
                </a:solidFill>
              </a:rPr>
              <a:t>2-OH butyrate</a:t>
            </a:r>
          </a:p>
        </p:txBody>
      </p:sp>
      <p:sp>
        <p:nvSpPr>
          <p:cNvPr id="216" name="TextBox 215">
            <a:extLst>
              <a:ext uri="{FF2B5EF4-FFF2-40B4-BE49-F238E27FC236}">
                <a16:creationId xmlns:a16="http://schemas.microsoft.com/office/drawing/2014/main" id="{548ED392-73D2-2C45-88C3-0421DEBF72AA}"/>
              </a:ext>
            </a:extLst>
          </p:cNvPr>
          <p:cNvSpPr txBox="1"/>
          <p:nvPr/>
        </p:nvSpPr>
        <p:spPr>
          <a:xfrm>
            <a:off x="7035978" y="4464026"/>
            <a:ext cx="588624" cy="246221"/>
          </a:xfrm>
          <a:prstGeom prst="rect">
            <a:avLst/>
          </a:prstGeom>
          <a:noFill/>
        </p:spPr>
        <p:txBody>
          <a:bodyPr wrap="none" rtlCol="0">
            <a:spAutoFit/>
          </a:bodyPr>
          <a:lstStyle/>
          <a:p>
            <a:pPr algn="ctr"/>
            <a:r>
              <a:rPr lang="en-US" sz="1000" b="1" dirty="0" err="1">
                <a:solidFill>
                  <a:srgbClr val="FF0000"/>
                </a:solidFill>
              </a:rPr>
              <a:t>Lyso</a:t>
            </a:r>
            <a:r>
              <a:rPr lang="en-US" sz="1000" b="1" dirty="0">
                <a:solidFill>
                  <a:srgbClr val="FF0000"/>
                </a:solidFill>
              </a:rPr>
              <a:t>-PS</a:t>
            </a:r>
          </a:p>
        </p:txBody>
      </p:sp>
      <p:sp>
        <p:nvSpPr>
          <p:cNvPr id="217" name="TextBox 216">
            <a:extLst>
              <a:ext uri="{FF2B5EF4-FFF2-40B4-BE49-F238E27FC236}">
                <a16:creationId xmlns:a16="http://schemas.microsoft.com/office/drawing/2014/main" id="{9036C15D-6BAE-5343-BE3C-F18AA9359036}"/>
              </a:ext>
            </a:extLst>
          </p:cNvPr>
          <p:cNvSpPr txBox="1"/>
          <p:nvPr/>
        </p:nvSpPr>
        <p:spPr>
          <a:xfrm>
            <a:off x="7718655" y="4749021"/>
            <a:ext cx="595035" cy="246221"/>
          </a:xfrm>
          <a:prstGeom prst="rect">
            <a:avLst/>
          </a:prstGeom>
          <a:noFill/>
        </p:spPr>
        <p:txBody>
          <a:bodyPr wrap="none" rtlCol="0">
            <a:spAutoFit/>
          </a:bodyPr>
          <a:lstStyle/>
          <a:p>
            <a:pPr algn="ctr"/>
            <a:r>
              <a:rPr lang="en-US" sz="1000" b="1" dirty="0">
                <a:solidFill>
                  <a:srgbClr val="FF0000"/>
                </a:solidFill>
              </a:rPr>
              <a:t>Sph-1-P</a:t>
            </a:r>
          </a:p>
        </p:txBody>
      </p:sp>
      <p:cxnSp>
        <p:nvCxnSpPr>
          <p:cNvPr id="218" name="Straight Arrow Connector 217">
            <a:extLst>
              <a:ext uri="{FF2B5EF4-FFF2-40B4-BE49-F238E27FC236}">
                <a16:creationId xmlns:a16="http://schemas.microsoft.com/office/drawing/2014/main" id="{BAC1FD16-1885-5944-97C8-53E7248D0FD4}"/>
              </a:ext>
            </a:extLst>
          </p:cNvPr>
          <p:cNvCxnSpPr>
            <a:cxnSpLocks/>
          </p:cNvCxnSpPr>
          <p:nvPr/>
        </p:nvCxnSpPr>
        <p:spPr>
          <a:xfrm flipV="1">
            <a:off x="7967143" y="3917974"/>
            <a:ext cx="90401" cy="13853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9" name="Straight Arrow Connector 218">
            <a:extLst>
              <a:ext uri="{FF2B5EF4-FFF2-40B4-BE49-F238E27FC236}">
                <a16:creationId xmlns:a16="http://schemas.microsoft.com/office/drawing/2014/main" id="{94AE7D7F-801D-EF40-A858-38C677522917}"/>
              </a:ext>
            </a:extLst>
          </p:cNvPr>
          <p:cNvCxnSpPr>
            <a:cxnSpLocks/>
          </p:cNvCxnSpPr>
          <p:nvPr/>
        </p:nvCxnSpPr>
        <p:spPr>
          <a:xfrm>
            <a:off x="8550518" y="3701930"/>
            <a:ext cx="267305" cy="11986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0" name="Straight Arrow Connector 219">
            <a:extLst>
              <a:ext uri="{FF2B5EF4-FFF2-40B4-BE49-F238E27FC236}">
                <a16:creationId xmlns:a16="http://schemas.microsoft.com/office/drawing/2014/main" id="{D33FCD9E-DB53-C945-A8E3-9359F6AF8C7C}"/>
              </a:ext>
            </a:extLst>
          </p:cNvPr>
          <p:cNvCxnSpPr>
            <a:cxnSpLocks/>
            <a:stCxn id="216" idx="2"/>
          </p:cNvCxnSpPr>
          <p:nvPr/>
        </p:nvCxnSpPr>
        <p:spPr>
          <a:xfrm>
            <a:off x="7330290" y="4710247"/>
            <a:ext cx="0" cy="23682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1" name="Straight Arrow Connector 220">
            <a:extLst>
              <a:ext uri="{FF2B5EF4-FFF2-40B4-BE49-F238E27FC236}">
                <a16:creationId xmlns:a16="http://schemas.microsoft.com/office/drawing/2014/main" id="{5252702C-739C-A14B-BD98-32F86D5CDDF4}"/>
              </a:ext>
            </a:extLst>
          </p:cNvPr>
          <p:cNvCxnSpPr>
            <a:cxnSpLocks/>
            <a:stCxn id="212" idx="2"/>
            <a:endCxn id="217" idx="0"/>
          </p:cNvCxnSpPr>
          <p:nvPr/>
        </p:nvCxnSpPr>
        <p:spPr>
          <a:xfrm>
            <a:off x="7272454" y="4040753"/>
            <a:ext cx="743719" cy="708268"/>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2" name="Straight Arrow Connector 221">
            <a:extLst>
              <a:ext uri="{FF2B5EF4-FFF2-40B4-BE49-F238E27FC236}">
                <a16:creationId xmlns:a16="http://schemas.microsoft.com/office/drawing/2014/main" id="{1F168E64-665F-864C-B874-5A68A8FF11E7}"/>
              </a:ext>
            </a:extLst>
          </p:cNvPr>
          <p:cNvCxnSpPr>
            <a:cxnSpLocks/>
          </p:cNvCxnSpPr>
          <p:nvPr/>
        </p:nvCxnSpPr>
        <p:spPr>
          <a:xfrm flipH="1">
            <a:off x="7345114" y="3428990"/>
            <a:ext cx="322908" cy="368447"/>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7" name="Straight Arrow Connector 226">
            <a:extLst>
              <a:ext uri="{FF2B5EF4-FFF2-40B4-BE49-F238E27FC236}">
                <a16:creationId xmlns:a16="http://schemas.microsoft.com/office/drawing/2014/main" id="{1D468F81-B08D-DF46-A1B2-A1FABEC9C96A}"/>
              </a:ext>
            </a:extLst>
          </p:cNvPr>
          <p:cNvCxnSpPr>
            <a:cxnSpLocks/>
            <a:endCxn id="275" idx="1"/>
          </p:cNvCxnSpPr>
          <p:nvPr/>
        </p:nvCxnSpPr>
        <p:spPr>
          <a:xfrm>
            <a:off x="8188423" y="4908968"/>
            <a:ext cx="1962773" cy="448388"/>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1" name="TextBox 240">
            <a:extLst>
              <a:ext uri="{FF2B5EF4-FFF2-40B4-BE49-F238E27FC236}">
                <a16:creationId xmlns:a16="http://schemas.microsoft.com/office/drawing/2014/main" id="{DF5D180B-275A-9845-88FA-6659248A88D5}"/>
              </a:ext>
            </a:extLst>
          </p:cNvPr>
          <p:cNvSpPr txBox="1"/>
          <p:nvPr/>
        </p:nvSpPr>
        <p:spPr>
          <a:xfrm>
            <a:off x="7979524" y="3786240"/>
            <a:ext cx="441146" cy="246221"/>
          </a:xfrm>
          <a:prstGeom prst="rect">
            <a:avLst/>
          </a:prstGeom>
          <a:noFill/>
        </p:spPr>
        <p:txBody>
          <a:bodyPr wrap="none" rtlCol="0">
            <a:spAutoFit/>
          </a:bodyPr>
          <a:lstStyle/>
          <a:p>
            <a:pPr algn="ctr"/>
            <a:r>
              <a:rPr lang="en-US" sz="1000" b="1" dirty="0">
                <a:solidFill>
                  <a:srgbClr val="FF0000"/>
                </a:solidFill>
              </a:rPr>
              <a:t>SDSL</a:t>
            </a:r>
          </a:p>
        </p:txBody>
      </p:sp>
      <p:cxnSp>
        <p:nvCxnSpPr>
          <p:cNvPr id="243" name="Straight Arrow Connector 242">
            <a:extLst>
              <a:ext uri="{FF2B5EF4-FFF2-40B4-BE49-F238E27FC236}">
                <a16:creationId xmlns:a16="http://schemas.microsoft.com/office/drawing/2014/main" id="{C80D7F64-E249-E745-915A-8550EFEEA3C1}"/>
              </a:ext>
            </a:extLst>
          </p:cNvPr>
          <p:cNvCxnSpPr>
            <a:cxnSpLocks/>
          </p:cNvCxnSpPr>
          <p:nvPr/>
        </p:nvCxnSpPr>
        <p:spPr>
          <a:xfrm flipV="1">
            <a:off x="8234889" y="3684938"/>
            <a:ext cx="195938" cy="15026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4" name="Straight Arrow Connector 243">
            <a:extLst>
              <a:ext uri="{FF2B5EF4-FFF2-40B4-BE49-F238E27FC236}">
                <a16:creationId xmlns:a16="http://schemas.microsoft.com/office/drawing/2014/main" id="{A73C7F7E-7DE3-7A4D-9933-B8E20C4589A6}"/>
              </a:ext>
            </a:extLst>
          </p:cNvPr>
          <p:cNvCxnSpPr>
            <a:cxnSpLocks/>
          </p:cNvCxnSpPr>
          <p:nvPr/>
        </p:nvCxnSpPr>
        <p:spPr>
          <a:xfrm flipH="1">
            <a:off x="8512698" y="3842059"/>
            <a:ext cx="302402" cy="35365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9" name="Straight Arrow Connector 248">
            <a:extLst>
              <a:ext uri="{FF2B5EF4-FFF2-40B4-BE49-F238E27FC236}">
                <a16:creationId xmlns:a16="http://schemas.microsoft.com/office/drawing/2014/main" id="{097D7E83-90F3-9B4B-B490-D98501CF5BE9}"/>
              </a:ext>
            </a:extLst>
          </p:cNvPr>
          <p:cNvCxnSpPr>
            <a:cxnSpLocks/>
          </p:cNvCxnSpPr>
          <p:nvPr/>
        </p:nvCxnSpPr>
        <p:spPr>
          <a:xfrm>
            <a:off x="8563399" y="4342225"/>
            <a:ext cx="0" cy="18996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B2B61F80-FF74-4D48-8487-113E7671F149}"/>
              </a:ext>
            </a:extLst>
          </p:cNvPr>
          <p:cNvCxnSpPr>
            <a:cxnSpLocks/>
            <a:stCxn id="152" idx="3"/>
            <a:endCxn id="275" idx="1"/>
          </p:cNvCxnSpPr>
          <p:nvPr/>
        </p:nvCxnSpPr>
        <p:spPr>
          <a:xfrm>
            <a:off x="8435934" y="5153070"/>
            <a:ext cx="1715262" cy="204286"/>
          </a:xfrm>
          <a:prstGeom prst="straightConnector1">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D184F747-54FE-0C42-84D7-35C5E12222DA}"/>
              </a:ext>
            </a:extLst>
          </p:cNvPr>
          <p:cNvSpPr txBox="1"/>
          <p:nvPr/>
        </p:nvSpPr>
        <p:spPr>
          <a:xfrm>
            <a:off x="5144778" y="1284484"/>
            <a:ext cx="699229" cy="246221"/>
          </a:xfrm>
          <a:prstGeom prst="rect">
            <a:avLst/>
          </a:prstGeom>
          <a:noFill/>
          <a:ln>
            <a:solidFill>
              <a:schemeClr val="tx1"/>
            </a:solidFill>
          </a:ln>
        </p:spPr>
        <p:txBody>
          <a:bodyPr wrap="none" rtlCol="0">
            <a:spAutoFit/>
          </a:bodyPr>
          <a:lstStyle/>
          <a:p>
            <a:pPr algn="ctr"/>
            <a:r>
              <a:rPr lang="en-US" sz="1000" dirty="0">
                <a:solidFill>
                  <a:srgbClr val="FF0000"/>
                </a:solidFill>
              </a:rPr>
              <a:t>Apoptosis</a:t>
            </a:r>
          </a:p>
        </p:txBody>
      </p:sp>
      <p:cxnSp>
        <p:nvCxnSpPr>
          <p:cNvPr id="169" name="Straight Arrow Connector 168">
            <a:extLst>
              <a:ext uri="{FF2B5EF4-FFF2-40B4-BE49-F238E27FC236}">
                <a16:creationId xmlns:a16="http://schemas.microsoft.com/office/drawing/2014/main" id="{FF9B4429-2974-FB4C-9E8E-927DAB723EE2}"/>
              </a:ext>
            </a:extLst>
          </p:cNvPr>
          <p:cNvCxnSpPr>
            <a:cxnSpLocks/>
            <a:stCxn id="332" idx="0"/>
            <a:endCxn id="168" idx="2"/>
          </p:cNvCxnSpPr>
          <p:nvPr/>
        </p:nvCxnSpPr>
        <p:spPr>
          <a:xfrm flipH="1" flipV="1">
            <a:off x="5494393" y="1530705"/>
            <a:ext cx="4858" cy="58227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Straight Arrow Connector 169">
            <a:extLst>
              <a:ext uri="{FF2B5EF4-FFF2-40B4-BE49-F238E27FC236}">
                <a16:creationId xmlns:a16="http://schemas.microsoft.com/office/drawing/2014/main" id="{30C9D7EC-DC7B-AA48-9FBB-599998026083}"/>
              </a:ext>
            </a:extLst>
          </p:cNvPr>
          <p:cNvCxnSpPr>
            <a:cxnSpLocks/>
            <a:stCxn id="168" idx="0"/>
          </p:cNvCxnSpPr>
          <p:nvPr/>
        </p:nvCxnSpPr>
        <p:spPr>
          <a:xfrm flipH="1" flipV="1">
            <a:off x="4782416" y="1051104"/>
            <a:ext cx="711977" cy="233380"/>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3F245E31-F162-8C49-8BAA-F7353ECBDF0B}"/>
              </a:ext>
            </a:extLst>
          </p:cNvPr>
          <p:cNvSpPr txBox="1"/>
          <p:nvPr/>
        </p:nvSpPr>
        <p:spPr>
          <a:xfrm>
            <a:off x="5011106" y="870456"/>
            <a:ext cx="279244" cy="338554"/>
          </a:xfrm>
          <a:prstGeom prst="rect">
            <a:avLst/>
          </a:prstGeom>
          <a:noFill/>
        </p:spPr>
        <p:txBody>
          <a:bodyPr wrap="none" rtlCol="0">
            <a:spAutoFit/>
          </a:bodyPr>
          <a:lstStyle/>
          <a:p>
            <a:pPr algn="ctr"/>
            <a:r>
              <a:rPr lang="en-US" sz="1600" b="1" dirty="0"/>
              <a:t>?</a:t>
            </a:r>
          </a:p>
        </p:txBody>
      </p:sp>
      <p:cxnSp>
        <p:nvCxnSpPr>
          <p:cNvPr id="185" name="Straight Arrow Connector 184">
            <a:extLst>
              <a:ext uri="{FF2B5EF4-FFF2-40B4-BE49-F238E27FC236}">
                <a16:creationId xmlns:a16="http://schemas.microsoft.com/office/drawing/2014/main" id="{188A655A-B2FD-7F47-9CC6-B92060CB0148}"/>
              </a:ext>
            </a:extLst>
          </p:cNvPr>
          <p:cNvCxnSpPr>
            <a:cxnSpLocks/>
          </p:cNvCxnSpPr>
          <p:nvPr/>
        </p:nvCxnSpPr>
        <p:spPr>
          <a:xfrm flipV="1">
            <a:off x="6752056" y="3592473"/>
            <a:ext cx="1746" cy="18223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A0290F46-0354-3C48-A37D-14C80A0565BB}"/>
              </a:ext>
            </a:extLst>
          </p:cNvPr>
          <p:cNvCxnSpPr>
            <a:cxnSpLocks/>
          </p:cNvCxnSpPr>
          <p:nvPr/>
        </p:nvCxnSpPr>
        <p:spPr>
          <a:xfrm flipH="1" flipV="1">
            <a:off x="6758605" y="5415583"/>
            <a:ext cx="3385531" cy="2311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4" name="TextBox 153">
            <a:extLst>
              <a:ext uri="{FF2B5EF4-FFF2-40B4-BE49-F238E27FC236}">
                <a16:creationId xmlns:a16="http://schemas.microsoft.com/office/drawing/2014/main" id="{3B6D0C97-9C88-B94E-A3CC-0DDA63F51325}"/>
              </a:ext>
            </a:extLst>
          </p:cNvPr>
          <p:cNvSpPr txBox="1"/>
          <p:nvPr/>
        </p:nvSpPr>
        <p:spPr>
          <a:xfrm>
            <a:off x="3795782" y="3968644"/>
            <a:ext cx="803426" cy="246221"/>
          </a:xfrm>
          <a:prstGeom prst="rect">
            <a:avLst/>
          </a:prstGeom>
          <a:noFill/>
        </p:spPr>
        <p:txBody>
          <a:bodyPr wrap="none" rtlCol="0">
            <a:spAutoFit/>
          </a:bodyPr>
          <a:lstStyle/>
          <a:p>
            <a:pPr algn="ctr"/>
            <a:r>
              <a:rPr lang="en-US" sz="1000" b="1" dirty="0">
                <a:solidFill>
                  <a:srgbClr val="FF0000"/>
                </a:solidFill>
              </a:rPr>
              <a:t>NADH/</a:t>
            </a:r>
            <a:r>
              <a:rPr lang="en-US" sz="1000" b="1" dirty="0">
                <a:solidFill>
                  <a:srgbClr val="00B0F0"/>
                </a:solidFill>
              </a:rPr>
              <a:t>NAD</a:t>
            </a:r>
          </a:p>
        </p:txBody>
      </p:sp>
      <p:cxnSp>
        <p:nvCxnSpPr>
          <p:cNvPr id="155" name="Straight Arrow Connector 154">
            <a:extLst>
              <a:ext uri="{FF2B5EF4-FFF2-40B4-BE49-F238E27FC236}">
                <a16:creationId xmlns:a16="http://schemas.microsoft.com/office/drawing/2014/main" id="{FCD3987A-5BCE-8348-A84C-643FCAC9CDD7}"/>
              </a:ext>
            </a:extLst>
          </p:cNvPr>
          <p:cNvCxnSpPr>
            <a:cxnSpLocks/>
          </p:cNvCxnSpPr>
          <p:nvPr/>
        </p:nvCxnSpPr>
        <p:spPr>
          <a:xfrm flipV="1">
            <a:off x="3525296" y="4137799"/>
            <a:ext cx="363177" cy="2427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816444C8-444A-6B42-B9AA-681E13FBC0F9}"/>
              </a:ext>
            </a:extLst>
          </p:cNvPr>
          <p:cNvCxnSpPr>
            <a:cxnSpLocks/>
          </p:cNvCxnSpPr>
          <p:nvPr/>
        </p:nvCxnSpPr>
        <p:spPr>
          <a:xfrm flipH="1" flipV="1">
            <a:off x="3510854" y="3969342"/>
            <a:ext cx="263670" cy="122413"/>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8714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8ADB49A9-AA6A-EF4F-AC04-A4B0459EC2FC}"/>
              </a:ext>
            </a:extLst>
          </p:cNvPr>
          <p:cNvSpPr txBox="1">
            <a:spLocks/>
          </p:cNvSpPr>
          <p:nvPr/>
        </p:nvSpPr>
        <p:spPr>
          <a:xfrm>
            <a:off x="462633" y="5911795"/>
            <a:ext cx="11524579" cy="73537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Figure 3. Interlinking of separate adverse conditions. Separate adverse cycles could be causing different adverse conditions. However, these come together in PE and the perfect storm of HELLP. Arrows denote links between metabolites, cellular states and disease conditions. The potential link between apoptosis and restricted CoA is represented by a dashed red arrow.</a:t>
            </a:r>
          </a:p>
        </p:txBody>
      </p:sp>
      <p:sp>
        <p:nvSpPr>
          <p:cNvPr id="3" name="Oval 2">
            <a:extLst>
              <a:ext uri="{FF2B5EF4-FFF2-40B4-BE49-F238E27FC236}">
                <a16:creationId xmlns:a16="http://schemas.microsoft.com/office/drawing/2014/main" id="{B1E1EBAF-BF34-6244-B6BF-3F92CC151C4F}"/>
              </a:ext>
            </a:extLst>
          </p:cNvPr>
          <p:cNvSpPr/>
          <p:nvPr/>
        </p:nvSpPr>
        <p:spPr>
          <a:xfrm>
            <a:off x="2384356" y="806373"/>
            <a:ext cx="5315764" cy="3726669"/>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18864E88-2DB1-DB4B-A6E7-C808529365B6}"/>
              </a:ext>
            </a:extLst>
          </p:cNvPr>
          <p:cNvSpPr/>
          <p:nvPr/>
        </p:nvSpPr>
        <p:spPr>
          <a:xfrm>
            <a:off x="1442703" y="138896"/>
            <a:ext cx="9306594" cy="5774932"/>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964699C6-B369-8E42-A941-3BDF8695802F}"/>
              </a:ext>
            </a:extLst>
          </p:cNvPr>
          <p:cNvSpPr/>
          <p:nvPr/>
        </p:nvSpPr>
        <p:spPr>
          <a:xfrm>
            <a:off x="4696625" y="2073133"/>
            <a:ext cx="3009417" cy="373235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11DC1E7-539D-A34E-9B22-5225DE25E53F}"/>
              </a:ext>
            </a:extLst>
          </p:cNvPr>
          <p:cNvSpPr txBox="1"/>
          <p:nvPr/>
        </p:nvSpPr>
        <p:spPr>
          <a:xfrm>
            <a:off x="7980489" y="2674213"/>
            <a:ext cx="1613903" cy="369332"/>
          </a:xfrm>
          <a:prstGeom prst="rect">
            <a:avLst/>
          </a:prstGeom>
          <a:noFill/>
        </p:spPr>
        <p:txBody>
          <a:bodyPr wrap="none" rtlCol="0">
            <a:spAutoFit/>
          </a:bodyPr>
          <a:lstStyle/>
          <a:p>
            <a:r>
              <a:rPr lang="en-US" dirty="0" err="1">
                <a:solidFill>
                  <a:srgbClr val="FF0000"/>
                </a:solidFill>
              </a:rPr>
              <a:t>Isoketovalerate</a:t>
            </a:r>
            <a:endParaRPr lang="en-US" dirty="0">
              <a:solidFill>
                <a:srgbClr val="FF0000"/>
              </a:solidFill>
            </a:endParaRPr>
          </a:p>
        </p:txBody>
      </p:sp>
      <p:sp>
        <p:nvSpPr>
          <p:cNvPr id="9" name="TextBox 8">
            <a:extLst>
              <a:ext uri="{FF2B5EF4-FFF2-40B4-BE49-F238E27FC236}">
                <a16:creationId xmlns:a16="http://schemas.microsoft.com/office/drawing/2014/main" id="{FE9A8A94-FB46-7D4F-AC21-4B7B2165700D}"/>
              </a:ext>
            </a:extLst>
          </p:cNvPr>
          <p:cNvSpPr txBox="1"/>
          <p:nvPr/>
        </p:nvSpPr>
        <p:spPr>
          <a:xfrm>
            <a:off x="5118508" y="210546"/>
            <a:ext cx="2029723" cy="646331"/>
          </a:xfrm>
          <a:prstGeom prst="rect">
            <a:avLst/>
          </a:prstGeom>
          <a:noFill/>
        </p:spPr>
        <p:txBody>
          <a:bodyPr wrap="none" rtlCol="0">
            <a:spAutoFit/>
          </a:bodyPr>
          <a:lstStyle/>
          <a:p>
            <a:pPr algn="ctr"/>
            <a:r>
              <a:rPr lang="en-US" sz="3600" b="1" dirty="0">
                <a:solidFill>
                  <a:srgbClr val="7030A0"/>
                </a:solidFill>
              </a:rPr>
              <a:t>PE, HELLP</a:t>
            </a:r>
          </a:p>
        </p:txBody>
      </p:sp>
      <p:sp>
        <p:nvSpPr>
          <p:cNvPr id="10" name="TextBox 9">
            <a:extLst>
              <a:ext uri="{FF2B5EF4-FFF2-40B4-BE49-F238E27FC236}">
                <a16:creationId xmlns:a16="http://schemas.microsoft.com/office/drawing/2014/main" id="{C9667749-1A2C-F448-ADA1-CE76AB280FCE}"/>
              </a:ext>
            </a:extLst>
          </p:cNvPr>
          <p:cNvSpPr txBox="1"/>
          <p:nvPr/>
        </p:nvSpPr>
        <p:spPr>
          <a:xfrm>
            <a:off x="5208711" y="2299572"/>
            <a:ext cx="1993239" cy="1077218"/>
          </a:xfrm>
          <a:prstGeom prst="rect">
            <a:avLst/>
          </a:prstGeom>
          <a:noFill/>
        </p:spPr>
        <p:txBody>
          <a:bodyPr wrap="none" rtlCol="0">
            <a:spAutoFit/>
          </a:bodyPr>
          <a:lstStyle/>
          <a:p>
            <a:pPr algn="ctr"/>
            <a:r>
              <a:rPr lang="en-US" sz="3200" b="1" dirty="0">
                <a:solidFill>
                  <a:srgbClr val="00B0F0"/>
                </a:solidFill>
              </a:rPr>
              <a:t>Restricted </a:t>
            </a:r>
          </a:p>
          <a:p>
            <a:pPr algn="ctr"/>
            <a:r>
              <a:rPr lang="en-US" sz="3200" b="1" dirty="0">
                <a:solidFill>
                  <a:srgbClr val="00B0F0"/>
                </a:solidFill>
              </a:rPr>
              <a:t>CoA</a:t>
            </a:r>
          </a:p>
        </p:txBody>
      </p:sp>
      <p:sp>
        <p:nvSpPr>
          <p:cNvPr id="11" name="TextBox 10">
            <a:extLst>
              <a:ext uri="{FF2B5EF4-FFF2-40B4-BE49-F238E27FC236}">
                <a16:creationId xmlns:a16="http://schemas.microsoft.com/office/drawing/2014/main" id="{72D248B8-E077-7D40-89BD-023D68F1E516}"/>
              </a:ext>
            </a:extLst>
          </p:cNvPr>
          <p:cNvSpPr txBox="1"/>
          <p:nvPr/>
        </p:nvSpPr>
        <p:spPr>
          <a:xfrm>
            <a:off x="2841725" y="2552549"/>
            <a:ext cx="1454244" cy="646331"/>
          </a:xfrm>
          <a:prstGeom prst="rect">
            <a:avLst/>
          </a:prstGeom>
          <a:noFill/>
        </p:spPr>
        <p:txBody>
          <a:bodyPr wrap="none" rtlCol="0">
            <a:spAutoFit/>
          </a:bodyPr>
          <a:lstStyle/>
          <a:p>
            <a:pPr algn="r"/>
            <a:r>
              <a:rPr lang="en-US" dirty="0">
                <a:solidFill>
                  <a:srgbClr val="FF0000"/>
                </a:solidFill>
              </a:rPr>
              <a:t>Shingosine-1-</a:t>
            </a:r>
          </a:p>
          <a:p>
            <a:pPr algn="ctr"/>
            <a:r>
              <a:rPr lang="en-US" dirty="0">
                <a:solidFill>
                  <a:srgbClr val="FF0000"/>
                </a:solidFill>
              </a:rPr>
              <a:t>phosphate</a:t>
            </a:r>
          </a:p>
        </p:txBody>
      </p:sp>
      <p:sp>
        <p:nvSpPr>
          <p:cNvPr id="12" name="TextBox 11">
            <a:extLst>
              <a:ext uri="{FF2B5EF4-FFF2-40B4-BE49-F238E27FC236}">
                <a16:creationId xmlns:a16="http://schemas.microsoft.com/office/drawing/2014/main" id="{27320BA3-A357-A843-B29F-579EB02FCD19}"/>
              </a:ext>
            </a:extLst>
          </p:cNvPr>
          <p:cNvSpPr txBox="1"/>
          <p:nvPr/>
        </p:nvSpPr>
        <p:spPr>
          <a:xfrm>
            <a:off x="2829443" y="1494955"/>
            <a:ext cx="1808124" cy="646331"/>
          </a:xfrm>
          <a:prstGeom prst="rect">
            <a:avLst/>
          </a:prstGeom>
          <a:noFill/>
        </p:spPr>
        <p:txBody>
          <a:bodyPr wrap="none" rtlCol="0">
            <a:spAutoFit/>
          </a:bodyPr>
          <a:lstStyle/>
          <a:p>
            <a:pPr algn="r"/>
            <a:r>
              <a:rPr lang="en-US" b="1" dirty="0">
                <a:solidFill>
                  <a:srgbClr val="7030A0"/>
                </a:solidFill>
              </a:rPr>
              <a:t>INFLAMMATION,</a:t>
            </a:r>
          </a:p>
          <a:p>
            <a:pPr algn="ctr"/>
            <a:r>
              <a:rPr lang="en-US" b="1" dirty="0">
                <a:solidFill>
                  <a:srgbClr val="7030A0"/>
                </a:solidFill>
              </a:rPr>
              <a:t>HYPERTENSION</a:t>
            </a:r>
          </a:p>
        </p:txBody>
      </p:sp>
      <p:sp>
        <p:nvSpPr>
          <p:cNvPr id="13" name="TextBox 12">
            <a:extLst>
              <a:ext uri="{FF2B5EF4-FFF2-40B4-BE49-F238E27FC236}">
                <a16:creationId xmlns:a16="http://schemas.microsoft.com/office/drawing/2014/main" id="{73AD7B6A-5E05-3549-8695-FD99D2195182}"/>
              </a:ext>
            </a:extLst>
          </p:cNvPr>
          <p:cNvSpPr txBox="1"/>
          <p:nvPr/>
        </p:nvSpPr>
        <p:spPr>
          <a:xfrm>
            <a:off x="5303640" y="4455001"/>
            <a:ext cx="1803378" cy="646331"/>
          </a:xfrm>
          <a:prstGeom prst="rect">
            <a:avLst/>
          </a:prstGeom>
          <a:noFill/>
        </p:spPr>
        <p:txBody>
          <a:bodyPr wrap="none" rtlCol="0">
            <a:spAutoFit/>
          </a:bodyPr>
          <a:lstStyle/>
          <a:p>
            <a:pPr algn="ctr"/>
            <a:r>
              <a:rPr lang="en-US" dirty="0" err="1">
                <a:solidFill>
                  <a:srgbClr val="FF0000"/>
                </a:solidFill>
              </a:rPr>
              <a:t>Lysophosphatidyl</a:t>
            </a:r>
            <a:endParaRPr lang="en-US" dirty="0">
              <a:solidFill>
                <a:srgbClr val="FF0000"/>
              </a:solidFill>
            </a:endParaRPr>
          </a:p>
          <a:p>
            <a:pPr algn="ctr"/>
            <a:r>
              <a:rPr lang="en-US" dirty="0">
                <a:solidFill>
                  <a:srgbClr val="FF0000"/>
                </a:solidFill>
              </a:rPr>
              <a:t>serine</a:t>
            </a:r>
          </a:p>
        </p:txBody>
      </p:sp>
      <p:sp>
        <p:nvSpPr>
          <p:cNvPr id="14" name="TextBox 13">
            <a:extLst>
              <a:ext uri="{FF2B5EF4-FFF2-40B4-BE49-F238E27FC236}">
                <a16:creationId xmlns:a16="http://schemas.microsoft.com/office/drawing/2014/main" id="{C605929B-F0E7-984D-BC0A-A44DF94DAEBD}"/>
              </a:ext>
            </a:extLst>
          </p:cNvPr>
          <p:cNvSpPr txBox="1"/>
          <p:nvPr/>
        </p:nvSpPr>
        <p:spPr>
          <a:xfrm>
            <a:off x="5470219" y="5304566"/>
            <a:ext cx="1517723" cy="369332"/>
          </a:xfrm>
          <a:prstGeom prst="rect">
            <a:avLst/>
          </a:prstGeom>
          <a:noFill/>
        </p:spPr>
        <p:txBody>
          <a:bodyPr wrap="none" rtlCol="0">
            <a:spAutoFit/>
          </a:bodyPr>
          <a:lstStyle/>
          <a:p>
            <a:pPr algn="ctr"/>
            <a:r>
              <a:rPr lang="en-US" b="1" dirty="0">
                <a:solidFill>
                  <a:srgbClr val="7030A0"/>
                </a:solidFill>
              </a:rPr>
              <a:t>THROMBOSIS</a:t>
            </a:r>
          </a:p>
        </p:txBody>
      </p:sp>
      <p:sp>
        <p:nvSpPr>
          <p:cNvPr id="15" name="TextBox 14">
            <a:extLst>
              <a:ext uri="{FF2B5EF4-FFF2-40B4-BE49-F238E27FC236}">
                <a16:creationId xmlns:a16="http://schemas.microsoft.com/office/drawing/2014/main" id="{3DD0C05B-6183-614D-9528-C6AE8164C6F3}"/>
              </a:ext>
            </a:extLst>
          </p:cNvPr>
          <p:cNvSpPr txBox="1"/>
          <p:nvPr/>
        </p:nvSpPr>
        <p:spPr>
          <a:xfrm>
            <a:off x="5158880" y="3448348"/>
            <a:ext cx="2102050" cy="784830"/>
          </a:xfrm>
          <a:prstGeom prst="rect">
            <a:avLst/>
          </a:prstGeom>
          <a:noFill/>
        </p:spPr>
        <p:txBody>
          <a:bodyPr wrap="none" rtlCol="0">
            <a:spAutoFit/>
          </a:bodyPr>
          <a:lstStyle/>
          <a:p>
            <a:pPr algn="ctr"/>
            <a:r>
              <a:rPr lang="en-US" dirty="0"/>
              <a:t>Mitochondrial stress</a:t>
            </a:r>
            <a:endParaRPr lang="en-US" sz="900" dirty="0"/>
          </a:p>
          <a:p>
            <a:pPr algn="ctr"/>
            <a:endParaRPr lang="en-US" sz="900" dirty="0"/>
          </a:p>
          <a:p>
            <a:pPr algn="ctr"/>
            <a:r>
              <a:rPr lang="en-US" dirty="0"/>
              <a:t>Apoptosis</a:t>
            </a:r>
          </a:p>
        </p:txBody>
      </p:sp>
      <p:sp>
        <p:nvSpPr>
          <p:cNvPr id="16" name="TextBox 15">
            <a:extLst>
              <a:ext uri="{FF2B5EF4-FFF2-40B4-BE49-F238E27FC236}">
                <a16:creationId xmlns:a16="http://schemas.microsoft.com/office/drawing/2014/main" id="{0D3C7536-197D-224C-AA51-9095664B00DA}"/>
              </a:ext>
            </a:extLst>
          </p:cNvPr>
          <p:cNvSpPr txBox="1"/>
          <p:nvPr/>
        </p:nvSpPr>
        <p:spPr>
          <a:xfrm>
            <a:off x="7893488" y="1483169"/>
            <a:ext cx="1771447" cy="646331"/>
          </a:xfrm>
          <a:prstGeom prst="rect">
            <a:avLst/>
          </a:prstGeom>
          <a:noFill/>
        </p:spPr>
        <p:txBody>
          <a:bodyPr wrap="none" rtlCol="0">
            <a:spAutoFit/>
          </a:bodyPr>
          <a:lstStyle/>
          <a:p>
            <a:pPr algn="ctr"/>
            <a:r>
              <a:rPr lang="en-US" b="1" dirty="0">
                <a:solidFill>
                  <a:srgbClr val="7030A0"/>
                </a:solidFill>
              </a:rPr>
              <a:t>ACIDOSIS,</a:t>
            </a:r>
          </a:p>
          <a:p>
            <a:pPr algn="ctr"/>
            <a:r>
              <a:rPr lang="en-US" b="1" dirty="0">
                <a:solidFill>
                  <a:srgbClr val="7030A0"/>
                </a:solidFill>
              </a:rPr>
              <a:t>TISSUE DAMAGE</a:t>
            </a:r>
          </a:p>
        </p:txBody>
      </p:sp>
      <p:sp>
        <p:nvSpPr>
          <p:cNvPr id="17" name="Oval 16">
            <a:extLst>
              <a:ext uri="{FF2B5EF4-FFF2-40B4-BE49-F238E27FC236}">
                <a16:creationId xmlns:a16="http://schemas.microsoft.com/office/drawing/2014/main" id="{67AB744D-EAAF-544A-968E-D7BDE0703291}"/>
              </a:ext>
            </a:extLst>
          </p:cNvPr>
          <p:cNvSpPr/>
          <p:nvPr/>
        </p:nvSpPr>
        <p:spPr>
          <a:xfrm>
            <a:off x="4372532" y="819873"/>
            <a:ext cx="5738959" cy="3589531"/>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0CCDEF5E-93A7-534B-8844-41352471B19F}"/>
              </a:ext>
            </a:extLst>
          </p:cNvPr>
          <p:cNvSpPr txBox="1"/>
          <p:nvPr/>
        </p:nvSpPr>
        <p:spPr>
          <a:xfrm>
            <a:off x="3386909" y="3433466"/>
            <a:ext cx="1048813" cy="369332"/>
          </a:xfrm>
          <a:prstGeom prst="rect">
            <a:avLst/>
          </a:prstGeom>
          <a:noFill/>
        </p:spPr>
        <p:txBody>
          <a:bodyPr wrap="none" rtlCol="0">
            <a:spAutoFit/>
          </a:bodyPr>
          <a:lstStyle/>
          <a:p>
            <a:pPr algn="ctr"/>
            <a:r>
              <a:rPr lang="en-US" b="1" dirty="0">
                <a:solidFill>
                  <a:srgbClr val="7030A0"/>
                </a:solidFill>
              </a:rPr>
              <a:t>HYPOXIA</a:t>
            </a:r>
          </a:p>
        </p:txBody>
      </p:sp>
      <p:cxnSp>
        <p:nvCxnSpPr>
          <p:cNvPr id="21" name="Straight Arrow Connector 20">
            <a:extLst>
              <a:ext uri="{FF2B5EF4-FFF2-40B4-BE49-F238E27FC236}">
                <a16:creationId xmlns:a16="http://schemas.microsoft.com/office/drawing/2014/main" id="{C81EB011-702C-6A45-A50C-E12F77F81964}"/>
              </a:ext>
            </a:extLst>
          </p:cNvPr>
          <p:cNvCxnSpPr>
            <a:cxnSpLocks/>
            <a:stCxn id="20" idx="3"/>
          </p:cNvCxnSpPr>
          <p:nvPr/>
        </p:nvCxnSpPr>
        <p:spPr>
          <a:xfrm>
            <a:off x="4435722" y="3618132"/>
            <a:ext cx="73719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EDAB2B5-A3D0-064D-8114-E908D84CAB87}"/>
              </a:ext>
            </a:extLst>
          </p:cNvPr>
          <p:cNvCxnSpPr>
            <a:cxnSpLocks/>
          </p:cNvCxnSpPr>
          <p:nvPr/>
        </p:nvCxnSpPr>
        <p:spPr>
          <a:xfrm flipV="1">
            <a:off x="3678811" y="2031484"/>
            <a:ext cx="0" cy="5523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F410FB0-EC3D-414B-BA23-59FCA24E2E07}"/>
              </a:ext>
            </a:extLst>
          </p:cNvPr>
          <p:cNvCxnSpPr>
            <a:cxnSpLocks/>
          </p:cNvCxnSpPr>
          <p:nvPr/>
        </p:nvCxnSpPr>
        <p:spPr>
          <a:xfrm>
            <a:off x="3712165" y="3139728"/>
            <a:ext cx="58922" cy="3803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ABF3439-33E6-FD45-951B-316483CCCCD6}"/>
              </a:ext>
            </a:extLst>
          </p:cNvPr>
          <p:cNvCxnSpPr>
            <a:cxnSpLocks/>
          </p:cNvCxnSpPr>
          <p:nvPr/>
        </p:nvCxnSpPr>
        <p:spPr>
          <a:xfrm flipH="1">
            <a:off x="4085269" y="2875714"/>
            <a:ext cx="163859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687E205-58A7-A84D-87BA-BD723510E5E2}"/>
              </a:ext>
            </a:extLst>
          </p:cNvPr>
          <p:cNvCxnSpPr>
            <a:cxnSpLocks/>
            <a:endCxn id="7" idx="1"/>
          </p:cNvCxnSpPr>
          <p:nvPr/>
        </p:nvCxnSpPr>
        <p:spPr>
          <a:xfrm flipV="1">
            <a:off x="6711117" y="2858879"/>
            <a:ext cx="1269372" cy="755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7F5923D-E8B2-D14A-A41A-1C4412BA83A9}"/>
              </a:ext>
            </a:extLst>
          </p:cNvPr>
          <p:cNvCxnSpPr>
            <a:cxnSpLocks/>
            <a:stCxn id="7" idx="2"/>
          </p:cNvCxnSpPr>
          <p:nvPr/>
        </p:nvCxnSpPr>
        <p:spPr>
          <a:xfrm flipH="1">
            <a:off x="7179018" y="3043545"/>
            <a:ext cx="1608423" cy="53197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CFAFE3A-9C77-B941-B5B2-CA7CE6BBA9C8}"/>
              </a:ext>
            </a:extLst>
          </p:cNvPr>
          <p:cNvCxnSpPr>
            <a:cxnSpLocks/>
            <a:stCxn id="7" idx="0"/>
            <a:endCxn id="16" idx="2"/>
          </p:cNvCxnSpPr>
          <p:nvPr/>
        </p:nvCxnSpPr>
        <p:spPr>
          <a:xfrm flipH="1" flipV="1">
            <a:off x="8779212" y="2129500"/>
            <a:ext cx="8229" cy="5447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012951D3-6FF2-3B45-A9DD-79C4A5E2F984}"/>
              </a:ext>
            </a:extLst>
          </p:cNvPr>
          <p:cNvCxnSpPr>
            <a:cxnSpLocks/>
          </p:cNvCxnSpPr>
          <p:nvPr/>
        </p:nvCxnSpPr>
        <p:spPr>
          <a:xfrm flipV="1">
            <a:off x="6600562" y="3156164"/>
            <a:ext cx="0" cy="783147"/>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6D172AC3-1379-CC42-972C-476F17ABB9E3}"/>
              </a:ext>
            </a:extLst>
          </p:cNvPr>
          <p:cNvCxnSpPr>
            <a:cxnSpLocks/>
            <a:endCxn id="14" idx="0"/>
          </p:cNvCxnSpPr>
          <p:nvPr/>
        </p:nvCxnSpPr>
        <p:spPr>
          <a:xfrm flipH="1">
            <a:off x="6229081" y="5001370"/>
            <a:ext cx="4576" cy="30319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6904F8FD-25C6-3E4B-86BC-5C4735E1523E}"/>
              </a:ext>
            </a:extLst>
          </p:cNvPr>
          <p:cNvCxnSpPr>
            <a:cxnSpLocks/>
          </p:cNvCxnSpPr>
          <p:nvPr/>
        </p:nvCxnSpPr>
        <p:spPr>
          <a:xfrm>
            <a:off x="6221643" y="4139558"/>
            <a:ext cx="0" cy="44856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91F500A5-29E9-974E-8EF0-B18CFDEAD90C}"/>
              </a:ext>
            </a:extLst>
          </p:cNvPr>
          <p:cNvCxnSpPr>
            <a:cxnSpLocks/>
          </p:cNvCxnSpPr>
          <p:nvPr/>
        </p:nvCxnSpPr>
        <p:spPr>
          <a:xfrm>
            <a:off x="6212450" y="3230152"/>
            <a:ext cx="0" cy="34693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7C08C5BD-77AB-D845-86F3-5C166F0DE95D}"/>
              </a:ext>
            </a:extLst>
          </p:cNvPr>
          <p:cNvCxnSpPr>
            <a:cxnSpLocks/>
          </p:cNvCxnSpPr>
          <p:nvPr/>
        </p:nvCxnSpPr>
        <p:spPr>
          <a:xfrm>
            <a:off x="6218800" y="3722487"/>
            <a:ext cx="0" cy="2356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80064B57-E525-0E47-AD88-D0A6A8A9C096}"/>
              </a:ext>
            </a:extLst>
          </p:cNvPr>
          <p:cNvSpPr txBox="1"/>
          <p:nvPr/>
        </p:nvSpPr>
        <p:spPr>
          <a:xfrm>
            <a:off x="6583692" y="3066715"/>
            <a:ext cx="753732" cy="369332"/>
          </a:xfrm>
          <a:prstGeom prst="rect">
            <a:avLst/>
          </a:prstGeom>
          <a:noFill/>
        </p:spPr>
        <p:txBody>
          <a:bodyPr wrap="none" rtlCol="0">
            <a:spAutoFit/>
          </a:bodyPr>
          <a:lstStyle/>
          <a:p>
            <a:r>
              <a:rPr lang="en-US" dirty="0">
                <a:solidFill>
                  <a:srgbClr val="FF0000"/>
                </a:solidFill>
              </a:rPr>
              <a:t>NADH</a:t>
            </a:r>
          </a:p>
        </p:txBody>
      </p:sp>
      <p:cxnSp>
        <p:nvCxnSpPr>
          <p:cNvPr id="79" name="Straight Arrow Connector 78">
            <a:extLst>
              <a:ext uri="{FF2B5EF4-FFF2-40B4-BE49-F238E27FC236}">
                <a16:creationId xmlns:a16="http://schemas.microsoft.com/office/drawing/2014/main" id="{77955122-FC84-1944-822D-DE3E021807B6}"/>
              </a:ext>
            </a:extLst>
          </p:cNvPr>
          <p:cNvCxnSpPr>
            <a:cxnSpLocks/>
          </p:cNvCxnSpPr>
          <p:nvPr/>
        </p:nvCxnSpPr>
        <p:spPr>
          <a:xfrm flipV="1">
            <a:off x="6904571" y="3362689"/>
            <a:ext cx="157209" cy="1651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71FD4AE0-16DA-2647-B5C0-0876A2CBC257}"/>
              </a:ext>
            </a:extLst>
          </p:cNvPr>
          <p:cNvCxnSpPr>
            <a:cxnSpLocks/>
          </p:cNvCxnSpPr>
          <p:nvPr/>
        </p:nvCxnSpPr>
        <p:spPr>
          <a:xfrm flipV="1">
            <a:off x="7242011" y="2990076"/>
            <a:ext cx="1064526" cy="1737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6AD38CFF-F32C-7A40-9CFF-3777C67C385A}"/>
              </a:ext>
            </a:extLst>
          </p:cNvPr>
          <p:cNvCxnSpPr>
            <a:cxnSpLocks/>
          </p:cNvCxnSpPr>
          <p:nvPr/>
        </p:nvCxnSpPr>
        <p:spPr>
          <a:xfrm>
            <a:off x="4487779" y="1919229"/>
            <a:ext cx="3492710" cy="2164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639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268423" y="5993649"/>
            <a:ext cx="10515600" cy="80085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dirty="0"/>
              <a:t>Supplementary Figure S1. </a:t>
            </a:r>
            <a:r>
              <a:rPr lang="en-US" sz="1400" dirty="0" err="1"/>
              <a:t>LipidNetwork</a:t>
            </a:r>
            <a:r>
              <a:rPr lang="en-US" sz="1400" dirty="0"/>
              <a:t> output revealing PE-perturbed enzymes. Ellipses, rectangles and triangles respectively denote enzymes, metabolites and specific reactions. Black and red lines correspond to metabolic and CoA-generating steps. The intensity of red and blue edges around enzymes respectively represent their positive or negative contribution to the observed lipidomic perturbations. ACAT and ACOT are extra enzymes, not present in </a:t>
            </a:r>
            <a:r>
              <a:rPr lang="en-US" sz="1400" dirty="0" err="1"/>
              <a:t>LipidNetwork</a:t>
            </a:r>
            <a:r>
              <a:rPr lang="en-US" sz="1400" dirty="0"/>
              <a:t>, which contribute to the observed changes and have elevated mRNA levels.</a:t>
            </a:r>
          </a:p>
        </p:txBody>
      </p:sp>
      <p:pic>
        <p:nvPicPr>
          <p:cNvPr id="12" name="Picture 11" descr="C:\Users\mgzwa\AppData\Local\Microsoft\Windows\Temporary Internet Files\Content.Outlook\S8R9E7EE\PE-New (6).png">
            <a:extLst>
              <a:ext uri="{FF2B5EF4-FFF2-40B4-BE49-F238E27FC236}">
                <a16:creationId xmlns:a16="http://schemas.microsoft.com/office/drawing/2014/main" id="{A4E3B655-2C81-1C44-9C85-AA306787BEEE}"/>
              </a:ext>
            </a:extLst>
          </p:cNvPr>
          <p:cNvPicPr/>
          <p:nvPr/>
        </p:nvPicPr>
        <p:blipFill rotWithShape="1">
          <a:blip r:embed="rId2" cstate="print">
            <a:extLst>
              <a:ext uri="{28A0092B-C50C-407E-A947-70E740481C1C}">
                <a14:useLocalDpi xmlns:a14="http://schemas.microsoft.com/office/drawing/2010/main" val="0"/>
              </a:ext>
            </a:extLst>
          </a:blip>
          <a:srcRect l="9841" t="2288" r="23514" b="3470"/>
          <a:stretch/>
        </p:blipFill>
        <p:spPr bwMode="auto">
          <a:xfrm>
            <a:off x="1130300" y="97361"/>
            <a:ext cx="9653723" cy="5803149"/>
          </a:xfrm>
          <a:prstGeom prst="rect">
            <a:avLst/>
          </a:prstGeom>
          <a:noFill/>
          <a:ln>
            <a:noFill/>
          </a:ln>
          <a:extLst>
            <a:ext uri="{53640926-AAD7-44D8-BBD7-CCE9431645EC}">
              <a14:shadowObscured xmlns:a14="http://schemas.microsoft.com/office/drawing/2010/main"/>
            </a:ext>
          </a:extLst>
        </p:spPr>
      </p:pic>
      <p:cxnSp>
        <p:nvCxnSpPr>
          <p:cNvPr id="4" name="Straight Arrow Connector 3">
            <a:extLst>
              <a:ext uri="{FF2B5EF4-FFF2-40B4-BE49-F238E27FC236}">
                <a16:creationId xmlns:a16="http://schemas.microsoft.com/office/drawing/2014/main" id="{16E9D942-CFF3-D444-9961-1D992675466A}"/>
              </a:ext>
            </a:extLst>
          </p:cNvPr>
          <p:cNvCxnSpPr>
            <a:cxnSpLocks/>
          </p:cNvCxnSpPr>
          <p:nvPr/>
        </p:nvCxnSpPr>
        <p:spPr>
          <a:xfrm flipH="1">
            <a:off x="6229350" y="2757488"/>
            <a:ext cx="500063" cy="21431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Left Brace 8">
            <a:extLst>
              <a:ext uri="{FF2B5EF4-FFF2-40B4-BE49-F238E27FC236}">
                <a16:creationId xmlns:a16="http://schemas.microsoft.com/office/drawing/2014/main" id="{9EF1E3FD-4010-5A4C-92A1-AB1A82F5D431}"/>
              </a:ext>
            </a:extLst>
          </p:cNvPr>
          <p:cNvSpPr/>
          <p:nvPr/>
        </p:nvSpPr>
        <p:spPr>
          <a:xfrm>
            <a:off x="5214938" y="2971800"/>
            <a:ext cx="311285" cy="2724987"/>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dirty="0"/>
          </a:p>
        </p:txBody>
      </p:sp>
      <p:cxnSp>
        <p:nvCxnSpPr>
          <p:cNvPr id="13" name="Straight Arrow Connector 12">
            <a:extLst>
              <a:ext uri="{FF2B5EF4-FFF2-40B4-BE49-F238E27FC236}">
                <a16:creationId xmlns:a16="http://schemas.microsoft.com/office/drawing/2014/main" id="{D6BEF6B2-59E5-694B-A427-40152E9BAB5C}"/>
              </a:ext>
            </a:extLst>
          </p:cNvPr>
          <p:cNvCxnSpPr>
            <a:cxnSpLocks/>
          </p:cNvCxnSpPr>
          <p:nvPr/>
        </p:nvCxnSpPr>
        <p:spPr>
          <a:xfrm flipH="1" flipV="1">
            <a:off x="3171826" y="4329113"/>
            <a:ext cx="1157287" cy="3000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Right Brace 15">
            <a:extLst>
              <a:ext uri="{FF2B5EF4-FFF2-40B4-BE49-F238E27FC236}">
                <a16:creationId xmlns:a16="http://schemas.microsoft.com/office/drawing/2014/main" id="{880F3D8D-AF27-F24D-92AE-6BC7FD2998EF}"/>
              </a:ext>
            </a:extLst>
          </p:cNvPr>
          <p:cNvSpPr/>
          <p:nvPr/>
        </p:nvSpPr>
        <p:spPr>
          <a:xfrm>
            <a:off x="6858000" y="3457575"/>
            <a:ext cx="214313" cy="2239212"/>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9CB04321-D697-C444-8F29-11250181FCC4}"/>
              </a:ext>
            </a:extLst>
          </p:cNvPr>
          <p:cNvCxnSpPr>
            <a:cxnSpLocks/>
          </p:cNvCxnSpPr>
          <p:nvPr/>
        </p:nvCxnSpPr>
        <p:spPr>
          <a:xfrm flipH="1">
            <a:off x="3750469" y="5295901"/>
            <a:ext cx="642938" cy="3000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A905C06-2546-3141-96BD-73701DD63D28}"/>
              </a:ext>
            </a:extLst>
          </p:cNvPr>
          <p:cNvCxnSpPr>
            <a:cxnSpLocks/>
          </p:cNvCxnSpPr>
          <p:nvPr/>
        </p:nvCxnSpPr>
        <p:spPr>
          <a:xfrm>
            <a:off x="7117625" y="4584700"/>
            <a:ext cx="373223" cy="23971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4F6A28F-D555-AD43-B4D4-0DE0EF2649EA}"/>
              </a:ext>
            </a:extLst>
          </p:cNvPr>
          <p:cNvCxnSpPr>
            <a:cxnSpLocks/>
          </p:cNvCxnSpPr>
          <p:nvPr/>
        </p:nvCxnSpPr>
        <p:spPr>
          <a:xfrm>
            <a:off x="7670800" y="4893733"/>
            <a:ext cx="458788" cy="10213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B79EBE2-0C73-1C40-844C-519B5D2ED154}"/>
              </a:ext>
            </a:extLst>
          </p:cNvPr>
          <p:cNvCxnSpPr>
            <a:cxnSpLocks/>
          </p:cNvCxnSpPr>
          <p:nvPr/>
        </p:nvCxnSpPr>
        <p:spPr>
          <a:xfrm flipV="1">
            <a:off x="8282607" y="4136650"/>
            <a:ext cx="1328254" cy="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62B3F7AD-6216-A648-8387-5D6B90055189}"/>
              </a:ext>
            </a:extLst>
          </p:cNvPr>
          <p:cNvSpPr txBox="1"/>
          <p:nvPr/>
        </p:nvSpPr>
        <p:spPr>
          <a:xfrm>
            <a:off x="9686924" y="3894832"/>
            <a:ext cx="841897" cy="461665"/>
          </a:xfrm>
          <a:prstGeom prst="rect">
            <a:avLst/>
          </a:prstGeom>
          <a:noFill/>
          <a:ln>
            <a:solidFill>
              <a:schemeClr val="tx1"/>
            </a:solidFill>
          </a:ln>
        </p:spPr>
        <p:txBody>
          <a:bodyPr wrap="none" rtlCol="0">
            <a:spAutoFit/>
          </a:bodyPr>
          <a:lstStyle/>
          <a:p>
            <a:r>
              <a:rPr lang="en-US" sz="2400" dirty="0"/>
              <a:t>+CoA</a:t>
            </a:r>
          </a:p>
        </p:txBody>
      </p:sp>
      <p:sp>
        <p:nvSpPr>
          <p:cNvPr id="28" name="TextBox 27">
            <a:extLst>
              <a:ext uri="{FF2B5EF4-FFF2-40B4-BE49-F238E27FC236}">
                <a16:creationId xmlns:a16="http://schemas.microsoft.com/office/drawing/2014/main" id="{B59F3115-ED4D-F54B-AA90-6AD3F3009A89}"/>
              </a:ext>
            </a:extLst>
          </p:cNvPr>
          <p:cNvSpPr txBox="1"/>
          <p:nvPr/>
        </p:nvSpPr>
        <p:spPr>
          <a:xfrm>
            <a:off x="2921792" y="5365105"/>
            <a:ext cx="841897" cy="461665"/>
          </a:xfrm>
          <a:prstGeom prst="rect">
            <a:avLst/>
          </a:prstGeom>
          <a:noFill/>
          <a:ln>
            <a:solidFill>
              <a:schemeClr val="tx1"/>
            </a:solidFill>
          </a:ln>
        </p:spPr>
        <p:txBody>
          <a:bodyPr wrap="none" rtlCol="0">
            <a:spAutoFit/>
          </a:bodyPr>
          <a:lstStyle/>
          <a:p>
            <a:r>
              <a:rPr lang="en-US" sz="2400" dirty="0"/>
              <a:t>+CoA</a:t>
            </a:r>
          </a:p>
        </p:txBody>
      </p:sp>
      <p:sp>
        <p:nvSpPr>
          <p:cNvPr id="2" name="Oval 1">
            <a:extLst>
              <a:ext uri="{FF2B5EF4-FFF2-40B4-BE49-F238E27FC236}">
                <a16:creationId xmlns:a16="http://schemas.microsoft.com/office/drawing/2014/main" id="{F7444905-C3AA-9A48-983B-A4FE70F6B221}"/>
              </a:ext>
            </a:extLst>
          </p:cNvPr>
          <p:cNvSpPr/>
          <p:nvPr/>
        </p:nvSpPr>
        <p:spPr>
          <a:xfrm>
            <a:off x="4221699" y="5475989"/>
            <a:ext cx="499533" cy="235257"/>
          </a:xfrm>
          <a:prstGeom prst="ellipse">
            <a:avLst/>
          </a:prstGeom>
          <a:solidFill>
            <a:srgbClr val="64E3F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6ED1FA3B-DB7A-7B4F-8E23-D9417C74A7ED}"/>
              </a:ext>
            </a:extLst>
          </p:cNvPr>
          <p:cNvSpPr/>
          <p:nvPr/>
        </p:nvSpPr>
        <p:spPr>
          <a:xfrm>
            <a:off x="4572000" y="2560298"/>
            <a:ext cx="499533" cy="235257"/>
          </a:xfrm>
          <a:prstGeom prst="ellipse">
            <a:avLst/>
          </a:prstGeom>
          <a:solidFill>
            <a:srgbClr val="64E3F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riangle 2">
            <a:extLst>
              <a:ext uri="{FF2B5EF4-FFF2-40B4-BE49-F238E27FC236}">
                <a16:creationId xmlns:a16="http://schemas.microsoft.com/office/drawing/2014/main" id="{1217569E-C0A3-144A-BE1E-264D25D17477}"/>
              </a:ext>
            </a:extLst>
          </p:cNvPr>
          <p:cNvSpPr/>
          <p:nvPr/>
        </p:nvSpPr>
        <p:spPr>
          <a:xfrm>
            <a:off x="4817539" y="3080277"/>
            <a:ext cx="152400" cy="130328"/>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iangle 20">
            <a:extLst>
              <a:ext uri="{FF2B5EF4-FFF2-40B4-BE49-F238E27FC236}">
                <a16:creationId xmlns:a16="http://schemas.microsoft.com/office/drawing/2014/main" id="{2C46179C-7AE8-D443-A4B0-564D635AE120}"/>
              </a:ext>
            </a:extLst>
          </p:cNvPr>
          <p:cNvSpPr/>
          <p:nvPr/>
        </p:nvSpPr>
        <p:spPr>
          <a:xfrm>
            <a:off x="4724137" y="4699225"/>
            <a:ext cx="152400" cy="130328"/>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93AADE0-B1EF-ED42-A11E-32704E6250FC}"/>
              </a:ext>
            </a:extLst>
          </p:cNvPr>
          <p:cNvSpPr txBox="1"/>
          <p:nvPr/>
        </p:nvSpPr>
        <p:spPr>
          <a:xfrm>
            <a:off x="4597409" y="2531536"/>
            <a:ext cx="458780" cy="246221"/>
          </a:xfrm>
          <a:prstGeom prst="rect">
            <a:avLst/>
          </a:prstGeom>
          <a:noFill/>
        </p:spPr>
        <p:txBody>
          <a:bodyPr wrap="none" rtlCol="0">
            <a:spAutoFit/>
          </a:bodyPr>
          <a:lstStyle/>
          <a:p>
            <a:r>
              <a:rPr lang="en-US" sz="1000" dirty="0"/>
              <a:t>CRAT</a:t>
            </a:r>
          </a:p>
        </p:txBody>
      </p:sp>
      <p:sp>
        <p:nvSpPr>
          <p:cNvPr id="22" name="TextBox 21">
            <a:extLst>
              <a:ext uri="{FF2B5EF4-FFF2-40B4-BE49-F238E27FC236}">
                <a16:creationId xmlns:a16="http://schemas.microsoft.com/office/drawing/2014/main" id="{B55CC0D9-4929-4846-8B98-597351168F69}"/>
              </a:ext>
            </a:extLst>
          </p:cNvPr>
          <p:cNvSpPr txBox="1"/>
          <p:nvPr/>
        </p:nvSpPr>
        <p:spPr>
          <a:xfrm>
            <a:off x="4267209" y="5461013"/>
            <a:ext cx="470000" cy="246221"/>
          </a:xfrm>
          <a:prstGeom prst="rect">
            <a:avLst/>
          </a:prstGeom>
          <a:noFill/>
        </p:spPr>
        <p:txBody>
          <a:bodyPr wrap="none" rtlCol="0">
            <a:spAutoFit/>
          </a:bodyPr>
          <a:lstStyle/>
          <a:p>
            <a:r>
              <a:rPr lang="en-US" sz="1000" dirty="0"/>
              <a:t>CROT</a:t>
            </a:r>
          </a:p>
        </p:txBody>
      </p:sp>
      <p:cxnSp>
        <p:nvCxnSpPr>
          <p:cNvPr id="37" name="Straight Arrow Connector 36">
            <a:extLst>
              <a:ext uri="{FF2B5EF4-FFF2-40B4-BE49-F238E27FC236}">
                <a16:creationId xmlns:a16="http://schemas.microsoft.com/office/drawing/2014/main" id="{3D02D39C-E410-B644-AEB5-35002941216B}"/>
              </a:ext>
            </a:extLst>
          </p:cNvPr>
          <p:cNvCxnSpPr>
            <a:cxnSpLocks/>
            <a:endCxn id="3" idx="3"/>
          </p:cNvCxnSpPr>
          <p:nvPr/>
        </p:nvCxnSpPr>
        <p:spPr>
          <a:xfrm flipV="1">
            <a:off x="4534170" y="3210605"/>
            <a:ext cx="359569" cy="7856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A7318A23-9CAD-D74F-9655-9E8D9CE77791}"/>
              </a:ext>
            </a:extLst>
          </p:cNvPr>
          <p:cNvCxnSpPr>
            <a:cxnSpLocks/>
            <a:stCxn id="21" idx="2"/>
          </p:cNvCxnSpPr>
          <p:nvPr/>
        </p:nvCxnSpPr>
        <p:spPr>
          <a:xfrm flipH="1">
            <a:off x="3008446" y="4829553"/>
            <a:ext cx="171569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E939A410-9444-774F-92C3-AB135EAD212B}"/>
              </a:ext>
            </a:extLst>
          </p:cNvPr>
          <p:cNvCxnSpPr>
            <a:cxnSpLocks/>
            <a:stCxn id="3" idx="2"/>
          </p:cNvCxnSpPr>
          <p:nvPr/>
        </p:nvCxnSpPr>
        <p:spPr>
          <a:xfrm flipH="1">
            <a:off x="2955929" y="3210605"/>
            <a:ext cx="1861610" cy="5042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EA1490AD-55C0-6E45-BA3C-DC679574876F}"/>
              </a:ext>
            </a:extLst>
          </p:cNvPr>
          <p:cNvCxnSpPr>
            <a:cxnSpLocks/>
            <a:stCxn id="5" idx="2"/>
            <a:endCxn id="3" idx="0"/>
          </p:cNvCxnSpPr>
          <p:nvPr/>
        </p:nvCxnSpPr>
        <p:spPr>
          <a:xfrm>
            <a:off x="4826799" y="2777757"/>
            <a:ext cx="66940" cy="3025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2B2AC38E-41E9-0A4F-8A94-74FE8398B830}"/>
              </a:ext>
            </a:extLst>
          </p:cNvPr>
          <p:cNvCxnSpPr>
            <a:cxnSpLocks/>
            <a:endCxn id="3" idx="5"/>
          </p:cNvCxnSpPr>
          <p:nvPr/>
        </p:nvCxnSpPr>
        <p:spPr>
          <a:xfrm flipH="1">
            <a:off x="4931839" y="3080277"/>
            <a:ext cx="698498" cy="6516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ACA59232-EA34-6C40-8410-3C3A816E7320}"/>
              </a:ext>
            </a:extLst>
          </p:cNvPr>
          <p:cNvCxnSpPr>
            <a:cxnSpLocks/>
            <a:endCxn id="21" idx="4"/>
          </p:cNvCxnSpPr>
          <p:nvPr/>
        </p:nvCxnSpPr>
        <p:spPr>
          <a:xfrm flipH="1">
            <a:off x="4876537" y="4257791"/>
            <a:ext cx="756642" cy="5717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D09F3B31-E287-D246-95A5-7E0ABEE11EA5}"/>
              </a:ext>
            </a:extLst>
          </p:cNvPr>
          <p:cNvCxnSpPr>
            <a:cxnSpLocks/>
            <a:stCxn id="22" idx="0"/>
            <a:endCxn id="21" idx="3"/>
          </p:cNvCxnSpPr>
          <p:nvPr/>
        </p:nvCxnSpPr>
        <p:spPr>
          <a:xfrm flipV="1">
            <a:off x="4502209" y="4829553"/>
            <a:ext cx="298128" cy="6314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60C6B840-AC2F-EC42-8EC4-69A843B533FE}"/>
              </a:ext>
            </a:extLst>
          </p:cNvPr>
          <p:cNvCxnSpPr>
            <a:cxnSpLocks/>
            <a:endCxn id="21" idx="5"/>
          </p:cNvCxnSpPr>
          <p:nvPr/>
        </p:nvCxnSpPr>
        <p:spPr>
          <a:xfrm>
            <a:off x="4534170" y="4048110"/>
            <a:ext cx="304267" cy="7162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562D7AF-F0F0-474A-81C5-0ADA9DA6B302}"/>
              </a:ext>
            </a:extLst>
          </p:cNvPr>
          <p:cNvCxnSpPr>
            <a:cxnSpLocks/>
          </p:cNvCxnSpPr>
          <p:nvPr/>
        </p:nvCxnSpPr>
        <p:spPr>
          <a:xfrm flipH="1">
            <a:off x="4572000" y="4329113"/>
            <a:ext cx="642938" cy="3000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548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268422" y="5856489"/>
            <a:ext cx="11268257" cy="10015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000" dirty="0"/>
              <a:t>Supplementary Figure S2. PANK1 tissue-specific transcript profile. Placental level indicated by red arrow.</a:t>
            </a:r>
          </a:p>
        </p:txBody>
      </p:sp>
      <p:pic>
        <p:nvPicPr>
          <p:cNvPr id="3" name="Picture 2">
            <a:extLst>
              <a:ext uri="{FF2B5EF4-FFF2-40B4-BE49-F238E27FC236}">
                <a16:creationId xmlns:a16="http://schemas.microsoft.com/office/drawing/2014/main" id="{931EB045-4255-0E4D-9315-A74417EE20E1}"/>
              </a:ext>
            </a:extLst>
          </p:cNvPr>
          <p:cNvPicPr>
            <a:picLocks noChangeAspect="1"/>
          </p:cNvPicPr>
          <p:nvPr/>
        </p:nvPicPr>
        <p:blipFill rotWithShape="1">
          <a:blip r:embed="rId2">
            <a:extLst>
              <a:ext uri="{28A0092B-C50C-407E-A947-70E740481C1C}">
                <a14:useLocalDpi xmlns:a14="http://schemas.microsoft.com/office/drawing/2010/main"/>
              </a:ext>
            </a:extLst>
          </a:blip>
          <a:srcRect t="11202" r="26144" b="6477"/>
          <a:stretch/>
        </p:blipFill>
        <p:spPr>
          <a:xfrm>
            <a:off x="2209800" y="379237"/>
            <a:ext cx="7373112" cy="5183363"/>
          </a:xfrm>
          <a:prstGeom prst="rect">
            <a:avLst/>
          </a:prstGeom>
        </p:spPr>
      </p:pic>
      <p:cxnSp>
        <p:nvCxnSpPr>
          <p:cNvPr id="6" name="Straight Arrow Connector 5">
            <a:extLst>
              <a:ext uri="{FF2B5EF4-FFF2-40B4-BE49-F238E27FC236}">
                <a16:creationId xmlns:a16="http://schemas.microsoft.com/office/drawing/2014/main" id="{85E9A480-EF05-6940-AAAB-6F326BC68E8F}"/>
              </a:ext>
            </a:extLst>
          </p:cNvPr>
          <p:cNvCxnSpPr>
            <a:cxnSpLocks/>
          </p:cNvCxnSpPr>
          <p:nvPr/>
        </p:nvCxnSpPr>
        <p:spPr>
          <a:xfrm>
            <a:off x="7168896" y="3072384"/>
            <a:ext cx="0" cy="111556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9179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2286000" y="1156235"/>
            <a:ext cx="9585960" cy="442213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t>Metabolite node</a:t>
            </a:r>
          </a:p>
          <a:p>
            <a:pPr marL="0" indent="0">
              <a:buNone/>
            </a:pPr>
            <a:r>
              <a:rPr lang="en-US" sz="2000" dirty="0"/>
              <a:t>Reaction node</a:t>
            </a:r>
          </a:p>
          <a:p>
            <a:pPr marL="0" indent="0">
              <a:buNone/>
            </a:pPr>
            <a:r>
              <a:rPr lang="en-US" sz="2000" dirty="0"/>
              <a:t>Reaction node found in human metabolism</a:t>
            </a:r>
          </a:p>
          <a:p>
            <a:pPr marL="0" indent="0">
              <a:buNone/>
            </a:pPr>
            <a:r>
              <a:rPr lang="en-US" sz="2000" dirty="0"/>
              <a:t>Node for external area of metabolism</a:t>
            </a:r>
          </a:p>
          <a:p>
            <a:pPr marL="0" indent="0">
              <a:buNone/>
            </a:pPr>
            <a:r>
              <a:rPr lang="en-US" sz="2000" dirty="0"/>
              <a:t>Reaction: CoA producing, mRNAs for enzymes elevated</a:t>
            </a:r>
          </a:p>
          <a:p>
            <a:pPr marL="0" indent="0">
              <a:buNone/>
            </a:pPr>
            <a:r>
              <a:rPr lang="en-US" sz="2000" dirty="0"/>
              <a:t>Reaction: CoA producing, mRNAs for enzymes down</a:t>
            </a:r>
          </a:p>
          <a:p>
            <a:pPr marL="0" indent="0">
              <a:buNone/>
            </a:pPr>
            <a:r>
              <a:rPr lang="en-US" sz="2000" dirty="0"/>
              <a:t>Reaction: CoA consuming, mRNAs for enzymes elevated</a:t>
            </a:r>
          </a:p>
          <a:p>
            <a:pPr marL="0" indent="0">
              <a:buNone/>
            </a:pPr>
            <a:r>
              <a:rPr lang="en-US" sz="2000" dirty="0"/>
              <a:t>Reaction: CoA consuming, mRNAs for enzymes down</a:t>
            </a:r>
          </a:p>
          <a:p>
            <a:pPr marL="0" indent="0">
              <a:buNone/>
            </a:pPr>
            <a:r>
              <a:rPr lang="en-US" sz="2000" dirty="0"/>
              <a:t>Reaction: other, mRNAs for enzymes elevated</a:t>
            </a:r>
          </a:p>
          <a:p>
            <a:pPr marL="0" indent="0">
              <a:buNone/>
            </a:pPr>
            <a:r>
              <a:rPr lang="en-US" sz="2000" dirty="0"/>
              <a:t>Reaction: other, mRNAs for enzymes down</a:t>
            </a:r>
          </a:p>
          <a:p>
            <a:pPr marL="0" indent="0">
              <a:buNone/>
            </a:pPr>
            <a:r>
              <a:rPr lang="en-US" sz="2000" dirty="0"/>
              <a:t>Reaction: levels of isozyme mRNAs both elevated and down</a:t>
            </a:r>
          </a:p>
          <a:p>
            <a:pPr marL="0" indent="0">
              <a:buNone/>
            </a:pPr>
            <a:r>
              <a:rPr lang="en-US" sz="2000" dirty="0"/>
              <a:t>Direction of reaction, red and blue respectively denote probable higher and lower flux</a:t>
            </a:r>
          </a:p>
          <a:p>
            <a:pPr marL="0" indent="0">
              <a:buNone/>
            </a:pPr>
            <a:r>
              <a:rPr lang="en-US" sz="2000" dirty="0"/>
              <a:t>Perturbed lipid: red and blue denote elevated and lower levels in PE;  dashed = inferred change</a:t>
            </a:r>
          </a:p>
        </p:txBody>
      </p:sp>
      <p:sp>
        <p:nvSpPr>
          <p:cNvPr id="2" name="Oval 1">
            <a:extLst>
              <a:ext uri="{FF2B5EF4-FFF2-40B4-BE49-F238E27FC236}">
                <a16:creationId xmlns:a16="http://schemas.microsoft.com/office/drawing/2014/main" id="{A003F0D6-1467-6E4F-92C9-DC377B37EADD}"/>
              </a:ext>
            </a:extLst>
          </p:cNvPr>
          <p:cNvSpPr/>
          <p:nvPr/>
        </p:nvSpPr>
        <p:spPr>
          <a:xfrm>
            <a:off x="1752600" y="1194338"/>
            <a:ext cx="137160" cy="12192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7E6BA3E-32C5-F04C-9561-C017DA6FD7EE}"/>
              </a:ext>
            </a:extLst>
          </p:cNvPr>
          <p:cNvSpPr/>
          <p:nvPr/>
        </p:nvSpPr>
        <p:spPr>
          <a:xfrm>
            <a:off x="1531307" y="1834417"/>
            <a:ext cx="579746" cy="259080"/>
          </a:xfrm>
          <a:prstGeom prst="rect">
            <a:avLst/>
          </a:prstGeom>
          <a:solidFill>
            <a:srgbClr val="B3E79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727313E-8B86-2744-A0F7-222C1032AE06}"/>
              </a:ext>
            </a:extLst>
          </p:cNvPr>
          <p:cNvSpPr/>
          <p:nvPr/>
        </p:nvSpPr>
        <p:spPr>
          <a:xfrm>
            <a:off x="1531307" y="1483898"/>
            <a:ext cx="579746" cy="2590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D149937-11B4-1D47-A805-F7F0F6C8AE65}"/>
              </a:ext>
            </a:extLst>
          </p:cNvPr>
          <p:cNvSpPr/>
          <p:nvPr/>
        </p:nvSpPr>
        <p:spPr>
          <a:xfrm>
            <a:off x="1531307" y="3145055"/>
            <a:ext cx="579746" cy="259080"/>
          </a:xfrm>
          <a:prstGeom prst="rect">
            <a:avLst/>
          </a:prstGeom>
          <a:solidFill>
            <a:srgbClr val="B3E79A"/>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ECE529C-F2F5-5E46-B87D-824CF2E60267}"/>
              </a:ext>
            </a:extLst>
          </p:cNvPr>
          <p:cNvSpPr/>
          <p:nvPr/>
        </p:nvSpPr>
        <p:spPr>
          <a:xfrm>
            <a:off x="1531307" y="3785133"/>
            <a:ext cx="579746" cy="259080"/>
          </a:xfrm>
          <a:prstGeom prst="rect">
            <a:avLst/>
          </a:prstGeom>
          <a:solidFill>
            <a:srgbClr val="B3E79A"/>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845C496-5450-9540-A980-3191652465F3}"/>
              </a:ext>
            </a:extLst>
          </p:cNvPr>
          <p:cNvSpPr/>
          <p:nvPr/>
        </p:nvSpPr>
        <p:spPr>
          <a:xfrm>
            <a:off x="1531307" y="2489737"/>
            <a:ext cx="579746" cy="259080"/>
          </a:xfrm>
          <a:prstGeom prst="rect">
            <a:avLst/>
          </a:prstGeom>
          <a:solidFill>
            <a:srgbClr val="B3E79A"/>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10" name="Rectangle 9">
            <a:extLst>
              <a:ext uri="{FF2B5EF4-FFF2-40B4-BE49-F238E27FC236}">
                <a16:creationId xmlns:a16="http://schemas.microsoft.com/office/drawing/2014/main" id="{31462FC6-68C7-8649-B2AA-D80B344B0A59}"/>
              </a:ext>
            </a:extLst>
          </p:cNvPr>
          <p:cNvSpPr/>
          <p:nvPr/>
        </p:nvSpPr>
        <p:spPr>
          <a:xfrm>
            <a:off x="1531307" y="2809776"/>
            <a:ext cx="579746" cy="259080"/>
          </a:xfrm>
          <a:prstGeom prst="rect">
            <a:avLst/>
          </a:prstGeom>
          <a:solidFill>
            <a:srgbClr val="B3E79A"/>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E41E12E-1631-5247-8046-9FA82DC69F50}"/>
              </a:ext>
            </a:extLst>
          </p:cNvPr>
          <p:cNvSpPr/>
          <p:nvPr/>
        </p:nvSpPr>
        <p:spPr>
          <a:xfrm>
            <a:off x="1531307" y="3465094"/>
            <a:ext cx="579746" cy="259080"/>
          </a:xfrm>
          <a:prstGeom prst="rect">
            <a:avLst/>
          </a:prstGeom>
          <a:solidFill>
            <a:srgbClr val="B3E79A"/>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ounded Rectangle 2">
            <a:extLst>
              <a:ext uri="{FF2B5EF4-FFF2-40B4-BE49-F238E27FC236}">
                <a16:creationId xmlns:a16="http://schemas.microsoft.com/office/drawing/2014/main" id="{926BBA68-B75A-7647-BB86-E8AD102808E8}"/>
              </a:ext>
            </a:extLst>
          </p:cNvPr>
          <p:cNvSpPr/>
          <p:nvPr/>
        </p:nvSpPr>
        <p:spPr>
          <a:xfrm>
            <a:off x="1531307" y="2169698"/>
            <a:ext cx="579746" cy="27432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4A1E3C7A-7F2D-D147-A11B-C46A4EC6D1D6}"/>
              </a:ext>
            </a:extLst>
          </p:cNvPr>
          <p:cNvSpPr>
            <a:spLocks noGrp="1"/>
          </p:cNvSpPr>
          <p:nvPr>
            <p:ph type="title"/>
          </p:nvPr>
        </p:nvSpPr>
        <p:spPr>
          <a:xfrm>
            <a:off x="838200" y="365125"/>
            <a:ext cx="10515600" cy="1006475"/>
          </a:xfrm>
        </p:spPr>
        <p:txBody>
          <a:bodyPr>
            <a:normAutofit/>
          </a:bodyPr>
          <a:lstStyle/>
          <a:p>
            <a:pPr algn="ctr"/>
            <a:r>
              <a:rPr lang="en-US" sz="2800" dirty="0"/>
              <a:t>Metabolic chart </a:t>
            </a:r>
            <a:r>
              <a:rPr lang="en-US" sz="2800" dirty="0" err="1"/>
              <a:t>colour</a:t>
            </a:r>
            <a:r>
              <a:rPr lang="en-US" sz="2800" dirty="0"/>
              <a:t> scheme</a:t>
            </a:r>
          </a:p>
        </p:txBody>
      </p:sp>
      <p:sp>
        <p:nvSpPr>
          <p:cNvPr id="13" name="Rectangle 12">
            <a:extLst>
              <a:ext uri="{FF2B5EF4-FFF2-40B4-BE49-F238E27FC236}">
                <a16:creationId xmlns:a16="http://schemas.microsoft.com/office/drawing/2014/main" id="{EAC7501D-B805-0B4C-AC4A-2125D03401EE}"/>
              </a:ext>
            </a:extLst>
          </p:cNvPr>
          <p:cNvSpPr/>
          <p:nvPr/>
        </p:nvSpPr>
        <p:spPr>
          <a:xfrm>
            <a:off x="1546547" y="4120413"/>
            <a:ext cx="579746" cy="259080"/>
          </a:xfrm>
          <a:prstGeom prst="rect">
            <a:avLst/>
          </a:prstGeom>
          <a:solidFill>
            <a:srgbClr val="B3E79A"/>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AC3B247-C12F-9E49-9855-52745AD046E9}"/>
              </a:ext>
            </a:extLst>
          </p:cNvPr>
          <p:cNvSpPr/>
          <p:nvPr/>
        </p:nvSpPr>
        <p:spPr>
          <a:xfrm>
            <a:off x="1546547" y="4440453"/>
            <a:ext cx="579746" cy="259080"/>
          </a:xfrm>
          <a:prstGeom prst="rect">
            <a:avLst/>
          </a:prstGeom>
          <a:solidFill>
            <a:srgbClr val="B3E79A"/>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7F2244E5-5916-5940-B13C-520214783DE5}"/>
              </a:ext>
            </a:extLst>
          </p:cNvPr>
          <p:cNvCxnSpPr>
            <a:cxnSpLocks/>
          </p:cNvCxnSpPr>
          <p:nvPr/>
        </p:nvCxnSpPr>
        <p:spPr>
          <a:xfrm>
            <a:off x="1531307" y="4897658"/>
            <a:ext cx="579746"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Content Placeholder 2">
            <a:extLst>
              <a:ext uri="{FF2B5EF4-FFF2-40B4-BE49-F238E27FC236}">
                <a16:creationId xmlns:a16="http://schemas.microsoft.com/office/drawing/2014/main" id="{BA96C51D-559B-0241-B132-C3C161A4FBA4}"/>
              </a:ext>
            </a:extLst>
          </p:cNvPr>
          <p:cNvSpPr txBox="1">
            <a:spLocks/>
          </p:cNvSpPr>
          <p:nvPr/>
        </p:nvSpPr>
        <p:spPr>
          <a:xfrm>
            <a:off x="268422" y="5856489"/>
            <a:ext cx="11268257" cy="10015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000" dirty="0"/>
              <a:t>Supplementary Figure S3.  Key to Figures S4-S13. Other information pertinent to PE has also been added.  </a:t>
            </a:r>
          </a:p>
        </p:txBody>
      </p:sp>
      <p:sp>
        <p:nvSpPr>
          <p:cNvPr id="18" name="Oval 17">
            <a:extLst>
              <a:ext uri="{FF2B5EF4-FFF2-40B4-BE49-F238E27FC236}">
                <a16:creationId xmlns:a16="http://schemas.microsoft.com/office/drawing/2014/main" id="{AC994B45-BD61-6445-8F2C-6F66247690B1}"/>
              </a:ext>
            </a:extLst>
          </p:cNvPr>
          <p:cNvSpPr/>
          <p:nvPr/>
        </p:nvSpPr>
        <p:spPr>
          <a:xfrm>
            <a:off x="1395662" y="5061011"/>
            <a:ext cx="820487" cy="293354"/>
          </a:xfrm>
          <a:prstGeom prst="ellipse">
            <a:avLst/>
          </a:prstGeom>
          <a:solidFill>
            <a:schemeClr val="bg1">
              <a:alpha val="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70095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268424" y="6387349"/>
            <a:ext cx="11580676" cy="62088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Supplementary Figure S4. PE-perturbed enzymes for CoA synthesis. </a:t>
            </a:r>
            <a:r>
              <a:rPr lang="en-US" sz="1600" dirty="0" err="1"/>
              <a:t>Colour</a:t>
            </a:r>
            <a:r>
              <a:rPr lang="en-US" sz="1600" dirty="0"/>
              <a:t> coding is defined in Figure S3.</a:t>
            </a:r>
          </a:p>
        </p:txBody>
      </p:sp>
      <p:grpSp>
        <p:nvGrpSpPr>
          <p:cNvPr id="5" name="Group 4">
            <a:extLst>
              <a:ext uri="{FF2B5EF4-FFF2-40B4-BE49-F238E27FC236}">
                <a16:creationId xmlns:a16="http://schemas.microsoft.com/office/drawing/2014/main" id="{F7C29F94-7D48-7D41-B42B-B9FB0D4EC9D2}"/>
              </a:ext>
            </a:extLst>
          </p:cNvPr>
          <p:cNvGrpSpPr/>
          <p:nvPr/>
        </p:nvGrpSpPr>
        <p:grpSpPr>
          <a:xfrm>
            <a:off x="749300" y="77491"/>
            <a:ext cx="11232683" cy="6358034"/>
            <a:chOff x="749300" y="77491"/>
            <a:chExt cx="11232683" cy="6358034"/>
          </a:xfrm>
        </p:grpSpPr>
        <p:pic>
          <p:nvPicPr>
            <p:cNvPr id="3" name="Picture 2">
              <a:extLst>
                <a:ext uri="{FF2B5EF4-FFF2-40B4-BE49-F238E27FC236}">
                  <a16:creationId xmlns:a16="http://schemas.microsoft.com/office/drawing/2014/main" id="{B173F799-A5FA-2E49-AE51-7572474327D0}"/>
                </a:ext>
              </a:extLst>
            </p:cNvPr>
            <p:cNvPicPr>
              <a:picLocks noChangeAspect="1"/>
            </p:cNvPicPr>
            <p:nvPr/>
          </p:nvPicPr>
          <p:blipFill rotWithShape="1">
            <a:blip r:embed="rId2"/>
            <a:srcRect l="1183" t="6555" r="4040" b="736"/>
            <a:stretch/>
          </p:blipFill>
          <p:spPr>
            <a:xfrm>
              <a:off x="1228725" y="77491"/>
              <a:ext cx="9449608" cy="6358034"/>
            </a:xfrm>
            <a:prstGeom prst="rect">
              <a:avLst/>
            </a:prstGeom>
          </p:spPr>
        </p:pic>
        <p:sp>
          <p:nvSpPr>
            <p:cNvPr id="4" name="Rectangle 3">
              <a:extLst>
                <a:ext uri="{FF2B5EF4-FFF2-40B4-BE49-F238E27FC236}">
                  <a16:creationId xmlns:a16="http://schemas.microsoft.com/office/drawing/2014/main" id="{59E9A06B-2FD8-E742-BF99-6C64147DD543}"/>
                </a:ext>
              </a:extLst>
            </p:cNvPr>
            <p:cNvSpPr/>
            <p:nvPr/>
          </p:nvSpPr>
          <p:spPr>
            <a:xfrm>
              <a:off x="6435720" y="3146156"/>
              <a:ext cx="526942" cy="24797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7944504-5ED4-A24E-A24C-2745153A48CE}"/>
                </a:ext>
              </a:extLst>
            </p:cNvPr>
            <p:cNvSpPr/>
            <p:nvPr/>
          </p:nvSpPr>
          <p:spPr>
            <a:xfrm>
              <a:off x="7526795" y="4282267"/>
              <a:ext cx="526942" cy="24797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48D153-DA52-9B48-BE02-EA1CAFC232F4}"/>
                </a:ext>
              </a:extLst>
            </p:cNvPr>
            <p:cNvSpPr/>
            <p:nvPr/>
          </p:nvSpPr>
          <p:spPr>
            <a:xfrm>
              <a:off x="7754103" y="3632975"/>
              <a:ext cx="526942" cy="24797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CDA890D-04C1-F54E-B3E9-76457A295F62}"/>
                </a:ext>
              </a:extLst>
            </p:cNvPr>
            <p:cNvSpPr/>
            <p:nvPr/>
          </p:nvSpPr>
          <p:spPr>
            <a:xfrm>
              <a:off x="8439903" y="5824046"/>
              <a:ext cx="526942" cy="24797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17BA185-04CD-9445-A5CE-426617F43B5E}"/>
                </a:ext>
              </a:extLst>
            </p:cNvPr>
            <p:cNvSpPr/>
            <p:nvPr/>
          </p:nvSpPr>
          <p:spPr>
            <a:xfrm>
              <a:off x="6883399" y="3966834"/>
              <a:ext cx="526942" cy="24797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B6AF2C5-49A6-7C4B-BFA2-DF1C371E5B17}"/>
                </a:ext>
              </a:extLst>
            </p:cNvPr>
            <p:cNvSpPr/>
            <p:nvPr/>
          </p:nvSpPr>
          <p:spPr>
            <a:xfrm>
              <a:off x="6883399" y="4555640"/>
              <a:ext cx="526942" cy="24797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6F338764-1276-A240-82FC-E1B0EC40DA3C}"/>
                </a:ext>
              </a:extLst>
            </p:cNvPr>
            <p:cNvSpPr txBox="1"/>
            <p:nvPr/>
          </p:nvSpPr>
          <p:spPr>
            <a:xfrm>
              <a:off x="8839200" y="336542"/>
              <a:ext cx="3142783" cy="1754326"/>
            </a:xfrm>
            <a:prstGeom prst="rect">
              <a:avLst/>
            </a:prstGeom>
            <a:noFill/>
            <a:ln w="12700">
              <a:solidFill>
                <a:schemeClr val="tx1"/>
              </a:solidFill>
            </a:ln>
          </p:spPr>
          <p:txBody>
            <a:bodyPr wrap="none" rtlCol="0">
              <a:spAutoFit/>
            </a:bodyPr>
            <a:lstStyle/>
            <a:p>
              <a:r>
                <a:rPr lang="en-US" dirty="0">
                  <a:solidFill>
                    <a:srgbClr val="00B0F0"/>
                  </a:solidFill>
                </a:rPr>
                <a:t>2.7.1.33</a:t>
              </a:r>
              <a:r>
                <a:rPr lang="en-US" dirty="0"/>
                <a:t> – PANK1 in cytoplasm </a:t>
              </a:r>
            </a:p>
            <a:p>
              <a:r>
                <a:rPr lang="en-US" dirty="0"/>
                <a:t>is allosterically inhibited by CoA</a:t>
              </a:r>
            </a:p>
            <a:p>
              <a:r>
                <a:rPr lang="en-US" dirty="0">
                  <a:solidFill>
                    <a:srgbClr val="7030A0"/>
                  </a:solidFill>
                </a:rPr>
                <a:t>2.6.1.42</a:t>
              </a:r>
              <a:r>
                <a:rPr lang="en-US" dirty="0"/>
                <a:t> – BCAT1, BCAT2</a:t>
              </a:r>
            </a:p>
            <a:p>
              <a:r>
                <a:rPr lang="en-US" dirty="0">
                  <a:solidFill>
                    <a:srgbClr val="00B0F0"/>
                  </a:solidFill>
                </a:rPr>
                <a:t>4.1.1.36</a:t>
              </a:r>
              <a:r>
                <a:rPr lang="en-US" dirty="0"/>
                <a:t> – PPCDC</a:t>
              </a:r>
            </a:p>
            <a:p>
              <a:r>
                <a:rPr lang="en-US" dirty="0">
                  <a:solidFill>
                    <a:srgbClr val="7030A0"/>
                  </a:solidFill>
                </a:rPr>
                <a:t>2.6.1.42</a:t>
              </a:r>
              <a:r>
                <a:rPr lang="en-US" dirty="0"/>
                <a:t> – PPCS</a:t>
              </a:r>
              <a:endParaRPr lang="en-US" dirty="0">
                <a:solidFill>
                  <a:srgbClr val="00B0F0"/>
                </a:solidFill>
              </a:endParaRPr>
            </a:p>
            <a:p>
              <a:r>
                <a:rPr lang="en-US" dirty="0">
                  <a:solidFill>
                    <a:srgbClr val="7030A0"/>
                  </a:solidFill>
                </a:rPr>
                <a:t>2.7.1.24</a:t>
              </a:r>
              <a:r>
                <a:rPr lang="en-US" dirty="0"/>
                <a:t> – DAKD</a:t>
              </a:r>
            </a:p>
          </p:txBody>
        </p:sp>
        <p:sp>
          <p:nvSpPr>
            <p:cNvPr id="12" name="TextBox 11">
              <a:extLst>
                <a:ext uri="{FF2B5EF4-FFF2-40B4-BE49-F238E27FC236}">
                  <a16:creationId xmlns:a16="http://schemas.microsoft.com/office/drawing/2014/main" id="{0FE98144-512E-2248-80E1-5D7342C9BFCF}"/>
                </a:ext>
              </a:extLst>
            </p:cNvPr>
            <p:cNvSpPr txBox="1"/>
            <p:nvPr/>
          </p:nvSpPr>
          <p:spPr>
            <a:xfrm>
              <a:off x="749300" y="2933342"/>
              <a:ext cx="2442079" cy="369332"/>
            </a:xfrm>
            <a:prstGeom prst="rect">
              <a:avLst/>
            </a:prstGeom>
            <a:noFill/>
            <a:ln w="12700">
              <a:solidFill>
                <a:srgbClr val="FF0000"/>
              </a:solidFill>
            </a:ln>
          </p:spPr>
          <p:txBody>
            <a:bodyPr wrap="none" rtlCol="0">
              <a:spAutoFit/>
            </a:bodyPr>
            <a:lstStyle/>
            <a:p>
              <a:r>
                <a:rPr lang="en-US" dirty="0">
                  <a:solidFill>
                    <a:srgbClr val="FF0000"/>
                  </a:solidFill>
                </a:rPr>
                <a:t>Pantothenate from diet</a:t>
              </a:r>
            </a:p>
          </p:txBody>
        </p:sp>
        <p:cxnSp>
          <p:nvCxnSpPr>
            <p:cNvPr id="13" name="Straight Arrow Connector 12">
              <a:extLst>
                <a:ext uri="{FF2B5EF4-FFF2-40B4-BE49-F238E27FC236}">
                  <a16:creationId xmlns:a16="http://schemas.microsoft.com/office/drawing/2014/main" id="{9B7EDE4E-53B2-9440-A57F-2046926A3C03}"/>
                </a:ext>
              </a:extLst>
            </p:cNvPr>
            <p:cNvCxnSpPr>
              <a:cxnSpLocks/>
              <a:stCxn id="12" idx="3"/>
            </p:cNvCxnSpPr>
            <p:nvPr/>
          </p:nvCxnSpPr>
          <p:spPr>
            <a:xfrm>
              <a:off x="3191379" y="3118008"/>
              <a:ext cx="2663321" cy="15213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2297B8FA-B391-4043-8A37-13AF28BDE51F}"/>
                </a:ext>
              </a:extLst>
            </p:cNvPr>
            <p:cNvSpPr/>
            <p:nvPr/>
          </p:nvSpPr>
          <p:spPr>
            <a:xfrm>
              <a:off x="7208003" y="1715275"/>
              <a:ext cx="526942" cy="247973"/>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2AF700F0-FAD5-1546-8402-2A56A4C0974A}"/>
                </a:ext>
              </a:extLst>
            </p:cNvPr>
            <p:cNvCxnSpPr>
              <a:cxnSpLocks/>
            </p:cNvCxnSpPr>
            <p:nvPr/>
          </p:nvCxnSpPr>
          <p:spPr>
            <a:xfrm>
              <a:off x="6962662" y="3270142"/>
              <a:ext cx="772283"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173B8DF-6D32-0A4D-9E7B-1FE49D9C2B05}"/>
                </a:ext>
              </a:extLst>
            </p:cNvPr>
            <p:cNvCxnSpPr>
              <a:cxnSpLocks/>
            </p:cNvCxnSpPr>
            <p:nvPr/>
          </p:nvCxnSpPr>
          <p:spPr>
            <a:xfrm>
              <a:off x="6542216" y="4797199"/>
              <a:ext cx="1192729" cy="6414"/>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F0958BE-7108-9A40-B39D-486807B230B4}"/>
                </a:ext>
              </a:extLst>
            </p:cNvPr>
            <p:cNvCxnSpPr>
              <a:cxnSpLocks/>
            </p:cNvCxnSpPr>
            <p:nvPr/>
          </p:nvCxnSpPr>
          <p:spPr>
            <a:xfrm>
              <a:off x="5880622" y="3254902"/>
              <a:ext cx="555098"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E921516-ECBD-E340-B55E-B44137C6E897}"/>
                </a:ext>
              </a:extLst>
            </p:cNvPr>
            <p:cNvCxnSpPr>
              <a:cxnSpLocks/>
            </p:cNvCxnSpPr>
            <p:nvPr/>
          </p:nvCxnSpPr>
          <p:spPr>
            <a:xfrm>
              <a:off x="7471474" y="4090820"/>
              <a:ext cx="248231"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A478A43-2189-3D46-AB47-B96AF93E9C7A}"/>
                </a:ext>
              </a:extLst>
            </p:cNvPr>
            <p:cNvCxnSpPr>
              <a:cxnSpLocks/>
            </p:cNvCxnSpPr>
            <p:nvPr/>
          </p:nvCxnSpPr>
          <p:spPr>
            <a:xfrm>
              <a:off x="6542216" y="4090820"/>
              <a:ext cx="341183" cy="0"/>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2446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76932C6-F89B-4146-A3F8-61E2C167CA00}"/>
              </a:ext>
            </a:extLst>
          </p:cNvPr>
          <p:cNvSpPr txBox="1">
            <a:spLocks/>
          </p:cNvSpPr>
          <p:nvPr/>
        </p:nvSpPr>
        <p:spPr>
          <a:xfrm>
            <a:off x="63500" y="6463948"/>
            <a:ext cx="11995150" cy="9296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Supplementary Figure S5. PE-perturbed enzymes in sphingolipid metabolism. </a:t>
            </a:r>
            <a:r>
              <a:rPr lang="en-US" sz="1600" dirty="0" err="1"/>
              <a:t>Colour</a:t>
            </a:r>
            <a:r>
              <a:rPr lang="en-US" sz="1600" dirty="0"/>
              <a:t> coding is defined in Figure S3.</a:t>
            </a:r>
          </a:p>
        </p:txBody>
      </p:sp>
      <p:sp>
        <p:nvSpPr>
          <p:cNvPr id="6" name="TextBox 5">
            <a:extLst>
              <a:ext uri="{FF2B5EF4-FFF2-40B4-BE49-F238E27FC236}">
                <a16:creationId xmlns:a16="http://schemas.microsoft.com/office/drawing/2014/main" id="{DC07E2CC-CD52-EA48-BBA0-D8E2A74DADE7}"/>
              </a:ext>
            </a:extLst>
          </p:cNvPr>
          <p:cNvSpPr txBox="1"/>
          <p:nvPr/>
        </p:nvSpPr>
        <p:spPr>
          <a:xfrm>
            <a:off x="196740" y="764729"/>
            <a:ext cx="2848254" cy="3970318"/>
          </a:xfrm>
          <a:prstGeom prst="rect">
            <a:avLst/>
          </a:prstGeom>
          <a:noFill/>
        </p:spPr>
        <p:txBody>
          <a:bodyPr wrap="square" rtlCol="0">
            <a:spAutoFit/>
          </a:bodyPr>
          <a:lstStyle/>
          <a:p>
            <a:r>
              <a:rPr lang="en-US" sz="1400" dirty="0">
                <a:solidFill>
                  <a:srgbClr val="00B050"/>
                </a:solidFill>
              </a:rPr>
              <a:t>2.7.1.91</a:t>
            </a:r>
            <a:r>
              <a:rPr lang="en-US" sz="1400" dirty="0">
                <a:solidFill>
                  <a:srgbClr val="00B0F0"/>
                </a:solidFill>
              </a:rPr>
              <a:t>   </a:t>
            </a:r>
            <a:r>
              <a:rPr lang="en-US" sz="1400" dirty="0"/>
              <a:t>SPHK1 (D) </a:t>
            </a:r>
            <a:r>
              <a:rPr lang="en-GB" sz="1400" dirty="0"/>
              <a:t>has a negative effect on intracellular ceramide levels, enhances cell growth and inhibits apoptosis. SPHK2 (U) inhibits growth &amp; pro-apoptotic. (PubMed:16118219)</a:t>
            </a:r>
          </a:p>
          <a:p>
            <a:r>
              <a:rPr lang="en-GB" sz="1400" dirty="0">
                <a:solidFill>
                  <a:srgbClr val="FF0000"/>
                </a:solidFill>
              </a:rPr>
              <a:t>2.3.1.50</a:t>
            </a:r>
            <a:r>
              <a:rPr lang="en-GB" sz="1400" dirty="0">
                <a:solidFill>
                  <a:srgbClr val="00B0F0"/>
                </a:solidFill>
              </a:rPr>
              <a:t> </a:t>
            </a:r>
            <a:r>
              <a:rPr lang="en-GB" sz="1400" dirty="0"/>
              <a:t>Serine </a:t>
            </a:r>
            <a:r>
              <a:rPr lang="en-GB" sz="1400" dirty="0" err="1"/>
              <a:t>palmitoyltransferase</a:t>
            </a:r>
            <a:r>
              <a:rPr lang="en-GB" sz="1400" dirty="0"/>
              <a:t> (</a:t>
            </a:r>
            <a:r>
              <a:rPr lang="en-GB" sz="1400" dirty="0">
                <a:solidFill>
                  <a:srgbClr val="FF0000"/>
                </a:solidFill>
              </a:rPr>
              <a:t>subunit A</a:t>
            </a:r>
            <a:r>
              <a:rPr lang="en-GB" sz="1400" dirty="0"/>
              <a:t>)</a:t>
            </a:r>
            <a:endParaRPr lang="en-GB" sz="1400" dirty="0">
              <a:solidFill>
                <a:srgbClr val="00B0F0"/>
              </a:solidFill>
            </a:endParaRPr>
          </a:p>
          <a:p>
            <a:r>
              <a:rPr lang="en-GB" sz="1400" dirty="0">
                <a:solidFill>
                  <a:srgbClr val="7030A0"/>
                </a:solidFill>
              </a:rPr>
              <a:t>2.3.1.24</a:t>
            </a:r>
            <a:r>
              <a:rPr lang="en-GB" sz="1400" dirty="0">
                <a:solidFill>
                  <a:srgbClr val="FF0000"/>
                </a:solidFill>
              </a:rPr>
              <a:t> </a:t>
            </a:r>
            <a:r>
              <a:rPr lang="en-GB" sz="1400" dirty="0"/>
              <a:t> CERS2,5,6 (U), CERS3 (D, specific to </a:t>
            </a:r>
            <a:r>
              <a:rPr lang="en-GB" sz="1400" dirty="0" err="1"/>
              <a:t>sphinganine</a:t>
            </a:r>
            <a:r>
              <a:rPr lang="en-GB" sz="1400" dirty="0"/>
              <a:t> and v. long acyls &gt;C22)</a:t>
            </a:r>
          </a:p>
          <a:p>
            <a:r>
              <a:rPr lang="en-GB" sz="1400" dirty="0">
                <a:solidFill>
                  <a:srgbClr val="00B050"/>
                </a:solidFill>
              </a:rPr>
              <a:t>2.4.1.274</a:t>
            </a:r>
            <a:r>
              <a:rPr lang="en-GB" sz="1400" dirty="0"/>
              <a:t> =B4GALT6 (D). B4GALT1,4,5, 7 all (U)</a:t>
            </a:r>
          </a:p>
          <a:p>
            <a:r>
              <a:rPr lang="en-GB" sz="1400" dirty="0">
                <a:solidFill>
                  <a:srgbClr val="00B050"/>
                </a:solidFill>
              </a:rPr>
              <a:t>3.1.4.12</a:t>
            </a:r>
            <a:r>
              <a:rPr lang="en-GB" sz="1400" dirty="0"/>
              <a:t> isozymes mixed U &amp; D, lysosomal U.</a:t>
            </a:r>
          </a:p>
          <a:p>
            <a:r>
              <a:rPr lang="en-GB" sz="1400" dirty="0">
                <a:solidFill>
                  <a:srgbClr val="00B050"/>
                </a:solidFill>
              </a:rPr>
              <a:t>3.2.1.18</a:t>
            </a:r>
            <a:r>
              <a:rPr lang="en-GB" sz="1400" dirty="0"/>
              <a:t>  lysosomal U, other compartments D</a:t>
            </a:r>
          </a:p>
          <a:p>
            <a:r>
              <a:rPr lang="en-GB" sz="1400" dirty="0">
                <a:solidFill>
                  <a:srgbClr val="00B050"/>
                </a:solidFill>
              </a:rPr>
              <a:t>3.1.6.8</a:t>
            </a:r>
            <a:r>
              <a:rPr lang="en-GB" sz="1400" dirty="0"/>
              <a:t>  ARSA (U), other ARSs (D)</a:t>
            </a:r>
            <a:endParaRPr lang="en-US" sz="1400" dirty="0"/>
          </a:p>
        </p:txBody>
      </p:sp>
      <p:grpSp>
        <p:nvGrpSpPr>
          <p:cNvPr id="36" name="Group 35">
            <a:extLst>
              <a:ext uri="{FF2B5EF4-FFF2-40B4-BE49-F238E27FC236}">
                <a16:creationId xmlns:a16="http://schemas.microsoft.com/office/drawing/2014/main" id="{D96990E3-D66B-524E-9241-CDE185F6B79C}"/>
              </a:ext>
            </a:extLst>
          </p:cNvPr>
          <p:cNvGrpSpPr/>
          <p:nvPr/>
        </p:nvGrpSpPr>
        <p:grpSpPr>
          <a:xfrm>
            <a:off x="3082682" y="-357188"/>
            <a:ext cx="9408828" cy="6821136"/>
            <a:chOff x="3082682" y="-357188"/>
            <a:chExt cx="9408828" cy="6821136"/>
          </a:xfrm>
        </p:grpSpPr>
        <p:pic>
          <p:nvPicPr>
            <p:cNvPr id="5" name="Picture 4">
              <a:extLst>
                <a:ext uri="{FF2B5EF4-FFF2-40B4-BE49-F238E27FC236}">
                  <a16:creationId xmlns:a16="http://schemas.microsoft.com/office/drawing/2014/main" id="{D4FCBCAA-ED5D-9240-B410-182B13F57EB4}"/>
                </a:ext>
              </a:extLst>
            </p:cNvPr>
            <p:cNvPicPr>
              <a:picLocks noChangeAspect="1"/>
            </p:cNvPicPr>
            <p:nvPr/>
          </p:nvPicPr>
          <p:blipFill>
            <a:blip r:embed="rId2"/>
            <a:stretch>
              <a:fillRect/>
            </a:stretch>
          </p:blipFill>
          <p:spPr>
            <a:xfrm>
              <a:off x="3082682" y="-357188"/>
              <a:ext cx="9408828" cy="6821136"/>
            </a:xfrm>
            <a:prstGeom prst="rect">
              <a:avLst/>
            </a:prstGeom>
          </p:spPr>
        </p:pic>
        <p:sp>
          <p:nvSpPr>
            <p:cNvPr id="9" name="Rectangle 8">
              <a:extLst>
                <a:ext uri="{FF2B5EF4-FFF2-40B4-BE49-F238E27FC236}">
                  <a16:creationId xmlns:a16="http://schemas.microsoft.com/office/drawing/2014/main" id="{100E8350-34D5-DA4E-BE59-5B26180921F1}"/>
                </a:ext>
              </a:extLst>
            </p:cNvPr>
            <p:cNvSpPr/>
            <p:nvPr/>
          </p:nvSpPr>
          <p:spPr>
            <a:xfrm>
              <a:off x="4306185" y="3129948"/>
              <a:ext cx="482359" cy="21375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4D7F263-A935-484D-BAE1-BE8A1F647C6B}"/>
                </a:ext>
              </a:extLst>
            </p:cNvPr>
            <p:cNvSpPr/>
            <p:nvPr/>
          </p:nvSpPr>
          <p:spPr>
            <a:xfrm>
              <a:off x="9620357" y="4980454"/>
              <a:ext cx="491864" cy="243326"/>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10CA7D6-5097-9A42-8E0A-3B80A27742E1}"/>
                </a:ext>
              </a:extLst>
            </p:cNvPr>
            <p:cNvSpPr/>
            <p:nvPr/>
          </p:nvSpPr>
          <p:spPr>
            <a:xfrm>
              <a:off x="8796656" y="1354852"/>
              <a:ext cx="496462" cy="242866"/>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9BE5426-3227-2448-98CC-1120744EB71D}"/>
                </a:ext>
              </a:extLst>
            </p:cNvPr>
            <p:cNvSpPr/>
            <p:nvPr/>
          </p:nvSpPr>
          <p:spPr>
            <a:xfrm>
              <a:off x="5904122" y="1831724"/>
              <a:ext cx="496678" cy="193040"/>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0FCC17F-CCE9-3845-8A08-4456ADDD8381}"/>
                </a:ext>
              </a:extLst>
            </p:cNvPr>
            <p:cNvSpPr/>
            <p:nvPr/>
          </p:nvSpPr>
          <p:spPr>
            <a:xfrm>
              <a:off x="5401340" y="1831724"/>
              <a:ext cx="446902" cy="171775"/>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665519B-54FC-D64C-A1EB-766A4A9E642C}"/>
                </a:ext>
              </a:extLst>
            </p:cNvPr>
            <p:cNvSpPr/>
            <p:nvPr/>
          </p:nvSpPr>
          <p:spPr>
            <a:xfrm>
              <a:off x="8307682" y="1354852"/>
              <a:ext cx="418805" cy="241435"/>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5A88EB5-8276-0846-8D7B-46DFC0548534}"/>
                </a:ext>
              </a:extLst>
            </p:cNvPr>
            <p:cNvSpPr/>
            <p:nvPr/>
          </p:nvSpPr>
          <p:spPr>
            <a:xfrm>
              <a:off x="9634645" y="3927019"/>
              <a:ext cx="494944" cy="23527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EF62435-A7B1-514C-8B00-05C57529642C}"/>
                </a:ext>
              </a:extLst>
            </p:cNvPr>
            <p:cNvSpPr/>
            <p:nvPr/>
          </p:nvSpPr>
          <p:spPr>
            <a:xfrm>
              <a:off x="6781519" y="3720490"/>
              <a:ext cx="526942" cy="247973"/>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6039A2B-172B-B14C-9965-649D74A9A775}"/>
                </a:ext>
              </a:extLst>
            </p:cNvPr>
            <p:cNvSpPr/>
            <p:nvPr/>
          </p:nvSpPr>
          <p:spPr>
            <a:xfrm>
              <a:off x="9000823" y="3992670"/>
              <a:ext cx="545944" cy="246665"/>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BDCC66B-85A1-8246-9A6E-261767748E54}"/>
                </a:ext>
              </a:extLst>
            </p:cNvPr>
            <p:cNvSpPr/>
            <p:nvPr/>
          </p:nvSpPr>
          <p:spPr>
            <a:xfrm>
              <a:off x="8123273" y="3547266"/>
              <a:ext cx="449005" cy="216761"/>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A38BA85-46FA-F543-BADB-28EE52900ED5}"/>
                </a:ext>
              </a:extLst>
            </p:cNvPr>
            <p:cNvSpPr/>
            <p:nvPr/>
          </p:nvSpPr>
          <p:spPr>
            <a:xfrm>
              <a:off x="6782593" y="3095726"/>
              <a:ext cx="484592" cy="24797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FFB5F67-1C18-594F-8F18-594786B66984}"/>
                </a:ext>
              </a:extLst>
            </p:cNvPr>
            <p:cNvSpPr/>
            <p:nvPr/>
          </p:nvSpPr>
          <p:spPr>
            <a:xfrm>
              <a:off x="8123272" y="3828403"/>
              <a:ext cx="449229" cy="246538"/>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C8216D9-44F6-8E41-B771-CB0399159B15}"/>
                </a:ext>
              </a:extLst>
            </p:cNvPr>
            <p:cNvSpPr/>
            <p:nvPr/>
          </p:nvSpPr>
          <p:spPr>
            <a:xfrm>
              <a:off x="8518897" y="2351787"/>
              <a:ext cx="526942" cy="213099"/>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D522ADA0-3D12-2B48-9518-90996EE181C1}"/>
                </a:ext>
              </a:extLst>
            </p:cNvPr>
            <p:cNvSpPr/>
            <p:nvPr/>
          </p:nvSpPr>
          <p:spPr>
            <a:xfrm>
              <a:off x="8586565" y="4206396"/>
              <a:ext cx="459273" cy="22945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288ABC6-55BF-D84C-876C-A038EBCB46E8}"/>
                </a:ext>
              </a:extLst>
            </p:cNvPr>
            <p:cNvSpPr/>
            <p:nvPr/>
          </p:nvSpPr>
          <p:spPr>
            <a:xfrm>
              <a:off x="8151847" y="4517311"/>
              <a:ext cx="449007" cy="250202"/>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2DC86B-A306-D948-ABDC-59D9D367AFFA}"/>
                </a:ext>
              </a:extLst>
            </p:cNvPr>
            <p:cNvSpPr/>
            <p:nvPr/>
          </p:nvSpPr>
          <p:spPr>
            <a:xfrm>
              <a:off x="9634645" y="4531598"/>
              <a:ext cx="475936" cy="24797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853F4DF-A361-3E42-BE99-9CBC0D385590}"/>
                </a:ext>
              </a:extLst>
            </p:cNvPr>
            <p:cNvSpPr/>
            <p:nvPr/>
          </p:nvSpPr>
          <p:spPr>
            <a:xfrm>
              <a:off x="9007159" y="5044304"/>
              <a:ext cx="450327" cy="201716"/>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12D0801C-8DD8-5F47-B7B9-4D84B4C674D4}"/>
                </a:ext>
              </a:extLst>
            </p:cNvPr>
            <p:cNvSpPr/>
            <p:nvPr/>
          </p:nvSpPr>
          <p:spPr>
            <a:xfrm>
              <a:off x="9634645" y="5589782"/>
              <a:ext cx="490070" cy="232074"/>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C33E4E5-B388-F34F-9475-5606D2043AA2}"/>
                </a:ext>
              </a:extLst>
            </p:cNvPr>
            <p:cNvSpPr/>
            <p:nvPr/>
          </p:nvSpPr>
          <p:spPr>
            <a:xfrm>
              <a:off x="9634645" y="3237935"/>
              <a:ext cx="483761" cy="182518"/>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326C027-7627-114A-A9DB-8DE5DB4D1908}"/>
                </a:ext>
              </a:extLst>
            </p:cNvPr>
            <p:cNvSpPr/>
            <p:nvPr/>
          </p:nvSpPr>
          <p:spPr>
            <a:xfrm>
              <a:off x="5321300" y="795940"/>
              <a:ext cx="1308100" cy="355600"/>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a:extLst>
                <a:ext uri="{FF2B5EF4-FFF2-40B4-BE49-F238E27FC236}">
                  <a16:creationId xmlns:a16="http://schemas.microsoft.com/office/drawing/2014/main" id="{CBFAAE0C-7326-EB47-872E-976233122AAE}"/>
                </a:ext>
              </a:extLst>
            </p:cNvPr>
            <p:cNvCxnSpPr>
              <a:cxnSpLocks/>
              <a:stCxn id="31" idx="6"/>
              <a:endCxn id="34" idx="1"/>
            </p:cNvCxnSpPr>
            <p:nvPr/>
          </p:nvCxnSpPr>
          <p:spPr>
            <a:xfrm flipV="1">
              <a:off x="6629400" y="644893"/>
              <a:ext cx="2712244" cy="328847"/>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6E8BE91A-198B-0A4A-8AC8-B083546AE66C}"/>
                </a:ext>
              </a:extLst>
            </p:cNvPr>
            <p:cNvSpPr/>
            <p:nvPr/>
          </p:nvSpPr>
          <p:spPr>
            <a:xfrm>
              <a:off x="8941768" y="907964"/>
              <a:ext cx="1140235" cy="378252"/>
            </a:xfrm>
            <a:prstGeom prst="ellipse">
              <a:avLst/>
            </a:prstGeom>
            <a:solidFill>
              <a:schemeClr val="bg1">
                <a:alpha val="0"/>
              </a:scheme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7BAF5D5-B3BF-694B-8A4B-CC37588EE523}"/>
                </a:ext>
              </a:extLst>
            </p:cNvPr>
            <p:cNvSpPr txBox="1"/>
            <p:nvPr/>
          </p:nvSpPr>
          <p:spPr>
            <a:xfrm>
              <a:off x="9341644" y="460227"/>
              <a:ext cx="1910555" cy="369332"/>
            </a:xfrm>
            <a:prstGeom prst="rect">
              <a:avLst/>
            </a:prstGeom>
            <a:solidFill>
              <a:schemeClr val="bg1"/>
            </a:solidFill>
            <a:ln>
              <a:solidFill>
                <a:srgbClr val="FF0000"/>
              </a:solidFill>
            </a:ln>
          </p:spPr>
          <p:txBody>
            <a:bodyPr wrap="square" rtlCol="0">
              <a:spAutoFit/>
            </a:bodyPr>
            <a:lstStyle/>
            <a:p>
              <a:pPr algn="ctr"/>
              <a:r>
                <a:rPr lang="en-US" dirty="0">
                  <a:solidFill>
                    <a:srgbClr val="FF0000"/>
                  </a:solidFill>
                </a:rPr>
                <a:t>Elevated in PE</a:t>
              </a:r>
            </a:p>
          </p:txBody>
        </p:sp>
        <p:cxnSp>
          <p:nvCxnSpPr>
            <p:cNvPr id="37" name="Straight Arrow Connector 36">
              <a:extLst>
                <a:ext uri="{FF2B5EF4-FFF2-40B4-BE49-F238E27FC236}">
                  <a16:creationId xmlns:a16="http://schemas.microsoft.com/office/drawing/2014/main" id="{B9D51D20-3384-DD47-8361-2DDB4974907D}"/>
                </a:ext>
              </a:extLst>
            </p:cNvPr>
            <p:cNvCxnSpPr>
              <a:cxnSpLocks/>
              <a:stCxn id="33" idx="1"/>
              <a:endCxn id="34" idx="1"/>
            </p:cNvCxnSpPr>
            <p:nvPr/>
          </p:nvCxnSpPr>
          <p:spPr>
            <a:xfrm flipV="1">
              <a:off x="9108752" y="644893"/>
              <a:ext cx="232892" cy="318465"/>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BBB6F25-60F3-7D46-AF06-C1625DDA7E04}"/>
                </a:ext>
              </a:extLst>
            </p:cNvPr>
            <p:cNvCxnSpPr>
              <a:cxnSpLocks/>
            </p:cNvCxnSpPr>
            <p:nvPr/>
          </p:nvCxnSpPr>
          <p:spPr>
            <a:xfrm flipV="1">
              <a:off x="9036060" y="3279885"/>
              <a:ext cx="0" cy="6931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F289EB8-7149-5E41-8CB1-B2A7DDC3EB89}"/>
                </a:ext>
              </a:extLst>
            </p:cNvPr>
            <p:cNvCxnSpPr>
              <a:cxnSpLocks/>
            </p:cNvCxnSpPr>
            <p:nvPr/>
          </p:nvCxnSpPr>
          <p:spPr>
            <a:xfrm flipH="1" flipV="1">
              <a:off x="9051300" y="3224841"/>
              <a:ext cx="498890" cy="17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DD7850A-C17A-024B-895F-612AE7E25BCB}"/>
                </a:ext>
              </a:extLst>
            </p:cNvPr>
            <p:cNvCxnSpPr>
              <a:cxnSpLocks/>
            </p:cNvCxnSpPr>
            <p:nvPr/>
          </p:nvCxnSpPr>
          <p:spPr>
            <a:xfrm>
              <a:off x="8536776" y="3254012"/>
              <a:ext cx="369489" cy="363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698719B-43C4-8640-B748-573C9ADF11CD}"/>
                </a:ext>
              </a:extLst>
            </p:cNvPr>
            <p:cNvCxnSpPr>
              <a:cxnSpLocks/>
            </p:cNvCxnSpPr>
            <p:nvPr/>
          </p:nvCxnSpPr>
          <p:spPr>
            <a:xfrm flipV="1">
              <a:off x="7310392" y="3241837"/>
              <a:ext cx="734945" cy="193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12745EC-2453-E641-8BD7-FB4BB97A5785}"/>
                </a:ext>
              </a:extLst>
            </p:cNvPr>
            <p:cNvCxnSpPr>
              <a:cxnSpLocks/>
            </p:cNvCxnSpPr>
            <p:nvPr/>
          </p:nvCxnSpPr>
          <p:spPr>
            <a:xfrm flipV="1">
              <a:off x="8972248" y="1161899"/>
              <a:ext cx="1" cy="1929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E573577A-4F3C-2B41-B003-7D45F1CA4A3D}"/>
                </a:ext>
              </a:extLst>
            </p:cNvPr>
            <p:cNvCxnSpPr>
              <a:cxnSpLocks/>
            </p:cNvCxnSpPr>
            <p:nvPr/>
          </p:nvCxnSpPr>
          <p:spPr>
            <a:xfrm flipV="1">
              <a:off x="6162513" y="1248257"/>
              <a:ext cx="0" cy="60473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6CBF9494-A2ED-8B47-9946-5B49031C922B}"/>
                </a:ext>
              </a:extLst>
            </p:cNvPr>
            <p:cNvCxnSpPr>
              <a:cxnSpLocks/>
            </p:cNvCxnSpPr>
            <p:nvPr/>
          </p:nvCxnSpPr>
          <p:spPr>
            <a:xfrm>
              <a:off x="5152534" y="3250192"/>
              <a:ext cx="984579" cy="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AB441C6A-B831-B540-9D2F-3E276E5732B1}"/>
                </a:ext>
              </a:extLst>
            </p:cNvPr>
            <p:cNvCxnSpPr>
              <a:cxnSpLocks/>
            </p:cNvCxnSpPr>
            <p:nvPr/>
          </p:nvCxnSpPr>
          <p:spPr>
            <a:xfrm flipV="1">
              <a:off x="6142666" y="2101419"/>
              <a:ext cx="0" cy="115772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79AE5E90-B244-4748-9DBC-08FEF76C5814}"/>
                </a:ext>
              </a:extLst>
            </p:cNvPr>
            <p:cNvCxnSpPr>
              <a:cxnSpLocks/>
            </p:cNvCxnSpPr>
            <p:nvPr/>
          </p:nvCxnSpPr>
          <p:spPr>
            <a:xfrm flipV="1">
              <a:off x="9008824" y="1579475"/>
              <a:ext cx="1" cy="1929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1C1033B-78DD-CB40-BCFA-B70327074B12}"/>
                </a:ext>
              </a:extLst>
            </p:cNvPr>
            <p:cNvCxnSpPr>
              <a:cxnSpLocks/>
            </p:cNvCxnSpPr>
            <p:nvPr/>
          </p:nvCxnSpPr>
          <p:spPr>
            <a:xfrm flipV="1">
              <a:off x="6206551" y="3243773"/>
              <a:ext cx="532835" cy="286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002AD63C-8EDE-8147-8198-842F69D7B73A}"/>
                </a:ext>
              </a:extLst>
            </p:cNvPr>
            <p:cNvCxnSpPr>
              <a:cxnSpLocks/>
            </p:cNvCxnSpPr>
            <p:nvPr/>
          </p:nvCxnSpPr>
          <p:spPr>
            <a:xfrm flipH="1">
              <a:off x="5357362" y="1192145"/>
              <a:ext cx="23171" cy="1861235"/>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9EF4A8F-8928-BA4A-9DC7-034B77B94136}"/>
                </a:ext>
              </a:extLst>
            </p:cNvPr>
            <p:cNvCxnSpPr>
              <a:cxnSpLocks/>
            </p:cNvCxnSpPr>
            <p:nvPr/>
          </p:nvCxnSpPr>
          <p:spPr>
            <a:xfrm flipH="1">
              <a:off x="8261012" y="1138537"/>
              <a:ext cx="16242" cy="789707"/>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89000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538328</TotalTime>
  <Words>2639</Words>
  <Application>Microsoft Macintosh PowerPoint</Application>
  <PresentationFormat>Widescreen</PresentationFormat>
  <Paragraphs>457</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Figures for Hodgman et al. CoA restriction and effect of PCOS</vt:lpstr>
      <vt:lpstr>PowerPoint Presentation</vt:lpstr>
      <vt:lpstr>PowerPoint Presentation</vt:lpstr>
      <vt:lpstr>PowerPoint Presentation</vt:lpstr>
      <vt:lpstr>PowerPoint Presentation</vt:lpstr>
      <vt:lpstr>PowerPoint Presentation</vt:lpstr>
      <vt:lpstr>Metabolic chart colour scheme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493</cp:revision>
  <cp:lastPrinted>2022-02-28T15:30:00Z</cp:lastPrinted>
  <dcterms:created xsi:type="dcterms:W3CDTF">2019-07-14T14:50:21Z</dcterms:created>
  <dcterms:modified xsi:type="dcterms:W3CDTF">2022-02-28T16:21:28Z</dcterms:modified>
</cp:coreProperties>
</file>