
<file path=[Content_Types].xml><?xml version="1.0" encoding="utf-8"?>
<Types xmlns="http://schemas.openxmlformats.org/package/2006/content-types">
  <Default Extension="jpeg" ContentType="image/jpeg"/>
  <Default Extension="jp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75" r:id="rId5"/>
    <p:sldId id="268" r:id="rId6"/>
    <p:sldId id="263" r:id="rId7"/>
    <p:sldId id="273" r:id="rId8"/>
    <p:sldId id="266" r:id="rId9"/>
    <p:sldId id="276" r:id="rId10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naults" initials="r" lastIdx="1" clrIdx="0">
    <p:extLst>
      <p:ext uri="{19B8F6BF-5375-455C-9EA6-DF929625EA0E}">
        <p15:presenceInfo xmlns:p15="http://schemas.microsoft.com/office/powerpoint/2012/main" userId="renault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9" autoAdjust="0"/>
    <p:restoredTop sz="94660"/>
  </p:normalViewPr>
  <p:slideViewPr>
    <p:cSldViewPr>
      <p:cViewPr>
        <p:scale>
          <a:sx n="75" d="100"/>
          <a:sy n="75" d="100"/>
        </p:scale>
        <p:origin x="3180" y="3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sems\Desktop\salinity\final%20files%20of%20results\Salinilty%20results%20for%20Commercial%20lin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sems\Desktop\salinity\final%20files%20of%20results\Salinilty%20results%20for%20Commercial%20lin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sems\Desktop\salinity\final%20files%20of%20results\Salinilty%20results%20for%20Commercial%20lin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leaf injury </a:t>
            </a:r>
          </a:p>
        </c:rich>
      </c:tx>
      <c:layout>
        <c:manualLayout>
          <c:xMode val="edge"/>
          <c:yMode val="edge"/>
          <c:x val="0.16670122484689415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'leaf injury'!$R$1</c:f>
              <c:strCache>
                <c:ptCount val="1"/>
                <c:pt idx="0">
                  <c:v> injury %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'leaf injury'!$S$2:$S$19</c:f>
                <c:numCache>
                  <c:formatCode>General</c:formatCode>
                  <c:ptCount val="18"/>
                  <c:pt idx="0">
                    <c:v>0</c:v>
                  </c:pt>
                  <c:pt idx="1">
                    <c:v>4.0824829046386304</c:v>
                  </c:pt>
                  <c:pt idx="2">
                    <c:v>4.0824829046386304</c:v>
                  </c:pt>
                  <c:pt idx="3">
                    <c:v>10</c:v>
                  </c:pt>
                  <c:pt idx="4">
                    <c:v>4.0824829046386304</c:v>
                  </c:pt>
                  <c:pt idx="5">
                    <c:v>2.5</c:v>
                  </c:pt>
                  <c:pt idx="6">
                    <c:v>4.7871355387816905</c:v>
                  </c:pt>
                  <c:pt idx="7">
                    <c:v>8.82</c:v>
                  </c:pt>
                  <c:pt idx="8">
                    <c:v>4.4721359549995796</c:v>
                  </c:pt>
                  <c:pt idx="9">
                    <c:v>7.5</c:v>
                  </c:pt>
                  <c:pt idx="10">
                    <c:v>5.8309518948452999</c:v>
                  </c:pt>
                  <c:pt idx="11">
                    <c:v>3.7416573867739396</c:v>
                  </c:pt>
                  <c:pt idx="12">
                    <c:v>4.0000000000000018</c:v>
                  </c:pt>
                  <c:pt idx="13">
                    <c:v>4.7871355387816905</c:v>
                  </c:pt>
                  <c:pt idx="14">
                    <c:v>6.6666666666666643</c:v>
                  </c:pt>
                  <c:pt idx="15">
                    <c:v>4.6188021535170041</c:v>
                  </c:pt>
                  <c:pt idx="16">
                    <c:v>2.4494897427831805</c:v>
                  </c:pt>
                  <c:pt idx="17">
                    <c:v>0</c:v>
                  </c:pt>
                </c:numCache>
              </c:numRef>
            </c:plus>
            <c:minus>
              <c:numRef>
                <c:f>'leaf injury'!$S$2:$S$19</c:f>
                <c:numCache>
                  <c:formatCode>General</c:formatCode>
                  <c:ptCount val="18"/>
                  <c:pt idx="0">
                    <c:v>0</c:v>
                  </c:pt>
                  <c:pt idx="1">
                    <c:v>4.0824829046386304</c:v>
                  </c:pt>
                  <c:pt idx="2">
                    <c:v>4.0824829046386304</c:v>
                  </c:pt>
                  <c:pt idx="3">
                    <c:v>10</c:v>
                  </c:pt>
                  <c:pt idx="4">
                    <c:v>4.0824829046386304</c:v>
                  </c:pt>
                  <c:pt idx="5">
                    <c:v>2.5</c:v>
                  </c:pt>
                  <c:pt idx="6">
                    <c:v>4.7871355387816905</c:v>
                  </c:pt>
                  <c:pt idx="7">
                    <c:v>8.82</c:v>
                  </c:pt>
                  <c:pt idx="8">
                    <c:v>4.4721359549995796</c:v>
                  </c:pt>
                  <c:pt idx="9">
                    <c:v>7.5</c:v>
                  </c:pt>
                  <c:pt idx="10">
                    <c:v>5.8309518948452999</c:v>
                  </c:pt>
                  <c:pt idx="11">
                    <c:v>3.7416573867739396</c:v>
                  </c:pt>
                  <c:pt idx="12">
                    <c:v>4.0000000000000018</c:v>
                  </c:pt>
                  <c:pt idx="13">
                    <c:v>4.7871355387816905</c:v>
                  </c:pt>
                  <c:pt idx="14">
                    <c:v>6.6666666666666643</c:v>
                  </c:pt>
                  <c:pt idx="15">
                    <c:v>4.6188021535170041</c:v>
                  </c:pt>
                  <c:pt idx="16">
                    <c:v>2.4494897427831805</c:v>
                  </c:pt>
                  <c:pt idx="17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'leaf injury'!$Q$2:$Q$19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'leaf injury'!$R$2:$R$19</c:f>
              <c:numCache>
                <c:formatCode>General</c:formatCode>
                <c:ptCount val="18"/>
                <c:pt idx="0">
                  <c:v>0</c:v>
                </c:pt>
                <c:pt idx="1">
                  <c:v>20</c:v>
                </c:pt>
                <c:pt idx="2">
                  <c:v>20</c:v>
                </c:pt>
                <c:pt idx="3">
                  <c:v>40</c:v>
                </c:pt>
                <c:pt idx="4">
                  <c:v>42.105263157894733</c:v>
                </c:pt>
                <c:pt idx="5">
                  <c:v>42.105263157894733</c:v>
                </c:pt>
                <c:pt idx="6">
                  <c:v>45</c:v>
                </c:pt>
                <c:pt idx="7">
                  <c:v>46.666666666666664</c:v>
                </c:pt>
                <c:pt idx="8">
                  <c:v>52.631578947368418</c:v>
                </c:pt>
                <c:pt idx="9">
                  <c:v>55.000000000000007</c:v>
                </c:pt>
                <c:pt idx="10">
                  <c:v>57.894736842105267</c:v>
                </c:pt>
                <c:pt idx="11">
                  <c:v>60</c:v>
                </c:pt>
                <c:pt idx="12">
                  <c:v>65</c:v>
                </c:pt>
                <c:pt idx="13">
                  <c:v>85</c:v>
                </c:pt>
                <c:pt idx="14">
                  <c:v>86.666666666666671</c:v>
                </c:pt>
                <c:pt idx="15">
                  <c:v>94.73684210526315</c:v>
                </c:pt>
                <c:pt idx="16">
                  <c:v>94.73684210526315</c:v>
                </c:pt>
                <c:pt idx="1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F8-4DE2-B920-00617A61B4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3391608"/>
        <c:axId val="193387672"/>
      </c:barChart>
      <c:catAx>
        <c:axId val="193391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387672"/>
        <c:crosses val="autoZero"/>
        <c:auto val="1"/>
        <c:lblAlgn val="ctr"/>
        <c:lblOffset val="100"/>
        <c:noMultiLvlLbl val="0"/>
      </c:catAx>
      <c:valAx>
        <c:axId val="1933876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dirty="0"/>
                  <a:t>% leaf area</a:t>
                </a:r>
              </a:p>
            </c:rich>
          </c:tx>
          <c:layout>
            <c:manualLayout>
              <c:xMode val="edge"/>
              <c:yMode val="edge"/>
              <c:x val="2.4723982048442263E-2"/>
              <c:y val="0.27171674777015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391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effectLst/>
              </a:rPr>
              <a:t>Plant FW</a:t>
            </a:r>
            <a:endParaRPr lang="en-US" sz="1200" dirty="0">
              <a:effectLst/>
            </a:endParaRPr>
          </a:p>
        </c:rich>
      </c:tx>
      <c:layout>
        <c:manualLayout>
          <c:xMode val="edge"/>
          <c:yMode val="edge"/>
          <c:x val="0.16314376300110525"/>
          <c:y val="6.94444444444444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'total fresh biomass and SSI'!$AB$1</c:f>
              <c:strCache>
                <c:ptCount val="1"/>
                <c:pt idx="0">
                  <c:v>Retention % in total fresh wt = SSI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'total fresh biomass and SSI'!$Z$2:$Z$19</c:f>
                <c:numCache>
                  <c:formatCode>General</c:formatCode>
                  <c:ptCount val="18"/>
                  <c:pt idx="0">
                    <c:v>1.0089686098654693</c:v>
                  </c:pt>
                  <c:pt idx="1">
                    <c:v>2.0628248543193375</c:v>
                  </c:pt>
                  <c:pt idx="2">
                    <c:v>2.6708155917512806</c:v>
                  </c:pt>
                  <c:pt idx="3">
                    <c:v>0.58449122836331879</c:v>
                  </c:pt>
                  <c:pt idx="4">
                    <c:v>2.4307169988545292</c:v>
                  </c:pt>
                  <c:pt idx="5">
                    <c:v>1.1035980148883409</c:v>
                  </c:pt>
                  <c:pt idx="6">
                    <c:v>1.0214768153695069</c:v>
                  </c:pt>
                  <c:pt idx="7">
                    <c:v>1.6347459674917664</c:v>
                  </c:pt>
                  <c:pt idx="8">
                    <c:v>0.83567092829246414</c:v>
                  </c:pt>
                  <c:pt idx="9">
                    <c:v>1.7087335310271239</c:v>
                  </c:pt>
                  <c:pt idx="10">
                    <c:v>1.9559938209844245</c:v>
                  </c:pt>
                  <c:pt idx="11">
                    <c:v>1.5108306843390489</c:v>
                  </c:pt>
                  <c:pt idx="12">
                    <c:v>2.6315562692925569</c:v>
                  </c:pt>
                  <c:pt idx="13">
                    <c:v>0.77407827821072905</c:v>
                  </c:pt>
                  <c:pt idx="14">
                    <c:v>0.90507666079923754</c:v>
                  </c:pt>
                  <c:pt idx="15">
                    <c:v>0.8840048526227513</c:v>
                  </c:pt>
                  <c:pt idx="16">
                    <c:v>0.83695348513180035</c:v>
                  </c:pt>
                  <c:pt idx="17">
                    <c:v>1.92724434472838</c:v>
                  </c:pt>
                </c:numCache>
              </c:numRef>
            </c:plus>
            <c:minus>
              <c:numRef>
                <c:f>'total fresh biomass and SSI'!$Z$2:$Z$19</c:f>
                <c:numCache>
                  <c:formatCode>General</c:formatCode>
                  <c:ptCount val="18"/>
                  <c:pt idx="0">
                    <c:v>1.0089686098654693</c:v>
                  </c:pt>
                  <c:pt idx="1">
                    <c:v>2.0628248543193375</c:v>
                  </c:pt>
                  <c:pt idx="2">
                    <c:v>2.6708155917512806</c:v>
                  </c:pt>
                  <c:pt idx="3">
                    <c:v>0.58449122836331879</c:v>
                  </c:pt>
                  <c:pt idx="4">
                    <c:v>2.4307169988545292</c:v>
                  </c:pt>
                  <c:pt idx="5">
                    <c:v>1.1035980148883409</c:v>
                  </c:pt>
                  <c:pt idx="6">
                    <c:v>1.0214768153695069</c:v>
                  </c:pt>
                  <c:pt idx="7">
                    <c:v>1.6347459674917664</c:v>
                  </c:pt>
                  <c:pt idx="8">
                    <c:v>0.83567092829246414</c:v>
                  </c:pt>
                  <c:pt idx="9">
                    <c:v>1.7087335310271239</c:v>
                  </c:pt>
                  <c:pt idx="10">
                    <c:v>1.9559938209844245</c:v>
                  </c:pt>
                  <c:pt idx="11">
                    <c:v>1.5108306843390489</c:v>
                  </c:pt>
                  <c:pt idx="12">
                    <c:v>2.6315562692925569</c:v>
                  </c:pt>
                  <c:pt idx="13">
                    <c:v>0.77407827821072905</c:v>
                  </c:pt>
                  <c:pt idx="14">
                    <c:v>0.90507666079923754</c:v>
                  </c:pt>
                  <c:pt idx="15">
                    <c:v>0.8840048526227513</c:v>
                  </c:pt>
                  <c:pt idx="16">
                    <c:v>0.83695348513180035</c:v>
                  </c:pt>
                  <c:pt idx="17">
                    <c:v>1.92724434472838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'total fresh biomass and SSI'!$X$2:$X$19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'total fresh biomass and SSI'!$AB$2:$AB$19</c:f>
              <c:numCache>
                <c:formatCode>General</c:formatCode>
                <c:ptCount val="18"/>
                <c:pt idx="0">
                  <c:v>41.793721973094165</c:v>
                </c:pt>
                <c:pt idx="1">
                  <c:v>38.11274509803922</c:v>
                </c:pt>
                <c:pt idx="2">
                  <c:v>32.644628099173559</c:v>
                </c:pt>
                <c:pt idx="3">
                  <c:v>32.264351523742022</c:v>
                </c:pt>
                <c:pt idx="4">
                  <c:v>31.735537190082638</c:v>
                </c:pt>
                <c:pt idx="5">
                  <c:v>30.781017369727039</c:v>
                </c:pt>
                <c:pt idx="6">
                  <c:v>29.326710816777037</c:v>
                </c:pt>
                <c:pt idx="7">
                  <c:v>29.213071895424832</c:v>
                </c:pt>
                <c:pt idx="8">
                  <c:v>28.433763373190686</c:v>
                </c:pt>
                <c:pt idx="9">
                  <c:v>27.836447916666671</c:v>
                </c:pt>
                <c:pt idx="10">
                  <c:v>27.652068126520703</c:v>
                </c:pt>
                <c:pt idx="11">
                  <c:v>27.231046931407931</c:v>
                </c:pt>
                <c:pt idx="12">
                  <c:v>27.039243167484244</c:v>
                </c:pt>
                <c:pt idx="13">
                  <c:v>24.154589371980663</c:v>
                </c:pt>
                <c:pt idx="14">
                  <c:v>20.758225108225105</c:v>
                </c:pt>
                <c:pt idx="15">
                  <c:v>19.998447204968954</c:v>
                </c:pt>
                <c:pt idx="16">
                  <c:v>18.796033994334294</c:v>
                </c:pt>
                <c:pt idx="17">
                  <c:v>18.643145515183434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00-4121-9746-E026935909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1664336"/>
        <c:axId val="591670240"/>
      </c:barChart>
      <c:catAx>
        <c:axId val="591664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1670240"/>
        <c:crosses val="autoZero"/>
        <c:auto val="1"/>
        <c:lblAlgn val="ctr"/>
        <c:lblOffset val="100"/>
        <c:noMultiLvlLbl val="0"/>
      </c:catAx>
      <c:valAx>
        <c:axId val="5916702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/>
                  <a:t>% retention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1664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91762701720008"/>
          <c:y val="0.14626816680658666"/>
          <c:w val="0.8590755348591198"/>
          <c:h val="0.732547258479625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'Total dry wt'!$AE$1</c:f>
              <c:strCache>
                <c:ptCount val="1"/>
                <c:pt idx="0">
                  <c:v>retention %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'Total dry wt'!$AC$2:$AC$19</c:f>
                <c:numCache>
                  <c:formatCode>General</c:formatCode>
                  <c:ptCount val="18"/>
                  <c:pt idx="0">
                    <c:v>0.10526315789473628</c:v>
                  </c:pt>
                  <c:pt idx="1">
                    <c:v>3.0332416479677673</c:v>
                  </c:pt>
                  <c:pt idx="2">
                    <c:v>3.2180076004675024</c:v>
                  </c:pt>
                  <c:pt idx="3">
                    <c:v>0.91939992601605969</c:v>
                  </c:pt>
                  <c:pt idx="4">
                    <c:v>2.5359616801768645</c:v>
                  </c:pt>
                  <c:pt idx="5">
                    <c:v>1.7867460083192481</c:v>
                  </c:pt>
                  <c:pt idx="6">
                    <c:v>1.3008200401391137</c:v>
                  </c:pt>
                  <c:pt idx="7">
                    <c:v>1.2322500418247244</c:v>
                  </c:pt>
                  <c:pt idx="8">
                    <c:v>3.2669327789236133</c:v>
                  </c:pt>
                  <c:pt idx="9">
                    <c:v>2.6184703231046313</c:v>
                  </c:pt>
                  <c:pt idx="10">
                    <c:v>2.6358796311642525</c:v>
                  </c:pt>
                  <c:pt idx="11">
                    <c:v>3.2282213863802656</c:v>
                  </c:pt>
                  <c:pt idx="12">
                    <c:v>2.0131747854499249</c:v>
                  </c:pt>
                  <c:pt idx="13">
                    <c:v>3.0847011335886121</c:v>
                  </c:pt>
                  <c:pt idx="14">
                    <c:v>1.6282447564310845</c:v>
                  </c:pt>
                  <c:pt idx="15">
                    <c:v>1.4020192205304602</c:v>
                  </c:pt>
                  <c:pt idx="16">
                    <c:v>0.77269664658535087</c:v>
                  </c:pt>
                  <c:pt idx="17">
                    <c:v>2.1372545264813514</c:v>
                  </c:pt>
                </c:numCache>
              </c:numRef>
            </c:plus>
            <c:minus>
              <c:numRef>
                <c:f>'Total dry wt'!$AC$2:$AC$19</c:f>
                <c:numCache>
                  <c:formatCode>General</c:formatCode>
                  <c:ptCount val="18"/>
                  <c:pt idx="0">
                    <c:v>0.10526315789473628</c:v>
                  </c:pt>
                  <c:pt idx="1">
                    <c:v>3.0332416479677673</c:v>
                  </c:pt>
                  <c:pt idx="2">
                    <c:v>3.2180076004675024</c:v>
                  </c:pt>
                  <c:pt idx="3">
                    <c:v>0.91939992601605969</c:v>
                  </c:pt>
                  <c:pt idx="4">
                    <c:v>2.5359616801768645</c:v>
                  </c:pt>
                  <c:pt idx="5">
                    <c:v>1.7867460083192481</c:v>
                  </c:pt>
                  <c:pt idx="6">
                    <c:v>1.3008200401391137</c:v>
                  </c:pt>
                  <c:pt idx="7">
                    <c:v>1.2322500418247244</c:v>
                  </c:pt>
                  <c:pt idx="8">
                    <c:v>3.2669327789236133</c:v>
                  </c:pt>
                  <c:pt idx="9">
                    <c:v>2.6184703231046313</c:v>
                  </c:pt>
                  <c:pt idx="10">
                    <c:v>2.6358796311642525</c:v>
                  </c:pt>
                  <c:pt idx="11">
                    <c:v>3.2282213863802656</c:v>
                  </c:pt>
                  <c:pt idx="12">
                    <c:v>2.0131747854499249</c:v>
                  </c:pt>
                  <c:pt idx="13">
                    <c:v>3.0847011335886121</c:v>
                  </c:pt>
                  <c:pt idx="14">
                    <c:v>1.6282447564310845</c:v>
                  </c:pt>
                  <c:pt idx="15">
                    <c:v>1.4020192205304602</c:v>
                  </c:pt>
                  <c:pt idx="16">
                    <c:v>0.77269664658535087</c:v>
                  </c:pt>
                  <c:pt idx="17">
                    <c:v>2.1372545264813514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'Total dry wt'!$Z$2:$Z$19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6</c:v>
                </c:pt>
                <c:pt idx="5">
                  <c:v>8</c:v>
                </c:pt>
                <c:pt idx="6">
                  <c:v>7</c:v>
                </c:pt>
                <c:pt idx="7">
                  <c:v>9</c:v>
                </c:pt>
                <c:pt idx="8">
                  <c:v>4</c:v>
                </c:pt>
                <c:pt idx="9">
                  <c:v>12</c:v>
                </c:pt>
                <c:pt idx="10">
                  <c:v>11</c:v>
                </c:pt>
                <c:pt idx="11">
                  <c:v>13</c:v>
                </c:pt>
                <c:pt idx="12">
                  <c:v>10</c:v>
                </c:pt>
                <c:pt idx="13">
                  <c:v>14</c:v>
                </c:pt>
                <c:pt idx="14">
                  <c:v>18</c:v>
                </c:pt>
                <c:pt idx="15">
                  <c:v>16</c:v>
                </c:pt>
                <c:pt idx="16">
                  <c:v>15</c:v>
                </c:pt>
                <c:pt idx="17">
                  <c:v>17</c:v>
                </c:pt>
              </c:numCache>
            </c:numRef>
          </c:cat>
          <c:val>
            <c:numRef>
              <c:f>'Total dry wt'!$AE$2:$AE$19</c:f>
              <c:numCache>
                <c:formatCode>General</c:formatCode>
                <c:ptCount val="18"/>
                <c:pt idx="0">
                  <c:v>67.05263157894737</c:v>
                </c:pt>
                <c:pt idx="1">
                  <c:v>59</c:v>
                </c:pt>
                <c:pt idx="2">
                  <c:v>49.62916666666667</c:v>
                </c:pt>
                <c:pt idx="3">
                  <c:v>46.875</c:v>
                </c:pt>
                <c:pt idx="4">
                  <c:v>44.95969049373619</c:v>
                </c:pt>
                <c:pt idx="5">
                  <c:v>44.862745098039227</c:v>
                </c:pt>
                <c:pt idx="6">
                  <c:v>42.134657836644593</c:v>
                </c:pt>
                <c:pt idx="7">
                  <c:v>39.525948103792416</c:v>
                </c:pt>
                <c:pt idx="8">
                  <c:v>38.855172413793099</c:v>
                </c:pt>
                <c:pt idx="9">
                  <c:v>37.931654676258994</c:v>
                </c:pt>
                <c:pt idx="10">
                  <c:v>37.790076335877856</c:v>
                </c:pt>
                <c:pt idx="11">
                  <c:v>37.53289473684211</c:v>
                </c:pt>
                <c:pt idx="12">
                  <c:v>36.727290448343084</c:v>
                </c:pt>
                <c:pt idx="13">
                  <c:v>35.833333333333329</c:v>
                </c:pt>
                <c:pt idx="14">
                  <c:v>30.153846153846146</c:v>
                </c:pt>
                <c:pt idx="15">
                  <c:v>27.976315789473688</c:v>
                </c:pt>
                <c:pt idx="16">
                  <c:v>25.903680981595087</c:v>
                </c:pt>
                <c:pt idx="17">
                  <c:v>25.659459459459455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D4-4B52-BA6F-037AF934F9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1501720"/>
        <c:axId val="511494832"/>
      </c:barChart>
      <c:catAx>
        <c:axId val="511501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1494832"/>
        <c:crosses val="autoZero"/>
        <c:auto val="1"/>
        <c:lblAlgn val="ctr"/>
        <c:lblOffset val="100"/>
        <c:noMultiLvlLbl val="0"/>
      </c:catAx>
      <c:valAx>
        <c:axId val="5114948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u="none" strike="noStrike" baseline="0" dirty="0">
                    <a:solidFill>
                      <a:schemeClr val="tx1"/>
                    </a:solidFill>
                    <a:effectLst/>
                  </a:rPr>
                  <a:t> % retention</a:t>
                </a:r>
                <a:endParaRPr lang="en-US" sz="11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1501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5D20619-8017-402E-BE10-E000760BEE1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28CB57-4DD6-4ECC-9503-B927AB91A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51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373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261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471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211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288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470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5140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6458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951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830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6554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2B337-21BD-4788-AF09-C0C5C609B5F7}" type="datetimeFigureOut">
              <a:rPr lang="en-CA" smtClean="0"/>
              <a:pPr/>
              <a:t>2022-04-07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47E47-0471-45A6-BA73-544FFFE6F35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966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3" Type="http://schemas.openxmlformats.org/officeDocument/2006/relationships/image" Target="../media/image5.tiff"/><Relationship Id="rId7" Type="http://schemas.openxmlformats.org/officeDocument/2006/relationships/image" Target="../media/image9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CF9B331-1142-4173-9A3C-A7D7B5DD64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2350" r="-1879" b="2060"/>
          <a:stretch/>
        </p:blipFill>
        <p:spPr>
          <a:xfrm>
            <a:off x="1713513" y="624962"/>
            <a:ext cx="953259" cy="1180341"/>
          </a:xfrm>
        </p:spPr>
      </p:pic>
      <p:grpSp>
        <p:nvGrpSpPr>
          <p:cNvPr id="3" name="Group 2"/>
          <p:cNvGrpSpPr/>
          <p:nvPr/>
        </p:nvGrpSpPr>
        <p:grpSpPr>
          <a:xfrm>
            <a:off x="2939407" y="624961"/>
            <a:ext cx="2599531" cy="1180341"/>
            <a:chOff x="3518540" y="1419295"/>
            <a:chExt cx="3433314" cy="192287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FFF1492-5F65-4E07-90D1-DBA61DF3CB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4" r="1770"/>
            <a:stretch/>
          </p:blipFill>
          <p:spPr>
            <a:xfrm>
              <a:off x="3518540" y="1419295"/>
              <a:ext cx="1525246" cy="192287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1B6158-B67D-47BE-8C8F-77DEADAE99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9" t="8321" r="14463" b="11530"/>
            <a:stretch/>
          </p:blipFill>
          <p:spPr>
            <a:xfrm>
              <a:off x="5444414" y="1419295"/>
              <a:ext cx="1507440" cy="1898444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3C4C57B0-9C54-404A-B964-2000FB26E63A}"/>
              </a:ext>
            </a:extLst>
          </p:cNvPr>
          <p:cNvSpPr/>
          <p:nvPr/>
        </p:nvSpPr>
        <p:spPr>
          <a:xfrm>
            <a:off x="1727091" y="197285"/>
            <a:ext cx="955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Fully open​</a:t>
            </a:r>
            <a:endParaRPr lang="en-US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D65FC0-453B-431D-A9CC-50982832A772}"/>
              </a:ext>
            </a:extLst>
          </p:cNvPr>
          <p:cNvSpPr txBox="1"/>
          <p:nvPr/>
        </p:nvSpPr>
        <p:spPr>
          <a:xfrm>
            <a:off x="2939407" y="197285"/>
            <a:ext cx="1258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Partially  open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401D6D-A098-4239-A02D-C1044FAA7B38}"/>
              </a:ext>
            </a:extLst>
          </p:cNvPr>
          <p:cNvSpPr txBox="1"/>
          <p:nvPr/>
        </p:nvSpPr>
        <p:spPr>
          <a:xfrm>
            <a:off x="4621726" y="183547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Closed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86A88A-8ECE-4C19-94A2-E9ADB768257D}"/>
              </a:ext>
            </a:extLst>
          </p:cNvPr>
          <p:cNvSpPr txBox="1"/>
          <p:nvPr/>
        </p:nvSpPr>
        <p:spPr>
          <a:xfrm>
            <a:off x="188640" y="1677329"/>
            <a:ext cx="6495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   Stomata </a:t>
            </a:r>
          </a:p>
          <a:p>
            <a:r>
              <a:rPr lang="en-US" sz="1400" dirty="0"/>
              <a:t>Length/width                    &lt; 2                            .5                                   2.6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267FCC-7014-4F13-B8EB-76E687200BCD}"/>
              </a:ext>
            </a:extLst>
          </p:cNvPr>
          <p:cNvSpPr txBox="1"/>
          <p:nvPr/>
        </p:nvSpPr>
        <p:spPr>
          <a:xfrm>
            <a:off x="188640" y="7957063"/>
            <a:ext cx="64230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S1.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of the stomata (fully open, partially open, or closed) at 24h under control or Na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conditions. Values are expressed as percentage of total stomata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of three biological replicates, each consisting of at least 100 stomata from three different plants. 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279A3E0F-23D7-48D4-ACAF-2E6911629CC0}"/>
              </a:ext>
            </a:extLst>
          </p:cNvPr>
          <p:cNvSpPr txBox="1"/>
          <p:nvPr/>
        </p:nvSpPr>
        <p:spPr>
          <a:xfrm>
            <a:off x="2075833" y="2526486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b="1" dirty="0"/>
              <a:t>Fully open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CAC05C4-17B7-4909-A6A8-25BDEF669565}"/>
              </a:ext>
            </a:extLst>
          </p:cNvPr>
          <p:cNvSpPr txBox="1"/>
          <p:nvPr/>
        </p:nvSpPr>
        <p:spPr>
          <a:xfrm>
            <a:off x="2100348" y="40890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b="1" dirty="0"/>
              <a:t>Partially  open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6E795F9-9531-4D9F-BAB6-3CCBB7B88022}"/>
              </a:ext>
            </a:extLst>
          </p:cNvPr>
          <p:cNvSpPr txBox="1"/>
          <p:nvPr/>
        </p:nvSpPr>
        <p:spPr>
          <a:xfrm>
            <a:off x="2120966" y="5478840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b="1" dirty="0"/>
              <a:t>Closed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578DF5FD-A1CE-4136-9F96-9EF54935DA54}"/>
              </a:ext>
            </a:extLst>
          </p:cNvPr>
          <p:cNvSpPr txBox="1"/>
          <p:nvPr/>
        </p:nvSpPr>
        <p:spPr>
          <a:xfrm rot="16200000">
            <a:off x="1100960" y="4574857"/>
            <a:ext cx="948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% stomata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DB672446-7ECB-4103-809B-7BB2545891B8}"/>
              </a:ext>
            </a:extLst>
          </p:cNvPr>
          <p:cNvSpPr txBox="1"/>
          <p:nvPr/>
        </p:nvSpPr>
        <p:spPr>
          <a:xfrm>
            <a:off x="2298207" y="6848917"/>
            <a:ext cx="22765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b="1" dirty="0"/>
              <a:t>   Control                                         Na</a:t>
            </a:r>
            <a:r>
              <a:rPr lang="en-CA" sz="1000" b="1" baseline="-25000" dirty="0"/>
              <a:t>2</a:t>
            </a:r>
            <a:r>
              <a:rPr lang="en-CA" sz="1000" b="1" dirty="0"/>
              <a:t>SO</a:t>
            </a:r>
            <a:r>
              <a:rPr lang="en-CA" sz="1000" b="1" baseline="-25000" dirty="0"/>
              <a:t>4</a:t>
            </a:r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52DB6690-7DCB-4025-B49B-DAF8A4EACEC6}"/>
              </a:ext>
            </a:extLst>
          </p:cNvPr>
          <p:cNvGrpSpPr/>
          <p:nvPr/>
        </p:nvGrpSpPr>
        <p:grpSpPr>
          <a:xfrm>
            <a:off x="4337681" y="2539287"/>
            <a:ext cx="983990" cy="560273"/>
            <a:chOff x="8541568" y="964682"/>
            <a:chExt cx="983990" cy="560273"/>
          </a:xfrm>
        </p:grpSpPr>
        <p:sp>
          <p:nvSpPr>
            <p:cNvPr id="167" name="Rectangle 107">
              <a:extLst>
                <a:ext uri="{FF2B5EF4-FFF2-40B4-BE49-F238E27FC236}">
                  <a16:creationId xmlns:a16="http://schemas.microsoft.com/office/drawing/2014/main" id="{AFF905FB-291B-4850-BD97-FD6C5F601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6331" y="1218582"/>
              <a:ext cx="69850" cy="71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168" name="Freeform 108">
              <a:extLst>
                <a:ext uri="{FF2B5EF4-FFF2-40B4-BE49-F238E27FC236}">
                  <a16:creationId xmlns:a16="http://schemas.microsoft.com/office/drawing/2014/main" id="{AB71DFC1-FC81-4BC5-8EC4-A9E0FCF9FB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1568" y="1215407"/>
              <a:ext cx="79375" cy="79375"/>
            </a:xfrm>
            <a:custGeom>
              <a:avLst/>
              <a:gdLst>
                <a:gd name="T0" fmla="*/ 0 w 416"/>
                <a:gd name="T1" fmla="*/ 24 h 416"/>
                <a:gd name="T2" fmla="*/ 24 w 416"/>
                <a:gd name="T3" fmla="*/ 0 h 416"/>
                <a:gd name="T4" fmla="*/ 392 w 416"/>
                <a:gd name="T5" fmla="*/ 0 h 416"/>
                <a:gd name="T6" fmla="*/ 416 w 416"/>
                <a:gd name="T7" fmla="*/ 24 h 416"/>
                <a:gd name="T8" fmla="*/ 416 w 416"/>
                <a:gd name="T9" fmla="*/ 392 h 416"/>
                <a:gd name="T10" fmla="*/ 392 w 416"/>
                <a:gd name="T11" fmla="*/ 416 h 416"/>
                <a:gd name="T12" fmla="*/ 24 w 416"/>
                <a:gd name="T13" fmla="*/ 416 h 416"/>
                <a:gd name="T14" fmla="*/ 0 w 416"/>
                <a:gd name="T15" fmla="*/ 392 h 416"/>
                <a:gd name="T16" fmla="*/ 0 w 416"/>
                <a:gd name="T17" fmla="*/ 24 h 416"/>
                <a:gd name="T18" fmla="*/ 48 w 416"/>
                <a:gd name="T19" fmla="*/ 392 h 416"/>
                <a:gd name="T20" fmla="*/ 24 w 416"/>
                <a:gd name="T21" fmla="*/ 368 h 416"/>
                <a:gd name="T22" fmla="*/ 392 w 416"/>
                <a:gd name="T23" fmla="*/ 368 h 416"/>
                <a:gd name="T24" fmla="*/ 368 w 416"/>
                <a:gd name="T25" fmla="*/ 392 h 416"/>
                <a:gd name="T26" fmla="*/ 368 w 416"/>
                <a:gd name="T27" fmla="*/ 24 h 416"/>
                <a:gd name="T28" fmla="*/ 392 w 416"/>
                <a:gd name="T29" fmla="*/ 48 h 416"/>
                <a:gd name="T30" fmla="*/ 24 w 416"/>
                <a:gd name="T31" fmla="*/ 48 h 416"/>
                <a:gd name="T32" fmla="*/ 48 w 416"/>
                <a:gd name="T33" fmla="*/ 24 h 416"/>
                <a:gd name="T34" fmla="*/ 48 w 416"/>
                <a:gd name="T35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6" h="41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92" y="0"/>
                  </a:lnTo>
                  <a:cubicBezTo>
                    <a:pt x="406" y="0"/>
                    <a:pt x="416" y="11"/>
                    <a:pt x="416" y="24"/>
                  </a:cubicBezTo>
                  <a:lnTo>
                    <a:pt x="416" y="392"/>
                  </a:lnTo>
                  <a:cubicBezTo>
                    <a:pt x="416" y="406"/>
                    <a:pt x="406" y="416"/>
                    <a:pt x="392" y="416"/>
                  </a:cubicBezTo>
                  <a:lnTo>
                    <a:pt x="24" y="416"/>
                  </a:lnTo>
                  <a:cubicBezTo>
                    <a:pt x="11" y="416"/>
                    <a:pt x="0" y="406"/>
                    <a:pt x="0" y="392"/>
                  </a:cubicBezTo>
                  <a:lnTo>
                    <a:pt x="0" y="24"/>
                  </a:lnTo>
                  <a:close/>
                  <a:moveTo>
                    <a:pt x="48" y="392"/>
                  </a:moveTo>
                  <a:lnTo>
                    <a:pt x="24" y="368"/>
                  </a:lnTo>
                  <a:lnTo>
                    <a:pt x="392" y="368"/>
                  </a:lnTo>
                  <a:lnTo>
                    <a:pt x="368" y="392"/>
                  </a:lnTo>
                  <a:lnTo>
                    <a:pt x="368" y="24"/>
                  </a:lnTo>
                  <a:lnTo>
                    <a:pt x="39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3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169" name="Rectangle 109">
              <a:extLst>
                <a:ext uri="{FF2B5EF4-FFF2-40B4-BE49-F238E27FC236}">
                  <a16:creationId xmlns:a16="http://schemas.microsoft.com/office/drawing/2014/main" id="{AD10D43A-3997-4426-8756-D4876AC8B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7195" y="964682"/>
              <a:ext cx="68768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Calibri" pitchFamily="34" charset="0"/>
                </a:rPr>
                <a:t>  GmPgb1(S)17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D8B69684-7E4F-4C0F-9AAD-518E8E732758}"/>
                </a:ext>
              </a:extLst>
            </p:cNvPr>
            <p:cNvGrpSpPr/>
            <p:nvPr/>
          </p:nvGrpSpPr>
          <p:grpSpPr>
            <a:xfrm>
              <a:off x="8541568" y="1007427"/>
              <a:ext cx="331717" cy="318693"/>
              <a:chOff x="8541568" y="1445594"/>
              <a:chExt cx="331717" cy="318693"/>
            </a:xfrm>
          </p:grpSpPr>
          <p:sp>
            <p:nvSpPr>
              <p:cNvPr id="174" name="Rectangle 110">
                <a:extLst>
                  <a:ext uri="{FF2B5EF4-FFF2-40B4-BE49-F238E27FC236}">
                    <a16:creationId xmlns:a16="http://schemas.microsoft.com/office/drawing/2014/main" id="{0F9E790D-094F-4A21-9262-2AD92E97E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6331" y="1448769"/>
                <a:ext cx="69850" cy="714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sz="900"/>
              </a:p>
            </p:txBody>
          </p:sp>
          <p:sp>
            <p:nvSpPr>
              <p:cNvPr id="175" name="Freeform 111">
                <a:extLst>
                  <a:ext uri="{FF2B5EF4-FFF2-40B4-BE49-F238E27FC236}">
                    <a16:creationId xmlns:a16="http://schemas.microsoft.com/office/drawing/2014/main" id="{53203610-83A4-4AC5-9712-13C097BC8B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1568" y="1445594"/>
                <a:ext cx="79375" cy="77787"/>
              </a:xfrm>
              <a:custGeom>
                <a:avLst/>
                <a:gdLst>
                  <a:gd name="T0" fmla="*/ 0 w 416"/>
                  <a:gd name="T1" fmla="*/ 24 h 416"/>
                  <a:gd name="T2" fmla="*/ 24 w 416"/>
                  <a:gd name="T3" fmla="*/ 0 h 416"/>
                  <a:gd name="T4" fmla="*/ 392 w 416"/>
                  <a:gd name="T5" fmla="*/ 0 h 416"/>
                  <a:gd name="T6" fmla="*/ 416 w 416"/>
                  <a:gd name="T7" fmla="*/ 24 h 416"/>
                  <a:gd name="T8" fmla="*/ 416 w 416"/>
                  <a:gd name="T9" fmla="*/ 392 h 416"/>
                  <a:gd name="T10" fmla="*/ 392 w 416"/>
                  <a:gd name="T11" fmla="*/ 416 h 416"/>
                  <a:gd name="T12" fmla="*/ 24 w 416"/>
                  <a:gd name="T13" fmla="*/ 416 h 416"/>
                  <a:gd name="T14" fmla="*/ 0 w 416"/>
                  <a:gd name="T15" fmla="*/ 392 h 416"/>
                  <a:gd name="T16" fmla="*/ 0 w 416"/>
                  <a:gd name="T17" fmla="*/ 24 h 416"/>
                  <a:gd name="T18" fmla="*/ 48 w 416"/>
                  <a:gd name="T19" fmla="*/ 392 h 416"/>
                  <a:gd name="T20" fmla="*/ 24 w 416"/>
                  <a:gd name="T21" fmla="*/ 368 h 416"/>
                  <a:gd name="T22" fmla="*/ 392 w 416"/>
                  <a:gd name="T23" fmla="*/ 368 h 416"/>
                  <a:gd name="T24" fmla="*/ 368 w 416"/>
                  <a:gd name="T25" fmla="*/ 392 h 416"/>
                  <a:gd name="T26" fmla="*/ 368 w 416"/>
                  <a:gd name="T27" fmla="*/ 24 h 416"/>
                  <a:gd name="T28" fmla="*/ 392 w 416"/>
                  <a:gd name="T29" fmla="*/ 48 h 416"/>
                  <a:gd name="T30" fmla="*/ 24 w 416"/>
                  <a:gd name="T31" fmla="*/ 48 h 416"/>
                  <a:gd name="T32" fmla="*/ 48 w 416"/>
                  <a:gd name="T33" fmla="*/ 24 h 416"/>
                  <a:gd name="T34" fmla="*/ 48 w 416"/>
                  <a:gd name="T35" fmla="*/ 39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6" h="416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392" y="0"/>
                    </a:lnTo>
                    <a:cubicBezTo>
                      <a:pt x="406" y="0"/>
                      <a:pt x="416" y="11"/>
                      <a:pt x="416" y="24"/>
                    </a:cubicBezTo>
                    <a:lnTo>
                      <a:pt x="416" y="392"/>
                    </a:lnTo>
                    <a:cubicBezTo>
                      <a:pt x="416" y="406"/>
                      <a:pt x="406" y="416"/>
                      <a:pt x="392" y="416"/>
                    </a:cubicBezTo>
                    <a:lnTo>
                      <a:pt x="24" y="416"/>
                    </a:lnTo>
                    <a:cubicBezTo>
                      <a:pt x="11" y="416"/>
                      <a:pt x="0" y="406"/>
                      <a:pt x="0" y="392"/>
                    </a:cubicBezTo>
                    <a:lnTo>
                      <a:pt x="0" y="24"/>
                    </a:lnTo>
                    <a:close/>
                    <a:moveTo>
                      <a:pt x="48" y="392"/>
                    </a:moveTo>
                    <a:lnTo>
                      <a:pt x="24" y="368"/>
                    </a:lnTo>
                    <a:lnTo>
                      <a:pt x="392" y="368"/>
                    </a:lnTo>
                    <a:lnTo>
                      <a:pt x="368" y="392"/>
                    </a:lnTo>
                    <a:lnTo>
                      <a:pt x="368" y="24"/>
                    </a:lnTo>
                    <a:lnTo>
                      <a:pt x="392" y="48"/>
                    </a:lnTo>
                    <a:lnTo>
                      <a:pt x="24" y="48"/>
                    </a:lnTo>
                    <a:lnTo>
                      <a:pt x="48" y="24"/>
                    </a:lnTo>
                    <a:lnTo>
                      <a:pt x="48" y="392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sz="900"/>
              </a:p>
            </p:txBody>
          </p:sp>
          <p:sp>
            <p:nvSpPr>
              <p:cNvPr id="176" name="Rectangle 112">
                <a:extLst>
                  <a:ext uri="{FF2B5EF4-FFF2-40B4-BE49-F238E27FC236}">
                    <a16:creationId xmlns:a16="http://schemas.microsoft.com/office/drawing/2014/main" id="{FAA5B801-EB27-4F56-AAD2-0A81AE827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63291" y="1625788"/>
                <a:ext cx="209994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900" dirty="0">
                    <a:latin typeface="Calibri" pitchFamily="34" charset="0"/>
                  </a:rPr>
                  <a:t>  WT</a:t>
                </a:r>
                <a:endParaRPr kumimoji="0" lang="en-US" altLang="en-US" sz="9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p:grpSp>
        <p:sp>
          <p:nvSpPr>
            <p:cNvPr id="171" name="Rectangle 113">
              <a:extLst>
                <a:ext uri="{FF2B5EF4-FFF2-40B4-BE49-F238E27FC236}">
                  <a16:creationId xmlns:a16="http://schemas.microsoft.com/office/drawing/2014/main" id="{E85424C3-5F43-48F7-B887-DE976F8B6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3754" y="1434081"/>
              <a:ext cx="69850" cy="7143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172" name="Freeform 114">
              <a:extLst>
                <a:ext uri="{FF2B5EF4-FFF2-40B4-BE49-F238E27FC236}">
                  <a16:creationId xmlns:a16="http://schemas.microsoft.com/office/drawing/2014/main" id="{D55F062A-037B-42E9-BCF3-5B903C57B8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8991" y="1430906"/>
              <a:ext cx="79375" cy="79375"/>
            </a:xfrm>
            <a:custGeom>
              <a:avLst/>
              <a:gdLst>
                <a:gd name="T0" fmla="*/ 0 w 416"/>
                <a:gd name="T1" fmla="*/ 24 h 416"/>
                <a:gd name="T2" fmla="*/ 24 w 416"/>
                <a:gd name="T3" fmla="*/ 0 h 416"/>
                <a:gd name="T4" fmla="*/ 392 w 416"/>
                <a:gd name="T5" fmla="*/ 0 h 416"/>
                <a:gd name="T6" fmla="*/ 416 w 416"/>
                <a:gd name="T7" fmla="*/ 24 h 416"/>
                <a:gd name="T8" fmla="*/ 416 w 416"/>
                <a:gd name="T9" fmla="*/ 392 h 416"/>
                <a:gd name="T10" fmla="*/ 392 w 416"/>
                <a:gd name="T11" fmla="*/ 416 h 416"/>
                <a:gd name="T12" fmla="*/ 24 w 416"/>
                <a:gd name="T13" fmla="*/ 416 h 416"/>
                <a:gd name="T14" fmla="*/ 0 w 416"/>
                <a:gd name="T15" fmla="*/ 392 h 416"/>
                <a:gd name="T16" fmla="*/ 0 w 416"/>
                <a:gd name="T17" fmla="*/ 24 h 416"/>
                <a:gd name="T18" fmla="*/ 48 w 416"/>
                <a:gd name="T19" fmla="*/ 392 h 416"/>
                <a:gd name="T20" fmla="*/ 24 w 416"/>
                <a:gd name="T21" fmla="*/ 368 h 416"/>
                <a:gd name="T22" fmla="*/ 392 w 416"/>
                <a:gd name="T23" fmla="*/ 368 h 416"/>
                <a:gd name="T24" fmla="*/ 368 w 416"/>
                <a:gd name="T25" fmla="*/ 392 h 416"/>
                <a:gd name="T26" fmla="*/ 368 w 416"/>
                <a:gd name="T27" fmla="*/ 24 h 416"/>
                <a:gd name="T28" fmla="*/ 392 w 416"/>
                <a:gd name="T29" fmla="*/ 48 h 416"/>
                <a:gd name="T30" fmla="*/ 24 w 416"/>
                <a:gd name="T31" fmla="*/ 48 h 416"/>
                <a:gd name="T32" fmla="*/ 48 w 416"/>
                <a:gd name="T33" fmla="*/ 24 h 416"/>
                <a:gd name="T34" fmla="*/ 48 w 416"/>
                <a:gd name="T35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6" h="41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92" y="0"/>
                  </a:lnTo>
                  <a:cubicBezTo>
                    <a:pt x="406" y="0"/>
                    <a:pt x="416" y="11"/>
                    <a:pt x="416" y="24"/>
                  </a:cubicBezTo>
                  <a:lnTo>
                    <a:pt x="416" y="392"/>
                  </a:lnTo>
                  <a:cubicBezTo>
                    <a:pt x="416" y="406"/>
                    <a:pt x="406" y="416"/>
                    <a:pt x="392" y="416"/>
                  </a:cubicBezTo>
                  <a:lnTo>
                    <a:pt x="24" y="416"/>
                  </a:lnTo>
                  <a:cubicBezTo>
                    <a:pt x="11" y="416"/>
                    <a:pt x="0" y="406"/>
                    <a:pt x="0" y="392"/>
                  </a:cubicBezTo>
                  <a:lnTo>
                    <a:pt x="0" y="24"/>
                  </a:lnTo>
                  <a:close/>
                  <a:moveTo>
                    <a:pt x="48" y="392"/>
                  </a:moveTo>
                  <a:lnTo>
                    <a:pt x="24" y="368"/>
                  </a:lnTo>
                  <a:lnTo>
                    <a:pt x="392" y="368"/>
                  </a:lnTo>
                  <a:lnTo>
                    <a:pt x="368" y="392"/>
                  </a:lnTo>
                  <a:lnTo>
                    <a:pt x="368" y="24"/>
                  </a:lnTo>
                  <a:lnTo>
                    <a:pt x="39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3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173" name="Rectangle 115">
              <a:extLst>
                <a:ext uri="{FF2B5EF4-FFF2-40B4-BE49-F238E27FC236}">
                  <a16:creationId xmlns:a16="http://schemas.microsoft.com/office/drawing/2014/main" id="{DA020C0E-A3CC-4A5E-A55D-78655753B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5584" y="1386456"/>
              <a:ext cx="83997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Calibri" pitchFamily="34" charset="0"/>
                </a:rPr>
                <a:t> GmPgb1(RNAi)23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BDDB44D6-13D2-4695-B79E-58535FE99F15}"/>
              </a:ext>
            </a:extLst>
          </p:cNvPr>
          <p:cNvGrpSpPr/>
          <p:nvPr/>
        </p:nvGrpSpPr>
        <p:grpSpPr>
          <a:xfrm>
            <a:off x="1916832" y="2678483"/>
            <a:ext cx="2930202" cy="1365051"/>
            <a:chOff x="5467350" y="3368675"/>
            <a:chExt cx="4351338" cy="2087335"/>
          </a:xfrm>
        </p:grpSpPr>
        <p:sp>
          <p:nvSpPr>
            <p:cNvPr id="222" name="Rectangle 190">
              <a:extLst>
                <a:ext uri="{FF2B5EF4-FFF2-40B4-BE49-F238E27FC236}">
                  <a16:creationId xmlns:a16="http://schemas.microsoft.com/office/drawing/2014/main" id="{354C9932-5A08-44EC-9550-89E734D01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263" y="3948113"/>
              <a:ext cx="309563" cy="14779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23" name="Rectangle 191">
              <a:extLst>
                <a:ext uri="{FF2B5EF4-FFF2-40B4-BE49-F238E27FC236}">
                  <a16:creationId xmlns:a16="http://schemas.microsoft.com/office/drawing/2014/main" id="{58BE3963-2498-4154-9C92-4314F686D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263" y="3948113"/>
              <a:ext cx="309563" cy="147796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24" name="Rectangle 192">
              <a:extLst>
                <a:ext uri="{FF2B5EF4-FFF2-40B4-BE49-F238E27FC236}">
                  <a16:creationId xmlns:a16="http://schemas.microsoft.com/office/drawing/2014/main" id="{1843933B-B711-4803-92C6-C7D9BB21B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8813" y="3841750"/>
              <a:ext cx="309563" cy="158432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25" name="Rectangle 193">
              <a:extLst>
                <a:ext uri="{FF2B5EF4-FFF2-40B4-BE49-F238E27FC236}">
                  <a16:creationId xmlns:a16="http://schemas.microsoft.com/office/drawing/2014/main" id="{78F62CF2-D3A0-44F7-94BD-B71945003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8813" y="3841750"/>
              <a:ext cx="309563" cy="1584325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26" name="Rectangle 194">
              <a:extLst>
                <a:ext uri="{FF2B5EF4-FFF2-40B4-BE49-F238E27FC236}">
                  <a16:creationId xmlns:a16="http://schemas.microsoft.com/office/drawing/2014/main" id="{539967F1-3DB9-4D67-8212-088C1D563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5" y="5056188"/>
              <a:ext cx="309563" cy="369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27" name="Rectangle 195">
              <a:extLst>
                <a:ext uri="{FF2B5EF4-FFF2-40B4-BE49-F238E27FC236}">
                  <a16:creationId xmlns:a16="http://schemas.microsoft.com/office/drawing/2014/main" id="{2B02E06E-3A7F-48EA-A8AA-8FE3A905F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8875" y="5056188"/>
              <a:ext cx="309563" cy="36988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28" name="Rectangle 196">
              <a:extLst>
                <a:ext uri="{FF2B5EF4-FFF2-40B4-BE49-F238E27FC236}">
                  <a16:creationId xmlns:a16="http://schemas.microsoft.com/office/drawing/2014/main" id="{E38476B2-AB73-4EAD-8B8D-180FA575C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7838" y="5330825"/>
              <a:ext cx="309563" cy="9525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29" name="Rectangle 197">
              <a:extLst>
                <a:ext uri="{FF2B5EF4-FFF2-40B4-BE49-F238E27FC236}">
                  <a16:creationId xmlns:a16="http://schemas.microsoft.com/office/drawing/2014/main" id="{39145750-41F5-4B60-97C8-50AABE443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7838" y="5330825"/>
              <a:ext cx="309563" cy="9525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0" name="Freeform 198">
              <a:extLst>
                <a:ext uri="{FF2B5EF4-FFF2-40B4-BE49-F238E27FC236}">
                  <a16:creationId xmlns:a16="http://schemas.microsoft.com/office/drawing/2014/main" id="{B2E6E144-9883-47F2-A4AD-322543B30F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9300" y="3865563"/>
              <a:ext cx="2668588" cy="1560513"/>
            </a:xfrm>
            <a:custGeom>
              <a:avLst/>
              <a:gdLst>
                <a:gd name="T0" fmla="*/ 0 w 1681"/>
                <a:gd name="T1" fmla="*/ 0 h 983"/>
                <a:gd name="T2" fmla="*/ 194 w 1681"/>
                <a:gd name="T3" fmla="*/ 0 h 983"/>
                <a:gd name="T4" fmla="*/ 194 w 1681"/>
                <a:gd name="T5" fmla="*/ 983 h 983"/>
                <a:gd name="T6" fmla="*/ 0 w 1681"/>
                <a:gd name="T7" fmla="*/ 983 h 983"/>
                <a:gd name="T8" fmla="*/ 0 w 1681"/>
                <a:gd name="T9" fmla="*/ 0 h 983"/>
                <a:gd name="T10" fmla="*/ 1486 w 1681"/>
                <a:gd name="T11" fmla="*/ 510 h 983"/>
                <a:gd name="T12" fmla="*/ 1681 w 1681"/>
                <a:gd name="T13" fmla="*/ 510 h 983"/>
                <a:gd name="T14" fmla="*/ 1681 w 1681"/>
                <a:gd name="T15" fmla="*/ 983 h 983"/>
                <a:gd name="T16" fmla="*/ 1486 w 1681"/>
                <a:gd name="T17" fmla="*/ 983 h 983"/>
                <a:gd name="T18" fmla="*/ 1486 w 1681"/>
                <a:gd name="T19" fmla="*/ 51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1" h="983">
                  <a:moveTo>
                    <a:pt x="0" y="0"/>
                  </a:moveTo>
                  <a:lnTo>
                    <a:pt x="194" y="0"/>
                  </a:lnTo>
                  <a:lnTo>
                    <a:pt x="194" y="983"/>
                  </a:lnTo>
                  <a:lnTo>
                    <a:pt x="0" y="983"/>
                  </a:lnTo>
                  <a:lnTo>
                    <a:pt x="0" y="0"/>
                  </a:lnTo>
                  <a:close/>
                  <a:moveTo>
                    <a:pt x="1486" y="510"/>
                  </a:moveTo>
                  <a:lnTo>
                    <a:pt x="1681" y="510"/>
                  </a:lnTo>
                  <a:lnTo>
                    <a:pt x="1681" y="983"/>
                  </a:lnTo>
                  <a:lnTo>
                    <a:pt x="1486" y="983"/>
                  </a:lnTo>
                  <a:lnTo>
                    <a:pt x="1486" y="5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1" name="Freeform 199">
              <a:extLst>
                <a:ext uri="{FF2B5EF4-FFF2-40B4-BE49-F238E27FC236}">
                  <a16:creationId xmlns:a16="http://schemas.microsoft.com/office/drawing/2014/main" id="{8BB63E5D-0004-482B-933B-FAB91F5369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9300" y="3865563"/>
              <a:ext cx="2668588" cy="1560513"/>
            </a:xfrm>
            <a:custGeom>
              <a:avLst/>
              <a:gdLst>
                <a:gd name="T0" fmla="*/ 0 w 1681"/>
                <a:gd name="T1" fmla="*/ 0 h 983"/>
                <a:gd name="T2" fmla="*/ 194 w 1681"/>
                <a:gd name="T3" fmla="*/ 0 h 983"/>
                <a:gd name="T4" fmla="*/ 194 w 1681"/>
                <a:gd name="T5" fmla="*/ 983 h 983"/>
                <a:gd name="T6" fmla="*/ 0 w 1681"/>
                <a:gd name="T7" fmla="*/ 983 h 983"/>
                <a:gd name="T8" fmla="*/ 0 w 1681"/>
                <a:gd name="T9" fmla="*/ 0 h 983"/>
                <a:gd name="T10" fmla="*/ 1486 w 1681"/>
                <a:gd name="T11" fmla="*/ 510 h 983"/>
                <a:gd name="T12" fmla="*/ 1681 w 1681"/>
                <a:gd name="T13" fmla="*/ 510 h 983"/>
                <a:gd name="T14" fmla="*/ 1681 w 1681"/>
                <a:gd name="T15" fmla="*/ 983 h 983"/>
                <a:gd name="T16" fmla="*/ 1486 w 1681"/>
                <a:gd name="T17" fmla="*/ 983 h 983"/>
                <a:gd name="T18" fmla="*/ 1486 w 1681"/>
                <a:gd name="T19" fmla="*/ 51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1" h="983">
                  <a:moveTo>
                    <a:pt x="0" y="0"/>
                  </a:moveTo>
                  <a:lnTo>
                    <a:pt x="194" y="0"/>
                  </a:lnTo>
                  <a:lnTo>
                    <a:pt x="194" y="983"/>
                  </a:lnTo>
                  <a:lnTo>
                    <a:pt x="0" y="983"/>
                  </a:lnTo>
                  <a:lnTo>
                    <a:pt x="0" y="0"/>
                  </a:lnTo>
                  <a:close/>
                  <a:moveTo>
                    <a:pt x="1486" y="510"/>
                  </a:moveTo>
                  <a:lnTo>
                    <a:pt x="1681" y="510"/>
                  </a:lnTo>
                  <a:lnTo>
                    <a:pt x="1681" y="983"/>
                  </a:lnTo>
                  <a:lnTo>
                    <a:pt x="1486" y="983"/>
                  </a:lnTo>
                  <a:lnTo>
                    <a:pt x="1486" y="510"/>
                  </a:lnTo>
                  <a:close/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2" name="Freeform 200">
              <a:extLst>
                <a:ext uri="{FF2B5EF4-FFF2-40B4-BE49-F238E27FC236}">
                  <a16:creationId xmlns:a16="http://schemas.microsoft.com/office/drawing/2014/main" id="{77846825-ADFC-4B71-96B2-408B19E9A8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4713" y="3787775"/>
              <a:ext cx="57150" cy="153988"/>
            </a:xfrm>
            <a:custGeom>
              <a:avLst/>
              <a:gdLst>
                <a:gd name="T0" fmla="*/ 19 w 36"/>
                <a:gd name="T1" fmla="*/ 49 h 97"/>
                <a:gd name="T2" fmla="*/ 19 w 36"/>
                <a:gd name="T3" fmla="*/ 97 h 97"/>
                <a:gd name="T4" fmla="*/ 19 w 36"/>
                <a:gd name="T5" fmla="*/ 49 h 97"/>
                <a:gd name="T6" fmla="*/ 19 w 36"/>
                <a:gd name="T7" fmla="*/ 0 h 97"/>
                <a:gd name="T8" fmla="*/ 0 w 36"/>
                <a:gd name="T9" fmla="*/ 97 h 97"/>
                <a:gd name="T10" fmla="*/ 36 w 36"/>
                <a:gd name="T11" fmla="*/ 97 h 97"/>
                <a:gd name="T12" fmla="*/ 0 w 36"/>
                <a:gd name="T13" fmla="*/ 0 h 97"/>
                <a:gd name="T14" fmla="*/ 36 w 36"/>
                <a:gd name="T1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97">
                  <a:moveTo>
                    <a:pt x="19" y="49"/>
                  </a:moveTo>
                  <a:lnTo>
                    <a:pt x="19" y="97"/>
                  </a:lnTo>
                  <a:moveTo>
                    <a:pt x="19" y="49"/>
                  </a:moveTo>
                  <a:lnTo>
                    <a:pt x="19" y="0"/>
                  </a:lnTo>
                  <a:moveTo>
                    <a:pt x="0" y="97"/>
                  </a:moveTo>
                  <a:lnTo>
                    <a:pt x="36" y="97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3" name="Freeform 201">
              <a:extLst>
                <a:ext uri="{FF2B5EF4-FFF2-40B4-BE49-F238E27FC236}">
                  <a16:creationId xmlns:a16="http://schemas.microsoft.com/office/drawing/2014/main" id="{7F69548B-4F97-4BEA-9E19-548385DE5C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5263" y="3687763"/>
              <a:ext cx="55563" cy="522288"/>
            </a:xfrm>
            <a:custGeom>
              <a:avLst/>
              <a:gdLst>
                <a:gd name="T0" fmla="*/ 18 w 35"/>
                <a:gd name="T1" fmla="*/ 164 h 329"/>
                <a:gd name="T2" fmla="*/ 18 w 35"/>
                <a:gd name="T3" fmla="*/ 329 h 329"/>
                <a:gd name="T4" fmla="*/ 18 w 35"/>
                <a:gd name="T5" fmla="*/ 164 h 329"/>
                <a:gd name="T6" fmla="*/ 18 w 35"/>
                <a:gd name="T7" fmla="*/ 0 h 329"/>
                <a:gd name="T8" fmla="*/ 0 w 35"/>
                <a:gd name="T9" fmla="*/ 329 h 329"/>
                <a:gd name="T10" fmla="*/ 35 w 35"/>
                <a:gd name="T11" fmla="*/ 329 h 329"/>
                <a:gd name="T12" fmla="*/ 0 w 35"/>
                <a:gd name="T13" fmla="*/ 0 h 329"/>
                <a:gd name="T14" fmla="*/ 35 w 35"/>
                <a:gd name="T1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29">
                  <a:moveTo>
                    <a:pt x="18" y="164"/>
                  </a:moveTo>
                  <a:lnTo>
                    <a:pt x="18" y="329"/>
                  </a:lnTo>
                  <a:moveTo>
                    <a:pt x="18" y="164"/>
                  </a:moveTo>
                  <a:lnTo>
                    <a:pt x="18" y="0"/>
                  </a:lnTo>
                  <a:moveTo>
                    <a:pt x="0" y="329"/>
                  </a:moveTo>
                  <a:lnTo>
                    <a:pt x="35" y="329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4" name="Freeform 202">
              <a:extLst>
                <a:ext uri="{FF2B5EF4-FFF2-40B4-BE49-F238E27FC236}">
                  <a16:creationId xmlns:a16="http://schemas.microsoft.com/office/drawing/2014/main" id="{971C8A5D-0BE3-47B7-8654-07750FADE0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5813" y="3725863"/>
              <a:ext cx="55563" cy="234950"/>
            </a:xfrm>
            <a:custGeom>
              <a:avLst/>
              <a:gdLst>
                <a:gd name="T0" fmla="*/ 17 w 35"/>
                <a:gd name="T1" fmla="*/ 73 h 148"/>
                <a:gd name="T2" fmla="*/ 17 w 35"/>
                <a:gd name="T3" fmla="*/ 148 h 148"/>
                <a:gd name="T4" fmla="*/ 17 w 35"/>
                <a:gd name="T5" fmla="*/ 73 h 148"/>
                <a:gd name="T6" fmla="*/ 17 w 35"/>
                <a:gd name="T7" fmla="*/ 0 h 148"/>
                <a:gd name="T8" fmla="*/ 0 w 35"/>
                <a:gd name="T9" fmla="*/ 148 h 148"/>
                <a:gd name="T10" fmla="*/ 35 w 35"/>
                <a:gd name="T11" fmla="*/ 148 h 148"/>
                <a:gd name="T12" fmla="*/ 0 w 35"/>
                <a:gd name="T13" fmla="*/ 0 h 148"/>
                <a:gd name="T14" fmla="*/ 35 w 35"/>
                <a:gd name="T1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48">
                  <a:moveTo>
                    <a:pt x="17" y="73"/>
                  </a:moveTo>
                  <a:lnTo>
                    <a:pt x="17" y="148"/>
                  </a:lnTo>
                  <a:moveTo>
                    <a:pt x="17" y="73"/>
                  </a:moveTo>
                  <a:lnTo>
                    <a:pt x="17" y="0"/>
                  </a:lnTo>
                  <a:moveTo>
                    <a:pt x="0" y="148"/>
                  </a:moveTo>
                  <a:lnTo>
                    <a:pt x="35" y="148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5" name="Freeform 203">
              <a:extLst>
                <a:ext uri="{FF2B5EF4-FFF2-40B4-BE49-F238E27FC236}">
                  <a16:creationId xmlns:a16="http://schemas.microsoft.com/office/drawing/2014/main" id="{8EAA8FC7-548E-469A-8738-AD89CBB6C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5325" y="4646613"/>
              <a:ext cx="55563" cy="57150"/>
            </a:xfrm>
            <a:custGeom>
              <a:avLst/>
              <a:gdLst>
                <a:gd name="T0" fmla="*/ 17 w 35"/>
                <a:gd name="T1" fmla="*/ 18 h 36"/>
                <a:gd name="T2" fmla="*/ 17 w 35"/>
                <a:gd name="T3" fmla="*/ 36 h 36"/>
                <a:gd name="T4" fmla="*/ 17 w 35"/>
                <a:gd name="T5" fmla="*/ 18 h 36"/>
                <a:gd name="T6" fmla="*/ 17 w 35"/>
                <a:gd name="T7" fmla="*/ 0 h 36"/>
                <a:gd name="T8" fmla="*/ 0 w 35"/>
                <a:gd name="T9" fmla="*/ 36 h 36"/>
                <a:gd name="T10" fmla="*/ 35 w 35"/>
                <a:gd name="T11" fmla="*/ 36 h 36"/>
                <a:gd name="T12" fmla="*/ 0 w 35"/>
                <a:gd name="T13" fmla="*/ 0 h 36"/>
                <a:gd name="T14" fmla="*/ 35 w 35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6">
                  <a:moveTo>
                    <a:pt x="17" y="18"/>
                  </a:moveTo>
                  <a:lnTo>
                    <a:pt x="17" y="36"/>
                  </a:lnTo>
                  <a:moveTo>
                    <a:pt x="17" y="18"/>
                  </a:moveTo>
                  <a:lnTo>
                    <a:pt x="17" y="0"/>
                  </a:lnTo>
                  <a:moveTo>
                    <a:pt x="0" y="36"/>
                  </a:moveTo>
                  <a:lnTo>
                    <a:pt x="35" y="36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6" name="Freeform 204">
              <a:extLst>
                <a:ext uri="{FF2B5EF4-FFF2-40B4-BE49-F238E27FC236}">
                  <a16:creationId xmlns:a16="http://schemas.microsoft.com/office/drawing/2014/main" id="{97539DF3-D1BC-4FC2-B79C-0555BEE5B3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05875" y="4954588"/>
              <a:ext cx="55563" cy="203200"/>
            </a:xfrm>
            <a:custGeom>
              <a:avLst/>
              <a:gdLst>
                <a:gd name="T0" fmla="*/ 17 w 35"/>
                <a:gd name="T1" fmla="*/ 64 h 128"/>
                <a:gd name="T2" fmla="*/ 17 w 35"/>
                <a:gd name="T3" fmla="*/ 128 h 128"/>
                <a:gd name="T4" fmla="*/ 17 w 35"/>
                <a:gd name="T5" fmla="*/ 64 h 128"/>
                <a:gd name="T6" fmla="*/ 17 w 35"/>
                <a:gd name="T7" fmla="*/ 0 h 128"/>
                <a:gd name="T8" fmla="*/ 0 w 35"/>
                <a:gd name="T9" fmla="*/ 128 h 128"/>
                <a:gd name="T10" fmla="*/ 35 w 35"/>
                <a:gd name="T11" fmla="*/ 128 h 128"/>
                <a:gd name="T12" fmla="*/ 0 w 35"/>
                <a:gd name="T13" fmla="*/ 0 h 128"/>
                <a:gd name="T14" fmla="*/ 35 w 35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28">
                  <a:moveTo>
                    <a:pt x="17" y="64"/>
                  </a:moveTo>
                  <a:lnTo>
                    <a:pt x="17" y="128"/>
                  </a:lnTo>
                  <a:moveTo>
                    <a:pt x="17" y="64"/>
                  </a:moveTo>
                  <a:lnTo>
                    <a:pt x="17" y="0"/>
                  </a:lnTo>
                  <a:moveTo>
                    <a:pt x="0" y="128"/>
                  </a:moveTo>
                  <a:lnTo>
                    <a:pt x="35" y="128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7" name="Freeform 205">
              <a:extLst>
                <a:ext uri="{FF2B5EF4-FFF2-40B4-BE49-F238E27FC236}">
                  <a16:creationId xmlns:a16="http://schemas.microsoft.com/office/drawing/2014/main" id="{80F441FE-CA76-4AF6-8355-B4BF8F158B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93250" y="5314950"/>
              <a:ext cx="58738" cy="33338"/>
            </a:xfrm>
            <a:custGeom>
              <a:avLst/>
              <a:gdLst>
                <a:gd name="T0" fmla="*/ 18 w 37"/>
                <a:gd name="T1" fmla="*/ 10 h 21"/>
                <a:gd name="T2" fmla="*/ 18 w 37"/>
                <a:gd name="T3" fmla="*/ 21 h 21"/>
                <a:gd name="T4" fmla="*/ 18 w 37"/>
                <a:gd name="T5" fmla="*/ 10 h 21"/>
                <a:gd name="T6" fmla="*/ 18 w 37"/>
                <a:gd name="T7" fmla="*/ 0 h 21"/>
                <a:gd name="T8" fmla="*/ 0 w 37"/>
                <a:gd name="T9" fmla="*/ 21 h 21"/>
                <a:gd name="T10" fmla="*/ 37 w 37"/>
                <a:gd name="T11" fmla="*/ 21 h 21"/>
                <a:gd name="T12" fmla="*/ 0 w 37"/>
                <a:gd name="T13" fmla="*/ 0 h 21"/>
                <a:gd name="T14" fmla="*/ 37 w 37"/>
                <a:gd name="T1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1">
                  <a:moveTo>
                    <a:pt x="18" y="10"/>
                  </a:moveTo>
                  <a:lnTo>
                    <a:pt x="18" y="21"/>
                  </a:lnTo>
                  <a:moveTo>
                    <a:pt x="18" y="10"/>
                  </a:moveTo>
                  <a:lnTo>
                    <a:pt x="18" y="0"/>
                  </a:lnTo>
                  <a:moveTo>
                    <a:pt x="0" y="21"/>
                  </a:moveTo>
                  <a:lnTo>
                    <a:pt x="37" y="21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8" name="Line 206">
              <a:extLst>
                <a:ext uri="{FF2B5EF4-FFF2-40B4-BE49-F238E27FC236}">
                  <a16:creationId xmlns:a16="http://schemas.microsoft.com/office/drawing/2014/main" id="{096518E9-3C15-49BF-8445-9F3AAD17E0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88013" y="3448050"/>
              <a:ext cx="0" cy="197802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39" name="Freeform 207">
              <a:extLst>
                <a:ext uri="{FF2B5EF4-FFF2-40B4-BE49-F238E27FC236}">
                  <a16:creationId xmlns:a16="http://schemas.microsoft.com/office/drawing/2014/main" id="{B3A2D948-3173-4594-ADA2-CAC2BF942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1500" y="3448050"/>
              <a:ext cx="36513" cy="1978025"/>
            </a:xfrm>
            <a:custGeom>
              <a:avLst/>
              <a:gdLst>
                <a:gd name="T0" fmla="*/ 0 w 23"/>
                <a:gd name="T1" fmla="*/ 1246 h 1246"/>
                <a:gd name="T2" fmla="*/ 23 w 23"/>
                <a:gd name="T3" fmla="*/ 1246 h 1246"/>
                <a:gd name="T4" fmla="*/ 0 w 23"/>
                <a:gd name="T5" fmla="*/ 1038 h 1246"/>
                <a:gd name="T6" fmla="*/ 23 w 23"/>
                <a:gd name="T7" fmla="*/ 1038 h 1246"/>
                <a:gd name="T8" fmla="*/ 0 w 23"/>
                <a:gd name="T9" fmla="*/ 830 h 1246"/>
                <a:gd name="T10" fmla="*/ 23 w 23"/>
                <a:gd name="T11" fmla="*/ 830 h 1246"/>
                <a:gd name="T12" fmla="*/ 0 w 23"/>
                <a:gd name="T13" fmla="*/ 623 h 1246"/>
                <a:gd name="T14" fmla="*/ 23 w 23"/>
                <a:gd name="T15" fmla="*/ 623 h 1246"/>
                <a:gd name="T16" fmla="*/ 0 w 23"/>
                <a:gd name="T17" fmla="*/ 415 h 1246"/>
                <a:gd name="T18" fmla="*/ 23 w 23"/>
                <a:gd name="T19" fmla="*/ 415 h 1246"/>
                <a:gd name="T20" fmla="*/ 0 w 23"/>
                <a:gd name="T21" fmla="*/ 207 h 1246"/>
                <a:gd name="T22" fmla="*/ 23 w 23"/>
                <a:gd name="T23" fmla="*/ 207 h 1246"/>
                <a:gd name="T24" fmla="*/ 0 w 23"/>
                <a:gd name="T25" fmla="*/ 0 h 1246"/>
                <a:gd name="T26" fmla="*/ 23 w 23"/>
                <a:gd name="T27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246">
                  <a:moveTo>
                    <a:pt x="0" y="1246"/>
                  </a:moveTo>
                  <a:lnTo>
                    <a:pt x="23" y="1246"/>
                  </a:lnTo>
                  <a:moveTo>
                    <a:pt x="0" y="1038"/>
                  </a:moveTo>
                  <a:lnTo>
                    <a:pt x="23" y="1038"/>
                  </a:lnTo>
                  <a:moveTo>
                    <a:pt x="0" y="830"/>
                  </a:moveTo>
                  <a:lnTo>
                    <a:pt x="23" y="830"/>
                  </a:lnTo>
                  <a:moveTo>
                    <a:pt x="0" y="623"/>
                  </a:moveTo>
                  <a:lnTo>
                    <a:pt x="23" y="623"/>
                  </a:lnTo>
                  <a:moveTo>
                    <a:pt x="0" y="415"/>
                  </a:moveTo>
                  <a:lnTo>
                    <a:pt x="23" y="415"/>
                  </a:lnTo>
                  <a:moveTo>
                    <a:pt x="0" y="207"/>
                  </a:moveTo>
                  <a:lnTo>
                    <a:pt x="23" y="207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40" name="Line 208">
              <a:extLst>
                <a:ext uri="{FF2B5EF4-FFF2-40B4-BE49-F238E27FC236}">
                  <a16:creationId xmlns:a16="http://schemas.microsoft.com/office/drawing/2014/main" id="{99DF1D7A-48A8-4234-8D1D-9DF5C1C350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8013" y="5426075"/>
              <a:ext cx="413067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241" name="Rectangle 209">
              <a:extLst>
                <a:ext uri="{FF2B5EF4-FFF2-40B4-BE49-F238E27FC236}">
                  <a16:creationId xmlns:a16="http://schemas.microsoft.com/office/drawing/2014/main" id="{60955743-AC65-44B0-87F7-9CE3FE326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500" y="534828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2" name="Rectangle 210">
              <a:extLst>
                <a:ext uri="{FF2B5EF4-FFF2-40B4-BE49-F238E27FC236}">
                  <a16:creationId xmlns:a16="http://schemas.microsoft.com/office/drawing/2014/main" id="{DAC9B196-BE5F-4F1F-8639-BDCFC6DB3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7350" y="5019675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3" name="Rectangle 211">
              <a:extLst>
                <a:ext uri="{FF2B5EF4-FFF2-40B4-BE49-F238E27FC236}">
                  <a16:creationId xmlns:a16="http://schemas.microsoft.com/office/drawing/2014/main" id="{8C2ACA44-B49F-4A8D-A9F8-1F5FEC632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7350" y="4689475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4" name="Rectangle 212">
              <a:extLst>
                <a:ext uri="{FF2B5EF4-FFF2-40B4-BE49-F238E27FC236}">
                  <a16:creationId xmlns:a16="http://schemas.microsoft.com/office/drawing/2014/main" id="{6279706E-F354-46C0-901E-7BD1ABDD7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7350" y="4359275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30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5" name="Rectangle 213">
              <a:extLst>
                <a:ext uri="{FF2B5EF4-FFF2-40B4-BE49-F238E27FC236}">
                  <a16:creationId xmlns:a16="http://schemas.microsoft.com/office/drawing/2014/main" id="{224AB5EC-D430-4BA2-BC7B-5618E3885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7350" y="4030663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6" name="Rectangle 214">
              <a:extLst>
                <a:ext uri="{FF2B5EF4-FFF2-40B4-BE49-F238E27FC236}">
                  <a16:creationId xmlns:a16="http://schemas.microsoft.com/office/drawing/2014/main" id="{34C8DDCD-664C-4FBF-92A7-0091E2A29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7350" y="3700463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50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7" name="Rectangle 215">
              <a:extLst>
                <a:ext uri="{FF2B5EF4-FFF2-40B4-BE49-F238E27FC236}">
                  <a16:creationId xmlns:a16="http://schemas.microsoft.com/office/drawing/2014/main" id="{AAEAB318-B763-42DB-BC24-1C226FEC2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7350" y="3368675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60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260" name="AutoShape 226">
            <a:extLst>
              <a:ext uri="{FF2B5EF4-FFF2-40B4-BE49-F238E27FC236}">
                <a16:creationId xmlns:a16="http://schemas.microsoft.com/office/drawing/2014/main" id="{5B09F30F-769B-46F6-A842-9A3B5815D9D1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657975" y="2581275"/>
            <a:ext cx="4583113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63" name="Rectangle 230">
            <a:extLst>
              <a:ext uri="{FF2B5EF4-FFF2-40B4-BE49-F238E27FC236}">
                <a16:creationId xmlns:a16="http://schemas.microsoft.com/office/drawing/2014/main" id="{EEAAD856-0CB2-476E-B3EC-16C5E8BB5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4150" y="4614624"/>
            <a:ext cx="171811" cy="74120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64" name="Rectangle 231">
            <a:extLst>
              <a:ext uri="{FF2B5EF4-FFF2-40B4-BE49-F238E27FC236}">
                <a16:creationId xmlns:a16="http://schemas.microsoft.com/office/drawing/2014/main" id="{7E2D6E77-5C1B-4BC8-9A7E-559048801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4150" y="4592854"/>
            <a:ext cx="209210" cy="762973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65" name="Rectangle 232">
            <a:extLst>
              <a:ext uri="{FF2B5EF4-FFF2-40B4-BE49-F238E27FC236}">
                <a16:creationId xmlns:a16="http://schemas.microsoft.com/office/drawing/2014/main" id="{31350F25-0421-454C-B913-97F039674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257" y="4637576"/>
            <a:ext cx="209210" cy="7182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66" name="Rectangle 233">
            <a:extLst>
              <a:ext uri="{FF2B5EF4-FFF2-40B4-BE49-F238E27FC236}">
                <a16:creationId xmlns:a16="http://schemas.microsoft.com/office/drawing/2014/main" id="{6FC58856-6F9C-45B2-82D5-FBE0BB0D9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257" y="4636602"/>
            <a:ext cx="209210" cy="719224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67" name="Rectangle 234">
            <a:extLst>
              <a:ext uri="{FF2B5EF4-FFF2-40B4-BE49-F238E27FC236}">
                <a16:creationId xmlns:a16="http://schemas.microsoft.com/office/drawing/2014/main" id="{926D5282-63DF-45D2-B8F1-710C9AA75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508" y="4667947"/>
            <a:ext cx="209210" cy="68788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68" name="Rectangle 235">
            <a:extLst>
              <a:ext uri="{FF2B5EF4-FFF2-40B4-BE49-F238E27FC236}">
                <a16:creationId xmlns:a16="http://schemas.microsoft.com/office/drawing/2014/main" id="{3450CB53-D632-4C26-94D6-B408B51C5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508" y="4667947"/>
            <a:ext cx="209210" cy="687880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69" name="Rectangle 236">
            <a:extLst>
              <a:ext uri="{FF2B5EF4-FFF2-40B4-BE49-F238E27FC236}">
                <a16:creationId xmlns:a16="http://schemas.microsoft.com/office/drawing/2014/main" id="{B8E08F33-80FC-416A-B944-0EB20B040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8615" y="4757531"/>
            <a:ext cx="208137" cy="598295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0" name="Rectangle 237">
            <a:extLst>
              <a:ext uri="{FF2B5EF4-FFF2-40B4-BE49-F238E27FC236}">
                <a16:creationId xmlns:a16="http://schemas.microsoft.com/office/drawing/2014/main" id="{91636F74-5B99-45B7-BFB1-85EE16B0B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8615" y="4757531"/>
            <a:ext cx="208137" cy="598295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1" name="Freeform 238">
            <a:extLst>
              <a:ext uri="{FF2B5EF4-FFF2-40B4-BE49-F238E27FC236}">
                <a16:creationId xmlns:a16="http://schemas.microsoft.com/office/drawing/2014/main" id="{0D275CE7-D5FD-4CE9-A8D2-B5964525D34B}"/>
              </a:ext>
            </a:extLst>
          </p:cNvPr>
          <p:cNvSpPr>
            <a:spLocks noEditPoints="1"/>
          </p:cNvSpPr>
          <p:nvPr/>
        </p:nvSpPr>
        <p:spPr bwMode="auto">
          <a:xfrm>
            <a:off x="2147188" y="4336272"/>
            <a:ext cx="1802421" cy="1019554"/>
          </a:xfrm>
          <a:custGeom>
            <a:avLst/>
            <a:gdLst>
              <a:gd name="T0" fmla="*/ 0 w 1680"/>
              <a:gd name="T1" fmla="*/ 186 h 956"/>
              <a:gd name="T2" fmla="*/ 194 w 1680"/>
              <a:gd name="T3" fmla="*/ 186 h 956"/>
              <a:gd name="T4" fmla="*/ 194 w 1680"/>
              <a:gd name="T5" fmla="*/ 956 h 956"/>
              <a:gd name="T6" fmla="*/ 0 w 1680"/>
              <a:gd name="T7" fmla="*/ 956 h 956"/>
              <a:gd name="T8" fmla="*/ 0 w 1680"/>
              <a:gd name="T9" fmla="*/ 186 h 956"/>
              <a:gd name="T10" fmla="*/ 1485 w 1680"/>
              <a:gd name="T11" fmla="*/ 0 h 956"/>
              <a:gd name="T12" fmla="*/ 1680 w 1680"/>
              <a:gd name="T13" fmla="*/ 0 h 956"/>
              <a:gd name="T14" fmla="*/ 1680 w 1680"/>
              <a:gd name="T15" fmla="*/ 956 h 956"/>
              <a:gd name="T16" fmla="*/ 1485 w 1680"/>
              <a:gd name="T17" fmla="*/ 956 h 956"/>
              <a:gd name="T18" fmla="*/ 1485 w 1680"/>
              <a:gd name="T19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0" h="956">
                <a:moveTo>
                  <a:pt x="0" y="186"/>
                </a:moveTo>
                <a:lnTo>
                  <a:pt x="194" y="186"/>
                </a:lnTo>
                <a:lnTo>
                  <a:pt x="194" y="956"/>
                </a:lnTo>
                <a:lnTo>
                  <a:pt x="0" y="956"/>
                </a:lnTo>
                <a:lnTo>
                  <a:pt x="0" y="186"/>
                </a:lnTo>
                <a:close/>
                <a:moveTo>
                  <a:pt x="1485" y="0"/>
                </a:moveTo>
                <a:lnTo>
                  <a:pt x="1680" y="0"/>
                </a:lnTo>
                <a:lnTo>
                  <a:pt x="1680" y="956"/>
                </a:lnTo>
                <a:lnTo>
                  <a:pt x="1485" y="956"/>
                </a:lnTo>
                <a:lnTo>
                  <a:pt x="148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2" name="Freeform 239">
            <a:extLst>
              <a:ext uri="{FF2B5EF4-FFF2-40B4-BE49-F238E27FC236}">
                <a16:creationId xmlns:a16="http://schemas.microsoft.com/office/drawing/2014/main" id="{7541A0E9-2B56-4477-819B-5D504B6C5E7E}"/>
              </a:ext>
            </a:extLst>
          </p:cNvPr>
          <p:cNvSpPr>
            <a:spLocks noEditPoints="1"/>
          </p:cNvSpPr>
          <p:nvPr/>
        </p:nvSpPr>
        <p:spPr bwMode="auto">
          <a:xfrm>
            <a:off x="2147188" y="4336272"/>
            <a:ext cx="1802421" cy="1019554"/>
          </a:xfrm>
          <a:custGeom>
            <a:avLst/>
            <a:gdLst>
              <a:gd name="T0" fmla="*/ 0 w 1680"/>
              <a:gd name="T1" fmla="*/ 186 h 956"/>
              <a:gd name="T2" fmla="*/ 194 w 1680"/>
              <a:gd name="T3" fmla="*/ 186 h 956"/>
              <a:gd name="T4" fmla="*/ 194 w 1680"/>
              <a:gd name="T5" fmla="*/ 956 h 956"/>
              <a:gd name="T6" fmla="*/ 0 w 1680"/>
              <a:gd name="T7" fmla="*/ 956 h 956"/>
              <a:gd name="T8" fmla="*/ 0 w 1680"/>
              <a:gd name="T9" fmla="*/ 186 h 956"/>
              <a:gd name="T10" fmla="*/ 1485 w 1680"/>
              <a:gd name="T11" fmla="*/ 0 h 956"/>
              <a:gd name="T12" fmla="*/ 1680 w 1680"/>
              <a:gd name="T13" fmla="*/ 0 h 956"/>
              <a:gd name="T14" fmla="*/ 1680 w 1680"/>
              <a:gd name="T15" fmla="*/ 956 h 956"/>
              <a:gd name="T16" fmla="*/ 1485 w 1680"/>
              <a:gd name="T17" fmla="*/ 956 h 956"/>
              <a:gd name="T18" fmla="*/ 1485 w 1680"/>
              <a:gd name="T19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0" h="956">
                <a:moveTo>
                  <a:pt x="0" y="186"/>
                </a:moveTo>
                <a:lnTo>
                  <a:pt x="194" y="186"/>
                </a:lnTo>
                <a:lnTo>
                  <a:pt x="194" y="956"/>
                </a:lnTo>
                <a:lnTo>
                  <a:pt x="0" y="956"/>
                </a:lnTo>
                <a:lnTo>
                  <a:pt x="0" y="186"/>
                </a:lnTo>
                <a:close/>
                <a:moveTo>
                  <a:pt x="1485" y="0"/>
                </a:moveTo>
                <a:lnTo>
                  <a:pt x="1680" y="0"/>
                </a:lnTo>
                <a:lnTo>
                  <a:pt x="1680" y="956"/>
                </a:lnTo>
                <a:lnTo>
                  <a:pt x="1485" y="956"/>
                </a:lnTo>
                <a:lnTo>
                  <a:pt x="1485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3" name="Freeform 240">
            <a:extLst>
              <a:ext uri="{FF2B5EF4-FFF2-40B4-BE49-F238E27FC236}">
                <a16:creationId xmlns:a16="http://schemas.microsoft.com/office/drawing/2014/main" id="{43173DB7-3A67-4447-87A6-3A81B7BEC018}"/>
              </a:ext>
            </a:extLst>
          </p:cNvPr>
          <p:cNvSpPr>
            <a:spLocks noEditPoints="1"/>
          </p:cNvSpPr>
          <p:nvPr/>
        </p:nvSpPr>
        <p:spPr bwMode="auto">
          <a:xfrm>
            <a:off x="2230872" y="4455718"/>
            <a:ext cx="39697" cy="158906"/>
          </a:xfrm>
          <a:custGeom>
            <a:avLst/>
            <a:gdLst>
              <a:gd name="T0" fmla="*/ 19 w 37"/>
              <a:gd name="T1" fmla="*/ 74 h 149"/>
              <a:gd name="T2" fmla="*/ 19 w 37"/>
              <a:gd name="T3" fmla="*/ 149 h 149"/>
              <a:gd name="T4" fmla="*/ 19 w 37"/>
              <a:gd name="T5" fmla="*/ 74 h 149"/>
              <a:gd name="T6" fmla="*/ 19 w 37"/>
              <a:gd name="T7" fmla="*/ 0 h 149"/>
              <a:gd name="T8" fmla="*/ 0 w 37"/>
              <a:gd name="T9" fmla="*/ 149 h 149"/>
              <a:gd name="T10" fmla="*/ 37 w 37"/>
              <a:gd name="T11" fmla="*/ 149 h 149"/>
              <a:gd name="T12" fmla="*/ 0 w 37"/>
              <a:gd name="T13" fmla="*/ 0 h 149"/>
              <a:gd name="T14" fmla="*/ 37 w 37"/>
              <a:gd name="T15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149">
                <a:moveTo>
                  <a:pt x="19" y="74"/>
                </a:moveTo>
                <a:lnTo>
                  <a:pt x="19" y="149"/>
                </a:lnTo>
                <a:moveTo>
                  <a:pt x="19" y="74"/>
                </a:moveTo>
                <a:lnTo>
                  <a:pt x="19" y="0"/>
                </a:lnTo>
                <a:moveTo>
                  <a:pt x="0" y="149"/>
                </a:moveTo>
                <a:lnTo>
                  <a:pt x="37" y="149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4" name="Freeform 241">
            <a:extLst>
              <a:ext uri="{FF2B5EF4-FFF2-40B4-BE49-F238E27FC236}">
                <a16:creationId xmlns:a16="http://schemas.microsoft.com/office/drawing/2014/main" id="{FE76660F-B774-4581-8A1B-3A98FCF836C0}"/>
              </a:ext>
            </a:extLst>
          </p:cNvPr>
          <p:cNvSpPr>
            <a:spLocks noEditPoints="1"/>
          </p:cNvSpPr>
          <p:nvPr/>
        </p:nvSpPr>
        <p:spPr bwMode="auto">
          <a:xfrm>
            <a:off x="2629980" y="4481938"/>
            <a:ext cx="38623" cy="239958"/>
          </a:xfrm>
          <a:custGeom>
            <a:avLst/>
            <a:gdLst>
              <a:gd name="T0" fmla="*/ 18 w 36"/>
              <a:gd name="T1" fmla="*/ 113 h 225"/>
              <a:gd name="T2" fmla="*/ 18 w 36"/>
              <a:gd name="T3" fmla="*/ 225 h 225"/>
              <a:gd name="T4" fmla="*/ 18 w 36"/>
              <a:gd name="T5" fmla="*/ 113 h 225"/>
              <a:gd name="T6" fmla="*/ 18 w 36"/>
              <a:gd name="T7" fmla="*/ 0 h 225"/>
              <a:gd name="T8" fmla="*/ 0 w 36"/>
              <a:gd name="T9" fmla="*/ 225 h 225"/>
              <a:gd name="T10" fmla="*/ 36 w 36"/>
              <a:gd name="T11" fmla="*/ 225 h 225"/>
              <a:gd name="T12" fmla="*/ 0 w 36"/>
              <a:gd name="T13" fmla="*/ 0 h 225"/>
              <a:gd name="T14" fmla="*/ 36 w 36"/>
              <a:gd name="T15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225">
                <a:moveTo>
                  <a:pt x="18" y="113"/>
                </a:moveTo>
                <a:lnTo>
                  <a:pt x="18" y="225"/>
                </a:lnTo>
                <a:moveTo>
                  <a:pt x="18" y="113"/>
                </a:moveTo>
                <a:lnTo>
                  <a:pt x="18" y="0"/>
                </a:lnTo>
                <a:moveTo>
                  <a:pt x="0" y="225"/>
                </a:moveTo>
                <a:lnTo>
                  <a:pt x="36" y="225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5" name="Freeform 242">
            <a:extLst>
              <a:ext uri="{FF2B5EF4-FFF2-40B4-BE49-F238E27FC236}">
                <a16:creationId xmlns:a16="http://schemas.microsoft.com/office/drawing/2014/main" id="{D2B4BF19-5BB9-4E4D-A5F4-7BDC33BCBF4C}"/>
              </a:ext>
            </a:extLst>
          </p:cNvPr>
          <p:cNvSpPr>
            <a:spLocks noEditPoints="1"/>
          </p:cNvSpPr>
          <p:nvPr/>
        </p:nvSpPr>
        <p:spPr bwMode="auto">
          <a:xfrm>
            <a:off x="3029086" y="4614178"/>
            <a:ext cx="37551" cy="53324"/>
          </a:xfrm>
          <a:custGeom>
            <a:avLst/>
            <a:gdLst>
              <a:gd name="T0" fmla="*/ 18 w 35"/>
              <a:gd name="T1" fmla="*/ 25 h 50"/>
              <a:gd name="T2" fmla="*/ 18 w 35"/>
              <a:gd name="T3" fmla="*/ 50 h 50"/>
              <a:gd name="T4" fmla="*/ 18 w 35"/>
              <a:gd name="T5" fmla="*/ 25 h 50"/>
              <a:gd name="T6" fmla="*/ 18 w 35"/>
              <a:gd name="T7" fmla="*/ 0 h 50"/>
              <a:gd name="T8" fmla="*/ 0 w 35"/>
              <a:gd name="T9" fmla="*/ 50 h 50"/>
              <a:gd name="T10" fmla="*/ 35 w 35"/>
              <a:gd name="T11" fmla="*/ 50 h 50"/>
              <a:gd name="T12" fmla="*/ 0 w 35"/>
              <a:gd name="T13" fmla="*/ 0 h 50"/>
              <a:gd name="T14" fmla="*/ 35 w 35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50">
                <a:moveTo>
                  <a:pt x="18" y="25"/>
                </a:moveTo>
                <a:lnTo>
                  <a:pt x="18" y="50"/>
                </a:lnTo>
                <a:moveTo>
                  <a:pt x="18" y="25"/>
                </a:moveTo>
                <a:lnTo>
                  <a:pt x="18" y="0"/>
                </a:lnTo>
                <a:moveTo>
                  <a:pt x="0" y="50"/>
                </a:moveTo>
                <a:lnTo>
                  <a:pt x="35" y="50"/>
                </a:lnTo>
                <a:moveTo>
                  <a:pt x="0" y="0"/>
                </a:moveTo>
                <a:lnTo>
                  <a:pt x="35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6" name="Freeform 243">
            <a:extLst>
              <a:ext uri="{FF2B5EF4-FFF2-40B4-BE49-F238E27FC236}">
                <a16:creationId xmlns:a16="http://schemas.microsoft.com/office/drawing/2014/main" id="{2DB16435-CED0-4240-9ADF-A3E5673CF6B5}"/>
              </a:ext>
            </a:extLst>
          </p:cNvPr>
          <p:cNvSpPr>
            <a:spLocks noEditPoints="1"/>
          </p:cNvSpPr>
          <p:nvPr/>
        </p:nvSpPr>
        <p:spPr bwMode="auto">
          <a:xfrm>
            <a:off x="3826230" y="4200829"/>
            <a:ext cx="37551" cy="270886"/>
          </a:xfrm>
          <a:custGeom>
            <a:avLst/>
            <a:gdLst>
              <a:gd name="T0" fmla="*/ 18 w 35"/>
              <a:gd name="T1" fmla="*/ 127 h 254"/>
              <a:gd name="T2" fmla="*/ 18 w 35"/>
              <a:gd name="T3" fmla="*/ 254 h 254"/>
              <a:gd name="T4" fmla="*/ 18 w 35"/>
              <a:gd name="T5" fmla="*/ 127 h 254"/>
              <a:gd name="T6" fmla="*/ 18 w 35"/>
              <a:gd name="T7" fmla="*/ 0 h 254"/>
              <a:gd name="T8" fmla="*/ 0 w 35"/>
              <a:gd name="T9" fmla="*/ 254 h 254"/>
              <a:gd name="T10" fmla="*/ 35 w 35"/>
              <a:gd name="T11" fmla="*/ 254 h 254"/>
              <a:gd name="T12" fmla="*/ 0 w 35"/>
              <a:gd name="T13" fmla="*/ 0 h 254"/>
              <a:gd name="T14" fmla="*/ 35 w 35"/>
              <a:gd name="T15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254">
                <a:moveTo>
                  <a:pt x="18" y="127"/>
                </a:moveTo>
                <a:lnTo>
                  <a:pt x="18" y="254"/>
                </a:lnTo>
                <a:moveTo>
                  <a:pt x="18" y="127"/>
                </a:moveTo>
                <a:lnTo>
                  <a:pt x="18" y="0"/>
                </a:lnTo>
                <a:moveTo>
                  <a:pt x="0" y="254"/>
                </a:moveTo>
                <a:lnTo>
                  <a:pt x="35" y="254"/>
                </a:lnTo>
                <a:moveTo>
                  <a:pt x="0" y="0"/>
                </a:moveTo>
                <a:lnTo>
                  <a:pt x="35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7" name="Freeform 244">
            <a:extLst>
              <a:ext uri="{FF2B5EF4-FFF2-40B4-BE49-F238E27FC236}">
                <a16:creationId xmlns:a16="http://schemas.microsoft.com/office/drawing/2014/main" id="{36F03EB5-C1E6-431A-855A-40F4A792EB1D}"/>
              </a:ext>
            </a:extLst>
          </p:cNvPr>
          <p:cNvSpPr>
            <a:spLocks noEditPoints="1"/>
          </p:cNvSpPr>
          <p:nvPr/>
        </p:nvSpPr>
        <p:spPr bwMode="auto">
          <a:xfrm>
            <a:off x="4225337" y="4525038"/>
            <a:ext cx="37551" cy="287949"/>
          </a:xfrm>
          <a:custGeom>
            <a:avLst/>
            <a:gdLst>
              <a:gd name="T0" fmla="*/ 18 w 35"/>
              <a:gd name="T1" fmla="*/ 134 h 270"/>
              <a:gd name="T2" fmla="*/ 18 w 35"/>
              <a:gd name="T3" fmla="*/ 270 h 270"/>
              <a:gd name="T4" fmla="*/ 18 w 35"/>
              <a:gd name="T5" fmla="*/ 134 h 270"/>
              <a:gd name="T6" fmla="*/ 18 w 35"/>
              <a:gd name="T7" fmla="*/ 0 h 270"/>
              <a:gd name="T8" fmla="*/ 0 w 35"/>
              <a:gd name="T9" fmla="*/ 270 h 270"/>
              <a:gd name="T10" fmla="*/ 35 w 35"/>
              <a:gd name="T11" fmla="*/ 270 h 270"/>
              <a:gd name="T12" fmla="*/ 0 w 35"/>
              <a:gd name="T13" fmla="*/ 0 h 270"/>
              <a:gd name="T14" fmla="*/ 35 w 35"/>
              <a:gd name="T15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270">
                <a:moveTo>
                  <a:pt x="18" y="134"/>
                </a:moveTo>
                <a:lnTo>
                  <a:pt x="18" y="270"/>
                </a:lnTo>
                <a:moveTo>
                  <a:pt x="18" y="134"/>
                </a:moveTo>
                <a:lnTo>
                  <a:pt x="18" y="0"/>
                </a:lnTo>
                <a:moveTo>
                  <a:pt x="0" y="270"/>
                </a:moveTo>
                <a:lnTo>
                  <a:pt x="35" y="270"/>
                </a:lnTo>
                <a:moveTo>
                  <a:pt x="0" y="0"/>
                </a:moveTo>
                <a:lnTo>
                  <a:pt x="35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8" name="Freeform 245">
            <a:extLst>
              <a:ext uri="{FF2B5EF4-FFF2-40B4-BE49-F238E27FC236}">
                <a16:creationId xmlns:a16="http://schemas.microsoft.com/office/drawing/2014/main" id="{3F45E2EF-C935-45AC-9184-6145168B0826}"/>
              </a:ext>
            </a:extLst>
          </p:cNvPr>
          <p:cNvSpPr>
            <a:spLocks noEditPoints="1"/>
          </p:cNvSpPr>
          <p:nvPr/>
        </p:nvSpPr>
        <p:spPr bwMode="auto">
          <a:xfrm>
            <a:off x="4623372" y="4731935"/>
            <a:ext cx="38623" cy="50125"/>
          </a:xfrm>
          <a:custGeom>
            <a:avLst/>
            <a:gdLst>
              <a:gd name="T0" fmla="*/ 18 w 36"/>
              <a:gd name="T1" fmla="*/ 24 h 47"/>
              <a:gd name="T2" fmla="*/ 18 w 36"/>
              <a:gd name="T3" fmla="*/ 47 h 47"/>
              <a:gd name="T4" fmla="*/ 18 w 36"/>
              <a:gd name="T5" fmla="*/ 24 h 47"/>
              <a:gd name="T6" fmla="*/ 18 w 36"/>
              <a:gd name="T7" fmla="*/ 0 h 47"/>
              <a:gd name="T8" fmla="*/ 0 w 36"/>
              <a:gd name="T9" fmla="*/ 47 h 47"/>
              <a:gd name="T10" fmla="*/ 36 w 36"/>
              <a:gd name="T11" fmla="*/ 47 h 47"/>
              <a:gd name="T12" fmla="*/ 0 w 36"/>
              <a:gd name="T13" fmla="*/ 0 h 47"/>
              <a:gd name="T14" fmla="*/ 36 w 36"/>
              <a:gd name="T1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47">
                <a:moveTo>
                  <a:pt x="18" y="24"/>
                </a:moveTo>
                <a:lnTo>
                  <a:pt x="18" y="47"/>
                </a:lnTo>
                <a:moveTo>
                  <a:pt x="18" y="24"/>
                </a:moveTo>
                <a:lnTo>
                  <a:pt x="18" y="0"/>
                </a:lnTo>
                <a:moveTo>
                  <a:pt x="0" y="47"/>
                </a:moveTo>
                <a:lnTo>
                  <a:pt x="36" y="47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79" name="Line 246">
            <a:extLst>
              <a:ext uri="{FF2B5EF4-FFF2-40B4-BE49-F238E27FC236}">
                <a16:creationId xmlns:a16="http://schemas.microsoft.com/office/drawing/2014/main" id="{E85BC684-976C-456B-9DFE-534B00240B6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0630" y="4025926"/>
            <a:ext cx="0" cy="132990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80" name="Freeform 247">
            <a:extLst>
              <a:ext uri="{FF2B5EF4-FFF2-40B4-BE49-F238E27FC236}">
                <a16:creationId xmlns:a16="http://schemas.microsoft.com/office/drawing/2014/main" id="{9250553E-E0B1-4CE7-A1D1-8D3A24C49203}"/>
              </a:ext>
            </a:extLst>
          </p:cNvPr>
          <p:cNvSpPr>
            <a:spLocks noEditPoints="1"/>
          </p:cNvSpPr>
          <p:nvPr/>
        </p:nvSpPr>
        <p:spPr bwMode="auto">
          <a:xfrm>
            <a:off x="2027026" y="4025926"/>
            <a:ext cx="23603" cy="1329900"/>
          </a:xfrm>
          <a:custGeom>
            <a:avLst/>
            <a:gdLst>
              <a:gd name="T0" fmla="*/ 0 w 22"/>
              <a:gd name="T1" fmla="*/ 1247 h 1247"/>
              <a:gd name="T2" fmla="*/ 22 w 22"/>
              <a:gd name="T3" fmla="*/ 1247 h 1247"/>
              <a:gd name="T4" fmla="*/ 0 w 22"/>
              <a:gd name="T5" fmla="*/ 1038 h 1247"/>
              <a:gd name="T6" fmla="*/ 22 w 22"/>
              <a:gd name="T7" fmla="*/ 1038 h 1247"/>
              <a:gd name="T8" fmla="*/ 0 w 22"/>
              <a:gd name="T9" fmla="*/ 831 h 1247"/>
              <a:gd name="T10" fmla="*/ 22 w 22"/>
              <a:gd name="T11" fmla="*/ 831 h 1247"/>
              <a:gd name="T12" fmla="*/ 0 w 22"/>
              <a:gd name="T13" fmla="*/ 623 h 1247"/>
              <a:gd name="T14" fmla="*/ 22 w 22"/>
              <a:gd name="T15" fmla="*/ 623 h 1247"/>
              <a:gd name="T16" fmla="*/ 0 w 22"/>
              <a:gd name="T17" fmla="*/ 415 h 1247"/>
              <a:gd name="T18" fmla="*/ 22 w 22"/>
              <a:gd name="T19" fmla="*/ 415 h 1247"/>
              <a:gd name="T20" fmla="*/ 0 w 22"/>
              <a:gd name="T21" fmla="*/ 207 h 1247"/>
              <a:gd name="T22" fmla="*/ 22 w 22"/>
              <a:gd name="T23" fmla="*/ 207 h 1247"/>
              <a:gd name="T24" fmla="*/ 0 w 22"/>
              <a:gd name="T25" fmla="*/ 0 h 1247"/>
              <a:gd name="T26" fmla="*/ 22 w 22"/>
              <a:gd name="T27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1247">
                <a:moveTo>
                  <a:pt x="0" y="1247"/>
                </a:moveTo>
                <a:lnTo>
                  <a:pt x="22" y="1247"/>
                </a:lnTo>
                <a:moveTo>
                  <a:pt x="0" y="1038"/>
                </a:moveTo>
                <a:lnTo>
                  <a:pt x="22" y="1038"/>
                </a:lnTo>
                <a:moveTo>
                  <a:pt x="0" y="831"/>
                </a:moveTo>
                <a:lnTo>
                  <a:pt x="22" y="831"/>
                </a:lnTo>
                <a:moveTo>
                  <a:pt x="0" y="623"/>
                </a:moveTo>
                <a:lnTo>
                  <a:pt x="22" y="623"/>
                </a:lnTo>
                <a:moveTo>
                  <a:pt x="0" y="415"/>
                </a:moveTo>
                <a:lnTo>
                  <a:pt x="22" y="415"/>
                </a:lnTo>
                <a:moveTo>
                  <a:pt x="0" y="207"/>
                </a:moveTo>
                <a:lnTo>
                  <a:pt x="22" y="207"/>
                </a:lnTo>
                <a:moveTo>
                  <a:pt x="0" y="0"/>
                </a:moveTo>
                <a:lnTo>
                  <a:pt x="22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81" name="Line 248">
            <a:extLst>
              <a:ext uri="{FF2B5EF4-FFF2-40B4-BE49-F238E27FC236}">
                <a16:creationId xmlns:a16="http://schemas.microsoft.com/office/drawing/2014/main" id="{D0741FEF-8C7B-4162-B2B4-695072C7F808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0630" y="5355826"/>
            <a:ext cx="2791607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sz="700"/>
          </a:p>
        </p:txBody>
      </p:sp>
      <p:sp>
        <p:nvSpPr>
          <p:cNvPr id="282" name="Rectangle 249">
            <a:extLst>
              <a:ext uri="{FF2B5EF4-FFF2-40B4-BE49-F238E27FC236}">
                <a16:creationId xmlns:a16="http://schemas.microsoft.com/office/drawing/2014/main" id="{6CC10835-FAA5-47BC-9AB3-7F37FDE96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1197" y="5303569"/>
            <a:ext cx="30334" cy="7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3" name="Rectangle 250">
            <a:extLst>
              <a:ext uri="{FF2B5EF4-FFF2-40B4-BE49-F238E27FC236}">
                <a16:creationId xmlns:a16="http://schemas.microsoft.com/office/drawing/2014/main" id="{6C9CDB07-B5D1-4813-8117-5CE30076D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1501" y="5080675"/>
            <a:ext cx="60667" cy="7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10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4" name="Rectangle 251">
            <a:extLst>
              <a:ext uri="{FF2B5EF4-FFF2-40B4-BE49-F238E27FC236}">
                <a16:creationId xmlns:a16="http://schemas.microsoft.com/office/drawing/2014/main" id="{C4D4CAA7-E9BE-483E-8FD4-DB7517DF8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1501" y="4860980"/>
            <a:ext cx="60667" cy="7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20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5" name="Rectangle 252">
            <a:extLst>
              <a:ext uri="{FF2B5EF4-FFF2-40B4-BE49-F238E27FC236}">
                <a16:creationId xmlns:a16="http://schemas.microsoft.com/office/drawing/2014/main" id="{2D5F822A-BC8B-4308-B4D1-38F242B6A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1501" y="4639152"/>
            <a:ext cx="60667" cy="7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30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6" name="Rectangle 253">
            <a:extLst>
              <a:ext uri="{FF2B5EF4-FFF2-40B4-BE49-F238E27FC236}">
                <a16:creationId xmlns:a16="http://schemas.microsoft.com/office/drawing/2014/main" id="{FE514DF6-AED8-46E8-87AB-CF7906B75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1501" y="4417324"/>
            <a:ext cx="60667" cy="7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40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7" name="Rectangle 254">
            <a:extLst>
              <a:ext uri="{FF2B5EF4-FFF2-40B4-BE49-F238E27FC236}">
                <a16:creationId xmlns:a16="http://schemas.microsoft.com/office/drawing/2014/main" id="{E5F63C20-6727-4BBF-B9F9-175E67DF9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1501" y="4194430"/>
            <a:ext cx="60667" cy="7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50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2921EC35-57CD-4061-9506-177B43D457D2}"/>
              </a:ext>
            </a:extLst>
          </p:cNvPr>
          <p:cNvGrpSpPr/>
          <p:nvPr/>
        </p:nvGrpSpPr>
        <p:grpSpPr>
          <a:xfrm>
            <a:off x="1901502" y="5355680"/>
            <a:ext cx="2940736" cy="1458573"/>
            <a:chOff x="6572145" y="3405287"/>
            <a:chExt cx="4351338" cy="2009547"/>
          </a:xfrm>
        </p:grpSpPr>
        <p:sp>
          <p:nvSpPr>
            <p:cNvPr id="304" name="Rectangle 270">
              <a:extLst>
                <a:ext uri="{FF2B5EF4-FFF2-40B4-BE49-F238E27FC236}">
                  <a16:creationId xmlns:a16="http://schemas.microsoft.com/office/drawing/2014/main" id="{0F14BA9F-CCAF-42B0-A49E-00820A3AD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3058" y="5010250"/>
              <a:ext cx="309562" cy="374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05" name="Rectangle 271">
              <a:extLst>
                <a:ext uri="{FF2B5EF4-FFF2-40B4-BE49-F238E27FC236}">
                  <a16:creationId xmlns:a16="http://schemas.microsoft.com/office/drawing/2014/main" id="{82C7D9CA-120E-437F-B854-DF34A31DE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3058" y="5010250"/>
              <a:ext cx="309562" cy="37465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06" name="Rectangle 272">
              <a:extLst>
                <a:ext uri="{FF2B5EF4-FFF2-40B4-BE49-F238E27FC236}">
                  <a16:creationId xmlns:a16="http://schemas.microsoft.com/office/drawing/2014/main" id="{17CFCD29-C98F-4C2D-8B11-54F988E5C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3608" y="5080100"/>
              <a:ext cx="309562" cy="3048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07" name="Rectangle 273">
              <a:extLst>
                <a:ext uri="{FF2B5EF4-FFF2-40B4-BE49-F238E27FC236}">
                  <a16:creationId xmlns:a16="http://schemas.microsoft.com/office/drawing/2014/main" id="{C12CBBE4-7855-403B-A6C6-A47E795A5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3608" y="5080100"/>
              <a:ext cx="309562" cy="3048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08" name="Rectangle 274">
              <a:extLst>
                <a:ext uri="{FF2B5EF4-FFF2-40B4-BE49-F238E27FC236}">
                  <a16:creationId xmlns:a16="http://schemas.microsoft.com/office/drawing/2014/main" id="{2D269F10-C912-41A5-B9AB-CCF11C6A8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3670" y="3957737"/>
              <a:ext cx="309562" cy="1427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09" name="Rectangle 275">
              <a:extLst>
                <a:ext uri="{FF2B5EF4-FFF2-40B4-BE49-F238E27FC236}">
                  <a16:creationId xmlns:a16="http://schemas.microsoft.com/office/drawing/2014/main" id="{631129C9-6687-4ECB-AFF5-B5207D83B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3670" y="3957737"/>
              <a:ext cx="309562" cy="142716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0" name="Rectangle 276">
              <a:extLst>
                <a:ext uri="{FF2B5EF4-FFF2-40B4-BE49-F238E27FC236}">
                  <a16:creationId xmlns:a16="http://schemas.microsoft.com/office/drawing/2014/main" id="{511BB212-5A39-4527-8301-898161BB4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4220" y="3664050"/>
              <a:ext cx="307975" cy="172085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1" name="Rectangle 277">
              <a:extLst>
                <a:ext uri="{FF2B5EF4-FFF2-40B4-BE49-F238E27FC236}">
                  <a16:creationId xmlns:a16="http://schemas.microsoft.com/office/drawing/2014/main" id="{FB326542-8000-4FAC-AF69-50DADC410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4220" y="3664050"/>
              <a:ext cx="307975" cy="172085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2" name="Freeform 278">
              <a:extLst>
                <a:ext uri="{FF2B5EF4-FFF2-40B4-BE49-F238E27FC236}">
                  <a16:creationId xmlns:a16="http://schemas.microsoft.com/office/drawing/2014/main" id="{908BA1CE-23A0-4877-9CF0-CB4D14C10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5683" y="4624487"/>
              <a:ext cx="2667000" cy="760413"/>
            </a:xfrm>
            <a:custGeom>
              <a:avLst/>
              <a:gdLst>
                <a:gd name="T0" fmla="*/ 0 w 1680"/>
                <a:gd name="T1" fmla="*/ 236 h 479"/>
                <a:gd name="T2" fmla="*/ 194 w 1680"/>
                <a:gd name="T3" fmla="*/ 236 h 479"/>
                <a:gd name="T4" fmla="*/ 194 w 1680"/>
                <a:gd name="T5" fmla="*/ 479 h 479"/>
                <a:gd name="T6" fmla="*/ 0 w 1680"/>
                <a:gd name="T7" fmla="*/ 479 h 479"/>
                <a:gd name="T8" fmla="*/ 0 w 1680"/>
                <a:gd name="T9" fmla="*/ 236 h 479"/>
                <a:gd name="T10" fmla="*/ 1485 w 1680"/>
                <a:gd name="T11" fmla="*/ 0 h 479"/>
                <a:gd name="T12" fmla="*/ 1680 w 1680"/>
                <a:gd name="T13" fmla="*/ 0 h 479"/>
                <a:gd name="T14" fmla="*/ 1680 w 1680"/>
                <a:gd name="T15" fmla="*/ 479 h 479"/>
                <a:gd name="T16" fmla="*/ 1485 w 1680"/>
                <a:gd name="T17" fmla="*/ 479 h 479"/>
                <a:gd name="T18" fmla="*/ 1485 w 1680"/>
                <a:gd name="T19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0" h="479">
                  <a:moveTo>
                    <a:pt x="0" y="236"/>
                  </a:moveTo>
                  <a:lnTo>
                    <a:pt x="194" y="236"/>
                  </a:lnTo>
                  <a:lnTo>
                    <a:pt x="194" y="479"/>
                  </a:lnTo>
                  <a:lnTo>
                    <a:pt x="0" y="479"/>
                  </a:lnTo>
                  <a:lnTo>
                    <a:pt x="0" y="236"/>
                  </a:lnTo>
                  <a:close/>
                  <a:moveTo>
                    <a:pt x="1485" y="0"/>
                  </a:moveTo>
                  <a:lnTo>
                    <a:pt x="1680" y="0"/>
                  </a:lnTo>
                  <a:lnTo>
                    <a:pt x="1680" y="479"/>
                  </a:lnTo>
                  <a:lnTo>
                    <a:pt x="1485" y="479"/>
                  </a:lnTo>
                  <a:lnTo>
                    <a:pt x="14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3" name="Freeform 279">
              <a:extLst>
                <a:ext uri="{FF2B5EF4-FFF2-40B4-BE49-F238E27FC236}">
                  <a16:creationId xmlns:a16="http://schemas.microsoft.com/office/drawing/2014/main" id="{637F8F45-834D-41BE-BE8E-6C578009B8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5683" y="4624487"/>
              <a:ext cx="2667000" cy="760413"/>
            </a:xfrm>
            <a:custGeom>
              <a:avLst/>
              <a:gdLst>
                <a:gd name="T0" fmla="*/ 0 w 1680"/>
                <a:gd name="T1" fmla="*/ 236 h 479"/>
                <a:gd name="T2" fmla="*/ 194 w 1680"/>
                <a:gd name="T3" fmla="*/ 236 h 479"/>
                <a:gd name="T4" fmla="*/ 194 w 1680"/>
                <a:gd name="T5" fmla="*/ 479 h 479"/>
                <a:gd name="T6" fmla="*/ 0 w 1680"/>
                <a:gd name="T7" fmla="*/ 479 h 479"/>
                <a:gd name="T8" fmla="*/ 0 w 1680"/>
                <a:gd name="T9" fmla="*/ 236 h 479"/>
                <a:gd name="T10" fmla="*/ 1485 w 1680"/>
                <a:gd name="T11" fmla="*/ 0 h 479"/>
                <a:gd name="T12" fmla="*/ 1680 w 1680"/>
                <a:gd name="T13" fmla="*/ 0 h 479"/>
                <a:gd name="T14" fmla="*/ 1680 w 1680"/>
                <a:gd name="T15" fmla="*/ 479 h 479"/>
                <a:gd name="T16" fmla="*/ 1485 w 1680"/>
                <a:gd name="T17" fmla="*/ 479 h 479"/>
                <a:gd name="T18" fmla="*/ 1485 w 1680"/>
                <a:gd name="T19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0" h="479">
                  <a:moveTo>
                    <a:pt x="0" y="236"/>
                  </a:moveTo>
                  <a:lnTo>
                    <a:pt x="194" y="236"/>
                  </a:lnTo>
                  <a:lnTo>
                    <a:pt x="194" y="479"/>
                  </a:lnTo>
                  <a:lnTo>
                    <a:pt x="0" y="479"/>
                  </a:lnTo>
                  <a:lnTo>
                    <a:pt x="0" y="236"/>
                  </a:lnTo>
                  <a:close/>
                  <a:moveTo>
                    <a:pt x="1485" y="0"/>
                  </a:moveTo>
                  <a:lnTo>
                    <a:pt x="1680" y="0"/>
                  </a:lnTo>
                  <a:lnTo>
                    <a:pt x="1680" y="479"/>
                  </a:lnTo>
                  <a:lnTo>
                    <a:pt x="1485" y="479"/>
                  </a:lnTo>
                  <a:lnTo>
                    <a:pt x="1485" y="0"/>
                  </a:lnTo>
                  <a:close/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4" name="Freeform 280">
              <a:extLst>
                <a:ext uri="{FF2B5EF4-FFF2-40B4-BE49-F238E27FC236}">
                  <a16:creationId xmlns:a16="http://schemas.microsoft.com/office/drawing/2014/main" id="{E47A67F1-C718-4F0F-AAEC-3E7C043AB4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9508" y="4932462"/>
              <a:ext cx="58737" cy="130175"/>
            </a:xfrm>
            <a:custGeom>
              <a:avLst/>
              <a:gdLst>
                <a:gd name="T0" fmla="*/ 19 w 37"/>
                <a:gd name="T1" fmla="*/ 42 h 82"/>
                <a:gd name="T2" fmla="*/ 19 w 37"/>
                <a:gd name="T3" fmla="*/ 82 h 82"/>
                <a:gd name="T4" fmla="*/ 19 w 37"/>
                <a:gd name="T5" fmla="*/ 42 h 82"/>
                <a:gd name="T6" fmla="*/ 19 w 37"/>
                <a:gd name="T7" fmla="*/ 0 h 82"/>
                <a:gd name="T8" fmla="*/ 0 w 37"/>
                <a:gd name="T9" fmla="*/ 82 h 82"/>
                <a:gd name="T10" fmla="*/ 37 w 37"/>
                <a:gd name="T11" fmla="*/ 82 h 82"/>
                <a:gd name="T12" fmla="*/ 0 w 37"/>
                <a:gd name="T13" fmla="*/ 0 h 82"/>
                <a:gd name="T14" fmla="*/ 37 w 37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82">
                  <a:moveTo>
                    <a:pt x="19" y="42"/>
                  </a:moveTo>
                  <a:lnTo>
                    <a:pt x="19" y="82"/>
                  </a:lnTo>
                  <a:moveTo>
                    <a:pt x="19" y="42"/>
                  </a:moveTo>
                  <a:lnTo>
                    <a:pt x="19" y="0"/>
                  </a:lnTo>
                  <a:moveTo>
                    <a:pt x="0" y="82"/>
                  </a:moveTo>
                  <a:lnTo>
                    <a:pt x="37" y="82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5" name="Freeform 281">
              <a:extLst>
                <a:ext uri="{FF2B5EF4-FFF2-40B4-BE49-F238E27FC236}">
                  <a16:creationId xmlns:a16="http://schemas.microsoft.com/office/drawing/2014/main" id="{A2291323-4A30-4C95-B1FD-2B2A378741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0058" y="4945162"/>
              <a:ext cx="57150" cy="130175"/>
            </a:xfrm>
            <a:custGeom>
              <a:avLst/>
              <a:gdLst>
                <a:gd name="T0" fmla="*/ 18 w 36"/>
                <a:gd name="T1" fmla="*/ 41 h 82"/>
                <a:gd name="T2" fmla="*/ 18 w 36"/>
                <a:gd name="T3" fmla="*/ 82 h 82"/>
                <a:gd name="T4" fmla="*/ 18 w 36"/>
                <a:gd name="T5" fmla="*/ 41 h 82"/>
                <a:gd name="T6" fmla="*/ 18 w 36"/>
                <a:gd name="T7" fmla="*/ 0 h 82"/>
                <a:gd name="T8" fmla="*/ 0 w 36"/>
                <a:gd name="T9" fmla="*/ 82 h 82"/>
                <a:gd name="T10" fmla="*/ 36 w 36"/>
                <a:gd name="T11" fmla="*/ 82 h 82"/>
                <a:gd name="T12" fmla="*/ 0 w 36"/>
                <a:gd name="T13" fmla="*/ 0 h 82"/>
                <a:gd name="T14" fmla="*/ 36 w 36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82">
                  <a:moveTo>
                    <a:pt x="18" y="41"/>
                  </a:moveTo>
                  <a:lnTo>
                    <a:pt x="18" y="82"/>
                  </a:lnTo>
                  <a:moveTo>
                    <a:pt x="18" y="41"/>
                  </a:moveTo>
                  <a:lnTo>
                    <a:pt x="18" y="0"/>
                  </a:lnTo>
                  <a:moveTo>
                    <a:pt x="0" y="82"/>
                  </a:moveTo>
                  <a:lnTo>
                    <a:pt x="36" y="82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6" name="Freeform 282">
              <a:extLst>
                <a:ext uri="{FF2B5EF4-FFF2-40B4-BE49-F238E27FC236}">
                  <a16:creationId xmlns:a16="http://schemas.microsoft.com/office/drawing/2014/main" id="{6E32082D-D458-412E-9EF8-2EE1EA95C7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0608" y="5019775"/>
              <a:ext cx="55562" cy="117475"/>
            </a:xfrm>
            <a:custGeom>
              <a:avLst/>
              <a:gdLst>
                <a:gd name="T0" fmla="*/ 18 w 35"/>
                <a:gd name="T1" fmla="*/ 38 h 74"/>
                <a:gd name="T2" fmla="*/ 18 w 35"/>
                <a:gd name="T3" fmla="*/ 74 h 74"/>
                <a:gd name="T4" fmla="*/ 18 w 35"/>
                <a:gd name="T5" fmla="*/ 38 h 74"/>
                <a:gd name="T6" fmla="*/ 18 w 35"/>
                <a:gd name="T7" fmla="*/ 0 h 74"/>
                <a:gd name="T8" fmla="*/ 0 w 35"/>
                <a:gd name="T9" fmla="*/ 74 h 74"/>
                <a:gd name="T10" fmla="*/ 35 w 35"/>
                <a:gd name="T11" fmla="*/ 74 h 74"/>
                <a:gd name="T12" fmla="*/ 0 w 35"/>
                <a:gd name="T13" fmla="*/ 0 h 74"/>
                <a:gd name="T14" fmla="*/ 35 w 35"/>
                <a:gd name="T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4">
                  <a:moveTo>
                    <a:pt x="18" y="38"/>
                  </a:moveTo>
                  <a:lnTo>
                    <a:pt x="18" y="74"/>
                  </a:lnTo>
                  <a:moveTo>
                    <a:pt x="18" y="38"/>
                  </a:moveTo>
                  <a:lnTo>
                    <a:pt x="18" y="0"/>
                  </a:lnTo>
                  <a:moveTo>
                    <a:pt x="0" y="74"/>
                  </a:moveTo>
                  <a:lnTo>
                    <a:pt x="35" y="74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7" name="Freeform 283">
              <a:extLst>
                <a:ext uri="{FF2B5EF4-FFF2-40B4-BE49-F238E27FC236}">
                  <a16:creationId xmlns:a16="http://schemas.microsoft.com/office/drawing/2014/main" id="{16A9ABE4-4F25-4993-B62D-15A089BD16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0120" y="4453037"/>
              <a:ext cx="55562" cy="342900"/>
            </a:xfrm>
            <a:custGeom>
              <a:avLst/>
              <a:gdLst>
                <a:gd name="T0" fmla="*/ 18 w 35"/>
                <a:gd name="T1" fmla="*/ 108 h 216"/>
                <a:gd name="T2" fmla="*/ 18 w 35"/>
                <a:gd name="T3" fmla="*/ 216 h 216"/>
                <a:gd name="T4" fmla="*/ 18 w 35"/>
                <a:gd name="T5" fmla="*/ 108 h 216"/>
                <a:gd name="T6" fmla="*/ 18 w 35"/>
                <a:gd name="T7" fmla="*/ 0 h 216"/>
                <a:gd name="T8" fmla="*/ 0 w 35"/>
                <a:gd name="T9" fmla="*/ 216 h 216"/>
                <a:gd name="T10" fmla="*/ 35 w 35"/>
                <a:gd name="T11" fmla="*/ 216 h 216"/>
                <a:gd name="T12" fmla="*/ 0 w 35"/>
                <a:gd name="T13" fmla="*/ 0 h 216"/>
                <a:gd name="T14" fmla="*/ 35 w 35"/>
                <a:gd name="T1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16">
                  <a:moveTo>
                    <a:pt x="18" y="108"/>
                  </a:moveTo>
                  <a:lnTo>
                    <a:pt x="18" y="216"/>
                  </a:lnTo>
                  <a:moveTo>
                    <a:pt x="18" y="108"/>
                  </a:moveTo>
                  <a:lnTo>
                    <a:pt x="18" y="0"/>
                  </a:lnTo>
                  <a:moveTo>
                    <a:pt x="0" y="216"/>
                  </a:moveTo>
                  <a:lnTo>
                    <a:pt x="35" y="216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8" name="Freeform 284">
              <a:extLst>
                <a:ext uri="{FF2B5EF4-FFF2-40B4-BE49-F238E27FC236}">
                  <a16:creationId xmlns:a16="http://schemas.microsoft.com/office/drawing/2014/main" id="{1A74D42E-9422-44CC-99DB-3CEA01E05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0670" y="3721200"/>
              <a:ext cx="55562" cy="471488"/>
            </a:xfrm>
            <a:custGeom>
              <a:avLst/>
              <a:gdLst>
                <a:gd name="T0" fmla="*/ 18 w 35"/>
                <a:gd name="T1" fmla="*/ 149 h 297"/>
                <a:gd name="T2" fmla="*/ 18 w 35"/>
                <a:gd name="T3" fmla="*/ 297 h 297"/>
                <a:gd name="T4" fmla="*/ 18 w 35"/>
                <a:gd name="T5" fmla="*/ 149 h 297"/>
                <a:gd name="T6" fmla="*/ 18 w 35"/>
                <a:gd name="T7" fmla="*/ 0 h 297"/>
                <a:gd name="T8" fmla="*/ 0 w 35"/>
                <a:gd name="T9" fmla="*/ 297 h 297"/>
                <a:gd name="T10" fmla="*/ 35 w 35"/>
                <a:gd name="T11" fmla="*/ 297 h 297"/>
                <a:gd name="T12" fmla="*/ 0 w 35"/>
                <a:gd name="T13" fmla="*/ 0 h 297"/>
                <a:gd name="T14" fmla="*/ 35 w 35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97">
                  <a:moveTo>
                    <a:pt x="18" y="149"/>
                  </a:moveTo>
                  <a:lnTo>
                    <a:pt x="18" y="297"/>
                  </a:lnTo>
                  <a:moveTo>
                    <a:pt x="18" y="149"/>
                  </a:moveTo>
                  <a:lnTo>
                    <a:pt x="18" y="0"/>
                  </a:lnTo>
                  <a:moveTo>
                    <a:pt x="0" y="297"/>
                  </a:moveTo>
                  <a:lnTo>
                    <a:pt x="35" y="297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19" name="Freeform 285">
              <a:extLst>
                <a:ext uri="{FF2B5EF4-FFF2-40B4-BE49-F238E27FC236}">
                  <a16:creationId xmlns:a16="http://schemas.microsoft.com/office/drawing/2014/main" id="{62A79F0D-4AB2-440A-ADCA-D54A47A67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9633" y="3624362"/>
              <a:ext cx="57150" cy="79375"/>
            </a:xfrm>
            <a:custGeom>
              <a:avLst/>
              <a:gdLst>
                <a:gd name="T0" fmla="*/ 18 w 36"/>
                <a:gd name="T1" fmla="*/ 25 h 50"/>
                <a:gd name="T2" fmla="*/ 18 w 36"/>
                <a:gd name="T3" fmla="*/ 50 h 50"/>
                <a:gd name="T4" fmla="*/ 18 w 36"/>
                <a:gd name="T5" fmla="*/ 25 h 50"/>
                <a:gd name="T6" fmla="*/ 18 w 36"/>
                <a:gd name="T7" fmla="*/ 0 h 50"/>
                <a:gd name="T8" fmla="*/ 0 w 36"/>
                <a:gd name="T9" fmla="*/ 50 h 50"/>
                <a:gd name="T10" fmla="*/ 36 w 36"/>
                <a:gd name="T11" fmla="*/ 50 h 50"/>
                <a:gd name="T12" fmla="*/ 0 w 36"/>
                <a:gd name="T13" fmla="*/ 0 h 50"/>
                <a:gd name="T14" fmla="*/ 36 w 36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0">
                  <a:moveTo>
                    <a:pt x="18" y="25"/>
                  </a:moveTo>
                  <a:lnTo>
                    <a:pt x="18" y="50"/>
                  </a:lnTo>
                  <a:moveTo>
                    <a:pt x="18" y="25"/>
                  </a:moveTo>
                  <a:lnTo>
                    <a:pt x="18" y="0"/>
                  </a:lnTo>
                  <a:moveTo>
                    <a:pt x="0" y="50"/>
                  </a:moveTo>
                  <a:lnTo>
                    <a:pt x="36" y="50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20" name="Line 286">
              <a:extLst>
                <a:ext uri="{FF2B5EF4-FFF2-40B4-BE49-F238E27FC236}">
                  <a16:creationId xmlns:a16="http://schemas.microsoft.com/office/drawing/2014/main" id="{123BFC15-6621-4576-97CA-F44DCC905C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92808" y="3405287"/>
              <a:ext cx="0" cy="197961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21" name="Freeform 287">
              <a:extLst>
                <a:ext uri="{FF2B5EF4-FFF2-40B4-BE49-F238E27FC236}">
                  <a16:creationId xmlns:a16="http://schemas.microsoft.com/office/drawing/2014/main" id="{1DD706F3-4428-41D4-8344-879CF6A9BA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7883" y="3405287"/>
              <a:ext cx="34925" cy="1979613"/>
            </a:xfrm>
            <a:custGeom>
              <a:avLst/>
              <a:gdLst>
                <a:gd name="T0" fmla="*/ 0 w 22"/>
                <a:gd name="T1" fmla="*/ 1247 h 1247"/>
                <a:gd name="T2" fmla="*/ 22 w 22"/>
                <a:gd name="T3" fmla="*/ 1247 h 1247"/>
                <a:gd name="T4" fmla="*/ 0 w 22"/>
                <a:gd name="T5" fmla="*/ 935 h 1247"/>
                <a:gd name="T6" fmla="*/ 22 w 22"/>
                <a:gd name="T7" fmla="*/ 935 h 1247"/>
                <a:gd name="T8" fmla="*/ 0 w 22"/>
                <a:gd name="T9" fmla="*/ 623 h 1247"/>
                <a:gd name="T10" fmla="*/ 22 w 22"/>
                <a:gd name="T11" fmla="*/ 623 h 1247"/>
                <a:gd name="T12" fmla="*/ 0 w 22"/>
                <a:gd name="T13" fmla="*/ 311 h 1247"/>
                <a:gd name="T14" fmla="*/ 22 w 22"/>
                <a:gd name="T15" fmla="*/ 311 h 1247"/>
                <a:gd name="T16" fmla="*/ 0 w 22"/>
                <a:gd name="T17" fmla="*/ 0 h 1247"/>
                <a:gd name="T18" fmla="*/ 22 w 22"/>
                <a:gd name="T1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47">
                  <a:moveTo>
                    <a:pt x="0" y="1247"/>
                  </a:moveTo>
                  <a:lnTo>
                    <a:pt x="22" y="1247"/>
                  </a:lnTo>
                  <a:moveTo>
                    <a:pt x="0" y="935"/>
                  </a:moveTo>
                  <a:lnTo>
                    <a:pt x="22" y="935"/>
                  </a:lnTo>
                  <a:moveTo>
                    <a:pt x="0" y="623"/>
                  </a:moveTo>
                  <a:lnTo>
                    <a:pt x="22" y="623"/>
                  </a:lnTo>
                  <a:moveTo>
                    <a:pt x="0" y="311"/>
                  </a:moveTo>
                  <a:lnTo>
                    <a:pt x="22" y="311"/>
                  </a:lnTo>
                  <a:moveTo>
                    <a:pt x="0" y="0"/>
                  </a:moveTo>
                  <a:lnTo>
                    <a:pt x="22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22" name="Line 288">
              <a:extLst>
                <a:ext uri="{FF2B5EF4-FFF2-40B4-BE49-F238E27FC236}">
                  <a16:creationId xmlns:a16="http://schemas.microsoft.com/office/drawing/2014/main" id="{B2309ABA-7710-4747-873C-4BE507D5C5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92808" y="5384900"/>
              <a:ext cx="413067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700"/>
            </a:p>
          </p:txBody>
        </p:sp>
        <p:sp>
          <p:nvSpPr>
            <p:cNvPr id="323" name="Rectangle 289">
              <a:extLst>
                <a:ext uri="{FF2B5EF4-FFF2-40B4-BE49-F238E27FC236}">
                  <a16:creationId xmlns:a16="http://schemas.microsoft.com/office/drawing/2014/main" id="{DA70E9ED-BD15-48E2-A8FB-CF3F06503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0883" y="5307112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4" name="Rectangle 290">
              <a:extLst>
                <a:ext uri="{FF2B5EF4-FFF2-40B4-BE49-F238E27FC236}">
                  <a16:creationId xmlns:a16="http://schemas.microsoft.com/office/drawing/2014/main" id="{D0829EF3-E876-4074-8092-EA42FA4F1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2145" y="4813400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5" name="Rectangle 291">
              <a:extLst>
                <a:ext uri="{FF2B5EF4-FFF2-40B4-BE49-F238E27FC236}">
                  <a16:creationId xmlns:a16="http://schemas.microsoft.com/office/drawing/2014/main" id="{13CD4DA5-DADA-4073-BC85-CEE3DC19B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2145" y="4318100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6" name="Rectangle 292">
              <a:extLst>
                <a:ext uri="{FF2B5EF4-FFF2-40B4-BE49-F238E27FC236}">
                  <a16:creationId xmlns:a16="http://schemas.microsoft.com/office/drawing/2014/main" id="{5926F4C3-F2D7-439D-8EB7-2032B7E6F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2145" y="3822800"/>
              <a:ext cx="8976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60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142965E-7DB6-4C06-95A7-5D5878ADA09F}"/>
              </a:ext>
            </a:extLst>
          </p:cNvPr>
          <p:cNvSpPr/>
          <p:nvPr/>
        </p:nvSpPr>
        <p:spPr>
          <a:xfrm>
            <a:off x="4522819" y="3663947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D9F4A5E-972F-4DB0-B0CE-1C8208F6FA0A}"/>
              </a:ext>
            </a:extLst>
          </p:cNvPr>
          <p:cNvSpPr/>
          <p:nvPr/>
        </p:nvSpPr>
        <p:spPr>
          <a:xfrm>
            <a:off x="4141880" y="3447314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B711C19-8135-47F8-9791-8ED988943BBE}"/>
              </a:ext>
            </a:extLst>
          </p:cNvPr>
          <p:cNvSpPr/>
          <p:nvPr/>
        </p:nvSpPr>
        <p:spPr>
          <a:xfrm>
            <a:off x="3738883" y="3179506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9750D7B-76AD-402B-99A3-9B4582A2F12A}"/>
              </a:ext>
            </a:extLst>
          </p:cNvPr>
          <p:cNvSpPr/>
          <p:nvPr/>
        </p:nvSpPr>
        <p:spPr>
          <a:xfrm>
            <a:off x="2166272" y="2719581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646046A5-968E-4970-A728-138AD9B79C32}"/>
              </a:ext>
            </a:extLst>
          </p:cNvPr>
          <p:cNvSpPr/>
          <p:nvPr/>
        </p:nvSpPr>
        <p:spPr>
          <a:xfrm>
            <a:off x="2571436" y="2660215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01FDF34B-0761-4C73-9D7B-320B59C32B24}"/>
              </a:ext>
            </a:extLst>
          </p:cNvPr>
          <p:cNvSpPr/>
          <p:nvPr/>
        </p:nvSpPr>
        <p:spPr>
          <a:xfrm>
            <a:off x="2953280" y="2673455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AF17D09-1B7A-4348-91A4-28D88CF46FA0}"/>
              </a:ext>
            </a:extLst>
          </p:cNvPr>
          <p:cNvSpPr/>
          <p:nvPr/>
        </p:nvSpPr>
        <p:spPr>
          <a:xfrm>
            <a:off x="4515090" y="4461805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35B7362-32DE-4411-921E-37F67A0B0DFF}"/>
              </a:ext>
            </a:extLst>
          </p:cNvPr>
          <p:cNvSpPr/>
          <p:nvPr/>
        </p:nvSpPr>
        <p:spPr>
          <a:xfrm>
            <a:off x="4122987" y="4275528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38CD8AA3-2367-4294-B762-080CF0CACA7E}"/>
              </a:ext>
            </a:extLst>
          </p:cNvPr>
          <p:cNvSpPr/>
          <p:nvPr/>
        </p:nvSpPr>
        <p:spPr>
          <a:xfrm>
            <a:off x="2931023" y="4363312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8BB4ED6-DDE9-422E-8416-FBC01BD7F712}"/>
              </a:ext>
            </a:extLst>
          </p:cNvPr>
          <p:cNvSpPr/>
          <p:nvPr/>
        </p:nvSpPr>
        <p:spPr>
          <a:xfrm>
            <a:off x="2522771" y="4239259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B3854F5D-FF71-486A-9E20-C4519A5702EA}"/>
              </a:ext>
            </a:extLst>
          </p:cNvPr>
          <p:cNvSpPr/>
          <p:nvPr/>
        </p:nvSpPr>
        <p:spPr>
          <a:xfrm>
            <a:off x="2124035" y="4230613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9CE5B9A5-066B-4444-B56E-08B93106DE27}"/>
              </a:ext>
            </a:extLst>
          </p:cNvPr>
          <p:cNvSpPr/>
          <p:nvPr/>
        </p:nvSpPr>
        <p:spPr>
          <a:xfrm>
            <a:off x="3730887" y="3997595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51F4658-BB99-4D98-B5C9-405AAB100DE3}"/>
              </a:ext>
            </a:extLst>
          </p:cNvPr>
          <p:cNvSpPr/>
          <p:nvPr/>
        </p:nvSpPr>
        <p:spPr>
          <a:xfrm>
            <a:off x="2136461" y="6233190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E6E624D2-3FE6-4C85-906A-481EFEC1E762}"/>
              </a:ext>
            </a:extLst>
          </p:cNvPr>
          <p:cNvSpPr/>
          <p:nvPr/>
        </p:nvSpPr>
        <p:spPr>
          <a:xfrm>
            <a:off x="2522771" y="6212390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CE1F4CF9-7752-4084-B946-798B26D3E17C}"/>
              </a:ext>
            </a:extLst>
          </p:cNvPr>
          <p:cNvSpPr/>
          <p:nvPr/>
        </p:nvSpPr>
        <p:spPr>
          <a:xfrm>
            <a:off x="2931023" y="6250691"/>
            <a:ext cx="218712" cy="2419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455A8FDD-D548-4C4A-AFC1-C9F70CDDA5E7}"/>
              </a:ext>
            </a:extLst>
          </p:cNvPr>
          <p:cNvSpPr/>
          <p:nvPr/>
        </p:nvSpPr>
        <p:spPr>
          <a:xfrm>
            <a:off x="3730887" y="5835895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DA3AAA2-4BD4-48A6-B2CF-F1C54DA5C159}"/>
              </a:ext>
            </a:extLst>
          </p:cNvPr>
          <p:cNvSpPr/>
          <p:nvPr/>
        </p:nvSpPr>
        <p:spPr>
          <a:xfrm>
            <a:off x="4113834" y="5329854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0942EC7-DA1D-49D0-AC56-6119F5F760B4}"/>
              </a:ext>
            </a:extLst>
          </p:cNvPr>
          <p:cNvSpPr/>
          <p:nvPr/>
        </p:nvSpPr>
        <p:spPr>
          <a:xfrm>
            <a:off x="4514170" y="5292517"/>
            <a:ext cx="21871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677519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680816" y="450147"/>
            <a:ext cx="2088232" cy="1141992"/>
            <a:chOff x="1219201" y="3589338"/>
            <a:chExt cx="4375150" cy="2230012"/>
          </a:xfrm>
        </p:grpSpPr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1512888" y="4533901"/>
              <a:ext cx="334963" cy="11239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8" name="Rectangle 8"/>
            <p:cNvSpPr>
              <a:spLocks noChangeArrowheads="1"/>
            </p:cNvSpPr>
            <p:nvPr/>
          </p:nvSpPr>
          <p:spPr bwMode="auto">
            <a:xfrm>
              <a:off x="1512888" y="4533901"/>
              <a:ext cx="334963" cy="112395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" name="Rectangle 9"/>
            <p:cNvSpPr>
              <a:spLocks noChangeArrowheads="1"/>
            </p:cNvSpPr>
            <p:nvPr/>
          </p:nvSpPr>
          <p:spPr bwMode="auto">
            <a:xfrm>
              <a:off x="2116138" y="4572001"/>
              <a:ext cx="325438" cy="10858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" name="Rectangle 10"/>
            <p:cNvSpPr>
              <a:spLocks noChangeArrowheads="1"/>
            </p:cNvSpPr>
            <p:nvPr/>
          </p:nvSpPr>
          <p:spPr bwMode="auto">
            <a:xfrm>
              <a:off x="2116138" y="4572001"/>
              <a:ext cx="325438" cy="108585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1" name="Rectangle 11"/>
            <p:cNvSpPr>
              <a:spLocks noChangeArrowheads="1"/>
            </p:cNvSpPr>
            <p:nvPr/>
          </p:nvSpPr>
          <p:spPr bwMode="auto">
            <a:xfrm>
              <a:off x="2719388" y="4284663"/>
              <a:ext cx="327025" cy="137318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2" name="Rectangle 12"/>
            <p:cNvSpPr>
              <a:spLocks noChangeArrowheads="1"/>
            </p:cNvSpPr>
            <p:nvPr/>
          </p:nvSpPr>
          <p:spPr bwMode="auto">
            <a:xfrm>
              <a:off x="2719388" y="4284663"/>
              <a:ext cx="327025" cy="137318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3" name="Rectangle 13"/>
            <p:cNvSpPr>
              <a:spLocks noChangeArrowheads="1"/>
            </p:cNvSpPr>
            <p:nvPr/>
          </p:nvSpPr>
          <p:spPr bwMode="auto">
            <a:xfrm>
              <a:off x="3927476" y="4792663"/>
              <a:ext cx="325438" cy="8651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4" name="Rectangle 14"/>
            <p:cNvSpPr>
              <a:spLocks noChangeArrowheads="1"/>
            </p:cNvSpPr>
            <p:nvPr/>
          </p:nvSpPr>
          <p:spPr bwMode="auto">
            <a:xfrm>
              <a:off x="3927476" y="4792663"/>
              <a:ext cx="325438" cy="86518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5" name="Rectangle 15"/>
            <p:cNvSpPr>
              <a:spLocks noChangeArrowheads="1"/>
            </p:cNvSpPr>
            <p:nvPr/>
          </p:nvSpPr>
          <p:spPr bwMode="auto">
            <a:xfrm>
              <a:off x="4521201" y="5119688"/>
              <a:ext cx="327025" cy="538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" name="Rectangle 16"/>
            <p:cNvSpPr>
              <a:spLocks noChangeArrowheads="1"/>
            </p:cNvSpPr>
            <p:nvPr/>
          </p:nvSpPr>
          <p:spPr bwMode="auto">
            <a:xfrm>
              <a:off x="4521201" y="5119688"/>
              <a:ext cx="327025" cy="53816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" name="Rectangle 17"/>
            <p:cNvSpPr>
              <a:spLocks noChangeArrowheads="1"/>
            </p:cNvSpPr>
            <p:nvPr/>
          </p:nvSpPr>
          <p:spPr bwMode="auto">
            <a:xfrm>
              <a:off x="5126038" y="5302251"/>
              <a:ext cx="325438" cy="3556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8" name="Rectangle 18"/>
            <p:cNvSpPr>
              <a:spLocks noChangeArrowheads="1"/>
            </p:cNvSpPr>
            <p:nvPr/>
          </p:nvSpPr>
          <p:spPr bwMode="auto">
            <a:xfrm>
              <a:off x="5126038" y="5302251"/>
              <a:ext cx="325438" cy="3556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1646238" y="4476751"/>
              <a:ext cx="57150" cy="114300"/>
            </a:xfrm>
            <a:custGeom>
              <a:avLst/>
              <a:gdLst>
                <a:gd name="T0" fmla="*/ 18 w 36"/>
                <a:gd name="T1" fmla="*/ 36 h 72"/>
                <a:gd name="T2" fmla="*/ 18 w 36"/>
                <a:gd name="T3" fmla="*/ 72 h 72"/>
                <a:gd name="T4" fmla="*/ 18 w 36"/>
                <a:gd name="T5" fmla="*/ 36 h 72"/>
                <a:gd name="T6" fmla="*/ 18 w 36"/>
                <a:gd name="T7" fmla="*/ 0 h 72"/>
                <a:gd name="T8" fmla="*/ 0 w 36"/>
                <a:gd name="T9" fmla="*/ 72 h 72"/>
                <a:gd name="T10" fmla="*/ 36 w 36"/>
                <a:gd name="T11" fmla="*/ 72 h 72"/>
                <a:gd name="T12" fmla="*/ 0 w 36"/>
                <a:gd name="T13" fmla="*/ 0 h 72"/>
                <a:gd name="T14" fmla="*/ 36 w 36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72">
                  <a:moveTo>
                    <a:pt x="18" y="36"/>
                  </a:moveTo>
                  <a:lnTo>
                    <a:pt x="18" y="72"/>
                  </a:lnTo>
                  <a:moveTo>
                    <a:pt x="18" y="36"/>
                  </a:moveTo>
                  <a:lnTo>
                    <a:pt x="18" y="0"/>
                  </a:lnTo>
                  <a:moveTo>
                    <a:pt x="0" y="72"/>
                  </a:moveTo>
                  <a:lnTo>
                    <a:pt x="36" y="72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" name="Freeform 20"/>
            <p:cNvSpPr>
              <a:spLocks noEditPoints="1"/>
            </p:cNvSpPr>
            <p:nvPr/>
          </p:nvSpPr>
          <p:spPr bwMode="auto">
            <a:xfrm>
              <a:off x="2249488" y="4408488"/>
              <a:ext cx="58738" cy="317500"/>
            </a:xfrm>
            <a:custGeom>
              <a:avLst/>
              <a:gdLst>
                <a:gd name="T0" fmla="*/ 19 w 37"/>
                <a:gd name="T1" fmla="*/ 103 h 200"/>
                <a:gd name="T2" fmla="*/ 19 w 37"/>
                <a:gd name="T3" fmla="*/ 200 h 200"/>
                <a:gd name="T4" fmla="*/ 19 w 37"/>
                <a:gd name="T5" fmla="*/ 103 h 200"/>
                <a:gd name="T6" fmla="*/ 19 w 37"/>
                <a:gd name="T7" fmla="*/ 0 h 200"/>
                <a:gd name="T8" fmla="*/ 0 w 37"/>
                <a:gd name="T9" fmla="*/ 200 h 200"/>
                <a:gd name="T10" fmla="*/ 37 w 37"/>
                <a:gd name="T11" fmla="*/ 200 h 200"/>
                <a:gd name="T12" fmla="*/ 0 w 37"/>
                <a:gd name="T13" fmla="*/ 0 h 200"/>
                <a:gd name="T14" fmla="*/ 37 w 37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0">
                  <a:moveTo>
                    <a:pt x="19" y="103"/>
                  </a:moveTo>
                  <a:lnTo>
                    <a:pt x="19" y="200"/>
                  </a:lnTo>
                  <a:moveTo>
                    <a:pt x="19" y="103"/>
                  </a:moveTo>
                  <a:lnTo>
                    <a:pt x="19" y="0"/>
                  </a:lnTo>
                  <a:moveTo>
                    <a:pt x="0" y="200"/>
                  </a:moveTo>
                  <a:lnTo>
                    <a:pt x="37" y="200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2854326" y="4043363"/>
              <a:ext cx="57150" cy="471488"/>
            </a:xfrm>
            <a:custGeom>
              <a:avLst/>
              <a:gdLst>
                <a:gd name="T0" fmla="*/ 18 w 36"/>
                <a:gd name="T1" fmla="*/ 152 h 297"/>
                <a:gd name="T2" fmla="*/ 18 w 36"/>
                <a:gd name="T3" fmla="*/ 297 h 297"/>
                <a:gd name="T4" fmla="*/ 18 w 36"/>
                <a:gd name="T5" fmla="*/ 152 h 297"/>
                <a:gd name="T6" fmla="*/ 18 w 36"/>
                <a:gd name="T7" fmla="*/ 0 h 297"/>
                <a:gd name="T8" fmla="*/ 0 w 36"/>
                <a:gd name="T9" fmla="*/ 297 h 297"/>
                <a:gd name="T10" fmla="*/ 36 w 36"/>
                <a:gd name="T11" fmla="*/ 297 h 297"/>
                <a:gd name="T12" fmla="*/ 0 w 36"/>
                <a:gd name="T13" fmla="*/ 0 h 297"/>
                <a:gd name="T14" fmla="*/ 36 w 3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97">
                  <a:moveTo>
                    <a:pt x="18" y="152"/>
                  </a:moveTo>
                  <a:lnTo>
                    <a:pt x="18" y="297"/>
                  </a:lnTo>
                  <a:moveTo>
                    <a:pt x="18" y="152"/>
                  </a:moveTo>
                  <a:lnTo>
                    <a:pt x="18" y="0"/>
                  </a:lnTo>
                  <a:moveTo>
                    <a:pt x="0" y="297"/>
                  </a:moveTo>
                  <a:lnTo>
                    <a:pt x="36" y="297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" name="Freeform 22"/>
            <p:cNvSpPr>
              <a:spLocks noEditPoints="1"/>
            </p:cNvSpPr>
            <p:nvPr/>
          </p:nvSpPr>
          <p:spPr bwMode="auto">
            <a:xfrm>
              <a:off x="4060826" y="4706938"/>
              <a:ext cx="58738" cy="182563"/>
            </a:xfrm>
            <a:custGeom>
              <a:avLst/>
              <a:gdLst>
                <a:gd name="T0" fmla="*/ 19 w 37"/>
                <a:gd name="T1" fmla="*/ 54 h 115"/>
                <a:gd name="T2" fmla="*/ 19 w 37"/>
                <a:gd name="T3" fmla="*/ 115 h 115"/>
                <a:gd name="T4" fmla="*/ 19 w 37"/>
                <a:gd name="T5" fmla="*/ 54 h 115"/>
                <a:gd name="T6" fmla="*/ 19 w 37"/>
                <a:gd name="T7" fmla="*/ 0 h 115"/>
                <a:gd name="T8" fmla="*/ 0 w 37"/>
                <a:gd name="T9" fmla="*/ 115 h 115"/>
                <a:gd name="T10" fmla="*/ 37 w 37"/>
                <a:gd name="T11" fmla="*/ 115 h 115"/>
                <a:gd name="T12" fmla="*/ 0 w 37"/>
                <a:gd name="T13" fmla="*/ 0 h 115"/>
                <a:gd name="T14" fmla="*/ 37 w 37"/>
                <a:gd name="T1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15">
                  <a:moveTo>
                    <a:pt x="19" y="54"/>
                  </a:moveTo>
                  <a:lnTo>
                    <a:pt x="19" y="115"/>
                  </a:lnTo>
                  <a:moveTo>
                    <a:pt x="19" y="54"/>
                  </a:moveTo>
                  <a:lnTo>
                    <a:pt x="19" y="0"/>
                  </a:lnTo>
                  <a:moveTo>
                    <a:pt x="0" y="115"/>
                  </a:moveTo>
                  <a:lnTo>
                    <a:pt x="37" y="115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3" name="Freeform 23"/>
            <p:cNvSpPr>
              <a:spLocks noEditPoints="1"/>
            </p:cNvSpPr>
            <p:nvPr/>
          </p:nvSpPr>
          <p:spPr bwMode="auto">
            <a:xfrm>
              <a:off x="4656138" y="5119688"/>
              <a:ext cx="57150" cy="9525"/>
            </a:xfrm>
            <a:custGeom>
              <a:avLst/>
              <a:gdLst>
                <a:gd name="T0" fmla="*/ 18 w 36"/>
                <a:gd name="T1" fmla="*/ 0 h 6"/>
                <a:gd name="T2" fmla="*/ 18 w 36"/>
                <a:gd name="T3" fmla="*/ 6 h 6"/>
                <a:gd name="T4" fmla="*/ 18 w 36"/>
                <a:gd name="T5" fmla="*/ 0 h 6"/>
                <a:gd name="T6" fmla="*/ 18 w 36"/>
                <a:gd name="T7" fmla="*/ 0 h 6"/>
                <a:gd name="T8" fmla="*/ 0 w 36"/>
                <a:gd name="T9" fmla="*/ 6 h 6"/>
                <a:gd name="T10" fmla="*/ 36 w 36"/>
                <a:gd name="T11" fmla="*/ 6 h 6"/>
                <a:gd name="T12" fmla="*/ 0 w 36"/>
                <a:gd name="T13" fmla="*/ 0 h 6"/>
                <a:gd name="T14" fmla="*/ 36 w 3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6">
                  <a:moveTo>
                    <a:pt x="18" y="0"/>
                  </a:moveTo>
                  <a:lnTo>
                    <a:pt x="18" y="6"/>
                  </a:lnTo>
                  <a:moveTo>
                    <a:pt x="18" y="0"/>
                  </a:moveTo>
                  <a:lnTo>
                    <a:pt x="18" y="0"/>
                  </a:lnTo>
                  <a:moveTo>
                    <a:pt x="0" y="6"/>
                  </a:moveTo>
                  <a:lnTo>
                    <a:pt x="36" y="6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4" name="Freeform 24"/>
            <p:cNvSpPr>
              <a:spLocks noEditPoints="1"/>
            </p:cNvSpPr>
            <p:nvPr/>
          </p:nvSpPr>
          <p:spPr bwMode="auto">
            <a:xfrm>
              <a:off x="5259388" y="5233988"/>
              <a:ext cx="57150" cy="125413"/>
            </a:xfrm>
            <a:custGeom>
              <a:avLst/>
              <a:gdLst>
                <a:gd name="T0" fmla="*/ 18 w 36"/>
                <a:gd name="T1" fmla="*/ 43 h 79"/>
                <a:gd name="T2" fmla="*/ 18 w 36"/>
                <a:gd name="T3" fmla="*/ 79 h 79"/>
                <a:gd name="T4" fmla="*/ 18 w 36"/>
                <a:gd name="T5" fmla="*/ 43 h 79"/>
                <a:gd name="T6" fmla="*/ 18 w 36"/>
                <a:gd name="T7" fmla="*/ 0 h 79"/>
                <a:gd name="T8" fmla="*/ 0 w 36"/>
                <a:gd name="T9" fmla="*/ 79 h 79"/>
                <a:gd name="T10" fmla="*/ 36 w 36"/>
                <a:gd name="T11" fmla="*/ 79 h 79"/>
                <a:gd name="T12" fmla="*/ 0 w 36"/>
                <a:gd name="T13" fmla="*/ 0 h 79"/>
                <a:gd name="T14" fmla="*/ 36 w 36"/>
                <a:gd name="T1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79">
                  <a:moveTo>
                    <a:pt x="18" y="43"/>
                  </a:moveTo>
                  <a:lnTo>
                    <a:pt x="18" y="79"/>
                  </a:lnTo>
                  <a:moveTo>
                    <a:pt x="18" y="43"/>
                  </a:moveTo>
                  <a:lnTo>
                    <a:pt x="18" y="0"/>
                  </a:lnTo>
                  <a:moveTo>
                    <a:pt x="0" y="79"/>
                  </a:moveTo>
                  <a:lnTo>
                    <a:pt x="36" y="79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5" name="Line 25"/>
            <p:cNvSpPr>
              <a:spLocks noChangeShapeType="1"/>
            </p:cNvSpPr>
            <p:nvPr/>
          </p:nvSpPr>
          <p:spPr bwMode="auto">
            <a:xfrm flipV="1">
              <a:off x="1377951" y="3659188"/>
              <a:ext cx="0" cy="19986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6" name="Freeform 26"/>
            <p:cNvSpPr>
              <a:spLocks noEditPoints="1"/>
            </p:cNvSpPr>
            <p:nvPr/>
          </p:nvSpPr>
          <p:spPr bwMode="auto">
            <a:xfrm>
              <a:off x="1339851" y="3659188"/>
              <a:ext cx="38100" cy="1998663"/>
            </a:xfrm>
            <a:custGeom>
              <a:avLst/>
              <a:gdLst>
                <a:gd name="T0" fmla="*/ 0 w 24"/>
                <a:gd name="T1" fmla="*/ 1259 h 1259"/>
                <a:gd name="T2" fmla="*/ 24 w 24"/>
                <a:gd name="T3" fmla="*/ 1259 h 1259"/>
                <a:gd name="T4" fmla="*/ 0 w 24"/>
                <a:gd name="T5" fmla="*/ 1005 h 1259"/>
                <a:gd name="T6" fmla="*/ 24 w 24"/>
                <a:gd name="T7" fmla="*/ 1005 h 1259"/>
                <a:gd name="T8" fmla="*/ 0 w 24"/>
                <a:gd name="T9" fmla="*/ 757 h 1259"/>
                <a:gd name="T10" fmla="*/ 24 w 24"/>
                <a:gd name="T11" fmla="*/ 757 h 1259"/>
                <a:gd name="T12" fmla="*/ 0 w 24"/>
                <a:gd name="T13" fmla="*/ 502 h 1259"/>
                <a:gd name="T14" fmla="*/ 24 w 24"/>
                <a:gd name="T15" fmla="*/ 502 h 1259"/>
                <a:gd name="T16" fmla="*/ 0 w 24"/>
                <a:gd name="T17" fmla="*/ 248 h 1259"/>
                <a:gd name="T18" fmla="*/ 24 w 24"/>
                <a:gd name="T19" fmla="*/ 248 h 1259"/>
                <a:gd name="T20" fmla="*/ 0 w 24"/>
                <a:gd name="T21" fmla="*/ 0 h 1259"/>
                <a:gd name="T22" fmla="*/ 24 w 24"/>
                <a:gd name="T23" fmla="*/ 0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1259">
                  <a:moveTo>
                    <a:pt x="0" y="1259"/>
                  </a:moveTo>
                  <a:lnTo>
                    <a:pt x="24" y="1259"/>
                  </a:lnTo>
                  <a:moveTo>
                    <a:pt x="0" y="1005"/>
                  </a:moveTo>
                  <a:lnTo>
                    <a:pt x="24" y="1005"/>
                  </a:lnTo>
                  <a:moveTo>
                    <a:pt x="0" y="757"/>
                  </a:moveTo>
                  <a:lnTo>
                    <a:pt x="24" y="757"/>
                  </a:lnTo>
                  <a:moveTo>
                    <a:pt x="0" y="502"/>
                  </a:moveTo>
                  <a:lnTo>
                    <a:pt x="24" y="502"/>
                  </a:lnTo>
                  <a:moveTo>
                    <a:pt x="0" y="248"/>
                  </a:moveTo>
                  <a:lnTo>
                    <a:pt x="24" y="248"/>
                  </a:lnTo>
                  <a:moveTo>
                    <a:pt x="0" y="0"/>
                  </a:moveTo>
                  <a:lnTo>
                    <a:pt x="24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7" name="Line 27"/>
            <p:cNvSpPr>
              <a:spLocks noChangeShapeType="1"/>
            </p:cNvSpPr>
            <p:nvPr/>
          </p:nvSpPr>
          <p:spPr bwMode="auto">
            <a:xfrm>
              <a:off x="1377951" y="5657851"/>
              <a:ext cx="421640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" name="Rectangle 28"/>
            <p:cNvSpPr>
              <a:spLocks noChangeArrowheads="1"/>
            </p:cNvSpPr>
            <p:nvPr/>
          </p:nvSpPr>
          <p:spPr bwMode="auto">
            <a:xfrm>
              <a:off x="1219201" y="5580064"/>
              <a:ext cx="115125" cy="23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9" name="Rectangle 29"/>
            <p:cNvSpPr>
              <a:spLocks noChangeArrowheads="1"/>
            </p:cNvSpPr>
            <p:nvPr/>
          </p:nvSpPr>
          <p:spPr bwMode="auto">
            <a:xfrm>
              <a:off x="1219201" y="5181600"/>
              <a:ext cx="115125" cy="23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0" name="Rectangle 30"/>
            <p:cNvSpPr>
              <a:spLocks noChangeArrowheads="1"/>
            </p:cNvSpPr>
            <p:nvPr/>
          </p:nvSpPr>
          <p:spPr bwMode="auto">
            <a:xfrm>
              <a:off x="1219201" y="4783139"/>
              <a:ext cx="115125" cy="23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1" name="Rectangle 31"/>
            <p:cNvSpPr>
              <a:spLocks noChangeArrowheads="1"/>
            </p:cNvSpPr>
            <p:nvPr/>
          </p:nvSpPr>
          <p:spPr bwMode="auto">
            <a:xfrm>
              <a:off x="1219201" y="4386263"/>
              <a:ext cx="115125" cy="23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3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2" name="Rectangle 32"/>
            <p:cNvSpPr>
              <a:spLocks noChangeArrowheads="1"/>
            </p:cNvSpPr>
            <p:nvPr/>
          </p:nvSpPr>
          <p:spPr bwMode="auto">
            <a:xfrm>
              <a:off x="1219201" y="3987802"/>
              <a:ext cx="115125" cy="23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3" name="Rectangle 33"/>
            <p:cNvSpPr>
              <a:spLocks noChangeArrowheads="1"/>
            </p:cNvSpPr>
            <p:nvPr/>
          </p:nvSpPr>
          <p:spPr bwMode="auto">
            <a:xfrm>
              <a:off x="1219201" y="3589338"/>
              <a:ext cx="115125" cy="239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5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93" name="Rectangle 48"/>
          <p:cNvSpPr>
            <a:spLocks noChangeArrowheads="1"/>
          </p:cNvSpPr>
          <p:nvPr/>
        </p:nvSpPr>
        <p:spPr bwMode="auto">
          <a:xfrm>
            <a:off x="3739522" y="699117"/>
            <a:ext cx="160118" cy="80270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4" name="Rectangle 49"/>
          <p:cNvSpPr>
            <a:spLocks noChangeArrowheads="1"/>
          </p:cNvSpPr>
          <p:nvPr/>
        </p:nvSpPr>
        <p:spPr bwMode="auto">
          <a:xfrm>
            <a:off x="3739522" y="699117"/>
            <a:ext cx="160118" cy="802708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5" name="Rectangle 50"/>
          <p:cNvSpPr>
            <a:spLocks noChangeArrowheads="1"/>
          </p:cNvSpPr>
          <p:nvPr/>
        </p:nvSpPr>
        <p:spPr bwMode="auto">
          <a:xfrm>
            <a:off x="4031639" y="649153"/>
            <a:ext cx="155431" cy="85267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6" name="Rectangle 51"/>
          <p:cNvSpPr>
            <a:spLocks noChangeArrowheads="1"/>
          </p:cNvSpPr>
          <p:nvPr/>
        </p:nvSpPr>
        <p:spPr bwMode="auto">
          <a:xfrm>
            <a:off x="4031639" y="649153"/>
            <a:ext cx="155431" cy="852673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7" name="Rectangle 52"/>
          <p:cNvSpPr>
            <a:spLocks noChangeArrowheads="1"/>
          </p:cNvSpPr>
          <p:nvPr/>
        </p:nvSpPr>
        <p:spPr bwMode="auto">
          <a:xfrm>
            <a:off x="4319070" y="634409"/>
            <a:ext cx="160899" cy="867417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8" name="Rectangle 53"/>
          <p:cNvSpPr>
            <a:spLocks noChangeArrowheads="1"/>
          </p:cNvSpPr>
          <p:nvPr/>
        </p:nvSpPr>
        <p:spPr bwMode="auto">
          <a:xfrm>
            <a:off x="4319070" y="634409"/>
            <a:ext cx="160899" cy="867417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99" name="Rectangle 54"/>
          <p:cNvSpPr>
            <a:spLocks noChangeArrowheads="1"/>
          </p:cNvSpPr>
          <p:nvPr/>
        </p:nvSpPr>
        <p:spPr bwMode="auto">
          <a:xfrm>
            <a:off x="4899398" y="788398"/>
            <a:ext cx="160118" cy="71342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0" name="Rectangle 55"/>
          <p:cNvSpPr>
            <a:spLocks noChangeArrowheads="1"/>
          </p:cNvSpPr>
          <p:nvPr/>
        </p:nvSpPr>
        <p:spPr bwMode="auto">
          <a:xfrm>
            <a:off x="4899398" y="788398"/>
            <a:ext cx="160118" cy="713428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1" name="Rectangle 56"/>
          <p:cNvSpPr>
            <a:spLocks noChangeArrowheads="1"/>
          </p:cNvSpPr>
          <p:nvPr/>
        </p:nvSpPr>
        <p:spPr bwMode="auto">
          <a:xfrm>
            <a:off x="5191515" y="1115215"/>
            <a:ext cx="156212" cy="38661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2" name="Rectangle 57"/>
          <p:cNvSpPr>
            <a:spLocks noChangeArrowheads="1"/>
          </p:cNvSpPr>
          <p:nvPr/>
        </p:nvSpPr>
        <p:spPr bwMode="auto">
          <a:xfrm>
            <a:off x="5191515" y="1115215"/>
            <a:ext cx="156212" cy="386611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3" name="Rectangle 58"/>
          <p:cNvSpPr>
            <a:spLocks noChangeArrowheads="1"/>
          </p:cNvSpPr>
          <p:nvPr/>
        </p:nvSpPr>
        <p:spPr bwMode="auto">
          <a:xfrm>
            <a:off x="5479726" y="1164360"/>
            <a:ext cx="160118" cy="337465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4" name="Rectangle 59"/>
          <p:cNvSpPr>
            <a:spLocks noChangeArrowheads="1"/>
          </p:cNvSpPr>
          <p:nvPr/>
        </p:nvSpPr>
        <p:spPr bwMode="auto">
          <a:xfrm>
            <a:off x="5479726" y="1164360"/>
            <a:ext cx="160118" cy="337465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5" name="Freeform 60"/>
          <p:cNvSpPr>
            <a:spLocks noEditPoints="1"/>
          </p:cNvSpPr>
          <p:nvPr/>
        </p:nvSpPr>
        <p:spPr bwMode="auto">
          <a:xfrm>
            <a:off x="3805131" y="668811"/>
            <a:ext cx="28900" cy="59794"/>
          </a:xfrm>
          <a:custGeom>
            <a:avLst/>
            <a:gdLst>
              <a:gd name="T0" fmla="*/ 18 w 37"/>
              <a:gd name="T1" fmla="*/ 37 h 73"/>
              <a:gd name="T2" fmla="*/ 18 w 37"/>
              <a:gd name="T3" fmla="*/ 73 h 73"/>
              <a:gd name="T4" fmla="*/ 18 w 37"/>
              <a:gd name="T5" fmla="*/ 37 h 73"/>
              <a:gd name="T6" fmla="*/ 18 w 37"/>
              <a:gd name="T7" fmla="*/ 0 h 73"/>
              <a:gd name="T8" fmla="*/ 0 w 37"/>
              <a:gd name="T9" fmla="*/ 73 h 73"/>
              <a:gd name="T10" fmla="*/ 37 w 37"/>
              <a:gd name="T11" fmla="*/ 73 h 73"/>
              <a:gd name="T12" fmla="*/ 0 w 37"/>
              <a:gd name="T13" fmla="*/ 0 h 73"/>
              <a:gd name="T14" fmla="*/ 37 w 37"/>
              <a:gd name="T1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73">
                <a:moveTo>
                  <a:pt x="18" y="37"/>
                </a:moveTo>
                <a:lnTo>
                  <a:pt x="18" y="73"/>
                </a:lnTo>
                <a:moveTo>
                  <a:pt x="18" y="37"/>
                </a:moveTo>
                <a:lnTo>
                  <a:pt x="18" y="0"/>
                </a:lnTo>
                <a:moveTo>
                  <a:pt x="0" y="73"/>
                </a:moveTo>
                <a:lnTo>
                  <a:pt x="37" y="73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6" name="Freeform 61"/>
          <p:cNvSpPr>
            <a:spLocks noEditPoints="1"/>
          </p:cNvSpPr>
          <p:nvPr/>
        </p:nvSpPr>
        <p:spPr bwMode="auto">
          <a:xfrm>
            <a:off x="4093343" y="609836"/>
            <a:ext cx="28118" cy="84367"/>
          </a:xfrm>
          <a:custGeom>
            <a:avLst/>
            <a:gdLst>
              <a:gd name="T0" fmla="*/ 18 w 36"/>
              <a:gd name="T1" fmla="*/ 48 h 103"/>
              <a:gd name="T2" fmla="*/ 18 w 36"/>
              <a:gd name="T3" fmla="*/ 103 h 103"/>
              <a:gd name="T4" fmla="*/ 18 w 36"/>
              <a:gd name="T5" fmla="*/ 48 h 103"/>
              <a:gd name="T6" fmla="*/ 18 w 36"/>
              <a:gd name="T7" fmla="*/ 0 h 103"/>
              <a:gd name="T8" fmla="*/ 0 w 36"/>
              <a:gd name="T9" fmla="*/ 103 h 103"/>
              <a:gd name="T10" fmla="*/ 36 w 36"/>
              <a:gd name="T11" fmla="*/ 103 h 103"/>
              <a:gd name="T12" fmla="*/ 0 w 36"/>
              <a:gd name="T13" fmla="*/ 0 h 103"/>
              <a:gd name="T14" fmla="*/ 36 w 36"/>
              <a:gd name="T1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03">
                <a:moveTo>
                  <a:pt x="18" y="48"/>
                </a:moveTo>
                <a:lnTo>
                  <a:pt x="18" y="103"/>
                </a:lnTo>
                <a:moveTo>
                  <a:pt x="18" y="48"/>
                </a:moveTo>
                <a:lnTo>
                  <a:pt x="18" y="0"/>
                </a:lnTo>
                <a:moveTo>
                  <a:pt x="0" y="103"/>
                </a:moveTo>
                <a:lnTo>
                  <a:pt x="36" y="103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7" name="Freeform 62"/>
          <p:cNvSpPr>
            <a:spLocks noEditPoints="1"/>
          </p:cNvSpPr>
          <p:nvPr/>
        </p:nvSpPr>
        <p:spPr bwMode="auto">
          <a:xfrm>
            <a:off x="4385460" y="535299"/>
            <a:ext cx="28118" cy="198220"/>
          </a:xfrm>
          <a:custGeom>
            <a:avLst/>
            <a:gdLst>
              <a:gd name="T0" fmla="*/ 18 w 36"/>
              <a:gd name="T1" fmla="*/ 121 h 242"/>
              <a:gd name="T2" fmla="*/ 18 w 36"/>
              <a:gd name="T3" fmla="*/ 242 h 242"/>
              <a:gd name="T4" fmla="*/ 18 w 36"/>
              <a:gd name="T5" fmla="*/ 121 h 242"/>
              <a:gd name="T6" fmla="*/ 18 w 36"/>
              <a:gd name="T7" fmla="*/ 0 h 242"/>
              <a:gd name="T8" fmla="*/ 0 w 36"/>
              <a:gd name="T9" fmla="*/ 242 h 242"/>
              <a:gd name="T10" fmla="*/ 36 w 36"/>
              <a:gd name="T11" fmla="*/ 242 h 242"/>
              <a:gd name="T12" fmla="*/ 0 w 36"/>
              <a:gd name="T13" fmla="*/ 0 h 242"/>
              <a:gd name="T14" fmla="*/ 36 w 36"/>
              <a:gd name="T15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242">
                <a:moveTo>
                  <a:pt x="18" y="121"/>
                </a:moveTo>
                <a:lnTo>
                  <a:pt x="18" y="242"/>
                </a:lnTo>
                <a:moveTo>
                  <a:pt x="18" y="121"/>
                </a:moveTo>
                <a:lnTo>
                  <a:pt x="18" y="0"/>
                </a:lnTo>
                <a:moveTo>
                  <a:pt x="0" y="242"/>
                </a:moveTo>
                <a:lnTo>
                  <a:pt x="36" y="242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8" name="Freeform 63"/>
          <p:cNvSpPr>
            <a:spLocks noEditPoints="1"/>
          </p:cNvSpPr>
          <p:nvPr/>
        </p:nvSpPr>
        <p:spPr bwMode="auto">
          <a:xfrm>
            <a:off x="4965788" y="738434"/>
            <a:ext cx="28118" cy="94196"/>
          </a:xfrm>
          <a:custGeom>
            <a:avLst/>
            <a:gdLst>
              <a:gd name="T0" fmla="*/ 18 w 36"/>
              <a:gd name="T1" fmla="*/ 61 h 115"/>
              <a:gd name="T2" fmla="*/ 18 w 36"/>
              <a:gd name="T3" fmla="*/ 115 h 115"/>
              <a:gd name="T4" fmla="*/ 18 w 36"/>
              <a:gd name="T5" fmla="*/ 61 h 115"/>
              <a:gd name="T6" fmla="*/ 18 w 36"/>
              <a:gd name="T7" fmla="*/ 0 h 115"/>
              <a:gd name="T8" fmla="*/ 0 w 36"/>
              <a:gd name="T9" fmla="*/ 115 h 115"/>
              <a:gd name="T10" fmla="*/ 36 w 36"/>
              <a:gd name="T11" fmla="*/ 115 h 115"/>
              <a:gd name="T12" fmla="*/ 0 w 36"/>
              <a:gd name="T13" fmla="*/ 0 h 115"/>
              <a:gd name="T14" fmla="*/ 36 w 36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15">
                <a:moveTo>
                  <a:pt x="18" y="61"/>
                </a:moveTo>
                <a:lnTo>
                  <a:pt x="18" y="115"/>
                </a:lnTo>
                <a:moveTo>
                  <a:pt x="18" y="61"/>
                </a:moveTo>
                <a:lnTo>
                  <a:pt x="18" y="0"/>
                </a:lnTo>
                <a:moveTo>
                  <a:pt x="0" y="115"/>
                </a:moveTo>
                <a:lnTo>
                  <a:pt x="36" y="115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9" name="Freeform 64"/>
          <p:cNvSpPr>
            <a:spLocks noEditPoints="1"/>
          </p:cNvSpPr>
          <p:nvPr/>
        </p:nvSpPr>
        <p:spPr bwMode="auto">
          <a:xfrm>
            <a:off x="5253218" y="1011190"/>
            <a:ext cx="28118" cy="208049"/>
          </a:xfrm>
          <a:custGeom>
            <a:avLst/>
            <a:gdLst>
              <a:gd name="T0" fmla="*/ 18 w 36"/>
              <a:gd name="T1" fmla="*/ 127 h 254"/>
              <a:gd name="T2" fmla="*/ 18 w 36"/>
              <a:gd name="T3" fmla="*/ 254 h 254"/>
              <a:gd name="T4" fmla="*/ 18 w 36"/>
              <a:gd name="T5" fmla="*/ 127 h 254"/>
              <a:gd name="T6" fmla="*/ 18 w 36"/>
              <a:gd name="T7" fmla="*/ 0 h 254"/>
              <a:gd name="T8" fmla="*/ 0 w 36"/>
              <a:gd name="T9" fmla="*/ 254 h 254"/>
              <a:gd name="T10" fmla="*/ 36 w 36"/>
              <a:gd name="T11" fmla="*/ 254 h 254"/>
              <a:gd name="T12" fmla="*/ 0 w 36"/>
              <a:gd name="T13" fmla="*/ 0 h 254"/>
              <a:gd name="T14" fmla="*/ 36 w 36"/>
              <a:gd name="T15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254">
                <a:moveTo>
                  <a:pt x="18" y="127"/>
                </a:moveTo>
                <a:lnTo>
                  <a:pt x="18" y="254"/>
                </a:lnTo>
                <a:moveTo>
                  <a:pt x="18" y="127"/>
                </a:moveTo>
                <a:lnTo>
                  <a:pt x="18" y="0"/>
                </a:lnTo>
                <a:moveTo>
                  <a:pt x="0" y="254"/>
                </a:moveTo>
                <a:lnTo>
                  <a:pt x="36" y="254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0" name="Freeform 65"/>
          <p:cNvSpPr>
            <a:spLocks noEditPoints="1"/>
          </p:cNvSpPr>
          <p:nvPr/>
        </p:nvSpPr>
        <p:spPr bwMode="auto">
          <a:xfrm>
            <a:off x="5545335" y="1084908"/>
            <a:ext cx="28118" cy="153989"/>
          </a:xfrm>
          <a:custGeom>
            <a:avLst/>
            <a:gdLst>
              <a:gd name="T0" fmla="*/ 18 w 36"/>
              <a:gd name="T1" fmla="*/ 97 h 188"/>
              <a:gd name="T2" fmla="*/ 18 w 36"/>
              <a:gd name="T3" fmla="*/ 188 h 188"/>
              <a:gd name="T4" fmla="*/ 18 w 36"/>
              <a:gd name="T5" fmla="*/ 97 h 188"/>
              <a:gd name="T6" fmla="*/ 18 w 36"/>
              <a:gd name="T7" fmla="*/ 0 h 188"/>
              <a:gd name="T8" fmla="*/ 0 w 36"/>
              <a:gd name="T9" fmla="*/ 188 h 188"/>
              <a:gd name="T10" fmla="*/ 36 w 36"/>
              <a:gd name="T11" fmla="*/ 188 h 188"/>
              <a:gd name="T12" fmla="*/ 0 w 36"/>
              <a:gd name="T13" fmla="*/ 0 h 188"/>
              <a:gd name="T14" fmla="*/ 36 w 36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88">
                <a:moveTo>
                  <a:pt x="18" y="97"/>
                </a:moveTo>
                <a:lnTo>
                  <a:pt x="18" y="188"/>
                </a:lnTo>
                <a:moveTo>
                  <a:pt x="18" y="97"/>
                </a:moveTo>
                <a:lnTo>
                  <a:pt x="18" y="0"/>
                </a:lnTo>
                <a:moveTo>
                  <a:pt x="0" y="188"/>
                </a:moveTo>
                <a:lnTo>
                  <a:pt x="36" y="188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 flipV="1">
            <a:off x="3673132" y="470591"/>
            <a:ext cx="0" cy="103123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2" name="Freeform 67"/>
          <p:cNvSpPr>
            <a:spLocks noEditPoints="1"/>
          </p:cNvSpPr>
          <p:nvPr/>
        </p:nvSpPr>
        <p:spPr bwMode="auto">
          <a:xfrm>
            <a:off x="3654387" y="470591"/>
            <a:ext cx="18745" cy="1031235"/>
          </a:xfrm>
          <a:custGeom>
            <a:avLst/>
            <a:gdLst>
              <a:gd name="T0" fmla="*/ 0 w 24"/>
              <a:gd name="T1" fmla="*/ 1259 h 1259"/>
              <a:gd name="T2" fmla="*/ 24 w 24"/>
              <a:gd name="T3" fmla="*/ 1259 h 1259"/>
              <a:gd name="T4" fmla="*/ 0 w 24"/>
              <a:gd name="T5" fmla="*/ 944 h 1259"/>
              <a:gd name="T6" fmla="*/ 24 w 24"/>
              <a:gd name="T7" fmla="*/ 944 h 1259"/>
              <a:gd name="T8" fmla="*/ 0 w 24"/>
              <a:gd name="T9" fmla="*/ 629 h 1259"/>
              <a:gd name="T10" fmla="*/ 24 w 24"/>
              <a:gd name="T11" fmla="*/ 629 h 1259"/>
              <a:gd name="T12" fmla="*/ 0 w 24"/>
              <a:gd name="T13" fmla="*/ 315 h 1259"/>
              <a:gd name="T14" fmla="*/ 24 w 24"/>
              <a:gd name="T15" fmla="*/ 315 h 1259"/>
              <a:gd name="T16" fmla="*/ 0 w 24"/>
              <a:gd name="T17" fmla="*/ 0 h 1259"/>
              <a:gd name="T18" fmla="*/ 24 w 24"/>
              <a:gd name="T19" fmla="*/ 0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1259">
                <a:moveTo>
                  <a:pt x="0" y="1259"/>
                </a:moveTo>
                <a:lnTo>
                  <a:pt x="24" y="1259"/>
                </a:lnTo>
                <a:moveTo>
                  <a:pt x="0" y="944"/>
                </a:moveTo>
                <a:lnTo>
                  <a:pt x="24" y="944"/>
                </a:lnTo>
                <a:moveTo>
                  <a:pt x="0" y="629"/>
                </a:moveTo>
                <a:lnTo>
                  <a:pt x="24" y="629"/>
                </a:lnTo>
                <a:moveTo>
                  <a:pt x="0" y="315"/>
                </a:moveTo>
                <a:lnTo>
                  <a:pt x="24" y="315"/>
                </a:lnTo>
                <a:moveTo>
                  <a:pt x="0" y="0"/>
                </a:moveTo>
                <a:lnTo>
                  <a:pt x="24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13" name="Line 68"/>
          <p:cNvSpPr>
            <a:spLocks noChangeShapeType="1"/>
          </p:cNvSpPr>
          <p:nvPr/>
        </p:nvSpPr>
        <p:spPr bwMode="auto">
          <a:xfrm>
            <a:off x="3673132" y="1501826"/>
            <a:ext cx="2032321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grpSp>
        <p:nvGrpSpPr>
          <p:cNvPr id="129" name="Group 128"/>
          <p:cNvGrpSpPr/>
          <p:nvPr/>
        </p:nvGrpSpPr>
        <p:grpSpPr>
          <a:xfrm>
            <a:off x="3496516" y="420547"/>
            <a:ext cx="112210" cy="1134861"/>
            <a:chOff x="3552849" y="434551"/>
            <a:chExt cx="112210" cy="1134861"/>
          </a:xfrm>
        </p:grpSpPr>
        <p:sp>
          <p:nvSpPr>
            <p:cNvPr id="114" name="Rectangle 69"/>
            <p:cNvSpPr>
              <a:spLocks noChangeArrowheads="1"/>
            </p:cNvSpPr>
            <p:nvPr/>
          </p:nvSpPr>
          <p:spPr bwMode="auto">
            <a:xfrm>
              <a:off x="3595807" y="1461690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5" name="Rectangle 70"/>
            <p:cNvSpPr>
              <a:spLocks noChangeArrowheads="1"/>
            </p:cNvSpPr>
            <p:nvPr/>
          </p:nvSpPr>
          <p:spPr bwMode="auto">
            <a:xfrm>
              <a:off x="3552849" y="1204496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0.5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6" name="Rectangle 71"/>
            <p:cNvSpPr>
              <a:spLocks noChangeArrowheads="1"/>
            </p:cNvSpPr>
            <p:nvPr/>
          </p:nvSpPr>
          <p:spPr bwMode="auto">
            <a:xfrm>
              <a:off x="3595807" y="947301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7" name="Rectangle 72"/>
            <p:cNvSpPr>
              <a:spLocks noChangeArrowheads="1"/>
            </p:cNvSpPr>
            <p:nvPr/>
          </p:nvSpPr>
          <p:spPr bwMode="auto">
            <a:xfrm>
              <a:off x="3552849" y="691745"/>
              <a:ext cx="11221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1.5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8" name="Rectangle 73"/>
            <p:cNvSpPr>
              <a:spLocks noChangeArrowheads="1"/>
            </p:cNvSpPr>
            <p:nvPr/>
          </p:nvSpPr>
          <p:spPr bwMode="auto">
            <a:xfrm>
              <a:off x="3595807" y="434551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3265912" y="-33404"/>
            <a:ext cx="900549" cy="1968670"/>
            <a:chOff x="4066610" y="267238"/>
            <a:chExt cx="900549" cy="1968670"/>
          </a:xfrm>
        </p:grpSpPr>
        <p:sp>
          <p:nvSpPr>
            <p:cNvPr id="131" name="TextBox 130"/>
            <p:cNvSpPr txBox="1"/>
            <p:nvPr/>
          </p:nvSpPr>
          <p:spPr>
            <a:xfrm>
              <a:off x="4492349" y="509623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/>
                <a:t>PsaB</a:t>
              </a:r>
            </a:p>
          </p:txBody>
        </p:sp>
        <p:sp>
          <p:nvSpPr>
            <p:cNvPr id="132" name="TextBox 152">
              <a:extLst>
                <a:ext uri="{FF2B5EF4-FFF2-40B4-BE49-F238E27FC236}">
                  <a16:creationId xmlns:a16="http://schemas.microsoft.com/office/drawing/2014/main" id="{00000000-0008-0000-1300-00000C000000}"/>
                </a:ext>
              </a:extLst>
            </p:cNvPr>
            <p:cNvSpPr txBox="1"/>
            <p:nvPr/>
          </p:nvSpPr>
          <p:spPr>
            <a:xfrm rot="16200000">
              <a:off x="3197691" y="1136157"/>
              <a:ext cx="1968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900" b="1" dirty="0">
                  <a:cs typeface="+mj-cs"/>
                </a:rPr>
                <a:t>Relative expression</a:t>
              </a:r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761699" y="2347796"/>
            <a:ext cx="2084769" cy="1044111"/>
            <a:chOff x="768167" y="2021324"/>
            <a:chExt cx="1989730" cy="1044111"/>
          </a:xfrm>
        </p:grpSpPr>
        <p:sp>
          <p:nvSpPr>
            <p:cNvPr id="139" name="Rectangle 88"/>
            <p:cNvSpPr>
              <a:spLocks noChangeArrowheads="1"/>
            </p:cNvSpPr>
            <p:nvPr/>
          </p:nvSpPr>
          <p:spPr bwMode="auto">
            <a:xfrm>
              <a:off x="850756" y="2488230"/>
              <a:ext cx="155330" cy="5772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0" name="Rectangle 89"/>
            <p:cNvSpPr>
              <a:spLocks noChangeArrowheads="1"/>
            </p:cNvSpPr>
            <p:nvPr/>
          </p:nvSpPr>
          <p:spPr bwMode="auto">
            <a:xfrm>
              <a:off x="850756" y="2488230"/>
              <a:ext cx="155330" cy="577205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1" name="Rectangle 90"/>
            <p:cNvSpPr>
              <a:spLocks noChangeArrowheads="1"/>
            </p:cNvSpPr>
            <p:nvPr/>
          </p:nvSpPr>
          <p:spPr bwMode="auto">
            <a:xfrm>
              <a:off x="1134137" y="2453398"/>
              <a:ext cx="150783" cy="6120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2" name="Rectangle 91"/>
            <p:cNvSpPr>
              <a:spLocks noChangeArrowheads="1"/>
            </p:cNvSpPr>
            <p:nvPr/>
          </p:nvSpPr>
          <p:spPr bwMode="auto">
            <a:xfrm>
              <a:off x="1134137" y="2453398"/>
              <a:ext cx="150783" cy="612036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3" name="Rectangle 92"/>
            <p:cNvSpPr>
              <a:spLocks noChangeArrowheads="1"/>
            </p:cNvSpPr>
            <p:nvPr/>
          </p:nvSpPr>
          <p:spPr bwMode="auto">
            <a:xfrm>
              <a:off x="1412972" y="2348075"/>
              <a:ext cx="156087" cy="717359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4" name="Rectangle 93"/>
            <p:cNvSpPr>
              <a:spLocks noChangeArrowheads="1"/>
            </p:cNvSpPr>
            <p:nvPr/>
          </p:nvSpPr>
          <p:spPr bwMode="auto">
            <a:xfrm>
              <a:off x="1412972" y="2348075"/>
              <a:ext cx="156087" cy="717359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5" name="Rectangle 94"/>
            <p:cNvSpPr>
              <a:spLocks noChangeArrowheads="1"/>
            </p:cNvSpPr>
            <p:nvPr/>
          </p:nvSpPr>
          <p:spPr bwMode="auto">
            <a:xfrm>
              <a:off x="1975947" y="2272607"/>
              <a:ext cx="155330" cy="7928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6" name="Rectangle 95"/>
            <p:cNvSpPr>
              <a:spLocks noChangeArrowheads="1"/>
            </p:cNvSpPr>
            <p:nvPr/>
          </p:nvSpPr>
          <p:spPr bwMode="auto">
            <a:xfrm>
              <a:off x="1975947" y="2272607"/>
              <a:ext cx="155330" cy="792827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7" name="Rectangle 96"/>
            <p:cNvSpPr>
              <a:spLocks noChangeArrowheads="1"/>
            </p:cNvSpPr>
            <p:nvPr/>
          </p:nvSpPr>
          <p:spPr bwMode="auto">
            <a:xfrm>
              <a:off x="2259328" y="2402810"/>
              <a:ext cx="151541" cy="662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8" name="Rectangle 97"/>
            <p:cNvSpPr>
              <a:spLocks noChangeArrowheads="1"/>
            </p:cNvSpPr>
            <p:nvPr/>
          </p:nvSpPr>
          <p:spPr bwMode="auto">
            <a:xfrm>
              <a:off x="2259328" y="2402810"/>
              <a:ext cx="151541" cy="662625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49" name="Rectangle 98"/>
            <p:cNvSpPr>
              <a:spLocks noChangeArrowheads="1"/>
            </p:cNvSpPr>
            <p:nvPr/>
          </p:nvSpPr>
          <p:spPr bwMode="auto">
            <a:xfrm>
              <a:off x="2538920" y="2377930"/>
              <a:ext cx="155330" cy="68750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0" name="Rectangle 99"/>
            <p:cNvSpPr>
              <a:spLocks noChangeArrowheads="1"/>
            </p:cNvSpPr>
            <p:nvPr/>
          </p:nvSpPr>
          <p:spPr bwMode="auto">
            <a:xfrm>
              <a:off x="2538920" y="2377930"/>
              <a:ext cx="155330" cy="68750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1" name="Freeform 100"/>
            <p:cNvSpPr>
              <a:spLocks noEditPoints="1"/>
            </p:cNvSpPr>
            <p:nvPr/>
          </p:nvSpPr>
          <p:spPr bwMode="auto">
            <a:xfrm>
              <a:off x="914403" y="2473302"/>
              <a:ext cx="28035" cy="34831"/>
            </a:xfrm>
            <a:custGeom>
              <a:avLst/>
              <a:gdLst>
                <a:gd name="T0" fmla="*/ 18 w 37"/>
                <a:gd name="T1" fmla="*/ 18 h 42"/>
                <a:gd name="T2" fmla="*/ 18 w 37"/>
                <a:gd name="T3" fmla="*/ 42 h 42"/>
                <a:gd name="T4" fmla="*/ 18 w 37"/>
                <a:gd name="T5" fmla="*/ 18 h 42"/>
                <a:gd name="T6" fmla="*/ 18 w 37"/>
                <a:gd name="T7" fmla="*/ 0 h 42"/>
                <a:gd name="T8" fmla="*/ 0 w 37"/>
                <a:gd name="T9" fmla="*/ 42 h 42"/>
                <a:gd name="T10" fmla="*/ 37 w 37"/>
                <a:gd name="T11" fmla="*/ 42 h 42"/>
                <a:gd name="T12" fmla="*/ 0 w 37"/>
                <a:gd name="T13" fmla="*/ 0 h 42"/>
                <a:gd name="T14" fmla="*/ 37 w 37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2">
                  <a:moveTo>
                    <a:pt x="18" y="18"/>
                  </a:moveTo>
                  <a:lnTo>
                    <a:pt x="18" y="42"/>
                  </a:lnTo>
                  <a:moveTo>
                    <a:pt x="18" y="18"/>
                  </a:moveTo>
                  <a:lnTo>
                    <a:pt x="18" y="0"/>
                  </a:lnTo>
                  <a:moveTo>
                    <a:pt x="0" y="42"/>
                  </a:moveTo>
                  <a:lnTo>
                    <a:pt x="37" y="42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2" name="Freeform 101"/>
            <p:cNvSpPr>
              <a:spLocks noEditPoints="1"/>
            </p:cNvSpPr>
            <p:nvPr/>
          </p:nvSpPr>
          <p:spPr bwMode="auto">
            <a:xfrm>
              <a:off x="1193996" y="2427689"/>
              <a:ext cx="27277" cy="45613"/>
            </a:xfrm>
            <a:custGeom>
              <a:avLst/>
              <a:gdLst>
                <a:gd name="T0" fmla="*/ 18 w 36"/>
                <a:gd name="T1" fmla="*/ 31 h 55"/>
                <a:gd name="T2" fmla="*/ 18 w 36"/>
                <a:gd name="T3" fmla="*/ 55 h 55"/>
                <a:gd name="T4" fmla="*/ 18 w 36"/>
                <a:gd name="T5" fmla="*/ 31 h 55"/>
                <a:gd name="T6" fmla="*/ 18 w 36"/>
                <a:gd name="T7" fmla="*/ 0 h 55"/>
                <a:gd name="T8" fmla="*/ 0 w 36"/>
                <a:gd name="T9" fmla="*/ 55 h 55"/>
                <a:gd name="T10" fmla="*/ 36 w 36"/>
                <a:gd name="T11" fmla="*/ 55 h 55"/>
                <a:gd name="T12" fmla="*/ 0 w 36"/>
                <a:gd name="T13" fmla="*/ 0 h 55"/>
                <a:gd name="T14" fmla="*/ 36 w 36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5">
                  <a:moveTo>
                    <a:pt x="18" y="31"/>
                  </a:moveTo>
                  <a:lnTo>
                    <a:pt x="18" y="55"/>
                  </a:lnTo>
                  <a:moveTo>
                    <a:pt x="18" y="31"/>
                  </a:moveTo>
                  <a:lnTo>
                    <a:pt x="18" y="0"/>
                  </a:lnTo>
                  <a:moveTo>
                    <a:pt x="0" y="55"/>
                  </a:moveTo>
                  <a:lnTo>
                    <a:pt x="36" y="55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3" name="Freeform 102"/>
            <p:cNvSpPr>
              <a:spLocks noEditPoints="1"/>
            </p:cNvSpPr>
            <p:nvPr/>
          </p:nvSpPr>
          <p:spPr bwMode="auto">
            <a:xfrm>
              <a:off x="1477377" y="2182211"/>
              <a:ext cx="27277" cy="330898"/>
            </a:xfrm>
            <a:custGeom>
              <a:avLst/>
              <a:gdLst>
                <a:gd name="T0" fmla="*/ 18 w 36"/>
                <a:gd name="T1" fmla="*/ 200 h 399"/>
                <a:gd name="T2" fmla="*/ 18 w 36"/>
                <a:gd name="T3" fmla="*/ 399 h 399"/>
                <a:gd name="T4" fmla="*/ 18 w 36"/>
                <a:gd name="T5" fmla="*/ 200 h 399"/>
                <a:gd name="T6" fmla="*/ 18 w 36"/>
                <a:gd name="T7" fmla="*/ 0 h 399"/>
                <a:gd name="T8" fmla="*/ 0 w 36"/>
                <a:gd name="T9" fmla="*/ 399 h 399"/>
                <a:gd name="T10" fmla="*/ 36 w 36"/>
                <a:gd name="T11" fmla="*/ 399 h 399"/>
                <a:gd name="T12" fmla="*/ 0 w 36"/>
                <a:gd name="T13" fmla="*/ 0 h 399"/>
                <a:gd name="T14" fmla="*/ 36 w 36"/>
                <a:gd name="T15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9">
                  <a:moveTo>
                    <a:pt x="18" y="200"/>
                  </a:moveTo>
                  <a:lnTo>
                    <a:pt x="18" y="399"/>
                  </a:lnTo>
                  <a:moveTo>
                    <a:pt x="18" y="200"/>
                  </a:moveTo>
                  <a:lnTo>
                    <a:pt x="18" y="0"/>
                  </a:lnTo>
                  <a:moveTo>
                    <a:pt x="0" y="399"/>
                  </a:moveTo>
                  <a:lnTo>
                    <a:pt x="36" y="399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4" name="Freeform 103"/>
            <p:cNvSpPr>
              <a:spLocks noEditPoints="1"/>
            </p:cNvSpPr>
            <p:nvPr/>
          </p:nvSpPr>
          <p:spPr bwMode="auto">
            <a:xfrm>
              <a:off x="2040351" y="2182211"/>
              <a:ext cx="27277" cy="180791"/>
            </a:xfrm>
            <a:custGeom>
              <a:avLst/>
              <a:gdLst>
                <a:gd name="T0" fmla="*/ 18 w 36"/>
                <a:gd name="T1" fmla="*/ 109 h 218"/>
                <a:gd name="T2" fmla="*/ 18 w 36"/>
                <a:gd name="T3" fmla="*/ 218 h 218"/>
                <a:gd name="T4" fmla="*/ 18 w 36"/>
                <a:gd name="T5" fmla="*/ 109 h 218"/>
                <a:gd name="T6" fmla="*/ 18 w 36"/>
                <a:gd name="T7" fmla="*/ 0 h 218"/>
                <a:gd name="T8" fmla="*/ 0 w 36"/>
                <a:gd name="T9" fmla="*/ 218 h 218"/>
                <a:gd name="T10" fmla="*/ 36 w 36"/>
                <a:gd name="T11" fmla="*/ 218 h 218"/>
                <a:gd name="T12" fmla="*/ 0 w 36"/>
                <a:gd name="T13" fmla="*/ 0 h 218"/>
                <a:gd name="T14" fmla="*/ 36 w 36"/>
                <a:gd name="T1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18">
                  <a:moveTo>
                    <a:pt x="18" y="109"/>
                  </a:moveTo>
                  <a:lnTo>
                    <a:pt x="18" y="218"/>
                  </a:lnTo>
                  <a:moveTo>
                    <a:pt x="18" y="109"/>
                  </a:moveTo>
                  <a:lnTo>
                    <a:pt x="18" y="0"/>
                  </a:lnTo>
                  <a:moveTo>
                    <a:pt x="0" y="218"/>
                  </a:moveTo>
                  <a:lnTo>
                    <a:pt x="36" y="218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5" name="Freeform 104"/>
            <p:cNvSpPr>
              <a:spLocks noEditPoints="1"/>
            </p:cNvSpPr>
            <p:nvPr/>
          </p:nvSpPr>
          <p:spPr bwMode="auto">
            <a:xfrm>
              <a:off x="2319186" y="2358027"/>
              <a:ext cx="27277" cy="85420"/>
            </a:xfrm>
            <a:custGeom>
              <a:avLst/>
              <a:gdLst>
                <a:gd name="T0" fmla="*/ 18 w 36"/>
                <a:gd name="T1" fmla="*/ 54 h 103"/>
                <a:gd name="T2" fmla="*/ 18 w 36"/>
                <a:gd name="T3" fmla="*/ 103 h 103"/>
                <a:gd name="T4" fmla="*/ 18 w 36"/>
                <a:gd name="T5" fmla="*/ 54 h 103"/>
                <a:gd name="T6" fmla="*/ 18 w 36"/>
                <a:gd name="T7" fmla="*/ 0 h 103"/>
                <a:gd name="T8" fmla="*/ 0 w 36"/>
                <a:gd name="T9" fmla="*/ 103 h 103"/>
                <a:gd name="T10" fmla="*/ 36 w 36"/>
                <a:gd name="T11" fmla="*/ 103 h 103"/>
                <a:gd name="T12" fmla="*/ 0 w 36"/>
                <a:gd name="T13" fmla="*/ 0 h 103"/>
                <a:gd name="T14" fmla="*/ 36 w 36"/>
                <a:gd name="T1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03">
                  <a:moveTo>
                    <a:pt x="18" y="54"/>
                  </a:moveTo>
                  <a:lnTo>
                    <a:pt x="18" y="103"/>
                  </a:lnTo>
                  <a:moveTo>
                    <a:pt x="18" y="54"/>
                  </a:moveTo>
                  <a:lnTo>
                    <a:pt x="18" y="0"/>
                  </a:lnTo>
                  <a:moveTo>
                    <a:pt x="0" y="103"/>
                  </a:moveTo>
                  <a:lnTo>
                    <a:pt x="36" y="103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6" name="Freeform 105"/>
            <p:cNvSpPr>
              <a:spLocks noEditPoints="1"/>
            </p:cNvSpPr>
            <p:nvPr/>
          </p:nvSpPr>
          <p:spPr bwMode="auto">
            <a:xfrm>
              <a:off x="2602567" y="2192163"/>
              <a:ext cx="27277" cy="371534"/>
            </a:xfrm>
            <a:custGeom>
              <a:avLst/>
              <a:gdLst>
                <a:gd name="T0" fmla="*/ 18 w 36"/>
                <a:gd name="T1" fmla="*/ 224 h 448"/>
                <a:gd name="T2" fmla="*/ 18 w 36"/>
                <a:gd name="T3" fmla="*/ 448 h 448"/>
                <a:gd name="T4" fmla="*/ 18 w 36"/>
                <a:gd name="T5" fmla="*/ 224 h 448"/>
                <a:gd name="T6" fmla="*/ 18 w 36"/>
                <a:gd name="T7" fmla="*/ 0 h 448"/>
                <a:gd name="T8" fmla="*/ 0 w 36"/>
                <a:gd name="T9" fmla="*/ 448 h 448"/>
                <a:gd name="T10" fmla="*/ 36 w 36"/>
                <a:gd name="T11" fmla="*/ 448 h 448"/>
                <a:gd name="T12" fmla="*/ 0 w 36"/>
                <a:gd name="T13" fmla="*/ 0 h 448"/>
                <a:gd name="T14" fmla="*/ 36 w 36"/>
                <a:gd name="T15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48">
                  <a:moveTo>
                    <a:pt x="18" y="224"/>
                  </a:moveTo>
                  <a:lnTo>
                    <a:pt x="18" y="448"/>
                  </a:lnTo>
                  <a:moveTo>
                    <a:pt x="18" y="224"/>
                  </a:moveTo>
                  <a:lnTo>
                    <a:pt x="18" y="0"/>
                  </a:lnTo>
                  <a:moveTo>
                    <a:pt x="0" y="448"/>
                  </a:moveTo>
                  <a:lnTo>
                    <a:pt x="36" y="448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7" name="Line 106"/>
            <p:cNvSpPr>
              <a:spLocks noChangeShapeType="1"/>
            </p:cNvSpPr>
            <p:nvPr/>
          </p:nvSpPr>
          <p:spPr bwMode="auto">
            <a:xfrm flipV="1">
              <a:off x="786351" y="2021324"/>
              <a:ext cx="0" cy="104411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8" name="Freeform 107"/>
            <p:cNvSpPr>
              <a:spLocks noEditPoints="1"/>
            </p:cNvSpPr>
            <p:nvPr/>
          </p:nvSpPr>
          <p:spPr bwMode="auto">
            <a:xfrm>
              <a:off x="768167" y="2021324"/>
              <a:ext cx="18185" cy="1044110"/>
            </a:xfrm>
            <a:custGeom>
              <a:avLst/>
              <a:gdLst>
                <a:gd name="T0" fmla="*/ 0 w 24"/>
                <a:gd name="T1" fmla="*/ 1259 h 1259"/>
                <a:gd name="T2" fmla="*/ 24 w 24"/>
                <a:gd name="T3" fmla="*/ 1259 h 1259"/>
                <a:gd name="T4" fmla="*/ 0 w 24"/>
                <a:gd name="T5" fmla="*/ 944 h 1259"/>
                <a:gd name="T6" fmla="*/ 24 w 24"/>
                <a:gd name="T7" fmla="*/ 944 h 1259"/>
                <a:gd name="T8" fmla="*/ 0 w 24"/>
                <a:gd name="T9" fmla="*/ 629 h 1259"/>
                <a:gd name="T10" fmla="*/ 24 w 24"/>
                <a:gd name="T11" fmla="*/ 629 h 1259"/>
                <a:gd name="T12" fmla="*/ 0 w 24"/>
                <a:gd name="T13" fmla="*/ 315 h 1259"/>
                <a:gd name="T14" fmla="*/ 24 w 24"/>
                <a:gd name="T15" fmla="*/ 315 h 1259"/>
                <a:gd name="T16" fmla="*/ 0 w 24"/>
                <a:gd name="T17" fmla="*/ 0 h 1259"/>
                <a:gd name="T18" fmla="*/ 24 w 24"/>
                <a:gd name="T19" fmla="*/ 0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259">
                  <a:moveTo>
                    <a:pt x="0" y="1259"/>
                  </a:moveTo>
                  <a:lnTo>
                    <a:pt x="24" y="1259"/>
                  </a:lnTo>
                  <a:moveTo>
                    <a:pt x="0" y="944"/>
                  </a:moveTo>
                  <a:lnTo>
                    <a:pt x="24" y="944"/>
                  </a:lnTo>
                  <a:moveTo>
                    <a:pt x="0" y="629"/>
                  </a:moveTo>
                  <a:lnTo>
                    <a:pt x="24" y="629"/>
                  </a:lnTo>
                  <a:moveTo>
                    <a:pt x="0" y="315"/>
                  </a:moveTo>
                  <a:lnTo>
                    <a:pt x="24" y="315"/>
                  </a:lnTo>
                  <a:moveTo>
                    <a:pt x="0" y="0"/>
                  </a:moveTo>
                  <a:lnTo>
                    <a:pt x="24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59" name="Line 108"/>
            <p:cNvSpPr>
              <a:spLocks noChangeShapeType="1"/>
            </p:cNvSpPr>
            <p:nvPr/>
          </p:nvSpPr>
          <p:spPr bwMode="auto">
            <a:xfrm>
              <a:off x="786351" y="3065434"/>
              <a:ext cx="197154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617667" y="2321732"/>
            <a:ext cx="63096" cy="1096238"/>
            <a:chOff x="669665" y="1984834"/>
            <a:chExt cx="63096" cy="1096238"/>
          </a:xfrm>
        </p:grpSpPr>
        <p:sp>
          <p:nvSpPr>
            <p:cNvPr id="160" name="Rectangle 109"/>
            <p:cNvSpPr>
              <a:spLocks noChangeArrowheads="1"/>
            </p:cNvSpPr>
            <p:nvPr/>
          </p:nvSpPr>
          <p:spPr bwMode="auto">
            <a:xfrm>
              <a:off x="711338" y="3024798"/>
              <a:ext cx="21423" cy="56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" name="Rectangle 110"/>
            <p:cNvSpPr>
              <a:spLocks noChangeArrowheads="1"/>
            </p:cNvSpPr>
            <p:nvPr/>
          </p:nvSpPr>
          <p:spPr bwMode="auto">
            <a:xfrm>
              <a:off x="669665" y="2764392"/>
              <a:ext cx="53557" cy="56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0.3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" name="Rectangle 111"/>
            <p:cNvSpPr>
              <a:spLocks noChangeArrowheads="1"/>
            </p:cNvSpPr>
            <p:nvPr/>
          </p:nvSpPr>
          <p:spPr bwMode="auto">
            <a:xfrm>
              <a:off x="669665" y="2503986"/>
              <a:ext cx="53557" cy="56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0.6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3" name="Rectangle 112"/>
            <p:cNvSpPr>
              <a:spLocks noChangeArrowheads="1"/>
            </p:cNvSpPr>
            <p:nvPr/>
          </p:nvSpPr>
          <p:spPr bwMode="auto">
            <a:xfrm>
              <a:off x="669665" y="2245240"/>
              <a:ext cx="53557" cy="56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0.9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4" name="Rectangle 113"/>
            <p:cNvSpPr>
              <a:spLocks noChangeArrowheads="1"/>
            </p:cNvSpPr>
            <p:nvPr/>
          </p:nvSpPr>
          <p:spPr bwMode="auto">
            <a:xfrm>
              <a:off x="669665" y="1984834"/>
              <a:ext cx="53557" cy="56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1.2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3539474" y="2321732"/>
            <a:ext cx="2210937" cy="1070794"/>
            <a:chOff x="3525252" y="1974749"/>
            <a:chExt cx="2210937" cy="1070794"/>
          </a:xfrm>
        </p:grpSpPr>
        <p:sp>
          <p:nvSpPr>
            <p:cNvPr id="186" name="Rectangle 128"/>
            <p:cNvSpPr>
              <a:spLocks noChangeArrowheads="1"/>
            </p:cNvSpPr>
            <p:nvPr/>
          </p:nvSpPr>
          <p:spPr bwMode="auto">
            <a:xfrm>
              <a:off x="3770108" y="2487019"/>
              <a:ext cx="160130" cy="5585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7" name="Rectangle 129"/>
            <p:cNvSpPr>
              <a:spLocks noChangeArrowheads="1"/>
            </p:cNvSpPr>
            <p:nvPr/>
          </p:nvSpPr>
          <p:spPr bwMode="auto">
            <a:xfrm>
              <a:off x="3770108" y="2487019"/>
              <a:ext cx="160130" cy="558524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8" name="Rectangle 130"/>
            <p:cNvSpPr>
              <a:spLocks noChangeArrowheads="1"/>
            </p:cNvSpPr>
            <p:nvPr/>
          </p:nvSpPr>
          <p:spPr bwMode="auto">
            <a:xfrm>
              <a:off x="4062247" y="2399597"/>
              <a:ext cx="155443" cy="6459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89" name="Rectangle 131"/>
            <p:cNvSpPr>
              <a:spLocks noChangeArrowheads="1"/>
            </p:cNvSpPr>
            <p:nvPr/>
          </p:nvSpPr>
          <p:spPr bwMode="auto">
            <a:xfrm>
              <a:off x="4062247" y="2399597"/>
              <a:ext cx="155443" cy="645945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0" name="Rectangle 132"/>
            <p:cNvSpPr>
              <a:spLocks noChangeArrowheads="1"/>
            </p:cNvSpPr>
            <p:nvPr/>
          </p:nvSpPr>
          <p:spPr bwMode="auto">
            <a:xfrm>
              <a:off x="4349699" y="2325937"/>
              <a:ext cx="160130" cy="719606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1" name="Rectangle 133"/>
            <p:cNvSpPr>
              <a:spLocks noChangeArrowheads="1"/>
            </p:cNvSpPr>
            <p:nvPr/>
          </p:nvSpPr>
          <p:spPr bwMode="auto">
            <a:xfrm>
              <a:off x="4349699" y="2325937"/>
              <a:ext cx="160130" cy="719606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2" name="Rectangle 134"/>
            <p:cNvSpPr>
              <a:spLocks noChangeArrowheads="1"/>
            </p:cNvSpPr>
            <p:nvPr/>
          </p:nvSpPr>
          <p:spPr bwMode="auto">
            <a:xfrm>
              <a:off x="4929291" y="2364791"/>
              <a:ext cx="160911" cy="68075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3" name="Rectangle 135"/>
            <p:cNvSpPr>
              <a:spLocks noChangeArrowheads="1"/>
            </p:cNvSpPr>
            <p:nvPr/>
          </p:nvSpPr>
          <p:spPr bwMode="auto">
            <a:xfrm>
              <a:off x="4929291" y="2364791"/>
              <a:ext cx="160911" cy="680752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4" name="Rectangle 136"/>
            <p:cNvSpPr>
              <a:spLocks noChangeArrowheads="1"/>
            </p:cNvSpPr>
            <p:nvPr/>
          </p:nvSpPr>
          <p:spPr bwMode="auto">
            <a:xfrm>
              <a:off x="5222211" y="2795421"/>
              <a:ext cx="155443" cy="2501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5" name="Rectangle 137"/>
            <p:cNvSpPr>
              <a:spLocks noChangeArrowheads="1"/>
            </p:cNvSpPr>
            <p:nvPr/>
          </p:nvSpPr>
          <p:spPr bwMode="auto">
            <a:xfrm>
              <a:off x="5222211" y="2795421"/>
              <a:ext cx="155443" cy="250121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6" name="Rectangle 138"/>
            <p:cNvSpPr>
              <a:spLocks noChangeArrowheads="1"/>
            </p:cNvSpPr>
            <p:nvPr/>
          </p:nvSpPr>
          <p:spPr bwMode="auto">
            <a:xfrm>
              <a:off x="5509664" y="2673193"/>
              <a:ext cx="160130" cy="372349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7" name="Rectangle 139"/>
            <p:cNvSpPr>
              <a:spLocks noChangeArrowheads="1"/>
            </p:cNvSpPr>
            <p:nvPr/>
          </p:nvSpPr>
          <p:spPr bwMode="auto">
            <a:xfrm>
              <a:off x="5509664" y="2673193"/>
              <a:ext cx="160130" cy="372349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8" name="Freeform 140"/>
            <p:cNvSpPr>
              <a:spLocks noEditPoints="1"/>
            </p:cNvSpPr>
            <p:nvPr/>
          </p:nvSpPr>
          <p:spPr bwMode="auto">
            <a:xfrm>
              <a:off x="3835722" y="2389884"/>
              <a:ext cx="28120" cy="199935"/>
            </a:xfrm>
            <a:custGeom>
              <a:avLst/>
              <a:gdLst>
                <a:gd name="T0" fmla="*/ 18 w 36"/>
                <a:gd name="T1" fmla="*/ 120 h 247"/>
                <a:gd name="T2" fmla="*/ 18 w 36"/>
                <a:gd name="T3" fmla="*/ 247 h 247"/>
                <a:gd name="T4" fmla="*/ 18 w 36"/>
                <a:gd name="T5" fmla="*/ 120 h 247"/>
                <a:gd name="T6" fmla="*/ 18 w 36"/>
                <a:gd name="T7" fmla="*/ 0 h 247"/>
                <a:gd name="T8" fmla="*/ 0 w 36"/>
                <a:gd name="T9" fmla="*/ 247 h 247"/>
                <a:gd name="T10" fmla="*/ 36 w 36"/>
                <a:gd name="T11" fmla="*/ 247 h 247"/>
                <a:gd name="T12" fmla="*/ 0 w 36"/>
                <a:gd name="T13" fmla="*/ 0 h 247"/>
                <a:gd name="T14" fmla="*/ 36 w 36"/>
                <a:gd name="T15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47">
                  <a:moveTo>
                    <a:pt x="18" y="120"/>
                  </a:moveTo>
                  <a:lnTo>
                    <a:pt x="18" y="247"/>
                  </a:lnTo>
                  <a:moveTo>
                    <a:pt x="18" y="120"/>
                  </a:moveTo>
                  <a:lnTo>
                    <a:pt x="18" y="0"/>
                  </a:lnTo>
                  <a:moveTo>
                    <a:pt x="0" y="247"/>
                  </a:moveTo>
                  <a:lnTo>
                    <a:pt x="36" y="247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99" name="Freeform 141"/>
            <p:cNvSpPr>
              <a:spLocks noEditPoints="1"/>
            </p:cNvSpPr>
            <p:nvPr/>
          </p:nvSpPr>
          <p:spPr bwMode="auto">
            <a:xfrm>
              <a:off x="4123174" y="2385027"/>
              <a:ext cx="28902" cy="33997"/>
            </a:xfrm>
            <a:custGeom>
              <a:avLst/>
              <a:gdLst>
                <a:gd name="T0" fmla="*/ 18 w 37"/>
                <a:gd name="T1" fmla="*/ 18 h 42"/>
                <a:gd name="T2" fmla="*/ 18 w 37"/>
                <a:gd name="T3" fmla="*/ 42 h 42"/>
                <a:gd name="T4" fmla="*/ 18 w 37"/>
                <a:gd name="T5" fmla="*/ 18 h 42"/>
                <a:gd name="T6" fmla="*/ 18 w 37"/>
                <a:gd name="T7" fmla="*/ 0 h 42"/>
                <a:gd name="T8" fmla="*/ 0 w 37"/>
                <a:gd name="T9" fmla="*/ 42 h 42"/>
                <a:gd name="T10" fmla="*/ 37 w 37"/>
                <a:gd name="T11" fmla="*/ 42 h 42"/>
                <a:gd name="T12" fmla="*/ 0 w 37"/>
                <a:gd name="T13" fmla="*/ 0 h 42"/>
                <a:gd name="T14" fmla="*/ 37 w 37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2">
                  <a:moveTo>
                    <a:pt x="18" y="18"/>
                  </a:moveTo>
                  <a:lnTo>
                    <a:pt x="18" y="42"/>
                  </a:lnTo>
                  <a:moveTo>
                    <a:pt x="18" y="18"/>
                  </a:moveTo>
                  <a:lnTo>
                    <a:pt x="18" y="0"/>
                  </a:lnTo>
                  <a:moveTo>
                    <a:pt x="0" y="42"/>
                  </a:moveTo>
                  <a:lnTo>
                    <a:pt x="37" y="42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0" name="Freeform 142"/>
            <p:cNvSpPr>
              <a:spLocks noEditPoints="1"/>
            </p:cNvSpPr>
            <p:nvPr/>
          </p:nvSpPr>
          <p:spPr bwMode="auto">
            <a:xfrm>
              <a:off x="4416095" y="2139762"/>
              <a:ext cx="28120" cy="377206"/>
            </a:xfrm>
            <a:custGeom>
              <a:avLst/>
              <a:gdLst>
                <a:gd name="T0" fmla="*/ 18 w 36"/>
                <a:gd name="T1" fmla="*/ 230 h 466"/>
                <a:gd name="T2" fmla="*/ 18 w 36"/>
                <a:gd name="T3" fmla="*/ 466 h 466"/>
                <a:gd name="T4" fmla="*/ 18 w 36"/>
                <a:gd name="T5" fmla="*/ 230 h 466"/>
                <a:gd name="T6" fmla="*/ 18 w 36"/>
                <a:gd name="T7" fmla="*/ 0 h 466"/>
                <a:gd name="T8" fmla="*/ 0 w 36"/>
                <a:gd name="T9" fmla="*/ 466 h 466"/>
                <a:gd name="T10" fmla="*/ 36 w 36"/>
                <a:gd name="T11" fmla="*/ 466 h 466"/>
                <a:gd name="T12" fmla="*/ 0 w 36"/>
                <a:gd name="T13" fmla="*/ 0 h 466"/>
                <a:gd name="T14" fmla="*/ 36 w 36"/>
                <a:gd name="T15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66">
                  <a:moveTo>
                    <a:pt x="18" y="230"/>
                  </a:moveTo>
                  <a:lnTo>
                    <a:pt x="18" y="466"/>
                  </a:lnTo>
                  <a:moveTo>
                    <a:pt x="18" y="230"/>
                  </a:moveTo>
                  <a:lnTo>
                    <a:pt x="18" y="0"/>
                  </a:lnTo>
                  <a:moveTo>
                    <a:pt x="0" y="466"/>
                  </a:moveTo>
                  <a:lnTo>
                    <a:pt x="36" y="466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1" name="Freeform 143"/>
            <p:cNvSpPr>
              <a:spLocks noEditPoints="1"/>
            </p:cNvSpPr>
            <p:nvPr/>
          </p:nvSpPr>
          <p:spPr bwMode="auto">
            <a:xfrm>
              <a:off x="4995686" y="2340507"/>
              <a:ext cx="28120" cy="54233"/>
            </a:xfrm>
            <a:custGeom>
              <a:avLst/>
              <a:gdLst>
                <a:gd name="T0" fmla="*/ 18 w 36"/>
                <a:gd name="T1" fmla="*/ 30 h 67"/>
                <a:gd name="T2" fmla="*/ 18 w 36"/>
                <a:gd name="T3" fmla="*/ 67 h 67"/>
                <a:gd name="T4" fmla="*/ 18 w 36"/>
                <a:gd name="T5" fmla="*/ 30 h 67"/>
                <a:gd name="T6" fmla="*/ 18 w 36"/>
                <a:gd name="T7" fmla="*/ 0 h 67"/>
                <a:gd name="T8" fmla="*/ 0 w 36"/>
                <a:gd name="T9" fmla="*/ 67 h 67"/>
                <a:gd name="T10" fmla="*/ 36 w 36"/>
                <a:gd name="T11" fmla="*/ 67 h 67"/>
                <a:gd name="T12" fmla="*/ 0 w 36"/>
                <a:gd name="T13" fmla="*/ 0 h 67"/>
                <a:gd name="T14" fmla="*/ 36 w 36"/>
                <a:gd name="T1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67">
                  <a:moveTo>
                    <a:pt x="18" y="30"/>
                  </a:moveTo>
                  <a:lnTo>
                    <a:pt x="18" y="67"/>
                  </a:lnTo>
                  <a:moveTo>
                    <a:pt x="18" y="30"/>
                  </a:moveTo>
                  <a:lnTo>
                    <a:pt x="18" y="0"/>
                  </a:lnTo>
                  <a:moveTo>
                    <a:pt x="0" y="67"/>
                  </a:moveTo>
                  <a:lnTo>
                    <a:pt x="36" y="67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2" name="Freeform 144"/>
            <p:cNvSpPr>
              <a:spLocks noEditPoints="1"/>
            </p:cNvSpPr>
            <p:nvPr/>
          </p:nvSpPr>
          <p:spPr bwMode="auto">
            <a:xfrm>
              <a:off x="5283139" y="2771137"/>
              <a:ext cx="28120" cy="49377"/>
            </a:xfrm>
            <a:custGeom>
              <a:avLst/>
              <a:gdLst>
                <a:gd name="T0" fmla="*/ 18 w 36"/>
                <a:gd name="T1" fmla="*/ 30 h 61"/>
                <a:gd name="T2" fmla="*/ 18 w 36"/>
                <a:gd name="T3" fmla="*/ 61 h 61"/>
                <a:gd name="T4" fmla="*/ 18 w 36"/>
                <a:gd name="T5" fmla="*/ 30 h 61"/>
                <a:gd name="T6" fmla="*/ 18 w 36"/>
                <a:gd name="T7" fmla="*/ 0 h 61"/>
                <a:gd name="T8" fmla="*/ 0 w 36"/>
                <a:gd name="T9" fmla="*/ 61 h 61"/>
                <a:gd name="T10" fmla="*/ 36 w 36"/>
                <a:gd name="T11" fmla="*/ 61 h 61"/>
                <a:gd name="T12" fmla="*/ 0 w 36"/>
                <a:gd name="T13" fmla="*/ 0 h 61"/>
                <a:gd name="T14" fmla="*/ 36 w 36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61">
                  <a:moveTo>
                    <a:pt x="18" y="30"/>
                  </a:moveTo>
                  <a:lnTo>
                    <a:pt x="18" y="61"/>
                  </a:lnTo>
                  <a:moveTo>
                    <a:pt x="18" y="30"/>
                  </a:moveTo>
                  <a:lnTo>
                    <a:pt x="18" y="0"/>
                  </a:lnTo>
                  <a:moveTo>
                    <a:pt x="0" y="61"/>
                  </a:moveTo>
                  <a:lnTo>
                    <a:pt x="36" y="61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3" name="Freeform 145"/>
            <p:cNvSpPr>
              <a:spLocks noEditPoints="1"/>
            </p:cNvSpPr>
            <p:nvPr/>
          </p:nvSpPr>
          <p:spPr bwMode="auto">
            <a:xfrm>
              <a:off x="5575278" y="2565536"/>
              <a:ext cx="28902" cy="215315"/>
            </a:xfrm>
            <a:custGeom>
              <a:avLst/>
              <a:gdLst>
                <a:gd name="T0" fmla="*/ 18 w 37"/>
                <a:gd name="T1" fmla="*/ 133 h 266"/>
                <a:gd name="T2" fmla="*/ 18 w 37"/>
                <a:gd name="T3" fmla="*/ 266 h 266"/>
                <a:gd name="T4" fmla="*/ 18 w 37"/>
                <a:gd name="T5" fmla="*/ 133 h 266"/>
                <a:gd name="T6" fmla="*/ 18 w 37"/>
                <a:gd name="T7" fmla="*/ 0 h 266"/>
                <a:gd name="T8" fmla="*/ 0 w 37"/>
                <a:gd name="T9" fmla="*/ 266 h 266"/>
                <a:gd name="T10" fmla="*/ 37 w 37"/>
                <a:gd name="T11" fmla="*/ 266 h 266"/>
                <a:gd name="T12" fmla="*/ 0 w 37"/>
                <a:gd name="T13" fmla="*/ 0 h 266"/>
                <a:gd name="T14" fmla="*/ 37 w 37"/>
                <a:gd name="T1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66">
                  <a:moveTo>
                    <a:pt x="18" y="133"/>
                  </a:moveTo>
                  <a:lnTo>
                    <a:pt x="18" y="266"/>
                  </a:lnTo>
                  <a:moveTo>
                    <a:pt x="18" y="133"/>
                  </a:moveTo>
                  <a:lnTo>
                    <a:pt x="18" y="0"/>
                  </a:lnTo>
                  <a:moveTo>
                    <a:pt x="0" y="266"/>
                  </a:moveTo>
                  <a:lnTo>
                    <a:pt x="37" y="266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4" name="Line 146"/>
            <p:cNvSpPr>
              <a:spLocks noChangeShapeType="1"/>
            </p:cNvSpPr>
            <p:nvPr/>
          </p:nvSpPr>
          <p:spPr bwMode="auto">
            <a:xfrm flipV="1">
              <a:off x="3703713" y="2027248"/>
              <a:ext cx="0" cy="101829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5" name="Freeform 147"/>
            <p:cNvSpPr>
              <a:spLocks noEditPoints="1"/>
            </p:cNvSpPr>
            <p:nvPr/>
          </p:nvSpPr>
          <p:spPr bwMode="auto">
            <a:xfrm>
              <a:off x="3684966" y="2027248"/>
              <a:ext cx="18747" cy="1018295"/>
            </a:xfrm>
            <a:custGeom>
              <a:avLst/>
              <a:gdLst>
                <a:gd name="T0" fmla="*/ 0 w 24"/>
                <a:gd name="T1" fmla="*/ 1258 h 1258"/>
                <a:gd name="T2" fmla="*/ 24 w 24"/>
                <a:gd name="T3" fmla="*/ 1258 h 1258"/>
                <a:gd name="T4" fmla="*/ 0 w 24"/>
                <a:gd name="T5" fmla="*/ 943 h 1258"/>
                <a:gd name="T6" fmla="*/ 24 w 24"/>
                <a:gd name="T7" fmla="*/ 943 h 1258"/>
                <a:gd name="T8" fmla="*/ 0 w 24"/>
                <a:gd name="T9" fmla="*/ 629 h 1258"/>
                <a:gd name="T10" fmla="*/ 24 w 24"/>
                <a:gd name="T11" fmla="*/ 629 h 1258"/>
                <a:gd name="T12" fmla="*/ 0 w 24"/>
                <a:gd name="T13" fmla="*/ 315 h 1258"/>
                <a:gd name="T14" fmla="*/ 24 w 24"/>
                <a:gd name="T15" fmla="*/ 315 h 1258"/>
                <a:gd name="T16" fmla="*/ 0 w 24"/>
                <a:gd name="T17" fmla="*/ 0 h 1258"/>
                <a:gd name="T18" fmla="*/ 24 w 24"/>
                <a:gd name="T19" fmla="*/ 0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258">
                  <a:moveTo>
                    <a:pt x="0" y="1258"/>
                  </a:moveTo>
                  <a:lnTo>
                    <a:pt x="24" y="1258"/>
                  </a:lnTo>
                  <a:moveTo>
                    <a:pt x="0" y="943"/>
                  </a:moveTo>
                  <a:lnTo>
                    <a:pt x="24" y="943"/>
                  </a:lnTo>
                  <a:moveTo>
                    <a:pt x="0" y="629"/>
                  </a:moveTo>
                  <a:lnTo>
                    <a:pt x="24" y="629"/>
                  </a:lnTo>
                  <a:moveTo>
                    <a:pt x="0" y="315"/>
                  </a:moveTo>
                  <a:lnTo>
                    <a:pt x="24" y="315"/>
                  </a:lnTo>
                  <a:moveTo>
                    <a:pt x="0" y="0"/>
                  </a:moveTo>
                  <a:lnTo>
                    <a:pt x="24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206" name="Line 148"/>
            <p:cNvSpPr>
              <a:spLocks noChangeShapeType="1"/>
            </p:cNvSpPr>
            <p:nvPr/>
          </p:nvSpPr>
          <p:spPr bwMode="auto">
            <a:xfrm>
              <a:off x="3703713" y="3045543"/>
              <a:ext cx="203247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grpSp>
          <p:nvGrpSpPr>
            <p:cNvPr id="222" name="Group 221"/>
            <p:cNvGrpSpPr/>
            <p:nvPr/>
          </p:nvGrpSpPr>
          <p:grpSpPr>
            <a:xfrm>
              <a:off x="3525252" y="1974749"/>
              <a:ext cx="65046" cy="1070793"/>
              <a:chOff x="3583420" y="1990013"/>
              <a:chExt cx="65046" cy="1070793"/>
            </a:xfrm>
          </p:grpSpPr>
          <p:sp>
            <p:nvSpPr>
              <p:cNvPr id="207" name="Rectangle 149"/>
              <p:cNvSpPr>
                <a:spLocks noChangeArrowheads="1"/>
              </p:cNvSpPr>
              <p:nvPr/>
            </p:nvSpPr>
            <p:spPr bwMode="auto">
              <a:xfrm>
                <a:off x="3626381" y="3005879"/>
                <a:ext cx="22085" cy="54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0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08" name="Rectangle 150"/>
              <p:cNvSpPr>
                <a:spLocks noChangeArrowheads="1"/>
              </p:cNvSpPr>
              <p:nvPr/>
            </p:nvSpPr>
            <p:spPr bwMode="auto">
              <a:xfrm>
                <a:off x="3583420" y="2753329"/>
                <a:ext cx="55212" cy="54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0.5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09" name="Rectangle 151"/>
              <p:cNvSpPr>
                <a:spLocks noChangeArrowheads="1"/>
              </p:cNvSpPr>
              <p:nvPr/>
            </p:nvSpPr>
            <p:spPr bwMode="auto">
              <a:xfrm>
                <a:off x="3626381" y="2499160"/>
                <a:ext cx="22085" cy="54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1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10" name="Rectangle 152"/>
              <p:cNvSpPr>
                <a:spLocks noChangeArrowheads="1"/>
              </p:cNvSpPr>
              <p:nvPr/>
            </p:nvSpPr>
            <p:spPr bwMode="auto">
              <a:xfrm>
                <a:off x="3583420" y="2244182"/>
                <a:ext cx="55212" cy="54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1.5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11" name="Rectangle 153"/>
              <p:cNvSpPr>
                <a:spLocks noChangeArrowheads="1"/>
              </p:cNvSpPr>
              <p:nvPr/>
            </p:nvSpPr>
            <p:spPr bwMode="auto">
              <a:xfrm>
                <a:off x="3626381" y="1990013"/>
                <a:ext cx="22085" cy="54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827863" y="213550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/>
              <a:t>PsaA</a:t>
            </a:r>
          </a:p>
        </p:txBody>
      </p:sp>
      <p:sp>
        <p:nvSpPr>
          <p:cNvPr id="76" name="TextBox 152">
            <a:extLst>
              <a:ext uri="{FF2B5EF4-FFF2-40B4-BE49-F238E27FC236}">
                <a16:creationId xmlns:a16="http://schemas.microsoft.com/office/drawing/2014/main" id="{00000000-0008-0000-1300-00000C000000}"/>
              </a:ext>
            </a:extLst>
          </p:cNvPr>
          <p:cNvSpPr txBox="1"/>
          <p:nvPr/>
        </p:nvSpPr>
        <p:spPr>
          <a:xfrm rot="16200000">
            <a:off x="-464255" y="847709"/>
            <a:ext cx="19686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900" b="1" dirty="0">
                <a:cs typeface="+mj-cs"/>
              </a:rPr>
              <a:t>Relative expression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CD3A242-49BB-4F44-890C-1EAD2A7F772E}"/>
              </a:ext>
            </a:extLst>
          </p:cNvPr>
          <p:cNvGrpSpPr/>
          <p:nvPr/>
        </p:nvGrpSpPr>
        <p:grpSpPr>
          <a:xfrm>
            <a:off x="5661692" y="147169"/>
            <a:ext cx="983990" cy="561978"/>
            <a:chOff x="8541568" y="962977"/>
            <a:chExt cx="983990" cy="561978"/>
          </a:xfrm>
        </p:grpSpPr>
        <p:sp>
          <p:nvSpPr>
            <p:cNvPr id="79" name="Rectangle 107">
              <a:extLst>
                <a:ext uri="{FF2B5EF4-FFF2-40B4-BE49-F238E27FC236}">
                  <a16:creationId xmlns:a16="http://schemas.microsoft.com/office/drawing/2014/main" id="{91D2D06D-F419-4EDA-8B7E-3EFFA7E1C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6331" y="1218582"/>
              <a:ext cx="69850" cy="71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80" name="Freeform 108">
              <a:extLst>
                <a:ext uri="{FF2B5EF4-FFF2-40B4-BE49-F238E27FC236}">
                  <a16:creationId xmlns:a16="http://schemas.microsoft.com/office/drawing/2014/main" id="{54B65E29-CD80-493E-A65C-529F3E5AD8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1568" y="1215407"/>
              <a:ext cx="79375" cy="79375"/>
            </a:xfrm>
            <a:custGeom>
              <a:avLst/>
              <a:gdLst>
                <a:gd name="T0" fmla="*/ 0 w 416"/>
                <a:gd name="T1" fmla="*/ 24 h 416"/>
                <a:gd name="T2" fmla="*/ 24 w 416"/>
                <a:gd name="T3" fmla="*/ 0 h 416"/>
                <a:gd name="T4" fmla="*/ 392 w 416"/>
                <a:gd name="T5" fmla="*/ 0 h 416"/>
                <a:gd name="T6" fmla="*/ 416 w 416"/>
                <a:gd name="T7" fmla="*/ 24 h 416"/>
                <a:gd name="T8" fmla="*/ 416 w 416"/>
                <a:gd name="T9" fmla="*/ 392 h 416"/>
                <a:gd name="T10" fmla="*/ 392 w 416"/>
                <a:gd name="T11" fmla="*/ 416 h 416"/>
                <a:gd name="T12" fmla="*/ 24 w 416"/>
                <a:gd name="T13" fmla="*/ 416 h 416"/>
                <a:gd name="T14" fmla="*/ 0 w 416"/>
                <a:gd name="T15" fmla="*/ 392 h 416"/>
                <a:gd name="T16" fmla="*/ 0 w 416"/>
                <a:gd name="T17" fmla="*/ 24 h 416"/>
                <a:gd name="T18" fmla="*/ 48 w 416"/>
                <a:gd name="T19" fmla="*/ 392 h 416"/>
                <a:gd name="T20" fmla="*/ 24 w 416"/>
                <a:gd name="T21" fmla="*/ 368 h 416"/>
                <a:gd name="T22" fmla="*/ 392 w 416"/>
                <a:gd name="T23" fmla="*/ 368 h 416"/>
                <a:gd name="T24" fmla="*/ 368 w 416"/>
                <a:gd name="T25" fmla="*/ 392 h 416"/>
                <a:gd name="T26" fmla="*/ 368 w 416"/>
                <a:gd name="T27" fmla="*/ 24 h 416"/>
                <a:gd name="T28" fmla="*/ 392 w 416"/>
                <a:gd name="T29" fmla="*/ 48 h 416"/>
                <a:gd name="T30" fmla="*/ 24 w 416"/>
                <a:gd name="T31" fmla="*/ 48 h 416"/>
                <a:gd name="T32" fmla="*/ 48 w 416"/>
                <a:gd name="T33" fmla="*/ 24 h 416"/>
                <a:gd name="T34" fmla="*/ 48 w 416"/>
                <a:gd name="T35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6" h="41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92" y="0"/>
                  </a:lnTo>
                  <a:cubicBezTo>
                    <a:pt x="406" y="0"/>
                    <a:pt x="416" y="11"/>
                    <a:pt x="416" y="24"/>
                  </a:cubicBezTo>
                  <a:lnTo>
                    <a:pt x="416" y="392"/>
                  </a:lnTo>
                  <a:cubicBezTo>
                    <a:pt x="416" y="406"/>
                    <a:pt x="406" y="416"/>
                    <a:pt x="392" y="416"/>
                  </a:cubicBezTo>
                  <a:lnTo>
                    <a:pt x="24" y="416"/>
                  </a:lnTo>
                  <a:cubicBezTo>
                    <a:pt x="11" y="416"/>
                    <a:pt x="0" y="406"/>
                    <a:pt x="0" y="392"/>
                  </a:cubicBezTo>
                  <a:lnTo>
                    <a:pt x="0" y="24"/>
                  </a:lnTo>
                  <a:close/>
                  <a:moveTo>
                    <a:pt x="48" y="392"/>
                  </a:moveTo>
                  <a:lnTo>
                    <a:pt x="24" y="368"/>
                  </a:lnTo>
                  <a:lnTo>
                    <a:pt x="392" y="368"/>
                  </a:lnTo>
                  <a:lnTo>
                    <a:pt x="368" y="392"/>
                  </a:lnTo>
                  <a:lnTo>
                    <a:pt x="368" y="24"/>
                  </a:lnTo>
                  <a:lnTo>
                    <a:pt x="39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3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81" name="Rectangle 109">
              <a:extLst>
                <a:ext uri="{FF2B5EF4-FFF2-40B4-BE49-F238E27FC236}">
                  <a16:creationId xmlns:a16="http://schemas.microsoft.com/office/drawing/2014/main" id="{899F3355-802C-4C47-8B5A-35BAC7B7D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6343" y="1170957"/>
              <a:ext cx="20999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Calibri" pitchFamily="34" charset="0"/>
                </a:rPr>
                <a:t>  WT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E9B2935-A95A-4FDD-9D9B-17E318E44EA9}"/>
                </a:ext>
              </a:extLst>
            </p:cNvPr>
            <p:cNvGrpSpPr/>
            <p:nvPr/>
          </p:nvGrpSpPr>
          <p:grpSpPr>
            <a:xfrm>
              <a:off x="8541568" y="962977"/>
              <a:ext cx="792464" cy="138499"/>
              <a:chOff x="8541568" y="1401144"/>
              <a:chExt cx="792464" cy="138499"/>
            </a:xfrm>
          </p:grpSpPr>
          <p:sp>
            <p:nvSpPr>
              <p:cNvPr id="82" name="Rectangle 110">
                <a:extLst>
                  <a:ext uri="{FF2B5EF4-FFF2-40B4-BE49-F238E27FC236}">
                    <a16:creationId xmlns:a16="http://schemas.microsoft.com/office/drawing/2014/main" id="{62326636-1545-49F4-9B74-C596DC072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6331" y="1448769"/>
                <a:ext cx="69850" cy="714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sz="900"/>
              </a:p>
            </p:txBody>
          </p:sp>
          <p:sp>
            <p:nvSpPr>
              <p:cNvPr id="83" name="Freeform 111">
                <a:extLst>
                  <a:ext uri="{FF2B5EF4-FFF2-40B4-BE49-F238E27FC236}">
                    <a16:creationId xmlns:a16="http://schemas.microsoft.com/office/drawing/2014/main" id="{7B01E133-FA04-4ACE-A894-3D03322C09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1568" y="1445594"/>
                <a:ext cx="79375" cy="77787"/>
              </a:xfrm>
              <a:custGeom>
                <a:avLst/>
                <a:gdLst>
                  <a:gd name="T0" fmla="*/ 0 w 416"/>
                  <a:gd name="T1" fmla="*/ 24 h 416"/>
                  <a:gd name="T2" fmla="*/ 24 w 416"/>
                  <a:gd name="T3" fmla="*/ 0 h 416"/>
                  <a:gd name="T4" fmla="*/ 392 w 416"/>
                  <a:gd name="T5" fmla="*/ 0 h 416"/>
                  <a:gd name="T6" fmla="*/ 416 w 416"/>
                  <a:gd name="T7" fmla="*/ 24 h 416"/>
                  <a:gd name="T8" fmla="*/ 416 w 416"/>
                  <a:gd name="T9" fmla="*/ 392 h 416"/>
                  <a:gd name="T10" fmla="*/ 392 w 416"/>
                  <a:gd name="T11" fmla="*/ 416 h 416"/>
                  <a:gd name="T12" fmla="*/ 24 w 416"/>
                  <a:gd name="T13" fmla="*/ 416 h 416"/>
                  <a:gd name="T14" fmla="*/ 0 w 416"/>
                  <a:gd name="T15" fmla="*/ 392 h 416"/>
                  <a:gd name="T16" fmla="*/ 0 w 416"/>
                  <a:gd name="T17" fmla="*/ 24 h 416"/>
                  <a:gd name="T18" fmla="*/ 48 w 416"/>
                  <a:gd name="T19" fmla="*/ 392 h 416"/>
                  <a:gd name="T20" fmla="*/ 24 w 416"/>
                  <a:gd name="T21" fmla="*/ 368 h 416"/>
                  <a:gd name="T22" fmla="*/ 392 w 416"/>
                  <a:gd name="T23" fmla="*/ 368 h 416"/>
                  <a:gd name="T24" fmla="*/ 368 w 416"/>
                  <a:gd name="T25" fmla="*/ 392 h 416"/>
                  <a:gd name="T26" fmla="*/ 368 w 416"/>
                  <a:gd name="T27" fmla="*/ 24 h 416"/>
                  <a:gd name="T28" fmla="*/ 392 w 416"/>
                  <a:gd name="T29" fmla="*/ 48 h 416"/>
                  <a:gd name="T30" fmla="*/ 24 w 416"/>
                  <a:gd name="T31" fmla="*/ 48 h 416"/>
                  <a:gd name="T32" fmla="*/ 48 w 416"/>
                  <a:gd name="T33" fmla="*/ 24 h 416"/>
                  <a:gd name="T34" fmla="*/ 48 w 416"/>
                  <a:gd name="T35" fmla="*/ 39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6" h="416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392" y="0"/>
                    </a:lnTo>
                    <a:cubicBezTo>
                      <a:pt x="406" y="0"/>
                      <a:pt x="416" y="11"/>
                      <a:pt x="416" y="24"/>
                    </a:cubicBezTo>
                    <a:lnTo>
                      <a:pt x="416" y="392"/>
                    </a:lnTo>
                    <a:cubicBezTo>
                      <a:pt x="416" y="406"/>
                      <a:pt x="406" y="416"/>
                      <a:pt x="392" y="416"/>
                    </a:cubicBezTo>
                    <a:lnTo>
                      <a:pt x="24" y="416"/>
                    </a:lnTo>
                    <a:cubicBezTo>
                      <a:pt x="11" y="416"/>
                      <a:pt x="0" y="406"/>
                      <a:pt x="0" y="392"/>
                    </a:cubicBezTo>
                    <a:lnTo>
                      <a:pt x="0" y="24"/>
                    </a:lnTo>
                    <a:close/>
                    <a:moveTo>
                      <a:pt x="48" y="392"/>
                    </a:moveTo>
                    <a:lnTo>
                      <a:pt x="24" y="368"/>
                    </a:lnTo>
                    <a:lnTo>
                      <a:pt x="392" y="368"/>
                    </a:lnTo>
                    <a:lnTo>
                      <a:pt x="368" y="392"/>
                    </a:lnTo>
                    <a:lnTo>
                      <a:pt x="368" y="24"/>
                    </a:lnTo>
                    <a:lnTo>
                      <a:pt x="392" y="48"/>
                    </a:lnTo>
                    <a:lnTo>
                      <a:pt x="24" y="48"/>
                    </a:lnTo>
                    <a:lnTo>
                      <a:pt x="48" y="24"/>
                    </a:lnTo>
                    <a:lnTo>
                      <a:pt x="48" y="392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sz="900"/>
              </a:p>
            </p:txBody>
          </p:sp>
          <p:sp>
            <p:nvSpPr>
              <p:cNvPr id="84" name="Rectangle 112">
                <a:extLst>
                  <a:ext uri="{FF2B5EF4-FFF2-40B4-BE49-F238E27FC236}">
                    <a16:creationId xmlns:a16="http://schemas.microsoft.com/office/drawing/2014/main" id="{C2E6FAD8-2C65-429D-B8A0-9811D7F08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6343" y="1401144"/>
                <a:ext cx="6876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900" dirty="0">
                    <a:latin typeface="Calibri" pitchFamily="34" charset="0"/>
                  </a:rPr>
                  <a:t>  GmPgb1(S)17</a:t>
                </a:r>
                <a:endParaRPr kumimoji="0" lang="en-US" altLang="en-US" sz="9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p:grpSp>
        <p:sp>
          <p:nvSpPr>
            <p:cNvPr id="85" name="Rectangle 113">
              <a:extLst>
                <a:ext uri="{FF2B5EF4-FFF2-40B4-BE49-F238E27FC236}">
                  <a16:creationId xmlns:a16="http://schemas.microsoft.com/office/drawing/2014/main" id="{D27634A4-2E4D-4E89-961B-87DAB6129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3754" y="1434081"/>
              <a:ext cx="69850" cy="7143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86" name="Freeform 114">
              <a:extLst>
                <a:ext uri="{FF2B5EF4-FFF2-40B4-BE49-F238E27FC236}">
                  <a16:creationId xmlns:a16="http://schemas.microsoft.com/office/drawing/2014/main" id="{DCB0543F-BAEC-4583-8F91-E60EF9F1A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8991" y="1430906"/>
              <a:ext cx="79375" cy="79375"/>
            </a:xfrm>
            <a:custGeom>
              <a:avLst/>
              <a:gdLst>
                <a:gd name="T0" fmla="*/ 0 w 416"/>
                <a:gd name="T1" fmla="*/ 24 h 416"/>
                <a:gd name="T2" fmla="*/ 24 w 416"/>
                <a:gd name="T3" fmla="*/ 0 h 416"/>
                <a:gd name="T4" fmla="*/ 392 w 416"/>
                <a:gd name="T5" fmla="*/ 0 h 416"/>
                <a:gd name="T6" fmla="*/ 416 w 416"/>
                <a:gd name="T7" fmla="*/ 24 h 416"/>
                <a:gd name="T8" fmla="*/ 416 w 416"/>
                <a:gd name="T9" fmla="*/ 392 h 416"/>
                <a:gd name="T10" fmla="*/ 392 w 416"/>
                <a:gd name="T11" fmla="*/ 416 h 416"/>
                <a:gd name="T12" fmla="*/ 24 w 416"/>
                <a:gd name="T13" fmla="*/ 416 h 416"/>
                <a:gd name="T14" fmla="*/ 0 w 416"/>
                <a:gd name="T15" fmla="*/ 392 h 416"/>
                <a:gd name="T16" fmla="*/ 0 w 416"/>
                <a:gd name="T17" fmla="*/ 24 h 416"/>
                <a:gd name="T18" fmla="*/ 48 w 416"/>
                <a:gd name="T19" fmla="*/ 392 h 416"/>
                <a:gd name="T20" fmla="*/ 24 w 416"/>
                <a:gd name="T21" fmla="*/ 368 h 416"/>
                <a:gd name="T22" fmla="*/ 392 w 416"/>
                <a:gd name="T23" fmla="*/ 368 h 416"/>
                <a:gd name="T24" fmla="*/ 368 w 416"/>
                <a:gd name="T25" fmla="*/ 392 h 416"/>
                <a:gd name="T26" fmla="*/ 368 w 416"/>
                <a:gd name="T27" fmla="*/ 24 h 416"/>
                <a:gd name="T28" fmla="*/ 392 w 416"/>
                <a:gd name="T29" fmla="*/ 48 h 416"/>
                <a:gd name="T30" fmla="*/ 24 w 416"/>
                <a:gd name="T31" fmla="*/ 48 h 416"/>
                <a:gd name="T32" fmla="*/ 48 w 416"/>
                <a:gd name="T33" fmla="*/ 24 h 416"/>
                <a:gd name="T34" fmla="*/ 48 w 416"/>
                <a:gd name="T35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6" h="41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92" y="0"/>
                  </a:lnTo>
                  <a:cubicBezTo>
                    <a:pt x="406" y="0"/>
                    <a:pt x="416" y="11"/>
                    <a:pt x="416" y="24"/>
                  </a:cubicBezTo>
                  <a:lnTo>
                    <a:pt x="416" y="392"/>
                  </a:lnTo>
                  <a:cubicBezTo>
                    <a:pt x="416" y="406"/>
                    <a:pt x="406" y="416"/>
                    <a:pt x="392" y="416"/>
                  </a:cubicBezTo>
                  <a:lnTo>
                    <a:pt x="24" y="416"/>
                  </a:lnTo>
                  <a:cubicBezTo>
                    <a:pt x="11" y="416"/>
                    <a:pt x="0" y="406"/>
                    <a:pt x="0" y="392"/>
                  </a:cubicBezTo>
                  <a:lnTo>
                    <a:pt x="0" y="24"/>
                  </a:lnTo>
                  <a:close/>
                  <a:moveTo>
                    <a:pt x="48" y="392"/>
                  </a:moveTo>
                  <a:lnTo>
                    <a:pt x="24" y="368"/>
                  </a:lnTo>
                  <a:lnTo>
                    <a:pt x="392" y="368"/>
                  </a:lnTo>
                  <a:lnTo>
                    <a:pt x="368" y="392"/>
                  </a:lnTo>
                  <a:lnTo>
                    <a:pt x="368" y="24"/>
                  </a:lnTo>
                  <a:lnTo>
                    <a:pt x="39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3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87" name="Rectangle 115">
              <a:extLst>
                <a:ext uri="{FF2B5EF4-FFF2-40B4-BE49-F238E27FC236}">
                  <a16:creationId xmlns:a16="http://schemas.microsoft.com/office/drawing/2014/main" id="{074ED3C7-80C1-4CFF-8166-8AE33AAE5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5584" y="1386456"/>
              <a:ext cx="83997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Calibri" pitchFamily="34" charset="0"/>
                </a:rPr>
                <a:t> GmPgb1(RNAi)23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857945" y="1553254"/>
            <a:ext cx="18565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Control                                  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410896" y="1830367"/>
            <a:ext cx="910173" cy="1968670"/>
            <a:chOff x="4066610" y="267238"/>
            <a:chExt cx="910173" cy="1968670"/>
          </a:xfrm>
        </p:grpSpPr>
        <p:sp>
          <p:nvSpPr>
            <p:cNvPr id="177" name="TextBox 176"/>
            <p:cNvSpPr txBox="1"/>
            <p:nvPr/>
          </p:nvSpPr>
          <p:spPr>
            <a:xfrm>
              <a:off x="4484340" y="633644"/>
              <a:ext cx="4924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/>
                <a:t>LHCA</a:t>
              </a:r>
            </a:p>
          </p:txBody>
        </p:sp>
        <p:sp>
          <p:nvSpPr>
            <p:cNvPr id="178" name="TextBox 152">
              <a:extLst>
                <a:ext uri="{FF2B5EF4-FFF2-40B4-BE49-F238E27FC236}">
                  <a16:creationId xmlns:a16="http://schemas.microsoft.com/office/drawing/2014/main" id="{00000000-0008-0000-1300-00000C000000}"/>
                </a:ext>
              </a:extLst>
            </p:cNvPr>
            <p:cNvSpPr txBox="1"/>
            <p:nvPr/>
          </p:nvSpPr>
          <p:spPr>
            <a:xfrm rot="16200000">
              <a:off x="3197691" y="1136157"/>
              <a:ext cx="1968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900" b="1" dirty="0">
                  <a:cs typeface="+mj-cs"/>
                </a:rPr>
                <a:t>Relative expression</a:t>
              </a:r>
            </a:p>
          </p:txBody>
        </p:sp>
      </p:grpSp>
      <p:grpSp>
        <p:nvGrpSpPr>
          <p:cNvPr id="243" name="Group 242"/>
          <p:cNvGrpSpPr/>
          <p:nvPr/>
        </p:nvGrpSpPr>
        <p:grpSpPr>
          <a:xfrm>
            <a:off x="3345069" y="1814177"/>
            <a:ext cx="987117" cy="1968670"/>
            <a:chOff x="4066610" y="267238"/>
            <a:chExt cx="987117" cy="1968670"/>
          </a:xfrm>
        </p:grpSpPr>
        <p:sp>
          <p:nvSpPr>
            <p:cNvPr id="245" name="TextBox 244"/>
            <p:cNvSpPr txBox="1"/>
            <p:nvPr/>
          </p:nvSpPr>
          <p:spPr>
            <a:xfrm>
              <a:off x="4484340" y="633644"/>
              <a:ext cx="5693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/>
                <a:t>CytB6f</a:t>
              </a:r>
            </a:p>
          </p:txBody>
        </p:sp>
        <p:sp>
          <p:nvSpPr>
            <p:cNvPr id="246" name="TextBox 152">
              <a:extLst>
                <a:ext uri="{FF2B5EF4-FFF2-40B4-BE49-F238E27FC236}">
                  <a16:creationId xmlns:a16="http://schemas.microsoft.com/office/drawing/2014/main" id="{00000000-0008-0000-1300-00000C000000}"/>
                </a:ext>
              </a:extLst>
            </p:cNvPr>
            <p:cNvSpPr txBox="1"/>
            <p:nvPr/>
          </p:nvSpPr>
          <p:spPr>
            <a:xfrm rot="16200000">
              <a:off x="3197691" y="1136157"/>
              <a:ext cx="1968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900" b="1" dirty="0">
                  <a:cs typeface="+mj-cs"/>
                </a:rPr>
                <a:t>Relative expression</a:t>
              </a:r>
            </a:p>
          </p:txBody>
        </p:sp>
      </p:grpSp>
      <p:sp>
        <p:nvSpPr>
          <p:cNvPr id="252" name="Rectangle 168"/>
          <p:cNvSpPr>
            <a:spLocks noChangeArrowheads="1"/>
          </p:cNvSpPr>
          <p:nvPr/>
        </p:nvSpPr>
        <p:spPr bwMode="auto">
          <a:xfrm>
            <a:off x="877246" y="4717800"/>
            <a:ext cx="160509" cy="57997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53" name="Rectangle 169"/>
          <p:cNvSpPr>
            <a:spLocks noChangeArrowheads="1"/>
          </p:cNvSpPr>
          <p:nvPr/>
        </p:nvSpPr>
        <p:spPr bwMode="auto">
          <a:xfrm>
            <a:off x="877246" y="4717800"/>
            <a:ext cx="160509" cy="579971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54" name="Rectangle 170"/>
          <p:cNvSpPr>
            <a:spLocks noChangeArrowheads="1"/>
          </p:cNvSpPr>
          <p:nvPr/>
        </p:nvSpPr>
        <p:spPr bwMode="auto">
          <a:xfrm>
            <a:off x="1170077" y="4586305"/>
            <a:ext cx="155812" cy="71146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55" name="Rectangle 171"/>
          <p:cNvSpPr>
            <a:spLocks noChangeArrowheads="1"/>
          </p:cNvSpPr>
          <p:nvPr/>
        </p:nvSpPr>
        <p:spPr bwMode="auto">
          <a:xfrm>
            <a:off x="1170077" y="4586305"/>
            <a:ext cx="155812" cy="71146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56" name="Rectangle 172"/>
          <p:cNvSpPr>
            <a:spLocks noChangeArrowheads="1"/>
          </p:cNvSpPr>
          <p:nvPr/>
        </p:nvSpPr>
        <p:spPr bwMode="auto">
          <a:xfrm>
            <a:off x="1458211" y="4707350"/>
            <a:ext cx="160509" cy="590421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57" name="Rectangle 173"/>
          <p:cNvSpPr>
            <a:spLocks noChangeArrowheads="1"/>
          </p:cNvSpPr>
          <p:nvPr/>
        </p:nvSpPr>
        <p:spPr bwMode="auto">
          <a:xfrm>
            <a:off x="1458211" y="4707350"/>
            <a:ext cx="160509" cy="590421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58" name="Rectangle 174"/>
          <p:cNvSpPr>
            <a:spLocks noChangeArrowheads="1"/>
          </p:cNvSpPr>
          <p:nvPr/>
        </p:nvSpPr>
        <p:spPr bwMode="auto">
          <a:xfrm>
            <a:off x="2039176" y="4628105"/>
            <a:ext cx="161292" cy="66966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59" name="Rectangle 175"/>
          <p:cNvSpPr>
            <a:spLocks noChangeArrowheads="1"/>
          </p:cNvSpPr>
          <p:nvPr/>
        </p:nvSpPr>
        <p:spPr bwMode="auto">
          <a:xfrm>
            <a:off x="2039176" y="4628105"/>
            <a:ext cx="161292" cy="66966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0" name="Rectangle 176"/>
          <p:cNvSpPr>
            <a:spLocks noChangeArrowheads="1"/>
          </p:cNvSpPr>
          <p:nvPr/>
        </p:nvSpPr>
        <p:spPr bwMode="auto">
          <a:xfrm>
            <a:off x="2332791" y="5018235"/>
            <a:ext cx="155812" cy="27953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1" name="Rectangle 177"/>
          <p:cNvSpPr>
            <a:spLocks noChangeArrowheads="1"/>
          </p:cNvSpPr>
          <p:nvPr/>
        </p:nvSpPr>
        <p:spPr bwMode="auto">
          <a:xfrm>
            <a:off x="2332791" y="5018235"/>
            <a:ext cx="155812" cy="27953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2" name="Rectangle 178"/>
          <p:cNvSpPr>
            <a:spLocks noChangeArrowheads="1"/>
          </p:cNvSpPr>
          <p:nvPr/>
        </p:nvSpPr>
        <p:spPr bwMode="auto">
          <a:xfrm>
            <a:off x="2620924" y="4902415"/>
            <a:ext cx="160509" cy="395355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3" name="Rectangle 179"/>
          <p:cNvSpPr>
            <a:spLocks noChangeArrowheads="1"/>
          </p:cNvSpPr>
          <p:nvPr/>
        </p:nvSpPr>
        <p:spPr bwMode="auto">
          <a:xfrm>
            <a:off x="2620924" y="4902415"/>
            <a:ext cx="160509" cy="395355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4" name="Freeform 180"/>
          <p:cNvSpPr>
            <a:spLocks noEditPoints="1"/>
          </p:cNvSpPr>
          <p:nvPr/>
        </p:nvSpPr>
        <p:spPr bwMode="auto">
          <a:xfrm>
            <a:off x="943016" y="4649875"/>
            <a:ext cx="28187" cy="136720"/>
          </a:xfrm>
          <a:custGeom>
            <a:avLst/>
            <a:gdLst>
              <a:gd name="T0" fmla="*/ 18 w 36"/>
              <a:gd name="T1" fmla="*/ 78 h 157"/>
              <a:gd name="T2" fmla="*/ 18 w 36"/>
              <a:gd name="T3" fmla="*/ 157 h 157"/>
              <a:gd name="T4" fmla="*/ 18 w 36"/>
              <a:gd name="T5" fmla="*/ 78 h 157"/>
              <a:gd name="T6" fmla="*/ 18 w 36"/>
              <a:gd name="T7" fmla="*/ 0 h 157"/>
              <a:gd name="T8" fmla="*/ 0 w 36"/>
              <a:gd name="T9" fmla="*/ 157 h 157"/>
              <a:gd name="T10" fmla="*/ 36 w 36"/>
              <a:gd name="T11" fmla="*/ 157 h 157"/>
              <a:gd name="T12" fmla="*/ 0 w 36"/>
              <a:gd name="T13" fmla="*/ 0 h 157"/>
              <a:gd name="T14" fmla="*/ 36 w 36"/>
              <a:gd name="T15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57">
                <a:moveTo>
                  <a:pt x="18" y="78"/>
                </a:moveTo>
                <a:lnTo>
                  <a:pt x="18" y="157"/>
                </a:lnTo>
                <a:moveTo>
                  <a:pt x="18" y="78"/>
                </a:moveTo>
                <a:lnTo>
                  <a:pt x="18" y="0"/>
                </a:lnTo>
                <a:moveTo>
                  <a:pt x="0" y="157"/>
                </a:moveTo>
                <a:lnTo>
                  <a:pt x="36" y="157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5" name="Freeform 181"/>
          <p:cNvSpPr>
            <a:spLocks noEditPoints="1"/>
          </p:cNvSpPr>
          <p:nvPr/>
        </p:nvSpPr>
        <p:spPr bwMode="auto">
          <a:xfrm>
            <a:off x="1231149" y="4375565"/>
            <a:ext cx="28970" cy="421480"/>
          </a:xfrm>
          <a:custGeom>
            <a:avLst/>
            <a:gdLst>
              <a:gd name="T0" fmla="*/ 18 w 37"/>
              <a:gd name="T1" fmla="*/ 242 h 484"/>
              <a:gd name="T2" fmla="*/ 18 w 37"/>
              <a:gd name="T3" fmla="*/ 484 h 484"/>
              <a:gd name="T4" fmla="*/ 18 w 37"/>
              <a:gd name="T5" fmla="*/ 242 h 484"/>
              <a:gd name="T6" fmla="*/ 18 w 37"/>
              <a:gd name="T7" fmla="*/ 0 h 484"/>
              <a:gd name="T8" fmla="*/ 0 w 37"/>
              <a:gd name="T9" fmla="*/ 484 h 484"/>
              <a:gd name="T10" fmla="*/ 37 w 37"/>
              <a:gd name="T11" fmla="*/ 484 h 484"/>
              <a:gd name="T12" fmla="*/ 0 w 37"/>
              <a:gd name="T13" fmla="*/ 0 h 484"/>
              <a:gd name="T14" fmla="*/ 37 w 37"/>
              <a:gd name="T15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484">
                <a:moveTo>
                  <a:pt x="18" y="242"/>
                </a:moveTo>
                <a:lnTo>
                  <a:pt x="18" y="484"/>
                </a:lnTo>
                <a:moveTo>
                  <a:pt x="18" y="242"/>
                </a:moveTo>
                <a:lnTo>
                  <a:pt x="18" y="0"/>
                </a:lnTo>
                <a:moveTo>
                  <a:pt x="0" y="484"/>
                </a:moveTo>
                <a:lnTo>
                  <a:pt x="37" y="484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6" name="Freeform 182"/>
          <p:cNvSpPr>
            <a:spLocks noEditPoints="1"/>
          </p:cNvSpPr>
          <p:nvPr/>
        </p:nvSpPr>
        <p:spPr bwMode="auto">
          <a:xfrm>
            <a:off x="1524764" y="4633329"/>
            <a:ext cx="28187" cy="153266"/>
          </a:xfrm>
          <a:custGeom>
            <a:avLst/>
            <a:gdLst>
              <a:gd name="T0" fmla="*/ 18 w 36"/>
              <a:gd name="T1" fmla="*/ 85 h 176"/>
              <a:gd name="T2" fmla="*/ 18 w 36"/>
              <a:gd name="T3" fmla="*/ 176 h 176"/>
              <a:gd name="T4" fmla="*/ 18 w 36"/>
              <a:gd name="T5" fmla="*/ 85 h 176"/>
              <a:gd name="T6" fmla="*/ 18 w 36"/>
              <a:gd name="T7" fmla="*/ 0 h 176"/>
              <a:gd name="T8" fmla="*/ 0 w 36"/>
              <a:gd name="T9" fmla="*/ 176 h 176"/>
              <a:gd name="T10" fmla="*/ 36 w 36"/>
              <a:gd name="T11" fmla="*/ 176 h 176"/>
              <a:gd name="T12" fmla="*/ 0 w 36"/>
              <a:gd name="T13" fmla="*/ 0 h 176"/>
              <a:gd name="T14" fmla="*/ 36 w 36"/>
              <a:gd name="T1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76">
                <a:moveTo>
                  <a:pt x="18" y="85"/>
                </a:moveTo>
                <a:lnTo>
                  <a:pt x="18" y="176"/>
                </a:lnTo>
                <a:moveTo>
                  <a:pt x="18" y="85"/>
                </a:moveTo>
                <a:lnTo>
                  <a:pt x="18" y="0"/>
                </a:lnTo>
                <a:moveTo>
                  <a:pt x="0" y="176"/>
                </a:moveTo>
                <a:lnTo>
                  <a:pt x="36" y="176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7" name="Freeform 183"/>
          <p:cNvSpPr>
            <a:spLocks noEditPoints="1"/>
          </p:cNvSpPr>
          <p:nvPr/>
        </p:nvSpPr>
        <p:spPr bwMode="auto">
          <a:xfrm>
            <a:off x="2105729" y="4433910"/>
            <a:ext cx="28187" cy="389260"/>
          </a:xfrm>
          <a:custGeom>
            <a:avLst/>
            <a:gdLst>
              <a:gd name="T0" fmla="*/ 18 w 36"/>
              <a:gd name="T1" fmla="*/ 223 h 447"/>
              <a:gd name="T2" fmla="*/ 18 w 36"/>
              <a:gd name="T3" fmla="*/ 447 h 447"/>
              <a:gd name="T4" fmla="*/ 18 w 36"/>
              <a:gd name="T5" fmla="*/ 223 h 447"/>
              <a:gd name="T6" fmla="*/ 18 w 36"/>
              <a:gd name="T7" fmla="*/ 0 h 447"/>
              <a:gd name="T8" fmla="*/ 0 w 36"/>
              <a:gd name="T9" fmla="*/ 447 h 447"/>
              <a:gd name="T10" fmla="*/ 36 w 36"/>
              <a:gd name="T11" fmla="*/ 447 h 447"/>
              <a:gd name="T12" fmla="*/ 0 w 36"/>
              <a:gd name="T13" fmla="*/ 0 h 447"/>
              <a:gd name="T14" fmla="*/ 36 w 36"/>
              <a:gd name="T15" fmla="*/ 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447">
                <a:moveTo>
                  <a:pt x="18" y="223"/>
                </a:moveTo>
                <a:lnTo>
                  <a:pt x="18" y="447"/>
                </a:lnTo>
                <a:moveTo>
                  <a:pt x="18" y="223"/>
                </a:moveTo>
                <a:lnTo>
                  <a:pt x="18" y="0"/>
                </a:lnTo>
                <a:moveTo>
                  <a:pt x="0" y="447"/>
                </a:moveTo>
                <a:lnTo>
                  <a:pt x="36" y="447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8" name="Freeform 184"/>
          <p:cNvSpPr>
            <a:spLocks noEditPoints="1"/>
          </p:cNvSpPr>
          <p:nvPr/>
        </p:nvSpPr>
        <p:spPr bwMode="auto">
          <a:xfrm>
            <a:off x="2393862" y="4992110"/>
            <a:ext cx="28187" cy="47025"/>
          </a:xfrm>
          <a:custGeom>
            <a:avLst/>
            <a:gdLst>
              <a:gd name="T0" fmla="*/ 18 w 36"/>
              <a:gd name="T1" fmla="*/ 30 h 54"/>
              <a:gd name="T2" fmla="*/ 18 w 36"/>
              <a:gd name="T3" fmla="*/ 54 h 54"/>
              <a:gd name="T4" fmla="*/ 18 w 36"/>
              <a:gd name="T5" fmla="*/ 30 h 54"/>
              <a:gd name="T6" fmla="*/ 18 w 36"/>
              <a:gd name="T7" fmla="*/ 0 h 54"/>
              <a:gd name="T8" fmla="*/ 0 w 36"/>
              <a:gd name="T9" fmla="*/ 54 h 54"/>
              <a:gd name="T10" fmla="*/ 36 w 36"/>
              <a:gd name="T11" fmla="*/ 54 h 54"/>
              <a:gd name="T12" fmla="*/ 0 w 36"/>
              <a:gd name="T13" fmla="*/ 0 h 54"/>
              <a:gd name="T14" fmla="*/ 36 w 36"/>
              <a:gd name="T1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54">
                <a:moveTo>
                  <a:pt x="18" y="30"/>
                </a:moveTo>
                <a:lnTo>
                  <a:pt x="18" y="54"/>
                </a:lnTo>
                <a:moveTo>
                  <a:pt x="18" y="30"/>
                </a:moveTo>
                <a:lnTo>
                  <a:pt x="18" y="0"/>
                </a:lnTo>
                <a:moveTo>
                  <a:pt x="0" y="54"/>
                </a:moveTo>
                <a:lnTo>
                  <a:pt x="36" y="54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9" name="Freeform 185"/>
          <p:cNvSpPr>
            <a:spLocks noEditPoints="1"/>
          </p:cNvSpPr>
          <p:nvPr/>
        </p:nvSpPr>
        <p:spPr bwMode="auto">
          <a:xfrm>
            <a:off x="2686694" y="4807495"/>
            <a:ext cx="28970" cy="189840"/>
          </a:xfrm>
          <a:custGeom>
            <a:avLst/>
            <a:gdLst>
              <a:gd name="T0" fmla="*/ 18 w 37"/>
              <a:gd name="T1" fmla="*/ 109 h 218"/>
              <a:gd name="T2" fmla="*/ 18 w 37"/>
              <a:gd name="T3" fmla="*/ 218 h 218"/>
              <a:gd name="T4" fmla="*/ 18 w 37"/>
              <a:gd name="T5" fmla="*/ 109 h 218"/>
              <a:gd name="T6" fmla="*/ 18 w 37"/>
              <a:gd name="T7" fmla="*/ 0 h 218"/>
              <a:gd name="T8" fmla="*/ 0 w 37"/>
              <a:gd name="T9" fmla="*/ 218 h 218"/>
              <a:gd name="T10" fmla="*/ 37 w 37"/>
              <a:gd name="T11" fmla="*/ 218 h 218"/>
              <a:gd name="T12" fmla="*/ 0 w 37"/>
              <a:gd name="T13" fmla="*/ 0 h 218"/>
              <a:gd name="T14" fmla="*/ 37 w 37"/>
              <a:gd name="T15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218">
                <a:moveTo>
                  <a:pt x="18" y="109"/>
                </a:moveTo>
                <a:lnTo>
                  <a:pt x="18" y="218"/>
                </a:lnTo>
                <a:moveTo>
                  <a:pt x="18" y="109"/>
                </a:moveTo>
                <a:lnTo>
                  <a:pt x="18" y="0"/>
                </a:lnTo>
                <a:moveTo>
                  <a:pt x="0" y="218"/>
                </a:moveTo>
                <a:lnTo>
                  <a:pt x="37" y="218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70" name="Line 186"/>
          <p:cNvSpPr>
            <a:spLocks noChangeShapeType="1"/>
          </p:cNvSpPr>
          <p:nvPr/>
        </p:nvSpPr>
        <p:spPr bwMode="auto">
          <a:xfrm flipV="1">
            <a:off x="810694" y="4201399"/>
            <a:ext cx="0" cy="1096371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71" name="Freeform 187"/>
          <p:cNvSpPr>
            <a:spLocks noEditPoints="1"/>
          </p:cNvSpPr>
          <p:nvPr/>
        </p:nvSpPr>
        <p:spPr bwMode="auto">
          <a:xfrm>
            <a:off x="791902" y="4201399"/>
            <a:ext cx="18791" cy="1096371"/>
          </a:xfrm>
          <a:custGeom>
            <a:avLst/>
            <a:gdLst>
              <a:gd name="T0" fmla="*/ 0 w 24"/>
              <a:gd name="T1" fmla="*/ 1259 h 1259"/>
              <a:gd name="T2" fmla="*/ 24 w 24"/>
              <a:gd name="T3" fmla="*/ 1259 h 1259"/>
              <a:gd name="T4" fmla="*/ 0 w 24"/>
              <a:gd name="T5" fmla="*/ 944 h 1259"/>
              <a:gd name="T6" fmla="*/ 24 w 24"/>
              <a:gd name="T7" fmla="*/ 944 h 1259"/>
              <a:gd name="T8" fmla="*/ 0 w 24"/>
              <a:gd name="T9" fmla="*/ 629 h 1259"/>
              <a:gd name="T10" fmla="*/ 24 w 24"/>
              <a:gd name="T11" fmla="*/ 629 h 1259"/>
              <a:gd name="T12" fmla="*/ 0 w 24"/>
              <a:gd name="T13" fmla="*/ 315 h 1259"/>
              <a:gd name="T14" fmla="*/ 24 w 24"/>
              <a:gd name="T15" fmla="*/ 315 h 1259"/>
              <a:gd name="T16" fmla="*/ 0 w 24"/>
              <a:gd name="T17" fmla="*/ 0 h 1259"/>
              <a:gd name="T18" fmla="*/ 24 w 24"/>
              <a:gd name="T19" fmla="*/ 0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1259">
                <a:moveTo>
                  <a:pt x="0" y="1259"/>
                </a:moveTo>
                <a:lnTo>
                  <a:pt x="24" y="1259"/>
                </a:lnTo>
                <a:moveTo>
                  <a:pt x="0" y="944"/>
                </a:moveTo>
                <a:lnTo>
                  <a:pt x="24" y="944"/>
                </a:lnTo>
                <a:moveTo>
                  <a:pt x="0" y="629"/>
                </a:moveTo>
                <a:lnTo>
                  <a:pt x="24" y="629"/>
                </a:lnTo>
                <a:moveTo>
                  <a:pt x="0" y="315"/>
                </a:moveTo>
                <a:lnTo>
                  <a:pt x="24" y="315"/>
                </a:lnTo>
                <a:moveTo>
                  <a:pt x="0" y="0"/>
                </a:moveTo>
                <a:lnTo>
                  <a:pt x="24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72" name="Line 188"/>
          <p:cNvSpPr>
            <a:spLocks noChangeShapeType="1"/>
          </p:cNvSpPr>
          <p:nvPr/>
        </p:nvSpPr>
        <p:spPr bwMode="auto">
          <a:xfrm>
            <a:off x="810694" y="5297771"/>
            <a:ext cx="2037292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grpSp>
        <p:nvGrpSpPr>
          <p:cNvPr id="288" name="Group 287"/>
          <p:cNvGrpSpPr/>
          <p:nvPr/>
        </p:nvGrpSpPr>
        <p:grpSpPr>
          <a:xfrm>
            <a:off x="660785" y="4161542"/>
            <a:ext cx="65200" cy="1151108"/>
            <a:chOff x="690116" y="4163083"/>
            <a:chExt cx="65200" cy="1151108"/>
          </a:xfrm>
        </p:grpSpPr>
        <p:sp>
          <p:nvSpPr>
            <p:cNvPr id="273" name="Rectangle 189"/>
            <p:cNvSpPr>
              <a:spLocks noChangeArrowheads="1"/>
            </p:cNvSpPr>
            <p:nvPr/>
          </p:nvSpPr>
          <p:spPr bwMode="auto">
            <a:xfrm>
              <a:off x="733179" y="5255100"/>
              <a:ext cx="22137" cy="59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74" name="Rectangle 190"/>
            <p:cNvSpPr>
              <a:spLocks noChangeArrowheads="1"/>
            </p:cNvSpPr>
            <p:nvPr/>
          </p:nvSpPr>
          <p:spPr bwMode="auto">
            <a:xfrm>
              <a:off x="690116" y="4981660"/>
              <a:ext cx="55343" cy="59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0.3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75" name="Rectangle 191"/>
            <p:cNvSpPr>
              <a:spLocks noChangeArrowheads="1"/>
            </p:cNvSpPr>
            <p:nvPr/>
          </p:nvSpPr>
          <p:spPr bwMode="auto">
            <a:xfrm>
              <a:off x="690116" y="4708221"/>
              <a:ext cx="55343" cy="59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0.6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76" name="Rectangle 192"/>
            <p:cNvSpPr>
              <a:spLocks noChangeArrowheads="1"/>
            </p:cNvSpPr>
            <p:nvPr/>
          </p:nvSpPr>
          <p:spPr bwMode="auto">
            <a:xfrm>
              <a:off x="690116" y="4436523"/>
              <a:ext cx="55343" cy="59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0.9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77" name="Rectangle 193"/>
            <p:cNvSpPr>
              <a:spLocks noChangeArrowheads="1"/>
            </p:cNvSpPr>
            <p:nvPr/>
          </p:nvSpPr>
          <p:spPr bwMode="auto">
            <a:xfrm>
              <a:off x="690116" y="4163083"/>
              <a:ext cx="55343" cy="59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1.2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430602" y="3714077"/>
            <a:ext cx="907964" cy="1968670"/>
            <a:chOff x="4066610" y="267238"/>
            <a:chExt cx="907964" cy="1968670"/>
          </a:xfrm>
        </p:grpSpPr>
        <p:sp>
          <p:nvSpPr>
            <p:cNvPr id="294" name="TextBox 293"/>
            <p:cNvSpPr txBox="1"/>
            <p:nvPr/>
          </p:nvSpPr>
          <p:spPr>
            <a:xfrm>
              <a:off x="4499764" y="502732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/>
                <a:t>PsbA</a:t>
              </a:r>
            </a:p>
          </p:txBody>
        </p:sp>
        <p:sp>
          <p:nvSpPr>
            <p:cNvPr id="295" name="TextBox 152">
              <a:extLst>
                <a:ext uri="{FF2B5EF4-FFF2-40B4-BE49-F238E27FC236}">
                  <a16:creationId xmlns:a16="http://schemas.microsoft.com/office/drawing/2014/main" id="{00000000-0008-0000-1300-00000C000000}"/>
                </a:ext>
              </a:extLst>
            </p:cNvPr>
            <p:cNvSpPr txBox="1"/>
            <p:nvPr/>
          </p:nvSpPr>
          <p:spPr>
            <a:xfrm rot="16200000">
              <a:off x="3197691" y="1136157"/>
              <a:ext cx="1968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900" b="1" dirty="0">
                  <a:cs typeface="+mj-cs"/>
                </a:rPr>
                <a:t>Relative expression</a:t>
              </a:r>
            </a:p>
          </p:txBody>
        </p:sp>
      </p:grpSp>
      <p:sp>
        <p:nvSpPr>
          <p:cNvPr id="301" name="Rectangle 208"/>
          <p:cNvSpPr>
            <a:spLocks noChangeArrowheads="1"/>
          </p:cNvSpPr>
          <p:nvPr/>
        </p:nvSpPr>
        <p:spPr bwMode="auto">
          <a:xfrm>
            <a:off x="3801857" y="4486266"/>
            <a:ext cx="158702" cy="80624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2" name="Rectangle 209"/>
          <p:cNvSpPr>
            <a:spLocks noChangeArrowheads="1"/>
          </p:cNvSpPr>
          <p:nvPr/>
        </p:nvSpPr>
        <p:spPr bwMode="auto">
          <a:xfrm>
            <a:off x="3801857" y="4486266"/>
            <a:ext cx="158702" cy="80624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3" name="Rectangle 210"/>
          <p:cNvSpPr>
            <a:spLocks noChangeArrowheads="1"/>
          </p:cNvSpPr>
          <p:nvPr/>
        </p:nvSpPr>
        <p:spPr bwMode="auto">
          <a:xfrm>
            <a:off x="4091392" y="4437347"/>
            <a:ext cx="154058" cy="85516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4" name="Rectangle 211"/>
          <p:cNvSpPr>
            <a:spLocks noChangeArrowheads="1"/>
          </p:cNvSpPr>
          <p:nvPr/>
        </p:nvSpPr>
        <p:spPr bwMode="auto">
          <a:xfrm>
            <a:off x="4091392" y="4437347"/>
            <a:ext cx="154058" cy="855164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5" name="Rectangle 212"/>
          <p:cNvSpPr>
            <a:spLocks noChangeArrowheads="1"/>
          </p:cNvSpPr>
          <p:nvPr/>
        </p:nvSpPr>
        <p:spPr bwMode="auto">
          <a:xfrm>
            <a:off x="4376282" y="4404735"/>
            <a:ext cx="158702" cy="887776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6" name="Rectangle 213"/>
          <p:cNvSpPr>
            <a:spLocks noChangeArrowheads="1"/>
          </p:cNvSpPr>
          <p:nvPr/>
        </p:nvSpPr>
        <p:spPr bwMode="auto">
          <a:xfrm>
            <a:off x="4376282" y="4404735"/>
            <a:ext cx="158702" cy="88777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7" name="Rectangle 214"/>
          <p:cNvSpPr>
            <a:spLocks noChangeArrowheads="1"/>
          </p:cNvSpPr>
          <p:nvPr/>
        </p:nvSpPr>
        <p:spPr bwMode="auto">
          <a:xfrm>
            <a:off x="4950706" y="4371217"/>
            <a:ext cx="159476" cy="92129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8" name="Rectangle 215"/>
          <p:cNvSpPr>
            <a:spLocks noChangeArrowheads="1"/>
          </p:cNvSpPr>
          <p:nvPr/>
        </p:nvSpPr>
        <p:spPr bwMode="auto">
          <a:xfrm>
            <a:off x="4950706" y="4371217"/>
            <a:ext cx="159476" cy="921295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9" name="Rectangle 216"/>
          <p:cNvSpPr>
            <a:spLocks noChangeArrowheads="1"/>
          </p:cNvSpPr>
          <p:nvPr/>
        </p:nvSpPr>
        <p:spPr bwMode="auto">
          <a:xfrm>
            <a:off x="5241016" y="4809670"/>
            <a:ext cx="154058" cy="48284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0" name="Rectangle 217"/>
          <p:cNvSpPr>
            <a:spLocks noChangeArrowheads="1"/>
          </p:cNvSpPr>
          <p:nvPr/>
        </p:nvSpPr>
        <p:spPr bwMode="auto">
          <a:xfrm>
            <a:off x="5241016" y="4809670"/>
            <a:ext cx="154058" cy="482842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1" name="Rectangle 218"/>
          <p:cNvSpPr>
            <a:spLocks noChangeArrowheads="1"/>
          </p:cNvSpPr>
          <p:nvPr/>
        </p:nvSpPr>
        <p:spPr bwMode="auto">
          <a:xfrm>
            <a:off x="5525905" y="5067850"/>
            <a:ext cx="158702" cy="224662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2" name="Rectangle 219"/>
          <p:cNvSpPr>
            <a:spLocks noChangeArrowheads="1"/>
          </p:cNvSpPr>
          <p:nvPr/>
        </p:nvSpPr>
        <p:spPr bwMode="auto">
          <a:xfrm>
            <a:off x="5525905" y="5067850"/>
            <a:ext cx="158702" cy="224662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3" name="Freeform 220"/>
          <p:cNvSpPr>
            <a:spLocks noEditPoints="1"/>
          </p:cNvSpPr>
          <p:nvPr/>
        </p:nvSpPr>
        <p:spPr bwMode="auto">
          <a:xfrm>
            <a:off x="3866887" y="4399300"/>
            <a:ext cx="27870" cy="180273"/>
          </a:xfrm>
          <a:custGeom>
            <a:avLst/>
            <a:gdLst>
              <a:gd name="T0" fmla="*/ 18 w 36"/>
              <a:gd name="T1" fmla="*/ 96 h 199"/>
              <a:gd name="T2" fmla="*/ 18 w 36"/>
              <a:gd name="T3" fmla="*/ 199 h 199"/>
              <a:gd name="T4" fmla="*/ 18 w 36"/>
              <a:gd name="T5" fmla="*/ 96 h 199"/>
              <a:gd name="T6" fmla="*/ 18 w 36"/>
              <a:gd name="T7" fmla="*/ 0 h 199"/>
              <a:gd name="T8" fmla="*/ 0 w 36"/>
              <a:gd name="T9" fmla="*/ 199 h 199"/>
              <a:gd name="T10" fmla="*/ 36 w 36"/>
              <a:gd name="T11" fmla="*/ 199 h 199"/>
              <a:gd name="T12" fmla="*/ 0 w 36"/>
              <a:gd name="T13" fmla="*/ 0 h 199"/>
              <a:gd name="T14" fmla="*/ 36 w 36"/>
              <a:gd name="T15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99">
                <a:moveTo>
                  <a:pt x="18" y="96"/>
                </a:moveTo>
                <a:lnTo>
                  <a:pt x="18" y="199"/>
                </a:lnTo>
                <a:moveTo>
                  <a:pt x="18" y="96"/>
                </a:moveTo>
                <a:lnTo>
                  <a:pt x="18" y="0"/>
                </a:lnTo>
                <a:moveTo>
                  <a:pt x="0" y="199"/>
                </a:moveTo>
                <a:lnTo>
                  <a:pt x="36" y="199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4" name="Freeform 221"/>
          <p:cNvSpPr>
            <a:spLocks noEditPoints="1"/>
          </p:cNvSpPr>
          <p:nvPr/>
        </p:nvSpPr>
        <p:spPr bwMode="auto">
          <a:xfrm>
            <a:off x="4151776" y="4360346"/>
            <a:ext cx="28644" cy="159437"/>
          </a:xfrm>
          <a:custGeom>
            <a:avLst/>
            <a:gdLst>
              <a:gd name="T0" fmla="*/ 18 w 37"/>
              <a:gd name="T1" fmla="*/ 85 h 176"/>
              <a:gd name="T2" fmla="*/ 18 w 37"/>
              <a:gd name="T3" fmla="*/ 176 h 176"/>
              <a:gd name="T4" fmla="*/ 18 w 37"/>
              <a:gd name="T5" fmla="*/ 85 h 176"/>
              <a:gd name="T6" fmla="*/ 18 w 37"/>
              <a:gd name="T7" fmla="*/ 0 h 176"/>
              <a:gd name="T8" fmla="*/ 0 w 37"/>
              <a:gd name="T9" fmla="*/ 176 h 176"/>
              <a:gd name="T10" fmla="*/ 37 w 37"/>
              <a:gd name="T11" fmla="*/ 176 h 176"/>
              <a:gd name="T12" fmla="*/ 0 w 37"/>
              <a:gd name="T13" fmla="*/ 0 h 176"/>
              <a:gd name="T14" fmla="*/ 37 w 37"/>
              <a:gd name="T1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176">
                <a:moveTo>
                  <a:pt x="18" y="85"/>
                </a:moveTo>
                <a:lnTo>
                  <a:pt x="18" y="176"/>
                </a:lnTo>
                <a:moveTo>
                  <a:pt x="18" y="85"/>
                </a:moveTo>
                <a:lnTo>
                  <a:pt x="18" y="0"/>
                </a:lnTo>
                <a:moveTo>
                  <a:pt x="0" y="176"/>
                </a:moveTo>
                <a:lnTo>
                  <a:pt x="37" y="176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5" name="Freeform 222"/>
          <p:cNvSpPr>
            <a:spLocks noEditPoints="1"/>
          </p:cNvSpPr>
          <p:nvPr/>
        </p:nvSpPr>
        <p:spPr bwMode="auto">
          <a:xfrm>
            <a:off x="4442085" y="4295122"/>
            <a:ext cx="27870" cy="213791"/>
          </a:xfrm>
          <a:custGeom>
            <a:avLst/>
            <a:gdLst>
              <a:gd name="T0" fmla="*/ 18 w 36"/>
              <a:gd name="T1" fmla="*/ 121 h 236"/>
              <a:gd name="T2" fmla="*/ 18 w 36"/>
              <a:gd name="T3" fmla="*/ 236 h 236"/>
              <a:gd name="T4" fmla="*/ 18 w 36"/>
              <a:gd name="T5" fmla="*/ 121 h 236"/>
              <a:gd name="T6" fmla="*/ 18 w 36"/>
              <a:gd name="T7" fmla="*/ 0 h 236"/>
              <a:gd name="T8" fmla="*/ 0 w 36"/>
              <a:gd name="T9" fmla="*/ 236 h 236"/>
              <a:gd name="T10" fmla="*/ 36 w 36"/>
              <a:gd name="T11" fmla="*/ 236 h 236"/>
              <a:gd name="T12" fmla="*/ 0 w 36"/>
              <a:gd name="T13" fmla="*/ 0 h 236"/>
              <a:gd name="T14" fmla="*/ 36 w 36"/>
              <a:gd name="T15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236">
                <a:moveTo>
                  <a:pt x="18" y="121"/>
                </a:moveTo>
                <a:lnTo>
                  <a:pt x="18" y="236"/>
                </a:lnTo>
                <a:moveTo>
                  <a:pt x="18" y="121"/>
                </a:moveTo>
                <a:lnTo>
                  <a:pt x="18" y="0"/>
                </a:lnTo>
                <a:moveTo>
                  <a:pt x="0" y="236"/>
                </a:moveTo>
                <a:lnTo>
                  <a:pt x="36" y="236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6" name="Freeform 223"/>
          <p:cNvSpPr>
            <a:spLocks noEditPoints="1"/>
          </p:cNvSpPr>
          <p:nvPr/>
        </p:nvSpPr>
        <p:spPr bwMode="auto">
          <a:xfrm>
            <a:off x="5016510" y="4212686"/>
            <a:ext cx="27870" cy="317969"/>
          </a:xfrm>
          <a:custGeom>
            <a:avLst/>
            <a:gdLst>
              <a:gd name="T0" fmla="*/ 18 w 36"/>
              <a:gd name="T1" fmla="*/ 175 h 351"/>
              <a:gd name="T2" fmla="*/ 18 w 36"/>
              <a:gd name="T3" fmla="*/ 351 h 351"/>
              <a:gd name="T4" fmla="*/ 18 w 36"/>
              <a:gd name="T5" fmla="*/ 175 h 351"/>
              <a:gd name="T6" fmla="*/ 18 w 36"/>
              <a:gd name="T7" fmla="*/ 0 h 351"/>
              <a:gd name="T8" fmla="*/ 0 w 36"/>
              <a:gd name="T9" fmla="*/ 351 h 351"/>
              <a:gd name="T10" fmla="*/ 36 w 36"/>
              <a:gd name="T11" fmla="*/ 351 h 351"/>
              <a:gd name="T12" fmla="*/ 0 w 36"/>
              <a:gd name="T13" fmla="*/ 0 h 351"/>
              <a:gd name="T14" fmla="*/ 36 w 36"/>
              <a:gd name="T15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51">
                <a:moveTo>
                  <a:pt x="18" y="175"/>
                </a:moveTo>
                <a:lnTo>
                  <a:pt x="18" y="351"/>
                </a:lnTo>
                <a:moveTo>
                  <a:pt x="18" y="175"/>
                </a:moveTo>
                <a:lnTo>
                  <a:pt x="18" y="0"/>
                </a:lnTo>
                <a:moveTo>
                  <a:pt x="0" y="351"/>
                </a:moveTo>
                <a:lnTo>
                  <a:pt x="36" y="351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7" name="Freeform 224"/>
          <p:cNvSpPr>
            <a:spLocks noEditPoints="1"/>
          </p:cNvSpPr>
          <p:nvPr/>
        </p:nvSpPr>
        <p:spPr bwMode="auto">
          <a:xfrm>
            <a:off x="5301400" y="4744445"/>
            <a:ext cx="27870" cy="131355"/>
          </a:xfrm>
          <a:custGeom>
            <a:avLst/>
            <a:gdLst>
              <a:gd name="T0" fmla="*/ 18 w 36"/>
              <a:gd name="T1" fmla="*/ 72 h 145"/>
              <a:gd name="T2" fmla="*/ 18 w 36"/>
              <a:gd name="T3" fmla="*/ 145 h 145"/>
              <a:gd name="T4" fmla="*/ 18 w 36"/>
              <a:gd name="T5" fmla="*/ 72 h 145"/>
              <a:gd name="T6" fmla="*/ 18 w 36"/>
              <a:gd name="T7" fmla="*/ 0 h 145"/>
              <a:gd name="T8" fmla="*/ 0 w 36"/>
              <a:gd name="T9" fmla="*/ 145 h 145"/>
              <a:gd name="T10" fmla="*/ 36 w 36"/>
              <a:gd name="T11" fmla="*/ 145 h 145"/>
              <a:gd name="T12" fmla="*/ 0 w 36"/>
              <a:gd name="T13" fmla="*/ 0 h 145"/>
              <a:gd name="T14" fmla="*/ 36 w 36"/>
              <a:gd name="T15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45">
                <a:moveTo>
                  <a:pt x="18" y="72"/>
                </a:moveTo>
                <a:lnTo>
                  <a:pt x="18" y="145"/>
                </a:lnTo>
                <a:moveTo>
                  <a:pt x="18" y="72"/>
                </a:moveTo>
                <a:lnTo>
                  <a:pt x="18" y="0"/>
                </a:lnTo>
                <a:moveTo>
                  <a:pt x="0" y="145"/>
                </a:moveTo>
                <a:lnTo>
                  <a:pt x="36" y="145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8" name="Freeform 225"/>
          <p:cNvSpPr>
            <a:spLocks noEditPoints="1"/>
          </p:cNvSpPr>
          <p:nvPr/>
        </p:nvSpPr>
        <p:spPr bwMode="auto">
          <a:xfrm>
            <a:off x="5590935" y="5018025"/>
            <a:ext cx="28644" cy="93307"/>
          </a:xfrm>
          <a:custGeom>
            <a:avLst/>
            <a:gdLst>
              <a:gd name="T0" fmla="*/ 18 w 37"/>
              <a:gd name="T1" fmla="*/ 55 h 103"/>
              <a:gd name="T2" fmla="*/ 18 w 37"/>
              <a:gd name="T3" fmla="*/ 103 h 103"/>
              <a:gd name="T4" fmla="*/ 18 w 37"/>
              <a:gd name="T5" fmla="*/ 55 h 103"/>
              <a:gd name="T6" fmla="*/ 18 w 37"/>
              <a:gd name="T7" fmla="*/ 0 h 103"/>
              <a:gd name="T8" fmla="*/ 0 w 37"/>
              <a:gd name="T9" fmla="*/ 103 h 103"/>
              <a:gd name="T10" fmla="*/ 37 w 37"/>
              <a:gd name="T11" fmla="*/ 103 h 103"/>
              <a:gd name="T12" fmla="*/ 0 w 37"/>
              <a:gd name="T13" fmla="*/ 0 h 103"/>
              <a:gd name="T14" fmla="*/ 37 w 37"/>
              <a:gd name="T1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103">
                <a:moveTo>
                  <a:pt x="18" y="55"/>
                </a:moveTo>
                <a:lnTo>
                  <a:pt x="18" y="103"/>
                </a:lnTo>
                <a:moveTo>
                  <a:pt x="18" y="55"/>
                </a:moveTo>
                <a:lnTo>
                  <a:pt x="18" y="0"/>
                </a:lnTo>
                <a:moveTo>
                  <a:pt x="0" y="103"/>
                </a:moveTo>
                <a:lnTo>
                  <a:pt x="37" y="103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9" name="Line 226"/>
          <p:cNvSpPr>
            <a:spLocks noChangeShapeType="1"/>
          </p:cNvSpPr>
          <p:nvPr/>
        </p:nvSpPr>
        <p:spPr bwMode="auto">
          <a:xfrm flipV="1">
            <a:off x="3736054" y="4151990"/>
            <a:ext cx="0" cy="1140521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20" name="Freeform 227"/>
          <p:cNvSpPr>
            <a:spLocks noEditPoints="1"/>
          </p:cNvSpPr>
          <p:nvPr/>
        </p:nvSpPr>
        <p:spPr bwMode="auto">
          <a:xfrm>
            <a:off x="3717474" y="4151990"/>
            <a:ext cx="18580" cy="1140521"/>
          </a:xfrm>
          <a:custGeom>
            <a:avLst/>
            <a:gdLst>
              <a:gd name="T0" fmla="*/ 0 w 24"/>
              <a:gd name="T1" fmla="*/ 1259 h 1259"/>
              <a:gd name="T2" fmla="*/ 24 w 24"/>
              <a:gd name="T3" fmla="*/ 1259 h 1259"/>
              <a:gd name="T4" fmla="*/ 0 w 24"/>
              <a:gd name="T5" fmla="*/ 944 h 1259"/>
              <a:gd name="T6" fmla="*/ 24 w 24"/>
              <a:gd name="T7" fmla="*/ 944 h 1259"/>
              <a:gd name="T8" fmla="*/ 0 w 24"/>
              <a:gd name="T9" fmla="*/ 629 h 1259"/>
              <a:gd name="T10" fmla="*/ 24 w 24"/>
              <a:gd name="T11" fmla="*/ 629 h 1259"/>
              <a:gd name="T12" fmla="*/ 0 w 24"/>
              <a:gd name="T13" fmla="*/ 315 h 1259"/>
              <a:gd name="T14" fmla="*/ 24 w 24"/>
              <a:gd name="T15" fmla="*/ 315 h 1259"/>
              <a:gd name="T16" fmla="*/ 0 w 24"/>
              <a:gd name="T17" fmla="*/ 0 h 1259"/>
              <a:gd name="T18" fmla="*/ 24 w 24"/>
              <a:gd name="T19" fmla="*/ 0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1259">
                <a:moveTo>
                  <a:pt x="0" y="1259"/>
                </a:moveTo>
                <a:lnTo>
                  <a:pt x="24" y="1259"/>
                </a:lnTo>
                <a:moveTo>
                  <a:pt x="0" y="944"/>
                </a:moveTo>
                <a:lnTo>
                  <a:pt x="24" y="944"/>
                </a:lnTo>
                <a:moveTo>
                  <a:pt x="0" y="629"/>
                </a:moveTo>
                <a:lnTo>
                  <a:pt x="24" y="629"/>
                </a:lnTo>
                <a:moveTo>
                  <a:pt x="0" y="315"/>
                </a:moveTo>
                <a:lnTo>
                  <a:pt x="24" y="315"/>
                </a:lnTo>
                <a:moveTo>
                  <a:pt x="0" y="0"/>
                </a:moveTo>
                <a:lnTo>
                  <a:pt x="24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21" name="Line 228"/>
          <p:cNvSpPr>
            <a:spLocks noChangeShapeType="1"/>
          </p:cNvSpPr>
          <p:nvPr/>
        </p:nvSpPr>
        <p:spPr bwMode="auto">
          <a:xfrm>
            <a:off x="3736054" y="5292511"/>
            <a:ext cx="2014357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grpSp>
        <p:nvGrpSpPr>
          <p:cNvPr id="337" name="Group 336"/>
          <p:cNvGrpSpPr/>
          <p:nvPr/>
        </p:nvGrpSpPr>
        <p:grpSpPr>
          <a:xfrm>
            <a:off x="3568313" y="4107949"/>
            <a:ext cx="64466" cy="1197462"/>
            <a:chOff x="3616834" y="4112131"/>
            <a:chExt cx="64466" cy="1197462"/>
          </a:xfrm>
        </p:grpSpPr>
        <p:sp>
          <p:nvSpPr>
            <p:cNvPr id="322" name="Rectangle 229"/>
            <p:cNvSpPr>
              <a:spLocks noChangeArrowheads="1"/>
            </p:cNvSpPr>
            <p:nvPr/>
          </p:nvSpPr>
          <p:spPr bwMode="auto">
            <a:xfrm>
              <a:off x="3659412" y="5248122"/>
              <a:ext cx="21888" cy="61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3" name="Rectangle 230"/>
            <p:cNvSpPr>
              <a:spLocks noChangeArrowheads="1"/>
            </p:cNvSpPr>
            <p:nvPr/>
          </p:nvSpPr>
          <p:spPr bwMode="auto">
            <a:xfrm>
              <a:off x="3616834" y="4963672"/>
              <a:ext cx="54720" cy="61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0.3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4" name="Rectangle 231"/>
            <p:cNvSpPr>
              <a:spLocks noChangeArrowheads="1"/>
            </p:cNvSpPr>
            <p:nvPr/>
          </p:nvSpPr>
          <p:spPr bwMode="auto">
            <a:xfrm>
              <a:off x="3616834" y="4679221"/>
              <a:ext cx="54720" cy="61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0.6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5" name="Rectangle 232"/>
            <p:cNvSpPr>
              <a:spLocks noChangeArrowheads="1"/>
            </p:cNvSpPr>
            <p:nvPr/>
          </p:nvSpPr>
          <p:spPr bwMode="auto">
            <a:xfrm>
              <a:off x="3616834" y="4396582"/>
              <a:ext cx="54720" cy="61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0.9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6" name="Rectangle 233"/>
            <p:cNvSpPr>
              <a:spLocks noChangeArrowheads="1"/>
            </p:cNvSpPr>
            <p:nvPr/>
          </p:nvSpPr>
          <p:spPr bwMode="auto">
            <a:xfrm>
              <a:off x="3616834" y="4112131"/>
              <a:ext cx="54720" cy="61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1.2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341" name="Group 340"/>
          <p:cNvGrpSpPr/>
          <p:nvPr/>
        </p:nvGrpSpPr>
        <p:grpSpPr>
          <a:xfrm>
            <a:off x="3355516" y="3666363"/>
            <a:ext cx="899155" cy="1968670"/>
            <a:chOff x="4066610" y="267238"/>
            <a:chExt cx="899155" cy="1968670"/>
          </a:xfrm>
        </p:grpSpPr>
        <p:sp>
          <p:nvSpPr>
            <p:cNvPr id="343" name="TextBox 342"/>
            <p:cNvSpPr txBox="1"/>
            <p:nvPr/>
          </p:nvSpPr>
          <p:spPr>
            <a:xfrm>
              <a:off x="4490955" y="520103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/>
                <a:t>PsbB</a:t>
              </a:r>
            </a:p>
          </p:txBody>
        </p:sp>
        <p:sp>
          <p:nvSpPr>
            <p:cNvPr id="344" name="TextBox 152">
              <a:extLst>
                <a:ext uri="{FF2B5EF4-FFF2-40B4-BE49-F238E27FC236}">
                  <a16:creationId xmlns:a16="http://schemas.microsoft.com/office/drawing/2014/main" id="{00000000-0008-0000-1300-00000C000000}"/>
                </a:ext>
              </a:extLst>
            </p:cNvPr>
            <p:cNvSpPr txBox="1"/>
            <p:nvPr/>
          </p:nvSpPr>
          <p:spPr>
            <a:xfrm rot="16200000">
              <a:off x="3197691" y="1136157"/>
              <a:ext cx="1968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900" b="1" dirty="0">
                  <a:cs typeface="+mj-cs"/>
                </a:rPr>
                <a:t>Relative expression</a:t>
              </a:r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750731" y="6145804"/>
            <a:ext cx="2125758" cy="1137279"/>
            <a:chOff x="273051" y="6462713"/>
            <a:chExt cx="4375150" cy="2098447"/>
          </a:xfrm>
        </p:grpSpPr>
        <p:sp>
          <p:nvSpPr>
            <p:cNvPr id="350" name="Rectangle 248"/>
            <p:cNvSpPr>
              <a:spLocks noChangeArrowheads="1"/>
            </p:cNvSpPr>
            <p:nvPr/>
          </p:nvSpPr>
          <p:spPr bwMode="auto">
            <a:xfrm>
              <a:off x="566738" y="7388226"/>
              <a:ext cx="334963" cy="1143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1" name="Rectangle 249"/>
            <p:cNvSpPr>
              <a:spLocks noChangeArrowheads="1"/>
            </p:cNvSpPr>
            <p:nvPr/>
          </p:nvSpPr>
          <p:spPr bwMode="auto">
            <a:xfrm>
              <a:off x="566738" y="7388226"/>
              <a:ext cx="334963" cy="11430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2" name="Rectangle 250"/>
            <p:cNvSpPr>
              <a:spLocks noChangeArrowheads="1"/>
            </p:cNvSpPr>
            <p:nvPr/>
          </p:nvSpPr>
          <p:spPr bwMode="auto">
            <a:xfrm>
              <a:off x="1169988" y="7167563"/>
              <a:ext cx="325438" cy="13636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3" name="Rectangle 251"/>
            <p:cNvSpPr>
              <a:spLocks noChangeArrowheads="1"/>
            </p:cNvSpPr>
            <p:nvPr/>
          </p:nvSpPr>
          <p:spPr bwMode="auto">
            <a:xfrm>
              <a:off x="1169988" y="7167563"/>
              <a:ext cx="325438" cy="136366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4" name="Rectangle 252"/>
            <p:cNvSpPr>
              <a:spLocks noChangeArrowheads="1"/>
            </p:cNvSpPr>
            <p:nvPr/>
          </p:nvSpPr>
          <p:spPr bwMode="auto">
            <a:xfrm>
              <a:off x="1773238" y="7137401"/>
              <a:ext cx="327025" cy="139382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5" name="Rectangle 253"/>
            <p:cNvSpPr>
              <a:spLocks noChangeArrowheads="1"/>
            </p:cNvSpPr>
            <p:nvPr/>
          </p:nvSpPr>
          <p:spPr bwMode="auto">
            <a:xfrm>
              <a:off x="1773238" y="7137401"/>
              <a:ext cx="327025" cy="1393825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6" name="Rectangle 254"/>
            <p:cNvSpPr>
              <a:spLocks noChangeArrowheads="1"/>
            </p:cNvSpPr>
            <p:nvPr/>
          </p:nvSpPr>
          <p:spPr bwMode="auto">
            <a:xfrm>
              <a:off x="2981326" y="7272338"/>
              <a:ext cx="325438" cy="12588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7" name="Rectangle 255"/>
            <p:cNvSpPr>
              <a:spLocks noChangeArrowheads="1"/>
            </p:cNvSpPr>
            <p:nvPr/>
          </p:nvSpPr>
          <p:spPr bwMode="auto">
            <a:xfrm>
              <a:off x="2981326" y="7272338"/>
              <a:ext cx="325438" cy="125888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8" name="Rectangle 256"/>
            <p:cNvSpPr>
              <a:spLocks noChangeArrowheads="1"/>
            </p:cNvSpPr>
            <p:nvPr/>
          </p:nvSpPr>
          <p:spPr bwMode="auto">
            <a:xfrm>
              <a:off x="3575051" y="7983538"/>
              <a:ext cx="327025" cy="5476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59" name="Rectangle 257"/>
            <p:cNvSpPr>
              <a:spLocks noChangeArrowheads="1"/>
            </p:cNvSpPr>
            <p:nvPr/>
          </p:nvSpPr>
          <p:spPr bwMode="auto">
            <a:xfrm>
              <a:off x="3575051" y="7983538"/>
              <a:ext cx="327025" cy="54768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0" name="Rectangle 258"/>
            <p:cNvSpPr>
              <a:spLocks noChangeArrowheads="1"/>
            </p:cNvSpPr>
            <p:nvPr/>
          </p:nvSpPr>
          <p:spPr bwMode="auto">
            <a:xfrm>
              <a:off x="4179888" y="8405813"/>
              <a:ext cx="325438" cy="12541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1" name="Rectangle 259"/>
            <p:cNvSpPr>
              <a:spLocks noChangeArrowheads="1"/>
            </p:cNvSpPr>
            <p:nvPr/>
          </p:nvSpPr>
          <p:spPr bwMode="auto">
            <a:xfrm>
              <a:off x="4179888" y="8405813"/>
              <a:ext cx="325438" cy="12541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2" name="Freeform 260"/>
            <p:cNvSpPr>
              <a:spLocks noEditPoints="1"/>
            </p:cNvSpPr>
            <p:nvPr/>
          </p:nvSpPr>
          <p:spPr bwMode="auto">
            <a:xfrm>
              <a:off x="700088" y="7262813"/>
              <a:ext cx="57150" cy="249238"/>
            </a:xfrm>
            <a:custGeom>
              <a:avLst/>
              <a:gdLst>
                <a:gd name="T0" fmla="*/ 18 w 36"/>
                <a:gd name="T1" fmla="*/ 79 h 157"/>
                <a:gd name="T2" fmla="*/ 18 w 36"/>
                <a:gd name="T3" fmla="*/ 157 h 157"/>
                <a:gd name="T4" fmla="*/ 18 w 36"/>
                <a:gd name="T5" fmla="*/ 79 h 157"/>
                <a:gd name="T6" fmla="*/ 18 w 36"/>
                <a:gd name="T7" fmla="*/ 0 h 157"/>
                <a:gd name="T8" fmla="*/ 0 w 36"/>
                <a:gd name="T9" fmla="*/ 157 h 157"/>
                <a:gd name="T10" fmla="*/ 36 w 36"/>
                <a:gd name="T11" fmla="*/ 157 h 157"/>
                <a:gd name="T12" fmla="*/ 0 w 36"/>
                <a:gd name="T13" fmla="*/ 0 h 157"/>
                <a:gd name="T14" fmla="*/ 36 w 36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57">
                  <a:moveTo>
                    <a:pt x="18" y="79"/>
                  </a:moveTo>
                  <a:lnTo>
                    <a:pt x="18" y="157"/>
                  </a:lnTo>
                  <a:moveTo>
                    <a:pt x="18" y="79"/>
                  </a:moveTo>
                  <a:lnTo>
                    <a:pt x="18" y="0"/>
                  </a:lnTo>
                  <a:moveTo>
                    <a:pt x="0" y="157"/>
                  </a:moveTo>
                  <a:lnTo>
                    <a:pt x="36" y="157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3" name="Freeform 261"/>
            <p:cNvSpPr>
              <a:spLocks noEditPoints="1"/>
            </p:cNvSpPr>
            <p:nvPr/>
          </p:nvSpPr>
          <p:spPr bwMode="auto">
            <a:xfrm>
              <a:off x="1303338" y="7099301"/>
              <a:ext cx="58738" cy="134938"/>
            </a:xfrm>
            <a:custGeom>
              <a:avLst/>
              <a:gdLst>
                <a:gd name="T0" fmla="*/ 19 w 37"/>
                <a:gd name="T1" fmla="*/ 43 h 85"/>
                <a:gd name="T2" fmla="*/ 19 w 37"/>
                <a:gd name="T3" fmla="*/ 85 h 85"/>
                <a:gd name="T4" fmla="*/ 19 w 37"/>
                <a:gd name="T5" fmla="*/ 43 h 85"/>
                <a:gd name="T6" fmla="*/ 19 w 37"/>
                <a:gd name="T7" fmla="*/ 0 h 85"/>
                <a:gd name="T8" fmla="*/ 0 w 37"/>
                <a:gd name="T9" fmla="*/ 85 h 85"/>
                <a:gd name="T10" fmla="*/ 37 w 37"/>
                <a:gd name="T11" fmla="*/ 85 h 85"/>
                <a:gd name="T12" fmla="*/ 0 w 37"/>
                <a:gd name="T13" fmla="*/ 0 h 85"/>
                <a:gd name="T14" fmla="*/ 37 w 3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85">
                  <a:moveTo>
                    <a:pt x="19" y="43"/>
                  </a:moveTo>
                  <a:lnTo>
                    <a:pt x="19" y="85"/>
                  </a:lnTo>
                  <a:moveTo>
                    <a:pt x="19" y="43"/>
                  </a:moveTo>
                  <a:lnTo>
                    <a:pt x="19" y="0"/>
                  </a:lnTo>
                  <a:moveTo>
                    <a:pt x="0" y="85"/>
                  </a:moveTo>
                  <a:lnTo>
                    <a:pt x="37" y="85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4" name="Freeform 262"/>
            <p:cNvSpPr>
              <a:spLocks noEditPoints="1"/>
            </p:cNvSpPr>
            <p:nvPr/>
          </p:nvSpPr>
          <p:spPr bwMode="auto">
            <a:xfrm>
              <a:off x="1908176" y="7004051"/>
              <a:ext cx="57150" cy="277813"/>
            </a:xfrm>
            <a:custGeom>
              <a:avLst/>
              <a:gdLst>
                <a:gd name="T0" fmla="*/ 18 w 36"/>
                <a:gd name="T1" fmla="*/ 84 h 175"/>
                <a:gd name="T2" fmla="*/ 18 w 36"/>
                <a:gd name="T3" fmla="*/ 175 h 175"/>
                <a:gd name="T4" fmla="*/ 18 w 36"/>
                <a:gd name="T5" fmla="*/ 84 h 175"/>
                <a:gd name="T6" fmla="*/ 18 w 36"/>
                <a:gd name="T7" fmla="*/ 0 h 175"/>
                <a:gd name="T8" fmla="*/ 0 w 36"/>
                <a:gd name="T9" fmla="*/ 175 h 175"/>
                <a:gd name="T10" fmla="*/ 36 w 36"/>
                <a:gd name="T11" fmla="*/ 175 h 175"/>
                <a:gd name="T12" fmla="*/ 0 w 36"/>
                <a:gd name="T13" fmla="*/ 0 h 175"/>
                <a:gd name="T14" fmla="*/ 36 w 36"/>
                <a:gd name="T1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75">
                  <a:moveTo>
                    <a:pt x="18" y="84"/>
                  </a:moveTo>
                  <a:lnTo>
                    <a:pt x="18" y="175"/>
                  </a:lnTo>
                  <a:moveTo>
                    <a:pt x="18" y="84"/>
                  </a:moveTo>
                  <a:lnTo>
                    <a:pt x="18" y="0"/>
                  </a:lnTo>
                  <a:moveTo>
                    <a:pt x="0" y="175"/>
                  </a:moveTo>
                  <a:lnTo>
                    <a:pt x="36" y="175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5" name="Freeform 263"/>
            <p:cNvSpPr>
              <a:spLocks noEditPoints="1"/>
            </p:cNvSpPr>
            <p:nvPr/>
          </p:nvSpPr>
          <p:spPr bwMode="auto">
            <a:xfrm>
              <a:off x="3114676" y="6965951"/>
              <a:ext cx="58738" cy="623888"/>
            </a:xfrm>
            <a:custGeom>
              <a:avLst/>
              <a:gdLst>
                <a:gd name="T0" fmla="*/ 19 w 37"/>
                <a:gd name="T1" fmla="*/ 193 h 393"/>
                <a:gd name="T2" fmla="*/ 19 w 37"/>
                <a:gd name="T3" fmla="*/ 393 h 393"/>
                <a:gd name="T4" fmla="*/ 19 w 37"/>
                <a:gd name="T5" fmla="*/ 193 h 393"/>
                <a:gd name="T6" fmla="*/ 19 w 37"/>
                <a:gd name="T7" fmla="*/ 0 h 393"/>
                <a:gd name="T8" fmla="*/ 0 w 37"/>
                <a:gd name="T9" fmla="*/ 393 h 393"/>
                <a:gd name="T10" fmla="*/ 37 w 37"/>
                <a:gd name="T11" fmla="*/ 393 h 393"/>
                <a:gd name="T12" fmla="*/ 0 w 37"/>
                <a:gd name="T13" fmla="*/ 0 h 393"/>
                <a:gd name="T14" fmla="*/ 37 w 37"/>
                <a:gd name="T15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93">
                  <a:moveTo>
                    <a:pt x="19" y="193"/>
                  </a:moveTo>
                  <a:lnTo>
                    <a:pt x="19" y="393"/>
                  </a:lnTo>
                  <a:moveTo>
                    <a:pt x="19" y="193"/>
                  </a:moveTo>
                  <a:lnTo>
                    <a:pt x="19" y="0"/>
                  </a:lnTo>
                  <a:moveTo>
                    <a:pt x="0" y="393"/>
                  </a:moveTo>
                  <a:lnTo>
                    <a:pt x="37" y="393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6" name="Freeform 264"/>
            <p:cNvSpPr>
              <a:spLocks noEditPoints="1"/>
            </p:cNvSpPr>
            <p:nvPr/>
          </p:nvSpPr>
          <p:spPr bwMode="auto">
            <a:xfrm>
              <a:off x="3709988" y="7915276"/>
              <a:ext cx="57150" cy="134938"/>
            </a:xfrm>
            <a:custGeom>
              <a:avLst/>
              <a:gdLst>
                <a:gd name="T0" fmla="*/ 18 w 36"/>
                <a:gd name="T1" fmla="*/ 43 h 85"/>
                <a:gd name="T2" fmla="*/ 18 w 36"/>
                <a:gd name="T3" fmla="*/ 85 h 85"/>
                <a:gd name="T4" fmla="*/ 18 w 36"/>
                <a:gd name="T5" fmla="*/ 43 h 85"/>
                <a:gd name="T6" fmla="*/ 18 w 36"/>
                <a:gd name="T7" fmla="*/ 0 h 85"/>
                <a:gd name="T8" fmla="*/ 0 w 36"/>
                <a:gd name="T9" fmla="*/ 85 h 85"/>
                <a:gd name="T10" fmla="*/ 36 w 36"/>
                <a:gd name="T11" fmla="*/ 85 h 85"/>
                <a:gd name="T12" fmla="*/ 0 w 36"/>
                <a:gd name="T13" fmla="*/ 0 h 85"/>
                <a:gd name="T14" fmla="*/ 36 w 36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85">
                  <a:moveTo>
                    <a:pt x="18" y="43"/>
                  </a:moveTo>
                  <a:lnTo>
                    <a:pt x="18" y="85"/>
                  </a:lnTo>
                  <a:moveTo>
                    <a:pt x="18" y="43"/>
                  </a:moveTo>
                  <a:lnTo>
                    <a:pt x="18" y="0"/>
                  </a:lnTo>
                  <a:moveTo>
                    <a:pt x="0" y="85"/>
                  </a:moveTo>
                  <a:lnTo>
                    <a:pt x="36" y="85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7" name="Freeform 265"/>
            <p:cNvSpPr>
              <a:spLocks noEditPoints="1"/>
            </p:cNvSpPr>
            <p:nvPr/>
          </p:nvSpPr>
          <p:spPr bwMode="auto">
            <a:xfrm>
              <a:off x="4313238" y="8396288"/>
              <a:ext cx="57150" cy="19050"/>
            </a:xfrm>
            <a:custGeom>
              <a:avLst/>
              <a:gdLst>
                <a:gd name="T0" fmla="*/ 18 w 36"/>
                <a:gd name="T1" fmla="*/ 6 h 12"/>
                <a:gd name="T2" fmla="*/ 18 w 36"/>
                <a:gd name="T3" fmla="*/ 12 h 12"/>
                <a:gd name="T4" fmla="*/ 18 w 36"/>
                <a:gd name="T5" fmla="*/ 6 h 12"/>
                <a:gd name="T6" fmla="*/ 18 w 36"/>
                <a:gd name="T7" fmla="*/ 0 h 12"/>
                <a:gd name="T8" fmla="*/ 0 w 36"/>
                <a:gd name="T9" fmla="*/ 12 h 12"/>
                <a:gd name="T10" fmla="*/ 36 w 36"/>
                <a:gd name="T11" fmla="*/ 12 h 12"/>
                <a:gd name="T12" fmla="*/ 0 w 36"/>
                <a:gd name="T13" fmla="*/ 0 h 12"/>
                <a:gd name="T14" fmla="*/ 36 w 36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2">
                  <a:moveTo>
                    <a:pt x="18" y="6"/>
                  </a:moveTo>
                  <a:lnTo>
                    <a:pt x="18" y="12"/>
                  </a:lnTo>
                  <a:moveTo>
                    <a:pt x="18" y="6"/>
                  </a:moveTo>
                  <a:lnTo>
                    <a:pt x="18" y="0"/>
                  </a:lnTo>
                  <a:moveTo>
                    <a:pt x="0" y="12"/>
                  </a:moveTo>
                  <a:lnTo>
                    <a:pt x="36" y="12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8" name="Line 266"/>
            <p:cNvSpPr>
              <a:spLocks noChangeShapeType="1"/>
            </p:cNvSpPr>
            <p:nvPr/>
          </p:nvSpPr>
          <p:spPr bwMode="auto">
            <a:xfrm flipV="1">
              <a:off x="431801" y="6532563"/>
              <a:ext cx="0" cy="19986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69" name="Freeform 267"/>
            <p:cNvSpPr>
              <a:spLocks noEditPoints="1"/>
            </p:cNvSpPr>
            <p:nvPr/>
          </p:nvSpPr>
          <p:spPr bwMode="auto">
            <a:xfrm>
              <a:off x="393701" y="6532563"/>
              <a:ext cx="38100" cy="1998663"/>
            </a:xfrm>
            <a:custGeom>
              <a:avLst/>
              <a:gdLst>
                <a:gd name="T0" fmla="*/ 0 w 24"/>
                <a:gd name="T1" fmla="*/ 1259 h 1259"/>
                <a:gd name="T2" fmla="*/ 24 w 24"/>
                <a:gd name="T3" fmla="*/ 1259 h 1259"/>
                <a:gd name="T4" fmla="*/ 0 w 24"/>
                <a:gd name="T5" fmla="*/ 944 h 1259"/>
                <a:gd name="T6" fmla="*/ 24 w 24"/>
                <a:gd name="T7" fmla="*/ 944 h 1259"/>
                <a:gd name="T8" fmla="*/ 0 w 24"/>
                <a:gd name="T9" fmla="*/ 629 h 1259"/>
                <a:gd name="T10" fmla="*/ 24 w 24"/>
                <a:gd name="T11" fmla="*/ 629 h 1259"/>
                <a:gd name="T12" fmla="*/ 0 w 24"/>
                <a:gd name="T13" fmla="*/ 315 h 1259"/>
                <a:gd name="T14" fmla="*/ 24 w 24"/>
                <a:gd name="T15" fmla="*/ 315 h 1259"/>
                <a:gd name="T16" fmla="*/ 0 w 24"/>
                <a:gd name="T17" fmla="*/ 0 h 1259"/>
                <a:gd name="T18" fmla="*/ 24 w 24"/>
                <a:gd name="T19" fmla="*/ 0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259">
                  <a:moveTo>
                    <a:pt x="0" y="1259"/>
                  </a:moveTo>
                  <a:lnTo>
                    <a:pt x="24" y="1259"/>
                  </a:lnTo>
                  <a:moveTo>
                    <a:pt x="0" y="944"/>
                  </a:moveTo>
                  <a:lnTo>
                    <a:pt x="24" y="944"/>
                  </a:lnTo>
                  <a:moveTo>
                    <a:pt x="0" y="629"/>
                  </a:moveTo>
                  <a:lnTo>
                    <a:pt x="24" y="629"/>
                  </a:lnTo>
                  <a:moveTo>
                    <a:pt x="0" y="315"/>
                  </a:moveTo>
                  <a:lnTo>
                    <a:pt x="24" y="315"/>
                  </a:lnTo>
                  <a:moveTo>
                    <a:pt x="0" y="0"/>
                  </a:moveTo>
                  <a:lnTo>
                    <a:pt x="24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70" name="Line 268"/>
            <p:cNvSpPr>
              <a:spLocks noChangeShapeType="1"/>
            </p:cNvSpPr>
            <p:nvPr/>
          </p:nvSpPr>
          <p:spPr bwMode="auto">
            <a:xfrm>
              <a:off x="431801" y="8531226"/>
              <a:ext cx="421640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371" name="Rectangle 269"/>
            <p:cNvSpPr>
              <a:spLocks noChangeArrowheads="1"/>
            </p:cNvSpPr>
            <p:nvPr/>
          </p:nvSpPr>
          <p:spPr bwMode="auto">
            <a:xfrm>
              <a:off x="273051" y="845343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2" name="Rectangle 270"/>
            <p:cNvSpPr>
              <a:spLocks noChangeArrowheads="1"/>
            </p:cNvSpPr>
            <p:nvPr/>
          </p:nvSpPr>
          <p:spPr bwMode="auto">
            <a:xfrm>
              <a:off x="273051" y="7954963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3" name="Rectangle 271"/>
            <p:cNvSpPr>
              <a:spLocks noChangeArrowheads="1"/>
            </p:cNvSpPr>
            <p:nvPr/>
          </p:nvSpPr>
          <p:spPr bwMode="auto">
            <a:xfrm>
              <a:off x="273051" y="745648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4" name="Rectangle 272"/>
            <p:cNvSpPr>
              <a:spLocks noChangeArrowheads="1"/>
            </p:cNvSpPr>
            <p:nvPr/>
          </p:nvSpPr>
          <p:spPr bwMode="auto">
            <a:xfrm>
              <a:off x="273051" y="6961188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3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75" name="Rectangle 273"/>
            <p:cNvSpPr>
              <a:spLocks noChangeArrowheads="1"/>
            </p:cNvSpPr>
            <p:nvPr/>
          </p:nvSpPr>
          <p:spPr bwMode="auto">
            <a:xfrm>
              <a:off x="273051" y="6462713"/>
              <a:ext cx="448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389" name="Group 388"/>
          <p:cNvGrpSpPr/>
          <p:nvPr/>
        </p:nvGrpSpPr>
        <p:grpSpPr>
          <a:xfrm>
            <a:off x="455559" y="5677799"/>
            <a:ext cx="883007" cy="1968670"/>
            <a:chOff x="4066610" y="267238"/>
            <a:chExt cx="883007" cy="1968670"/>
          </a:xfrm>
        </p:grpSpPr>
        <p:sp>
          <p:nvSpPr>
            <p:cNvPr id="391" name="TextBox 390"/>
            <p:cNvSpPr txBox="1"/>
            <p:nvPr/>
          </p:nvSpPr>
          <p:spPr>
            <a:xfrm>
              <a:off x="4486029" y="540641"/>
              <a:ext cx="4635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/>
                <a:t>PsbC</a:t>
              </a:r>
            </a:p>
          </p:txBody>
        </p:sp>
        <p:sp>
          <p:nvSpPr>
            <p:cNvPr id="392" name="TextBox 152">
              <a:extLst>
                <a:ext uri="{FF2B5EF4-FFF2-40B4-BE49-F238E27FC236}">
                  <a16:creationId xmlns:a16="http://schemas.microsoft.com/office/drawing/2014/main" id="{00000000-0008-0000-1300-00000C000000}"/>
                </a:ext>
              </a:extLst>
            </p:cNvPr>
            <p:cNvSpPr txBox="1"/>
            <p:nvPr/>
          </p:nvSpPr>
          <p:spPr>
            <a:xfrm rot="16200000">
              <a:off x="3197691" y="1136157"/>
              <a:ext cx="1968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900" b="1" dirty="0">
                  <a:cs typeface="+mj-cs"/>
                </a:rPr>
                <a:t>Relative expression</a:t>
              </a:r>
            </a:p>
          </p:txBody>
        </p:sp>
      </p:grpSp>
      <p:sp>
        <p:nvSpPr>
          <p:cNvPr id="399" name="Rectangle 288"/>
          <p:cNvSpPr>
            <a:spLocks noChangeArrowheads="1"/>
          </p:cNvSpPr>
          <p:nvPr/>
        </p:nvSpPr>
        <p:spPr bwMode="auto">
          <a:xfrm>
            <a:off x="3873909" y="6330967"/>
            <a:ext cx="162321" cy="92264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0" name="Rectangle 289"/>
          <p:cNvSpPr>
            <a:spLocks noChangeArrowheads="1"/>
          </p:cNvSpPr>
          <p:nvPr/>
        </p:nvSpPr>
        <p:spPr bwMode="auto">
          <a:xfrm>
            <a:off x="3873909" y="6330967"/>
            <a:ext cx="162321" cy="922641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1" name="Rectangle 290"/>
          <p:cNvSpPr>
            <a:spLocks noChangeArrowheads="1"/>
          </p:cNvSpPr>
          <p:nvPr/>
        </p:nvSpPr>
        <p:spPr bwMode="auto">
          <a:xfrm>
            <a:off x="4170046" y="6497592"/>
            <a:ext cx="157571" cy="75601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2" name="Rectangle 291"/>
          <p:cNvSpPr>
            <a:spLocks noChangeArrowheads="1"/>
          </p:cNvSpPr>
          <p:nvPr/>
        </p:nvSpPr>
        <p:spPr bwMode="auto">
          <a:xfrm>
            <a:off x="4170046" y="6497592"/>
            <a:ext cx="157571" cy="75601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3" name="Rectangle 292"/>
          <p:cNvSpPr>
            <a:spLocks noChangeArrowheads="1"/>
          </p:cNvSpPr>
          <p:nvPr/>
        </p:nvSpPr>
        <p:spPr bwMode="auto">
          <a:xfrm>
            <a:off x="4461432" y="6341603"/>
            <a:ext cx="163113" cy="912006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4" name="Rectangle 293"/>
          <p:cNvSpPr>
            <a:spLocks noChangeArrowheads="1"/>
          </p:cNvSpPr>
          <p:nvPr/>
        </p:nvSpPr>
        <p:spPr bwMode="auto">
          <a:xfrm>
            <a:off x="4461432" y="6341603"/>
            <a:ext cx="163113" cy="91200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5" name="Rectangle 294"/>
          <p:cNvSpPr>
            <a:spLocks noChangeArrowheads="1"/>
          </p:cNvSpPr>
          <p:nvPr/>
        </p:nvSpPr>
        <p:spPr bwMode="auto">
          <a:xfrm>
            <a:off x="5049748" y="6712077"/>
            <a:ext cx="162321" cy="54153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6" name="Rectangle 295"/>
          <p:cNvSpPr>
            <a:spLocks noChangeArrowheads="1"/>
          </p:cNvSpPr>
          <p:nvPr/>
        </p:nvSpPr>
        <p:spPr bwMode="auto">
          <a:xfrm>
            <a:off x="5049748" y="6712077"/>
            <a:ext cx="162321" cy="541531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7" name="Rectangle 296"/>
          <p:cNvSpPr>
            <a:spLocks noChangeArrowheads="1"/>
          </p:cNvSpPr>
          <p:nvPr/>
        </p:nvSpPr>
        <p:spPr bwMode="auto">
          <a:xfrm>
            <a:off x="5345885" y="7016965"/>
            <a:ext cx="158362" cy="23664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8" name="Rectangle 297"/>
          <p:cNvSpPr>
            <a:spLocks noChangeArrowheads="1"/>
          </p:cNvSpPr>
          <p:nvPr/>
        </p:nvSpPr>
        <p:spPr bwMode="auto">
          <a:xfrm>
            <a:off x="5345885" y="7016965"/>
            <a:ext cx="158362" cy="236643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9" name="Rectangle 298"/>
          <p:cNvSpPr>
            <a:spLocks noChangeArrowheads="1"/>
          </p:cNvSpPr>
          <p:nvPr/>
        </p:nvSpPr>
        <p:spPr bwMode="auto">
          <a:xfrm>
            <a:off x="5638063" y="6877816"/>
            <a:ext cx="162321" cy="375792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0" name="Rectangle 299"/>
          <p:cNvSpPr>
            <a:spLocks noChangeArrowheads="1"/>
          </p:cNvSpPr>
          <p:nvPr/>
        </p:nvSpPr>
        <p:spPr bwMode="auto">
          <a:xfrm>
            <a:off x="5638063" y="6877816"/>
            <a:ext cx="162321" cy="375792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1" name="Freeform 300"/>
          <p:cNvSpPr>
            <a:spLocks noEditPoints="1"/>
          </p:cNvSpPr>
          <p:nvPr/>
        </p:nvSpPr>
        <p:spPr bwMode="auto">
          <a:xfrm>
            <a:off x="3940421" y="6309696"/>
            <a:ext cx="29297" cy="47860"/>
          </a:xfrm>
          <a:custGeom>
            <a:avLst/>
            <a:gdLst>
              <a:gd name="T0" fmla="*/ 18 w 37"/>
              <a:gd name="T1" fmla="*/ 24 h 54"/>
              <a:gd name="T2" fmla="*/ 18 w 37"/>
              <a:gd name="T3" fmla="*/ 54 h 54"/>
              <a:gd name="T4" fmla="*/ 18 w 37"/>
              <a:gd name="T5" fmla="*/ 24 h 54"/>
              <a:gd name="T6" fmla="*/ 18 w 37"/>
              <a:gd name="T7" fmla="*/ 0 h 54"/>
              <a:gd name="T8" fmla="*/ 0 w 37"/>
              <a:gd name="T9" fmla="*/ 54 h 54"/>
              <a:gd name="T10" fmla="*/ 37 w 37"/>
              <a:gd name="T11" fmla="*/ 54 h 54"/>
              <a:gd name="T12" fmla="*/ 0 w 37"/>
              <a:gd name="T13" fmla="*/ 0 h 54"/>
              <a:gd name="T14" fmla="*/ 37 w 37"/>
              <a:gd name="T1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54">
                <a:moveTo>
                  <a:pt x="18" y="24"/>
                </a:moveTo>
                <a:lnTo>
                  <a:pt x="18" y="54"/>
                </a:lnTo>
                <a:moveTo>
                  <a:pt x="18" y="24"/>
                </a:moveTo>
                <a:lnTo>
                  <a:pt x="18" y="0"/>
                </a:lnTo>
                <a:moveTo>
                  <a:pt x="0" y="54"/>
                </a:moveTo>
                <a:lnTo>
                  <a:pt x="37" y="54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2" name="Freeform 301"/>
          <p:cNvSpPr>
            <a:spLocks noEditPoints="1"/>
          </p:cNvSpPr>
          <p:nvPr/>
        </p:nvSpPr>
        <p:spPr bwMode="auto">
          <a:xfrm>
            <a:off x="4232599" y="6481639"/>
            <a:ext cx="28505" cy="31907"/>
          </a:xfrm>
          <a:custGeom>
            <a:avLst/>
            <a:gdLst>
              <a:gd name="T0" fmla="*/ 18 w 36"/>
              <a:gd name="T1" fmla="*/ 18 h 36"/>
              <a:gd name="T2" fmla="*/ 18 w 36"/>
              <a:gd name="T3" fmla="*/ 36 h 36"/>
              <a:gd name="T4" fmla="*/ 18 w 36"/>
              <a:gd name="T5" fmla="*/ 18 h 36"/>
              <a:gd name="T6" fmla="*/ 18 w 36"/>
              <a:gd name="T7" fmla="*/ 0 h 36"/>
              <a:gd name="T8" fmla="*/ 0 w 36"/>
              <a:gd name="T9" fmla="*/ 36 h 36"/>
              <a:gd name="T10" fmla="*/ 36 w 36"/>
              <a:gd name="T11" fmla="*/ 36 h 36"/>
              <a:gd name="T12" fmla="*/ 0 w 36"/>
              <a:gd name="T13" fmla="*/ 0 h 36"/>
              <a:gd name="T14" fmla="*/ 36 w 36"/>
              <a:gd name="T1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18"/>
                </a:moveTo>
                <a:lnTo>
                  <a:pt x="18" y="36"/>
                </a:lnTo>
                <a:moveTo>
                  <a:pt x="18" y="18"/>
                </a:moveTo>
                <a:lnTo>
                  <a:pt x="18" y="0"/>
                </a:lnTo>
                <a:moveTo>
                  <a:pt x="0" y="36"/>
                </a:moveTo>
                <a:lnTo>
                  <a:pt x="36" y="36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3" name="Freeform 302"/>
          <p:cNvSpPr>
            <a:spLocks noEditPoints="1"/>
          </p:cNvSpPr>
          <p:nvPr/>
        </p:nvSpPr>
        <p:spPr bwMode="auto">
          <a:xfrm>
            <a:off x="4528736" y="6320332"/>
            <a:ext cx="28505" cy="47860"/>
          </a:xfrm>
          <a:custGeom>
            <a:avLst/>
            <a:gdLst>
              <a:gd name="T0" fmla="*/ 18 w 36"/>
              <a:gd name="T1" fmla="*/ 24 h 54"/>
              <a:gd name="T2" fmla="*/ 18 w 36"/>
              <a:gd name="T3" fmla="*/ 54 h 54"/>
              <a:gd name="T4" fmla="*/ 18 w 36"/>
              <a:gd name="T5" fmla="*/ 24 h 54"/>
              <a:gd name="T6" fmla="*/ 18 w 36"/>
              <a:gd name="T7" fmla="*/ 0 h 54"/>
              <a:gd name="T8" fmla="*/ 0 w 36"/>
              <a:gd name="T9" fmla="*/ 54 h 54"/>
              <a:gd name="T10" fmla="*/ 36 w 36"/>
              <a:gd name="T11" fmla="*/ 54 h 54"/>
              <a:gd name="T12" fmla="*/ 0 w 36"/>
              <a:gd name="T13" fmla="*/ 0 h 54"/>
              <a:gd name="T14" fmla="*/ 36 w 36"/>
              <a:gd name="T1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54">
                <a:moveTo>
                  <a:pt x="18" y="24"/>
                </a:moveTo>
                <a:lnTo>
                  <a:pt x="18" y="54"/>
                </a:lnTo>
                <a:moveTo>
                  <a:pt x="18" y="24"/>
                </a:moveTo>
                <a:lnTo>
                  <a:pt x="18" y="0"/>
                </a:lnTo>
                <a:moveTo>
                  <a:pt x="0" y="54"/>
                </a:moveTo>
                <a:lnTo>
                  <a:pt x="36" y="54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4" name="Freeform 303"/>
          <p:cNvSpPr>
            <a:spLocks noEditPoints="1"/>
          </p:cNvSpPr>
          <p:nvPr/>
        </p:nvSpPr>
        <p:spPr bwMode="auto">
          <a:xfrm>
            <a:off x="5117052" y="6642060"/>
            <a:ext cx="28505" cy="144468"/>
          </a:xfrm>
          <a:custGeom>
            <a:avLst/>
            <a:gdLst>
              <a:gd name="T0" fmla="*/ 18 w 36"/>
              <a:gd name="T1" fmla="*/ 79 h 163"/>
              <a:gd name="T2" fmla="*/ 18 w 36"/>
              <a:gd name="T3" fmla="*/ 163 h 163"/>
              <a:gd name="T4" fmla="*/ 18 w 36"/>
              <a:gd name="T5" fmla="*/ 79 h 163"/>
              <a:gd name="T6" fmla="*/ 18 w 36"/>
              <a:gd name="T7" fmla="*/ 0 h 163"/>
              <a:gd name="T8" fmla="*/ 0 w 36"/>
              <a:gd name="T9" fmla="*/ 163 h 163"/>
              <a:gd name="T10" fmla="*/ 36 w 36"/>
              <a:gd name="T11" fmla="*/ 163 h 163"/>
              <a:gd name="T12" fmla="*/ 0 w 36"/>
              <a:gd name="T13" fmla="*/ 0 h 163"/>
              <a:gd name="T14" fmla="*/ 36 w 36"/>
              <a:gd name="T15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63">
                <a:moveTo>
                  <a:pt x="18" y="79"/>
                </a:moveTo>
                <a:lnTo>
                  <a:pt x="18" y="163"/>
                </a:lnTo>
                <a:moveTo>
                  <a:pt x="18" y="79"/>
                </a:moveTo>
                <a:lnTo>
                  <a:pt x="18" y="0"/>
                </a:lnTo>
                <a:moveTo>
                  <a:pt x="0" y="163"/>
                </a:moveTo>
                <a:lnTo>
                  <a:pt x="36" y="163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5" name="Freeform 304"/>
          <p:cNvSpPr>
            <a:spLocks noEditPoints="1"/>
          </p:cNvSpPr>
          <p:nvPr/>
        </p:nvSpPr>
        <p:spPr bwMode="auto">
          <a:xfrm>
            <a:off x="5408438" y="6995694"/>
            <a:ext cx="28505" cy="48747"/>
          </a:xfrm>
          <a:custGeom>
            <a:avLst/>
            <a:gdLst>
              <a:gd name="T0" fmla="*/ 18 w 36"/>
              <a:gd name="T1" fmla="*/ 24 h 55"/>
              <a:gd name="T2" fmla="*/ 18 w 36"/>
              <a:gd name="T3" fmla="*/ 55 h 55"/>
              <a:gd name="T4" fmla="*/ 18 w 36"/>
              <a:gd name="T5" fmla="*/ 24 h 55"/>
              <a:gd name="T6" fmla="*/ 18 w 36"/>
              <a:gd name="T7" fmla="*/ 0 h 55"/>
              <a:gd name="T8" fmla="*/ 0 w 36"/>
              <a:gd name="T9" fmla="*/ 55 h 55"/>
              <a:gd name="T10" fmla="*/ 36 w 36"/>
              <a:gd name="T11" fmla="*/ 55 h 55"/>
              <a:gd name="T12" fmla="*/ 0 w 36"/>
              <a:gd name="T13" fmla="*/ 0 h 55"/>
              <a:gd name="T14" fmla="*/ 36 w 36"/>
              <a:gd name="T15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55">
                <a:moveTo>
                  <a:pt x="18" y="24"/>
                </a:moveTo>
                <a:lnTo>
                  <a:pt x="18" y="55"/>
                </a:lnTo>
                <a:moveTo>
                  <a:pt x="18" y="24"/>
                </a:moveTo>
                <a:lnTo>
                  <a:pt x="18" y="0"/>
                </a:lnTo>
                <a:moveTo>
                  <a:pt x="0" y="55"/>
                </a:moveTo>
                <a:lnTo>
                  <a:pt x="36" y="55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6" name="Freeform 305"/>
          <p:cNvSpPr>
            <a:spLocks noEditPoints="1"/>
          </p:cNvSpPr>
          <p:nvPr/>
        </p:nvSpPr>
        <p:spPr bwMode="auto">
          <a:xfrm>
            <a:off x="5704576" y="6824638"/>
            <a:ext cx="28505" cy="101925"/>
          </a:xfrm>
          <a:custGeom>
            <a:avLst/>
            <a:gdLst>
              <a:gd name="T0" fmla="*/ 18 w 36"/>
              <a:gd name="T1" fmla="*/ 60 h 115"/>
              <a:gd name="T2" fmla="*/ 18 w 36"/>
              <a:gd name="T3" fmla="*/ 115 h 115"/>
              <a:gd name="T4" fmla="*/ 18 w 36"/>
              <a:gd name="T5" fmla="*/ 60 h 115"/>
              <a:gd name="T6" fmla="*/ 18 w 36"/>
              <a:gd name="T7" fmla="*/ 0 h 115"/>
              <a:gd name="T8" fmla="*/ 0 w 36"/>
              <a:gd name="T9" fmla="*/ 115 h 115"/>
              <a:gd name="T10" fmla="*/ 36 w 36"/>
              <a:gd name="T11" fmla="*/ 115 h 115"/>
              <a:gd name="T12" fmla="*/ 0 w 36"/>
              <a:gd name="T13" fmla="*/ 0 h 115"/>
              <a:gd name="T14" fmla="*/ 36 w 36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15">
                <a:moveTo>
                  <a:pt x="18" y="60"/>
                </a:moveTo>
                <a:lnTo>
                  <a:pt x="18" y="115"/>
                </a:lnTo>
                <a:moveTo>
                  <a:pt x="18" y="60"/>
                </a:moveTo>
                <a:lnTo>
                  <a:pt x="18" y="0"/>
                </a:lnTo>
                <a:moveTo>
                  <a:pt x="0" y="115"/>
                </a:moveTo>
                <a:lnTo>
                  <a:pt x="36" y="115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7" name="Line 306"/>
          <p:cNvSpPr>
            <a:spLocks noChangeShapeType="1"/>
          </p:cNvSpPr>
          <p:nvPr/>
        </p:nvSpPr>
        <p:spPr bwMode="auto">
          <a:xfrm flipV="1">
            <a:off x="3806605" y="6137753"/>
            <a:ext cx="0" cy="111585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8" name="Freeform 307"/>
          <p:cNvSpPr>
            <a:spLocks noEditPoints="1"/>
          </p:cNvSpPr>
          <p:nvPr/>
        </p:nvSpPr>
        <p:spPr bwMode="auto">
          <a:xfrm>
            <a:off x="3787601" y="6137753"/>
            <a:ext cx="19003" cy="1115855"/>
          </a:xfrm>
          <a:custGeom>
            <a:avLst/>
            <a:gdLst>
              <a:gd name="T0" fmla="*/ 0 w 24"/>
              <a:gd name="T1" fmla="*/ 1259 h 1259"/>
              <a:gd name="T2" fmla="*/ 24 w 24"/>
              <a:gd name="T3" fmla="*/ 1259 h 1259"/>
              <a:gd name="T4" fmla="*/ 0 w 24"/>
              <a:gd name="T5" fmla="*/ 944 h 1259"/>
              <a:gd name="T6" fmla="*/ 24 w 24"/>
              <a:gd name="T7" fmla="*/ 944 h 1259"/>
              <a:gd name="T8" fmla="*/ 0 w 24"/>
              <a:gd name="T9" fmla="*/ 629 h 1259"/>
              <a:gd name="T10" fmla="*/ 24 w 24"/>
              <a:gd name="T11" fmla="*/ 629 h 1259"/>
              <a:gd name="T12" fmla="*/ 0 w 24"/>
              <a:gd name="T13" fmla="*/ 315 h 1259"/>
              <a:gd name="T14" fmla="*/ 24 w 24"/>
              <a:gd name="T15" fmla="*/ 315 h 1259"/>
              <a:gd name="T16" fmla="*/ 0 w 24"/>
              <a:gd name="T17" fmla="*/ 0 h 1259"/>
              <a:gd name="T18" fmla="*/ 24 w 24"/>
              <a:gd name="T19" fmla="*/ 0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1259">
                <a:moveTo>
                  <a:pt x="0" y="1259"/>
                </a:moveTo>
                <a:lnTo>
                  <a:pt x="24" y="1259"/>
                </a:lnTo>
                <a:moveTo>
                  <a:pt x="0" y="944"/>
                </a:moveTo>
                <a:lnTo>
                  <a:pt x="24" y="944"/>
                </a:lnTo>
                <a:moveTo>
                  <a:pt x="0" y="629"/>
                </a:moveTo>
                <a:lnTo>
                  <a:pt x="24" y="629"/>
                </a:lnTo>
                <a:moveTo>
                  <a:pt x="0" y="315"/>
                </a:moveTo>
                <a:lnTo>
                  <a:pt x="24" y="315"/>
                </a:lnTo>
                <a:moveTo>
                  <a:pt x="0" y="0"/>
                </a:moveTo>
                <a:lnTo>
                  <a:pt x="24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9" name="Line 308"/>
          <p:cNvSpPr>
            <a:spLocks noChangeShapeType="1"/>
          </p:cNvSpPr>
          <p:nvPr/>
        </p:nvSpPr>
        <p:spPr bwMode="auto">
          <a:xfrm>
            <a:off x="3806605" y="7253608"/>
            <a:ext cx="2060292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grpSp>
        <p:nvGrpSpPr>
          <p:cNvPr id="435" name="Group 434"/>
          <p:cNvGrpSpPr/>
          <p:nvPr/>
        </p:nvGrpSpPr>
        <p:grpSpPr>
          <a:xfrm>
            <a:off x="3647092" y="6098756"/>
            <a:ext cx="92605" cy="1208504"/>
            <a:chOff x="3684666" y="6098756"/>
            <a:chExt cx="92605" cy="1208504"/>
          </a:xfrm>
        </p:grpSpPr>
        <p:sp>
          <p:nvSpPr>
            <p:cNvPr id="420" name="Rectangle 309"/>
            <p:cNvSpPr>
              <a:spLocks noChangeArrowheads="1"/>
            </p:cNvSpPr>
            <p:nvPr/>
          </p:nvSpPr>
          <p:spPr bwMode="auto">
            <a:xfrm>
              <a:off x="3728215" y="7210180"/>
              <a:ext cx="37042" cy="9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1" name="Rectangle 310"/>
            <p:cNvSpPr>
              <a:spLocks noChangeArrowheads="1"/>
            </p:cNvSpPr>
            <p:nvPr/>
          </p:nvSpPr>
          <p:spPr bwMode="auto">
            <a:xfrm>
              <a:off x="3684666" y="6931881"/>
              <a:ext cx="92605" cy="9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2" name="Rectangle 311"/>
            <p:cNvSpPr>
              <a:spLocks noChangeArrowheads="1"/>
            </p:cNvSpPr>
            <p:nvPr/>
          </p:nvSpPr>
          <p:spPr bwMode="auto">
            <a:xfrm>
              <a:off x="3684666" y="6653581"/>
              <a:ext cx="92605" cy="9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0.4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3" name="Rectangle 312"/>
            <p:cNvSpPr>
              <a:spLocks noChangeArrowheads="1"/>
            </p:cNvSpPr>
            <p:nvPr/>
          </p:nvSpPr>
          <p:spPr bwMode="auto">
            <a:xfrm>
              <a:off x="3684666" y="6377055"/>
              <a:ext cx="92605" cy="9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0.6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4" name="Rectangle 313"/>
            <p:cNvSpPr>
              <a:spLocks noChangeArrowheads="1"/>
            </p:cNvSpPr>
            <p:nvPr/>
          </p:nvSpPr>
          <p:spPr bwMode="auto">
            <a:xfrm>
              <a:off x="3684666" y="6098756"/>
              <a:ext cx="92605" cy="9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0.8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439" name="Group 438"/>
          <p:cNvGrpSpPr/>
          <p:nvPr/>
        </p:nvGrpSpPr>
        <p:grpSpPr>
          <a:xfrm>
            <a:off x="3444726" y="5671176"/>
            <a:ext cx="838561" cy="1968670"/>
            <a:chOff x="4066610" y="267238"/>
            <a:chExt cx="838561" cy="1968670"/>
          </a:xfrm>
        </p:grpSpPr>
        <p:sp>
          <p:nvSpPr>
            <p:cNvPr id="441" name="TextBox 440"/>
            <p:cNvSpPr txBox="1"/>
            <p:nvPr/>
          </p:nvSpPr>
          <p:spPr>
            <a:xfrm>
              <a:off x="4427155" y="520017"/>
              <a:ext cx="4780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/>
                <a:t>PsbD</a:t>
              </a:r>
            </a:p>
          </p:txBody>
        </p:sp>
        <p:sp>
          <p:nvSpPr>
            <p:cNvPr id="442" name="TextBox 152">
              <a:extLst>
                <a:ext uri="{FF2B5EF4-FFF2-40B4-BE49-F238E27FC236}">
                  <a16:creationId xmlns:a16="http://schemas.microsoft.com/office/drawing/2014/main" id="{00000000-0008-0000-1300-00000C000000}"/>
                </a:ext>
              </a:extLst>
            </p:cNvPr>
            <p:cNvSpPr txBox="1"/>
            <p:nvPr/>
          </p:nvSpPr>
          <p:spPr>
            <a:xfrm rot="16200000">
              <a:off x="3197691" y="1136157"/>
              <a:ext cx="196867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900" b="1" dirty="0">
                  <a:cs typeface="+mj-cs"/>
                </a:rPr>
                <a:t>Relative expression</a:t>
              </a:r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CAFCA3FE-4764-1A43-A902-A61DCA55B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26" y="7747977"/>
            <a:ext cx="6858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</a:t>
            </a:r>
            <a:r>
              <a:rPr kumimoji="0" lang="en-US" altLang="en-US" sz="12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kumimoji="0" lang="en-US" altLang="zh-CN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2A2A2A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Relative transcript levels of genes playing a role in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photosystem I (PsaA, PsaB, and LHCA), cytochrome B6F (cytB6F), and photosystem II (PsbA, PsbB, PsbC, PsbD) in leaves of soybean plants exposed to control or Na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SO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4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treatment for 24h.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were taken in the WT line and lines over-expressing [GmPgb1(S)17] or down-regulating [GmPgb1(RNAi)23]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GmPgb1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Values are means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of three biological replicates, each consisting of at least three plants. Letters indicate statistically significant differences (P&lt;0.05)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778282" y="662683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285" name="Rectangle 284"/>
          <p:cNvSpPr/>
          <p:nvPr/>
        </p:nvSpPr>
        <p:spPr>
          <a:xfrm>
            <a:off x="1063240" y="635497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287" name="Rectangle 286"/>
          <p:cNvSpPr/>
          <p:nvPr/>
        </p:nvSpPr>
        <p:spPr>
          <a:xfrm>
            <a:off x="1358895" y="462333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296" name="Rectangle 295"/>
          <p:cNvSpPr/>
          <p:nvPr/>
        </p:nvSpPr>
        <p:spPr>
          <a:xfrm>
            <a:off x="782570" y="2458032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297" name="Rectangle 296"/>
          <p:cNvSpPr/>
          <p:nvPr/>
        </p:nvSpPr>
        <p:spPr>
          <a:xfrm>
            <a:off x="1097650" y="2449422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298" name="Rectangle 297"/>
          <p:cNvSpPr/>
          <p:nvPr/>
        </p:nvSpPr>
        <p:spPr>
          <a:xfrm>
            <a:off x="1392289" y="2277947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299" name="Rectangle 298"/>
          <p:cNvSpPr/>
          <p:nvPr/>
        </p:nvSpPr>
        <p:spPr>
          <a:xfrm>
            <a:off x="864055" y="4328260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00" name="Rectangle 299"/>
          <p:cNvSpPr/>
          <p:nvPr/>
        </p:nvSpPr>
        <p:spPr>
          <a:xfrm>
            <a:off x="1138522" y="4156724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27" name="Rectangle 326"/>
          <p:cNvSpPr/>
          <p:nvPr/>
        </p:nvSpPr>
        <p:spPr>
          <a:xfrm>
            <a:off x="1440069" y="4321525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28" name="Rectangle 327"/>
          <p:cNvSpPr/>
          <p:nvPr/>
        </p:nvSpPr>
        <p:spPr>
          <a:xfrm>
            <a:off x="868540" y="6272759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329" name="Rectangle 328"/>
          <p:cNvSpPr/>
          <p:nvPr/>
        </p:nvSpPr>
        <p:spPr>
          <a:xfrm>
            <a:off x="1141952" y="6251820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330" name="Rectangle 329"/>
          <p:cNvSpPr/>
          <p:nvPr/>
        </p:nvSpPr>
        <p:spPr>
          <a:xfrm>
            <a:off x="1427840" y="6205751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331" name="Rectangle 330"/>
          <p:cNvSpPr/>
          <p:nvPr/>
        </p:nvSpPr>
        <p:spPr>
          <a:xfrm>
            <a:off x="2028053" y="6197259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332" name="Rectangle 331"/>
          <p:cNvSpPr/>
          <p:nvPr/>
        </p:nvSpPr>
        <p:spPr>
          <a:xfrm>
            <a:off x="3684983" y="440724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33" name="Rectangle 332"/>
          <p:cNvSpPr/>
          <p:nvPr/>
        </p:nvSpPr>
        <p:spPr>
          <a:xfrm>
            <a:off x="3987884" y="382291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34" name="Rectangle 333"/>
          <p:cNvSpPr/>
          <p:nvPr/>
        </p:nvSpPr>
        <p:spPr>
          <a:xfrm>
            <a:off x="4286378" y="324672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35" name="Rectangle 334"/>
          <p:cNvSpPr/>
          <p:nvPr/>
        </p:nvSpPr>
        <p:spPr>
          <a:xfrm>
            <a:off x="3711911" y="2466300"/>
            <a:ext cx="2579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36" name="Rectangle 335"/>
          <p:cNvSpPr/>
          <p:nvPr/>
        </p:nvSpPr>
        <p:spPr>
          <a:xfrm>
            <a:off x="4017266" y="2475232"/>
            <a:ext cx="2579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38" name="Rectangle 337"/>
          <p:cNvSpPr/>
          <p:nvPr/>
        </p:nvSpPr>
        <p:spPr>
          <a:xfrm>
            <a:off x="4313438" y="2246535"/>
            <a:ext cx="2579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40" name="Rectangle 339"/>
          <p:cNvSpPr/>
          <p:nvPr/>
        </p:nvSpPr>
        <p:spPr>
          <a:xfrm>
            <a:off x="3741277" y="4135195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345" name="Rectangle 344"/>
          <p:cNvSpPr/>
          <p:nvPr/>
        </p:nvSpPr>
        <p:spPr>
          <a:xfrm>
            <a:off x="4044938" y="4124927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346" name="Rectangle 345"/>
          <p:cNvSpPr/>
          <p:nvPr/>
        </p:nvSpPr>
        <p:spPr>
          <a:xfrm>
            <a:off x="4320952" y="4058950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347" name="Rectangle 346"/>
          <p:cNvSpPr/>
          <p:nvPr/>
        </p:nvSpPr>
        <p:spPr>
          <a:xfrm>
            <a:off x="3848572" y="6102956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348" name="Rectangle 347"/>
          <p:cNvSpPr/>
          <p:nvPr/>
        </p:nvSpPr>
        <p:spPr>
          <a:xfrm>
            <a:off x="4418659" y="6073775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349" name="Rectangle 348"/>
          <p:cNvSpPr/>
          <p:nvPr/>
        </p:nvSpPr>
        <p:spPr>
          <a:xfrm>
            <a:off x="2016647" y="4226164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76" name="Rectangle 375"/>
          <p:cNvSpPr/>
          <p:nvPr/>
        </p:nvSpPr>
        <p:spPr>
          <a:xfrm>
            <a:off x="1982240" y="2271496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77" name="Rectangle 376"/>
          <p:cNvSpPr/>
          <p:nvPr/>
        </p:nvSpPr>
        <p:spPr>
          <a:xfrm>
            <a:off x="4884773" y="2418008"/>
            <a:ext cx="2579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78" name="Rectangle 377"/>
          <p:cNvSpPr/>
          <p:nvPr/>
        </p:nvSpPr>
        <p:spPr>
          <a:xfrm>
            <a:off x="4900543" y="3946413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379" name="Rectangle 378"/>
          <p:cNvSpPr/>
          <p:nvPr/>
        </p:nvSpPr>
        <p:spPr>
          <a:xfrm>
            <a:off x="2287273" y="2451563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80" name="Rectangle 379"/>
          <p:cNvSpPr/>
          <p:nvPr/>
        </p:nvSpPr>
        <p:spPr>
          <a:xfrm>
            <a:off x="2564182" y="2277947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81" name="Rectangle 380"/>
          <p:cNvSpPr/>
          <p:nvPr/>
        </p:nvSpPr>
        <p:spPr>
          <a:xfrm>
            <a:off x="2302853" y="4758453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82" name="Rectangle 381"/>
          <p:cNvSpPr/>
          <p:nvPr/>
        </p:nvSpPr>
        <p:spPr>
          <a:xfrm>
            <a:off x="2598123" y="4576964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83" name="Rectangle 382"/>
          <p:cNvSpPr/>
          <p:nvPr/>
        </p:nvSpPr>
        <p:spPr>
          <a:xfrm>
            <a:off x="5186204" y="2864908"/>
            <a:ext cx="416825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84" name="Rectangle 383"/>
          <p:cNvSpPr/>
          <p:nvPr/>
        </p:nvSpPr>
        <p:spPr>
          <a:xfrm>
            <a:off x="5471103" y="2750201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93" name="Rectangle 392"/>
          <p:cNvSpPr/>
          <p:nvPr/>
        </p:nvSpPr>
        <p:spPr>
          <a:xfrm>
            <a:off x="5168704" y="4460681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94" name="Rectangle 393"/>
          <p:cNvSpPr/>
          <p:nvPr/>
        </p:nvSpPr>
        <p:spPr>
          <a:xfrm>
            <a:off x="2314867" y="6652553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95" name="Rectangle 394"/>
          <p:cNvSpPr/>
          <p:nvPr/>
        </p:nvSpPr>
        <p:spPr>
          <a:xfrm>
            <a:off x="5134725" y="795342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96" name="Rectangle 395"/>
          <p:cNvSpPr/>
          <p:nvPr/>
        </p:nvSpPr>
        <p:spPr>
          <a:xfrm>
            <a:off x="5419435" y="861866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97" name="Rectangle 396"/>
          <p:cNvSpPr/>
          <p:nvPr/>
        </p:nvSpPr>
        <p:spPr>
          <a:xfrm>
            <a:off x="4825650" y="458540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398" name="Rectangle 397"/>
          <p:cNvSpPr/>
          <p:nvPr/>
        </p:nvSpPr>
        <p:spPr>
          <a:xfrm>
            <a:off x="1918098" y="792727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425" name="Rectangle 424"/>
          <p:cNvSpPr/>
          <p:nvPr/>
        </p:nvSpPr>
        <p:spPr>
          <a:xfrm>
            <a:off x="2252534" y="946616"/>
            <a:ext cx="354738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426" name="Rectangle 425"/>
          <p:cNvSpPr/>
          <p:nvPr/>
        </p:nvSpPr>
        <p:spPr>
          <a:xfrm>
            <a:off x="2487121" y="1022872"/>
            <a:ext cx="354738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427" name="Rectangle 426"/>
          <p:cNvSpPr/>
          <p:nvPr/>
        </p:nvSpPr>
        <p:spPr>
          <a:xfrm>
            <a:off x="2608579" y="6949076"/>
            <a:ext cx="354738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428" name="Rectangle 427"/>
          <p:cNvSpPr/>
          <p:nvPr/>
        </p:nvSpPr>
        <p:spPr>
          <a:xfrm>
            <a:off x="5487423" y="4777215"/>
            <a:ext cx="354738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429" name="Rectangle 428"/>
          <p:cNvSpPr/>
          <p:nvPr/>
        </p:nvSpPr>
        <p:spPr>
          <a:xfrm>
            <a:off x="4133022" y="6263771"/>
            <a:ext cx="21873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d</a:t>
            </a:r>
          </a:p>
        </p:txBody>
      </p:sp>
      <p:sp>
        <p:nvSpPr>
          <p:cNvPr id="430" name="Rectangle 429"/>
          <p:cNvSpPr/>
          <p:nvPr/>
        </p:nvSpPr>
        <p:spPr>
          <a:xfrm>
            <a:off x="5024980" y="6464686"/>
            <a:ext cx="353392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c</a:t>
            </a:r>
          </a:p>
        </p:txBody>
      </p:sp>
      <p:sp>
        <p:nvSpPr>
          <p:cNvPr id="431" name="Rectangle 430"/>
          <p:cNvSpPr/>
          <p:nvPr/>
        </p:nvSpPr>
        <p:spPr>
          <a:xfrm>
            <a:off x="5613971" y="6639992"/>
            <a:ext cx="354738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b</a:t>
            </a:r>
          </a:p>
        </p:txBody>
      </p:sp>
      <p:sp>
        <p:nvSpPr>
          <p:cNvPr id="432" name="Rectangle 431"/>
          <p:cNvSpPr/>
          <p:nvPr/>
        </p:nvSpPr>
        <p:spPr>
          <a:xfrm>
            <a:off x="5338649" y="6773499"/>
            <a:ext cx="354738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/>
              <a:t>a</a:t>
            </a:r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F4718CB6-D9EA-466C-A03A-30433DCF12D6}"/>
              </a:ext>
            </a:extLst>
          </p:cNvPr>
          <p:cNvSpPr txBox="1"/>
          <p:nvPr/>
        </p:nvSpPr>
        <p:spPr>
          <a:xfrm>
            <a:off x="3730703" y="1537229"/>
            <a:ext cx="18565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Control                                  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8D1C1B1F-C596-437E-B214-D7A1F6EA9572}"/>
              </a:ext>
            </a:extLst>
          </p:cNvPr>
          <p:cNvSpPr txBox="1"/>
          <p:nvPr/>
        </p:nvSpPr>
        <p:spPr>
          <a:xfrm>
            <a:off x="841411" y="3403225"/>
            <a:ext cx="18565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Control                                  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9F157678-3360-4C8A-9CCD-F5B32DA25744}"/>
              </a:ext>
            </a:extLst>
          </p:cNvPr>
          <p:cNvSpPr txBox="1"/>
          <p:nvPr/>
        </p:nvSpPr>
        <p:spPr>
          <a:xfrm>
            <a:off x="3837351" y="3448093"/>
            <a:ext cx="18565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Control                                  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</a:p>
        </p:txBody>
      </p:sp>
      <p:sp>
        <p:nvSpPr>
          <p:cNvPr id="438" name="TextBox 437">
            <a:extLst>
              <a:ext uri="{FF2B5EF4-FFF2-40B4-BE49-F238E27FC236}">
                <a16:creationId xmlns:a16="http://schemas.microsoft.com/office/drawing/2014/main" id="{BD7176A4-11B3-4C2E-978D-6BDDE7E91205}"/>
              </a:ext>
            </a:extLst>
          </p:cNvPr>
          <p:cNvSpPr txBox="1"/>
          <p:nvPr/>
        </p:nvSpPr>
        <p:spPr>
          <a:xfrm>
            <a:off x="870250" y="5306878"/>
            <a:ext cx="18565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Control                                  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</a:p>
        </p:txBody>
      </p:sp>
      <p:sp>
        <p:nvSpPr>
          <p:cNvPr id="440" name="TextBox 439">
            <a:extLst>
              <a:ext uri="{FF2B5EF4-FFF2-40B4-BE49-F238E27FC236}">
                <a16:creationId xmlns:a16="http://schemas.microsoft.com/office/drawing/2014/main" id="{F2001FFF-C20E-483F-A27A-10873C6B96AB}"/>
              </a:ext>
            </a:extLst>
          </p:cNvPr>
          <p:cNvSpPr txBox="1"/>
          <p:nvPr/>
        </p:nvSpPr>
        <p:spPr>
          <a:xfrm>
            <a:off x="3836338" y="5330007"/>
            <a:ext cx="18565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Control                                  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</a:p>
        </p:txBody>
      </p:sp>
      <p:sp>
        <p:nvSpPr>
          <p:cNvPr id="448" name="TextBox 447">
            <a:extLst>
              <a:ext uri="{FF2B5EF4-FFF2-40B4-BE49-F238E27FC236}">
                <a16:creationId xmlns:a16="http://schemas.microsoft.com/office/drawing/2014/main" id="{32D6395B-1F25-4C8A-B6FE-21A338824659}"/>
              </a:ext>
            </a:extLst>
          </p:cNvPr>
          <p:cNvSpPr txBox="1"/>
          <p:nvPr/>
        </p:nvSpPr>
        <p:spPr>
          <a:xfrm>
            <a:off x="851665" y="7288409"/>
            <a:ext cx="18565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Control                                  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6CC70870-585E-4256-A807-BEA70B84287B}"/>
              </a:ext>
            </a:extLst>
          </p:cNvPr>
          <p:cNvSpPr txBox="1"/>
          <p:nvPr/>
        </p:nvSpPr>
        <p:spPr>
          <a:xfrm>
            <a:off x="3955069" y="7302987"/>
            <a:ext cx="18565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   Control                                  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58758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AutoShape 58">
            <a:extLst>
              <a:ext uri="{FF2B5EF4-FFF2-40B4-BE49-F238E27FC236}">
                <a16:creationId xmlns:a16="http://schemas.microsoft.com/office/drawing/2014/main" id="{6B648A09-3712-476E-87FF-F9A2ADDEF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764704" y="0"/>
            <a:ext cx="458152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07CFBA2-EDEC-443E-952C-810A3B7819E3}"/>
              </a:ext>
            </a:extLst>
          </p:cNvPr>
          <p:cNvSpPr txBox="1"/>
          <p:nvPr/>
        </p:nvSpPr>
        <p:spPr>
          <a:xfrm>
            <a:off x="1365159" y="5173128"/>
            <a:ext cx="786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Plant DW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632" y="7800936"/>
            <a:ext cx="6891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S3. 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Leaf injury and retention in plant fresh (FW) and dry (DW) weight  of soybean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cultivars exposed to Na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7 days.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Values are means </a:t>
            </a:r>
            <a:r>
              <a:rPr lang="en-US" sz="1200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 of four biological replicates, each consisting </a:t>
            </a:r>
          </a:p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at least five plants.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9" name="Chart 148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003865"/>
              </p:ext>
            </p:extLst>
          </p:nvPr>
        </p:nvGraphicFramePr>
        <p:xfrm>
          <a:off x="487109" y="102194"/>
          <a:ext cx="5136713" cy="2084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0" name="Chart 149">
            <a:extLst>
              <a:ext uri="{FF2B5EF4-FFF2-40B4-BE49-F238E27FC236}">
                <a16:creationId xmlns:a16="http://schemas.microsoft.com/office/drawing/2014/main" id="{4295E1D8-ACB9-4288-AA7E-67818545C5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3429982"/>
              </p:ext>
            </p:extLst>
          </p:nvPr>
        </p:nvGraphicFramePr>
        <p:xfrm>
          <a:off x="570376" y="2289173"/>
          <a:ext cx="5026015" cy="2471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1" name="Chart 150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9581941"/>
              </p:ext>
            </p:extLst>
          </p:nvPr>
        </p:nvGraphicFramePr>
        <p:xfrm>
          <a:off x="609511" y="4905322"/>
          <a:ext cx="5172764" cy="2431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9F7B62E-A11D-402F-8ADD-D99F65E5F734}"/>
              </a:ext>
            </a:extLst>
          </p:cNvPr>
          <p:cNvSpPr txBox="1"/>
          <p:nvPr/>
        </p:nvSpPr>
        <p:spPr>
          <a:xfrm>
            <a:off x="3173295" y="2159901"/>
            <a:ext cx="6591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b="1" dirty="0"/>
              <a:t>cultivars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B57B34-56AC-446A-9AC8-0F6514EDE5D7}"/>
              </a:ext>
            </a:extLst>
          </p:cNvPr>
          <p:cNvSpPr txBox="1"/>
          <p:nvPr/>
        </p:nvSpPr>
        <p:spPr>
          <a:xfrm>
            <a:off x="3084318" y="4765582"/>
            <a:ext cx="6591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b="1" dirty="0"/>
              <a:t>cultivars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C0C6B7-0955-48A3-BCA3-9C65A711C156}"/>
              </a:ext>
            </a:extLst>
          </p:cNvPr>
          <p:cNvSpPr txBox="1"/>
          <p:nvPr/>
        </p:nvSpPr>
        <p:spPr>
          <a:xfrm>
            <a:off x="3122020" y="7265844"/>
            <a:ext cx="6591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b="1" dirty="0"/>
              <a:t>cultivars</a:t>
            </a:r>
          </a:p>
        </p:txBody>
      </p:sp>
    </p:spTree>
    <p:extLst>
      <p:ext uri="{BB962C8B-B14F-4D97-AF65-F5344CB8AC3E}">
        <p14:creationId xmlns:p14="http://schemas.microsoft.com/office/powerpoint/2010/main" val="3536900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leaf&#10;&#10;Description automatically generated with medium confidence">
            <a:extLst>
              <a:ext uri="{FF2B5EF4-FFF2-40B4-BE49-F238E27FC236}">
                <a16:creationId xmlns:a16="http://schemas.microsoft.com/office/drawing/2014/main" id="{EDC9E23E-C0A5-4EB2-BC45-EFBACD45C3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71" t="18472" r="54167" b="47639"/>
          <a:stretch/>
        </p:blipFill>
        <p:spPr>
          <a:xfrm>
            <a:off x="3875742" y="984352"/>
            <a:ext cx="1260717" cy="1283939"/>
          </a:xfrm>
          <a:prstGeom prst="rect">
            <a:avLst/>
          </a:prstGeom>
        </p:spPr>
      </p:pic>
      <p:pic>
        <p:nvPicPr>
          <p:cNvPr id="8" name="Picture 7" descr="A close up of a leaf&#10;&#10;Description automatically generated with medium confidence">
            <a:extLst>
              <a:ext uri="{FF2B5EF4-FFF2-40B4-BE49-F238E27FC236}">
                <a16:creationId xmlns:a16="http://schemas.microsoft.com/office/drawing/2014/main" id="{F6C3ECA2-9217-411D-AC97-78EC2D1AB4C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857" t="26693" r="15708" b="27585"/>
          <a:stretch/>
        </p:blipFill>
        <p:spPr>
          <a:xfrm>
            <a:off x="3875743" y="2397394"/>
            <a:ext cx="1260716" cy="11670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41386" y="7268455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Data Figure S4.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Detection of nitric oxide (NO) and NO fluorescence intensity level in leaves of soybean transgenic plants after 24h of control or Na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conditions. Values on bar graphs are means ± SE of 3 biological replicates, each consisting of at least 3 plants.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Letters indicate statistically significant differences (P&lt;0.05).  Microscope setting was adjusted to remove autofluorescence, as shown in the unstained micrograph.</a:t>
            </a:r>
          </a:p>
          <a:p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FFB274-1FD5-4CCB-A9F9-DD1EB10C53B9}"/>
              </a:ext>
            </a:extLst>
          </p:cNvPr>
          <p:cNvGrpSpPr/>
          <p:nvPr/>
        </p:nvGrpSpPr>
        <p:grpSpPr>
          <a:xfrm>
            <a:off x="2448175" y="552652"/>
            <a:ext cx="1301408" cy="3011783"/>
            <a:chOff x="1489556" y="552105"/>
            <a:chExt cx="1301408" cy="3011783"/>
          </a:xfrm>
        </p:grpSpPr>
        <p:pic>
          <p:nvPicPr>
            <p:cNvPr id="7" name="Picture 6" descr="A close up of a leaf&#10;&#10;Description automatically generated with medium confidence">
              <a:extLst>
                <a:ext uri="{FF2B5EF4-FFF2-40B4-BE49-F238E27FC236}">
                  <a16:creationId xmlns:a16="http://schemas.microsoft.com/office/drawing/2014/main" id="{4D047E89-F0EF-464C-B866-04FA88BFF9B5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1255" t="17373" r="45751" b="48246"/>
            <a:stretch/>
          </p:blipFill>
          <p:spPr>
            <a:xfrm>
              <a:off x="1489556" y="2396847"/>
              <a:ext cx="1301407" cy="1167041"/>
            </a:xfrm>
            <a:prstGeom prst="rect">
              <a:avLst/>
            </a:prstGeom>
          </p:spPr>
        </p:pic>
        <p:pic>
          <p:nvPicPr>
            <p:cNvPr id="5" name="Picture 4" descr="A picture containing grass, green, night, laser&#10;&#10;Description automatically generated">
              <a:extLst>
                <a:ext uri="{FF2B5EF4-FFF2-40B4-BE49-F238E27FC236}">
                  <a16:creationId xmlns:a16="http://schemas.microsoft.com/office/drawing/2014/main" id="{A7DABF31-2B3C-4383-B3C4-8C63A8DF75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5417" t="49444" r="31354" b="20139"/>
            <a:stretch/>
          </p:blipFill>
          <p:spPr>
            <a:xfrm>
              <a:off x="1489557" y="982560"/>
              <a:ext cx="1301407" cy="128518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2039420" y="552105"/>
              <a:ext cx="72008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WT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A3463B8-0B61-45D1-9E8E-ADFD4B575CA0}"/>
              </a:ext>
            </a:extLst>
          </p:cNvPr>
          <p:cNvGrpSpPr/>
          <p:nvPr/>
        </p:nvGrpSpPr>
        <p:grpSpPr>
          <a:xfrm>
            <a:off x="1016407" y="559965"/>
            <a:ext cx="1512892" cy="3009067"/>
            <a:chOff x="2862026" y="554821"/>
            <a:chExt cx="1512892" cy="3009067"/>
          </a:xfrm>
        </p:grpSpPr>
        <p:pic>
          <p:nvPicPr>
            <p:cNvPr id="6" name="Picture 5" descr="A picture containing green&#10;&#10;Description automatically generated">
              <a:extLst>
                <a:ext uri="{FF2B5EF4-FFF2-40B4-BE49-F238E27FC236}">
                  <a16:creationId xmlns:a16="http://schemas.microsoft.com/office/drawing/2014/main" id="{126DF905-2277-449A-8403-301AE1738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657" t="24278" r="28932" b="33769"/>
            <a:stretch/>
          </p:blipFill>
          <p:spPr>
            <a:xfrm>
              <a:off x="2862026" y="983805"/>
              <a:ext cx="1260836" cy="1283939"/>
            </a:xfrm>
            <a:prstGeom prst="rect">
              <a:avLst/>
            </a:prstGeom>
          </p:spPr>
        </p:pic>
        <p:pic>
          <p:nvPicPr>
            <p:cNvPr id="9" name="Picture 8" descr="A picture containing green, laser&#10;&#10;Description automatically generated">
              <a:extLst>
                <a:ext uri="{FF2B5EF4-FFF2-40B4-BE49-F238E27FC236}">
                  <a16:creationId xmlns:a16="http://schemas.microsoft.com/office/drawing/2014/main" id="{1F341D2D-51C9-40FB-A7A4-D11E77D154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8796" t="27724" r="40689" b="40563"/>
            <a:stretch/>
          </p:blipFill>
          <p:spPr>
            <a:xfrm>
              <a:off x="2862026" y="2396847"/>
              <a:ext cx="1260836" cy="1167041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053864" y="554821"/>
              <a:ext cx="132105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GmPgb1(S)17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3879820" y="538277"/>
            <a:ext cx="160286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GmPgb1(RNAi)23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2D6B06-7BCA-4F16-AD83-CABA7A8D531D}"/>
              </a:ext>
            </a:extLst>
          </p:cNvPr>
          <p:cNvSpPr txBox="1"/>
          <p:nvPr/>
        </p:nvSpPr>
        <p:spPr>
          <a:xfrm>
            <a:off x="230498" y="1471810"/>
            <a:ext cx="725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Control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550EB6-D322-4C0A-B06C-F6F2B469609C}"/>
              </a:ext>
            </a:extLst>
          </p:cNvPr>
          <p:cNvSpPr txBox="1"/>
          <p:nvPr/>
        </p:nvSpPr>
        <p:spPr>
          <a:xfrm>
            <a:off x="230498" y="2827025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Na</a:t>
            </a:r>
            <a:r>
              <a:rPr lang="en-CA" sz="1400" baseline="-25000" dirty="0"/>
              <a:t>2</a:t>
            </a:r>
            <a:r>
              <a:rPr lang="en-CA" sz="1400" dirty="0"/>
              <a:t>SO</a:t>
            </a:r>
            <a:r>
              <a:rPr lang="en-CA" sz="1400" baseline="-25000" dirty="0"/>
              <a:t>4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42B850C-2307-45F9-8ECB-97082DF4E855}"/>
              </a:ext>
            </a:extLst>
          </p:cNvPr>
          <p:cNvGrpSpPr/>
          <p:nvPr/>
        </p:nvGrpSpPr>
        <p:grpSpPr>
          <a:xfrm>
            <a:off x="1617539" y="4139952"/>
            <a:ext cx="3381893" cy="1909898"/>
            <a:chOff x="1069975" y="4062413"/>
            <a:chExt cx="4351338" cy="2479675"/>
          </a:xfrm>
        </p:grpSpPr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id="{F1F8DBD5-4517-4F95-9FED-20F964A04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463" y="5870575"/>
              <a:ext cx="344488" cy="5778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" name="Rectangle 7">
              <a:extLst>
                <a:ext uri="{FF2B5EF4-FFF2-40B4-BE49-F238E27FC236}">
                  <a16:creationId xmlns:a16="http://schemas.microsoft.com/office/drawing/2014/main" id="{AA53EBA8-5273-46C6-B835-72BAA1A47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463" y="5870575"/>
              <a:ext cx="344488" cy="57785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A4EFA410-021A-4D65-96AE-8FB412257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2075" y="5738813"/>
              <a:ext cx="341313" cy="70961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457ED427-87FA-483D-9AD1-39C5661F5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2075" y="5738813"/>
              <a:ext cx="341313" cy="70961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" name="Rectangle 10">
              <a:extLst>
                <a:ext uri="{FF2B5EF4-FFF2-40B4-BE49-F238E27FC236}">
                  <a16:creationId xmlns:a16="http://schemas.microsoft.com/office/drawing/2014/main" id="{E0F74641-4F11-4497-B444-77A827235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6738" y="5448300"/>
              <a:ext cx="342900" cy="1000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1D9B0840-0195-4E4C-8E38-3779E91F4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6738" y="5448300"/>
              <a:ext cx="342900" cy="1000125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727714F6-39F7-41FD-B392-07C09A05B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9350" y="4889500"/>
              <a:ext cx="341313" cy="155892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DE66F42B-6306-4903-AE44-F46FB6FC2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9350" y="4889500"/>
              <a:ext cx="341313" cy="1558925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880CBF96-B96D-414D-B557-B8C6FDC645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0025" y="5726113"/>
              <a:ext cx="2667000" cy="722313"/>
            </a:xfrm>
            <a:custGeom>
              <a:avLst/>
              <a:gdLst>
                <a:gd name="T0" fmla="*/ 0 w 1680"/>
                <a:gd name="T1" fmla="*/ 142 h 455"/>
                <a:gd name="T2" fmla="*/ 215 w 1680"/>
                <a:gd name="T3" fmla="*/ 142 h 455"/>
                <a:gd name="T4" fmla="*/ 215 w 1680"/>
                <a:gd name="T5" fmla="*/ 455 h 455"/>
                <a:gd name="T6" fmla="*/ 0 w 1680"/>
                <a:gd name="T7" fmla="*/ 455 h 455"/>
                <a:gd name="T8" fmla="*/ 0 w 1680"/>
                <a:gd name="T9" fmla="*/ 142 h 455"/>
                <a:gd name="T10" fmla="*/ 1465 w 1680"/>
                <a:gd name="T11" fmla="*/ 0 h 455"/>
                <a:gd name="T12" fmla="*/ 1680 w 1680"/>
                <a:gd name="T13" fmla="*/ 0 h 455"/>
                <a:gd name="T14" fmla="*/ 1680 w 1680"/>
                <a:gd name="T15" fmla="*/ 455 h 455"/>
                <a:gd name="T16" fmla="*/ 1465 w 1680"/>
                <a:gd name="T17" fmla="*/ 455 h 455"/>
                <a:gd name="T18" fmla="*/ 1465 w 1680"/>
                <a:gd name="T1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0" h="455">
                  <a:moveTo>
                    <a:pt x="0" y="142"/>
                  </a:moveTo>
                  <a:lnTo>
                    <a:pt x="215" y="142"/>
                  </a:lnTo>
                  <a:lnTo>
                    <a:pt x="215" y="455"/>
                  </a:lnTo>
                  <a:lnTo>
                    <a:pt x="0" y="455"/>
                  </a:lnTo>
                  <a:lnTo>
                    <a:pt x="0" y="142"/>
                  </a:lnTo>
                  <a:close/>
                  <a:moveTo>
                    <a:pt x="1465" y="0"/>
                  </a:moveTo>
                  <a:lnTo>
                    <a:pt x="1680" y="0"/>
                  </a:lnTo>
                  <a:lnTo>
                    <a:pt x="1680" y="455"/>
                  </a:lnTo>
                  <a:lnTo>
                    <a:pt x="1465" y="455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5C23CBEB-AF5C-4CE7-8E9F-CC6DA291DB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1313" y="5881688"/>
              <a:ext cx="57150" cy="138113"/>
            </a:xfrm>
            <a:custGeom>
              <a:avLst/>
              <a:gdLst>
                <a:gd name="T0" fmla="*/ 18 w 36"/>
                <a:gd name="T1" fmla="*/ 44 h 87"/>
                <a:gd name="T2" fmla="*/ 18 w 36"/>
                <a:gd name="T3" fmla="*/ 87 h 87"/>
                <a:gd name="T4" fmla="*/ 18 w 36"/>
                <a:gd name="T5" fmla="*/ 44 h 87"/>
                <a:gd name="T6" fmla="*/ 18 w 36"/>
                <a:gd name="T7" fmla="*/ 0 h 87"/>
                <a:gd name="T8" fmla="*/ 0 w 36"/>
                <a:gd name="T9" fmla="*/ 87 h 87"/>
                <a:gd name="T10" fmla="*/ 36 w 36"/>
                <a:gd name="T11" fmla="*/ 87 h 87"/>
                <a:gd name="T12" fmla="*/ 0 w 36"/>
                <a:gd name="T13" fmla="*/ 0 h 87"/>
                <a:gd name="T14" fmla="*/ 36 w 36"/>
                <a:gd name="T1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87">
                  <a:moveTo>
                    <a:pt x="18" y="44"/>
                  </a:moveTo>
                  <a:lnTo>
                    <a:pt x="18" y="87"/>
                  </a:lnTo>
                  <a:moveTo>
                    <a:pt x="18" y="44"/>
                  </a:moveTo>
                  <a:lnTo>
                    <a:pt x="18" y="0"/>
                  </a:lnTo>
                  <a:moveTo>
                    <a:pt x="0" y="87"/>
                  </a:moveTo>
                  <a:lnTo>
                    <a:pt x="36" y="87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963A6C87-A023-46CA-97BD-C84BDD9F50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4950" y="5697538"/>
              <a:ext cx="57150" cy="80963"/>
            </a:xfrm>
            <a:custGeom>
              <a:avLst/>
              <a:gdLst>
                <a:gd name="T0" fmla="*/ 18 w 36"/>
                <a:gd name="T1" fmla="*/ 26 h 51"/>
                <a:gd name="T2" fmla="*/ 18 w 36"/>
                <a:gd name="T3" fmla="*/ 51 h 51"/>
                <a:gd name="T4" fmla="*/ 18 w 36"/>
                <a:gd name="T5" fmla="*/ 26 h 51"/>
                <a:gd name="T6" fmla="*/ 18 w 36"/>
                <a:gd name="T7" fmla="*/ 0 h 51"/>
                <a:gd name="T8" fmla="*/ 0 w 36"/>
                <a:gd name="T9" fmla="*/ 51 h 51"/>
                <a:gd name="T10" fmla="*/ 36 w 36"/>
                <a:gd name="T11" fmla="*/ 51 h 51"/>
                <a:gd name="T12" fmla="*/ 0 w 36"/>
                <a:gd name="T13" fmla="*/ 0 h 51"/>
                <a:gd name="T14" fmla="*/ 36 w 36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1">
                  <a:moveTo>
                    <a:pt x="18" y="26"/>
                  </a:moveTo>
                  <a:lnTo>
                    <a:pt x="18" y="51"/>
                  </a:lnTo>
                  <a:moveTo>
                    <a:pt x="18" y="26"/>
                  </a:moveTo>
                  <a:lnTo>
                    <a:pt x="18" y="0"/>
                  </a:lnTo>
                  <a:moveTo>
                    <a:pt x="0" y="51"/>
                  </a:moveTo>
                  <a:lnTo>
                    <a:pt x="36" y="51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EB4FD122-9C30-4291-B2C2-468C9723AF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7000" y="5673725"/>
              <a:ext cx="58738" cy="104775"/>
            </a:xfrm>
            <a:custGeom>
              <a:avLst/>
              <a:gdLst>
                <a:gd name="T0" fmla="*/ 19 w 37"/>
                <a:gd name="T1" fmla="*/ 33 h 66"/>
                <a:gd name="T2" fmla="*/ 19 w 37"/>
                <a:gd name="T3" fmla="*/ 66 h 66"/>
                <a:gd name="T4" fmla="*/ 19 w 37"/>
                <a:gd name="T5" fmla="*/ 33 h 66"/>
                <a:gd name="T6" fmla="*/ 19 w 37"/>
                <a:gd name="T7" fmla="*/ 0 h 66"/>
                <a:gd name="T8" fmla="*/ 0 w 37"/>
                <a:gd name="T9" fmla="*/ 66 h 66"/>
                <a:gd name="T10" fmla="*/ 37 w 37"/>
                <a:gd name="T11" fmla="*/ 66 h 66"/>
                <a:gd name="T12" fmla="*/ 0 w 37"/>
                <a:gd name="T13" fmla="*/ 0 h 66"/>
                <a:gd name="T14" fmla="*/ 37 w 37"/>
                <a:gd name="T1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66">
                  <a:moveTo>
                    <a:pt x="19" y="33"/>
                  </a:moveTo>
                  <a:lnTo>
                    <a:pt x="19" y="66"/>
                  </a:lnTo>
                  <a:moveTo>
                    <a:pt x="19" y="33"/>
                  </a:moveTo>
                  <a:lnTo>
                    <a:pt x="19" y="0"/>
                  </a:lnTo>
                  <a:moveTo>
                    <a:pt x="0" y="66"/>
                  </a:moveTo>
                  <a:lnTo>
                    <a:pt x="37" y="66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E73EFF3E-BAA6-4A6D-ADAB-59D553FA88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9613" y="5426075"/>
              <a:ext cx="57150" cy="46038"/>
            </a:xfrm>
            <a:custGeom>
              <a:avLst/>
              <a:gdLst>
                <a:gd name="T0" fmla="*/ 18 w 36"/>
                <a:gd name="T1" fmla="*/ 14 h 29"/>
                <a:gd name="T2" fmla="*/ 18 w 36"/>
                <a:gd name="T3" fmla="*/ 29 h 29"/>
                <a:gd name="T4" fmla="*/ 18 w 36"/>
                <a:gd name="T5" fmla="*/ 14 h 29"/>
                <a:gd name="T6" fmla="*/ 18 w 36"/>
                <a:gd name="T7" fmla="*/ 0 h 29"/>
                <a:gd name="T8" fmla="*/ 0 w 36"/>
                <a:gd name="T9" fmla="*/ 29 h 29"/>
                <a:gd name="T10" fmla="*/ 36 w 36"/>
                <a:gd name="T11" fmla="*/ 29 h 29"/>
                <a:gd name="T12" fmla="*/ 0 w 36"/>
                <a:gd name="T13" fmla="*/ 0 h 29"/>
                <a:gd name="T14" fmla="*/ 36 w 36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9">
                  <a:moveTo>
                    <a:pt x="18" y="14"/>
                  </a:moveTo>
                  <a:lnTo>
                    <a:pt x="18" y="29"/>
                  </a:lnTo>
                  <a:moveTo>
                    <a:pt x="18" y="14"/>
                  </a:moveTo>
                  <a:lnTo>
                    <a:pt x="18" y="0"/>
                  </a:lnTo>
                  <a:moveTo>
                    <a:pt x="0" y="29"/>
                  </a:moveTo>
                  <a:lnTo>
                    <a:pt x="36" y="29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17F2C766-CBBE-4601-B093-AB6D4DF371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0638" y="4565650"/>
              <a:ext cx="58738" cy="646113"/>
            </a:xfrm>
            <a:custGeom>
              <a:avLst/>
              <a:gdLst>
                <a:gd name="T0" fmla="*/ 18 w 37"/>
                <a:gd name="T1" fmla="*/ 204 h 407"/>
                <a:gd name="T2" fmla="*/ 18 w 37"/>
                <a:gd name="T3" fmla="*/ 407 h 407"/>
                <a:gd name="T4" fmla="*/ 18 w 37"/>
                <a:gd name="T5" fmla="*/ 204 h 407"/>
                <a:gd name="T6" fmla="*/ 18 w 37"/>
                <a:gd name="T7" fmla="*/ 0 h 407"/>
                <a:gd name="T8" fmla="*/ 0 w 37"/>
                <a:gd name="T9" fmla="*/ 407 h 407"/>
                <a:gd name="T10" fmla="*/ 37 w 37"/>
                <a:gd name="T11" fmla="*/ 407 h 407"/>
                <a:gd name="T12" fmla="*/ 0 w 37"/>
                <a:gd name="T13" fmla="*/ 0 h 407"/>
                <a:gd name="T14" fmla="*/ 37 w 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07">
                  <a:moveTo>
                    <a:pt x="18" y="204"/>
                  </a:moveTo>
                  <a:lnTo>
                    <a:pt x="18" y="407"/>
                  </a:lnTo>
                  <a:moveTo>
                    <a:pt x="18" y="204"/>
                  </a:moveTo>
                  <a:lnTo>
                    <a:pt x="18" y="0"/>
                  </a:lnTo>
                  <a:moveTo>
                    <a:pt x="0" y="407"/>
                  </a:moveTo>
                  <a:lnTo>
                    <a:pt x="37" y="407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" name="Line 20">
              <a:extLst>
                <a:ext uri="{FF2B5EF4-FFF2-40B4-BE49-F238E27FC236}">
                  <a16:creationId xmlns:a16="http://schemas.microsoft.com/office/drawing/2014/main" id="{D57D2C58-A70B-4436-80FD-B6E0480585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49375" y="4138613"/>
              <a:ext cx="0" cy="230981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06F0C7ED-D5EF-4F4F-B531-3686F4233A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2863" y="4138613"/>
              <a:ext cx="36513" cy="2309813"/>
            </a:xfrm>
            <a:custGeom>
              <a:avLst/>
              <a:gdLst>
                <a:gd name="T0" fmla="*/ 0 w 23"/>
                <a:gd name="T1" fmla="*/ 1455 h 1455"/>
                <a:gd name="T2" fmla="*/ 23 w 23"/>
                <a:gd name="T3" fmla="*/ 1455 h 1455"/>
                <a:gd name="T4" fmla="*/ 0 w 23"/>
                <a:gd name="T5" fmla="*/ 1091 h 1455"/>
                <a:gd name="T6" fmla="*/ 23 w 23"/>
                <a:gd name="T7" fmla="*/ 1091 h 1455"/>
                <a:gd name="T8" fmla="*/ 0 w 23"/>
                <a:gd name="T9" fmla="*/ 727 h 1455"/>
                <a:gd name="T10" fmla="*/ 23 w 23"/>
                <a:gd name="T11" fmla="*/ 727 h 1455"/>
                <a:gd name="T12" fmla="*/ 0 w 23"/>
                <a:gd name="T13" fmla="*/ 363 h 1455"/>
                <a:gd name="T14" fmla="*/ 23 w 23"/>
                <a:gd name="T15" fmla="*/ 363 h 1455"/>
                <a:gd name="T16" fmla="*/ 0 w 23"/>
                <a:gd name="T17" fmla="*/ 0 h 1455"/>
                <a:gd name="T18" fmla="*/ 23 w 23"/>
                <a:gd name="T19" fmla="*/ 0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455">
                  <a:moveTo>
                    <a:pt x="0" y="1455"/>
                  </a:moveTo>
                  <a:lnTo>
                    <a:pt x="23" y="1455"/>
                  </a:lnTo>
                  <a:moveTo>
                    <a:pt x="0" y="1091"/>
                  </a:moveTo>
                  <a:lnTo>
                    <a:pt x="23" y="1091"/>
                  </a:lnTo>
                  <a:moveTo>
                    <a:pt x="0" y="727"/>
                  </a:moveTo>
                  <a:lnTo>
                    <a:pt x="23" y="727"/>
                  </a:lnTo>
                  <a:moveTo>
                    <a:pt x="0" y="363"/>
                  </a:moveTo>
                  <a:lnTo>
                    <a:pt x="23" y="363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" name="Line 22">
              <a:extLst>
                <a:ext uri="{FF2B5EF4-FFF2-40B4-BE49-F238E27FC236}">
                  <a16:creationId xmlns:a16="http://schemas.microsoft.com/office/drawing/2014/main" id="{120BAED2-1DDF-4FBA-A48D-335BDD5144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9375" y="6448425"/>
              <a:ext cx="407193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CB9223F5-C916-4148-8642-B0615B2DA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863" y="6370638"/>
              <a:ext cx="1190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36FD3697-7F95-471A-A9E2-54D0EFD59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975" y="5794375"/>
              <a:ext cx="236538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142DD6D3-4324-43B5-989B-1BAAE1D30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975" y="5216525"/>
              <a:ext cx="236538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26">
              <a:extLst>
                <a:ext uri="{FF2B5EF4-FFF2-40B4-BE49-F238E27FC236}">
                  <a16:creationId xmlns:a16="http://schemas.microsoft.com/office/drawing/2014/main" id="{4E567659-2737-4010-BB1C-E540EEEF3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975" y="4638675"/>
              <a:ext cx="236538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300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27">
              <a:extLst>
                <a:ext uri="{FF2B5EF4-FFF2-40B4-BE49-F238E27FC236}">
                  <a16:creationId xmlns:a16="http://schemas.microsoft.com/office/drawing/2014/main" id="{E8990BC2-8221-4EB6-B368-AEA53E990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975" y="4062413"/>
              <a:ext cx="236538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3C5DC94E-E035-477C-9D1A-EE5060F2E8D0}"/>
              </a:ext>
            </a:extLst>
          </p:cNvPr>
          <p:cNvSpPr txBox="1"/>
          <p:nvPr/>
        </p:nvSpPr>
        <p:spPr>
          <a:xfrm>
            <a:off x="2157108" y="6039562"/>
            <a:ext cx="2528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   Control                                            Na</a:t>
            </a:r>
            <a:r>
              <a:rPr lang="en-US" sz="1100" baseline="-25000" dirty="0"/>
              <a:t>2</a:t>
            </a:r>
            <a:r>
              <a:rPr lang="en-US" sz="1100" dirty="0"/>
              <a:t>SO</a:t>
            </a:r>
            <a:r>
              <a:rPr lang="en-US" sz="1100" baseline="-25000" dirty="0"/>
              <a:t>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5ADCBD9-962C-40C8-8981-997DF939F784}"/>
              </a:ext>
            </a:extLst>
          </p:cNvPr>
          <p:cNvSpPr txBox="1"/>
          <p:nvPr/>
        </p:nvSpPr>
        <p:spPr>
          <a:xfrm>
            <a:off x="1950124" y="523088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/>
              <a:t>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C15A8F-DF64-4E99-BEFE-579471D3DE83}"/>
              </a:ext>
            </a:extLst>
          </p:cNvPr>
          <p:cNvSpPr txBox="1"/>
          <p:nvPr/>
        </p:nvSpPr>
        <p:spPr>
          <a:xfrm>
            <a:off x="2399278" y="527062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/>
              <a:t>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4933D7D-1CA3-4694-9B0D-BFC36A2AA2C9}"/>
              </a:ext>
            </a:extLst>
          </p:cNvPr>
          <p:cNvSpPr txBox="1"/>
          <p:nvPr/>
        </p:nvSpPr>
        <p:spPr>
          <a:xfrm>
            <a:off x="2856635" y="5146969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/>
              <a:t>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C4589F7-88ED-43EB-9901-FD7132A70EFD}"/>
              </a:ext>
            </a:extLst>
          </p:cNvPr>
          <p:cNvSpPr txBox="1"/>
          <p:nvPr/>
        </p:nvSpPr>
        <p:spPr>
          <a:xfrm>
            <a:off x="3754556" y="512840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/>
              <a:t>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17789F9-17D6-4A1E-A082-86B76DCDAB84}"/>
              </a:ext>
            </a:extLst>
          </p:cNvPr>
          <p:cNvSpPr txBox="1"/>
          <p:nvPr/>
        </p:nvSpPr>
        <p:spPr>
          <a:xfrm>
            <a:off x="4211083" y="4928873"/>
            <a:ext cx="2455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/>
              <a:t>b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51333DB-CCD7-435E-9A41-6BCFB21407B7}"/>
              </a:ext>
            </a:extLst>
          </p:cNvPr>
          <p:cNvSpPr txBox="1"/>
          <p:nvPr/>
        </p:nvSpPr>
        <p:spPr>
          <a:xfrm>
            <a:off x="4655041" y="4264489"/>
            <a:ext cx="2327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00" dirty="0"/>
              <a:t>c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B9683FE-B0F7-4086-93E4-004ACE503054}"/>
              </a:ext>
            </a:extLst>
          </p:cNvPr>
          <p:cNvSpPr txBox="1"/>
          <p:nvPr/>
        </p:nvSpPr>
        <p:spPr>
          <a:xfrm>
            <a:off x="1871878" y="4162136"/>
            <a:ext cx="1234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/>
              <a:t>NO fluorescence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11EE6F7-D0D1-4542-ABEB-F4A26C580991}"/>
              </a:ext>
            </a:extLst>
          </p:cNvPr>
          <p:cNvSpPr txBox="1"/>
          <p:nvPr/>
        </p:nvSpPr>
        <p:spPr>
          <a:xfrm rot="16200000">
            <a:off x="777745" y="491070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% of WT (control)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D0D1DA0-EDA3-49F8-936C-C32579A7891E}"/>
              </a:ext>
            </a:extLst>
          </p:cNvPr>
          <p:cNvGrpSpPr/>
          <p:nvPr/>
        </p:nvGrpSpPr>
        <p:grpSpPr>
          <a:xfrm>
            <a:off x="5240461" y="4109475"/>
            <a:ext cx="983990" cy="561978"/>
            <a:chOff x="8541568" y="962977"/>
            <a:chExt cx="983990" cy="561978"/>
          </a:xfrm>
        </p:grpSpPr>
        <p:sp>
          <p:nvSpPr>
            <p:cNvPr id="66" name="Rectangle 107">
              <a:extLst>
                <a:ext uri="{FF2B5EF4-FFF2-40B4-BE49-F238E27FC236}">
                  <a16:creationId xmlns:a16="http://schemas.microsoft.com/office/drawing/2014/main" id="{0AEA8BEB-FAA1-4A24-988D-617383D62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6331" y="1218582"/>
              <a:ext cx="69850" cy="71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67" name="Freeform 108">
              <a:extLst>
                <a:ext uri="{FF2B5EF4-FFF2-40B4-BE49-F238E27FC236}">
                  <a16:creationId xmlns:a16="http://schemas.microsoft.com/office/drawing/2014/main" id="{D2F45589-C2DC-4FE1-98DF-441A757C16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1568" y="1215407"/>
              <a:ext cx="79375" cy="79375"/>
            </a:xfrm>
            <a:custGeom>
              <a:avLst/>
              <a:gdLst>
                <a:gd name="T0" fmla="*/ 0 w 416"/>
                <a:gd name="T1" fmla="*/ 24 h 416"/>
                <a:gd name="T2" fmla="*/ 24 w 416"/>
                <a:gd name="T3" fmla="*/ 0 h 416"/>
                <a:gd name="T4" fmla="*/ 392 w 416"/>
                <a:gd name="T5" fmla="*/ 0 h 416"/>
                <a:gd name="T6" fmla="*/ 416 w 416"/>
                <a:gd name="T7" fmla="*/ 24 h 416"/>
                <a:gd name="T8" fmla="*/ 416 w 416"/>
                <a:gd name="T9" fmla="*/ 392 h 416"/>
                <a:gd name="T10" fmla="*/ 392 w 416"/>
                <a:gd name="T11" fmla="*/ 416 h 416"/>
                <a:gd name="T12" fmla="*/ 24 w 416"/>
                <a:gd name="T13" fmla="*/ 416 h 416"/>
                <a:gd name="T14" fmla="*/ 0 w 416"/>
                <a:gd name="T15" fmla="*/ 392 h 416"/>
                <a:gd name="T16" fmla="*/ 0 w 416"/>
                <a:gd name="T17" fmla="*/ 24 h 416"/>
                <a:gd name="T18" fmla="*/ 48 w 416"/>
                <a:gd name="T19" fmla="*/ 392 h 416"/>
                <a:gd name="T20" fmla="*/ 24 w 416"/>
                <a:gd name="T21" fmla="*/ 368 h 416"/>
                <a:gd name="T22" fmla="*/ 392 w 416"/>
                <a:gd name="T23" fmla="*/ 368 h 416"/>
                <a:gd name="T24" fmla="*/ 368 w 416"/>
                <a:gd name="T25" fmla="*/ 392 h 416"/>
                <a:gd name="T26" fmla="*/ 368 w 416"/>
                <a:gd name="T27" fmla="*/ 24 h 416"/>
                <a:gd name="T28" fmla="*/ 392 w 416"/>
                <a:gd name="T29" fmla="*/ 48 h 416"/>
                <a:gd name="T30" fmla="*/ 24 w 416"/>
                <a:gd name="T31" fmla="*/ 48 h 416"/>
                <a:gd name="T32" fmla="*/ 48 w 416"/>
                <a:gd name="T33" fmla="*/ 24 h 416"/>
                <a:gd name="T34" fmla="*/ 48 w 416"/>
                <a:gd name="T35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6" h="41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92" y="0"/>
                  </a:lnTo>
                  <a:cubicBezTo>
                    <a:pt x="406" y="0"/>
                    <a:pt x="416" y="11"/>
                    <a:pt x="416" y="24"/>
                  </a:cubicBezTo>
                  <a:lnTo>
                    <a:pt x="416" y="392"/>
                  </a:lnTo>
                  <a:cubicBezTo>
                    <a:pt x="416" y="406"/>
                    <a:pt x="406" y="416"/>
                    <a:pt x="392" y="416"/>
                  </a:cubicBezTo>
                  <a:lnTo>
                    <a:pt x="24" y="416"/>
                  </a:lnTo>
                  <a:cubicBezTo>
                    <a:pt x="11" y="416"/>
                    <a:pt x="0" y="406"/>
                    <a:pt x="0" y="392"/>
                  </a:cubicBezTo>
                  <a:lnTo>
                    <a:pt x="0" y="24"/>
                  </a:lnTo>
                  <a:close/>
                  <a:moveTo>
                    <a:pt x="48" y="392"/>
                  </a:moveTo>
                  <a:lnTo>
                    <a:pt x="24" y="368"/>
                  </a:lnTo>
                  <a:lnTo>
                    <a:pt x="392" y="368"/>
                  </a:lnTo>
                  <a:lnTo>
                    <a:pt x="368" y="392"/>
                  </a:lnTo>
                  <a:lnTo>
                    <a:pt x="368" y="24"/>
                  </a:lnTo>
                  <a:lnTo>
                    <a:pt x="39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3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68" name="Rectangle 109">
              <a:extLst>
                <a:ext uri="{FF2B5EF4-FFF2-40B4-BE49-F238E27FC236}">
                  <a16:creationId xmlns:a16="http://schemas.microsoft.com/office/drawing/2014/main" id="{0169F565-E0A5-492A-958A-A4503B9AE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6343" y="1170957"/>
              <a:ext cx="20999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Calibri" pitchFamily="34" charset="0"/>
                </a:rPr>
                <a:t>  WT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8714BF0-0870-417D-980A-45B6DF6817D1}"/>
                </a:ext>
              </a:extLst>
            </p:cNvPr>
            <p:cNvGrpSpPr/>
            <p:nvPr/>
          </p:nvGrpSpPr>
          <p:grpSpPr>
            <a:xfrm>
              <a:off x="8541568" y="962977"/>
              <a:ext cx="792464" cy="138499"/>
              <a:chOff x="8541568" y="1401144"/>
              <a:chExt cx="792464" cy="138499"/>
            </a:xfrm>
          </p:grpSpPr>
          <p:sp>
            <p:nvSpPr>
              <p:cNvPr id="73" name="Rectangle 110">
                <a:extLst>
                  <a:ext uri="{FF2B5EF4-FFF2-40B4-BE49-F238E27FC236}">
                    <a16:creationId xmlns:a16="http://schemas.microsoft.com/office/drawing/2014/main" id="{6EF44AB6-F747-492E-AC92-06113605B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6331" y="1448769"/>
                <a:ext cx="69850" cy="714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sz="900"/>
              </a:p>
            </p:txBody>
          </p:sp>
          <p:sp>
            <p:nvSpPr>
              <p:cNvPr id="74" name="Freeform 111">
                <a:extLst>
                  <a:ext uri="{FF2B5EF4-FFF2-40B4-BE49-F238E27FC236}">
                    <a16:creationId xmlns:a16="http://schemas.microsoft.com/office/drawing/2014/main" id="{EE094AB1-6104-4F25-B6EA-36D4C92C87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1568" y="1445594"/>
                <a:ext cx="79375" cy="77787"/>
              </a:xfrm>
              <a:custGeom>
                <a:avLst/>
                <a:gdLst>
                  <a:gd name="T0" fmla="*/ 0 w 416"/>
                  <a:gd name="T1" fmla="*/ 24 h 416"/>
                  <a:gd name="T2" fmla="*/ 24 w 416"/>
                  <a:gd name="T3" fmla="*/ 0 h 416"/>
                  <a:gd name="T4" fmla="*/ 392 w 416"/>
                  <a:gd name="T5" fmla="*/ 0 h 416"/>
                  <a:gd name="T6" fmla="*/ 416 w 416"/>
                  <a:gd name="T7" fmla="*/ 24 h 416"/>
                  <a:gd name="T8" fmla="*/ 416 w 416"/>
                  <a:gd name="T9" fmla="*/ 392 h 416"/>
                  <a:gd name="T10" fmla="*/ 392 w 416"/>
                  <a:gd name="T11" fmla="*/ 416 h 416"/>
                  <a:gd name="T12" fmla="*/ 24 w 416"/>
                  <a:gd name="T13" fmla="*/ 416 h 416"/>
                  <a:gd name="T14" fmla="*/ 0 w 416"/>
                  <a:gd name="T15" fmla="*/ 392 h 416"/>
                  <a:gd name="T16" fmla="*/ 0 w 416"/>
                  <a:gd name="T17" fmla="*/ 24 h 416"/>
                  <a:gd name="T18" fmla="*/ 48 w 416"/>
                  <a:gd name="T19" fmla="*/ 392 h 416"/>
                  <a:gd name="T20" fmla="*/ 24 w 416"/>
                  <a:gd name="T21" fmla="*/ 368 h 416"/>
                  <a:gd name="T22" fmla="*/ 392 w 416"/>
                  <a:gd name="T23" fmla="*/ 368 h 416"/>
                  <a:gd name="T24" fmla="*/ 368 w 416"/>
                  <a:gd name="T25" fmla="*/ 392 h 416"/>
                  <a:gd name="T26" fmla="*/ 368 w 416"/>
                  <a:gd name="T27" fmla="*/ 24 h 416"/>
                  <a:gd name="T28" fmla="*/ 392 w 416"/>
                  <a:gd name="T29" fmla="*/ 48 h 416"/>
                  <a:gd name="T30" fmla="*/ 24 w 416"/>
                  <a:gd name="T31" fmla="*/ 48 h 416"/>
                  <a:gd name="T32" fmla="*/ 48 w 416"/>
                  <a:gd name="T33" fmla="*/ 24 h 416"/>
                  <a:gd name="T34" fmla="*/ 48 w 416"/>
                  <a:gd name="T35" fmla="*/ 39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6" h="416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392" y="0"/>
                    </a:lnTo>
                    <a:cubicBezTo>
                      <a:pt x="406" y="0"/>
                      <a:pt x="416" y="11"/>
                      <a:pt x="416" y="24"/>
                    </a:cubicBezTo>
                    <a:lnTo>
                      <a:pt x="416" y="392"/>
                    </a:lnTo>
                    <a:cubicBezTo>
                      <a:pt x="416" y="406"/>
                      <a:pt x="406" y="416"/>
                      <a:pt x="392" y="416"/>
                    </a:cubicBezTo>
                    <a:lnTo>
                      <a:pt x="24" y="416"/>
                    </a:lnTo>
                    <a:cubicBezTo>
                      <a:pt x="11" y="416"/>
                      <a:pt x="0" y="406"/>
                      <a:pt x="0" y="392"/>
                    </a:cubicBezTo>
                    <a:lnTo>
                      <a:pt x="0" y="24"/>
                    </a:lnTo>
                    <a:close/>
                    <a:moveTo>
                      <a:pt x="48" y="392"/>
                    </a:moveTo>
                    <a:lnTo>
                      <a:pt x="24" y="368"/>
                    </a:lnTo>
                    <a:lnTo>
                      <a:pt x="392" y="368"/>
                    </a:lnTo>
                    <a:lnTo>
                      <a:pt x="368" y="392"/>
                    </a:lnTo>
                    <a:lnTo>
                      <a:pt x="368" y="24"/>
                    </a:lnTo>
                    <a:lnTo>
                      <a:pt x="392" y="48"/>
                    </a:lnTo>
                    <a:lnTo>
                      <a:pt x="24" y="48"/>
                    </a:lnTo>
                    <a:lnTo>
                      <a:pt x="48" y="24"/>
                    </a:lnTo>
                    <a:lnTo>
                      <a:pt x="48" y="392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sz="900"/>
              </a:p>
            </p:txBody>
          </p:sp>
          <p:sp>
            <p:nvSpPr>
              <p:cNvPr id="75" name="Rectangle 112">
                <a:extLst>
                  <a:ext uri="{FF2B5EF4-FFF2-40B4-BE49-F238E27FC236}">
                    <a16:creationId xmlns:a16="http://schemas.microsoft.com/office/drawing/2014/main" id="{520C850B-B154-4B1D-ACB2-E660105CA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6343" y="1401144"/>
                <a:ext cx="6876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900" dirty="0">
                    <a:latin typeface="Calibri" pitchFamily="34" charset="0"/>
                  </a:rPr>
                  <a:t>  GmPgb1(S)17</a:t>
                </a:r>
                <a:endParaRPr kumimoji="0" lang="en-US" altLang="en-US" sz="9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p:grpSp>
        <p:sp>
          <p:nvSpPr>
            <p:cNvPr id="70" name="Rectangle 113">
              <a:extLst>
                <a:ext uri="{FF2B5EF4-FFF2-40B4-BE49-F238E27FC236}">
                  <a16:creationId xmlns:a16="http://schemas.microsoft.com/office/drawing/2014/main" id="{5032CC52-9D84-4CB6-B995-1A6BD2DD9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3754" y="1434081"/>
              <a:ext cx="69850" cy="7143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71" name="Freeform 114">
              <a:extLst>
                <a:ext uri="{FF2B5EF4-FFF2-40B4-BE49-F238E27FC236}">
                  <a16:creationId xmlns:a16="http://schemas.microsoft.com/office/drawing/2014/main" id="{8EF94CEA-0FE1-4D91-BB0D-D70ED5508D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8991" y="1430906"/>
              <a:ext cx="79375" cy="79375"/>
            </a:xfrm>
            <a:custGeom>
              <a:avLst/>
              <a:gdLst>
                <a:gd name="T0" fmla="*/ 0 w 416"/>
                <a:gd name="T1" fmla="*/ 24 h 416"/>
                <a:gd name="T2" fmla="*/ 24 w 416"/>
                <a:gd name="T3" fmla="*/ 0 h 416"/>
                <a:gd name="T4" fmla="*/ 392 w 416"/>
                <a:gd name="T5" fmla="*/ 0 h 416"/>
                <a:gd name="T6" fmla="*/ 416 w 416"/>
                <a:gd name="T7" fmla="*/ 24 h 416"/>
                <a:gd name="T8" fmla="*/ 416 w 416"/>
                <a:gd name="T9" fmla="*/ 392 h 416"/>
                <a:gd name="T10" fmla="*/ 392 w 416"/>
                <a:gd name="T11" fmla="*/ 416 h 416"/>
                <a:gd name="T12" fmla="*/ 24 w 416"/>
                <a:gd name="T13" fmla="*/ 416 h 416"/>
                <a:gd name="T14" fmla="*/ 0 w 416"/>
                <a:gd name="T15" fmla="*/ 392 h 416"/>
                <a:gd name="T16" fmla="*/ 0 w 416"/>
                <a:gd name="T17" fmla="*/ 24 h 416"/>
                <a:gd name="T18" fmla="*/ 48 w 416"/>
                <a:gd name="T19" fmla="*/ 392 h 416"/>
                <a:gd name="T20" fmla="*/ 24 w 416"/>
                <a:gd name="T21" fmla="*/ 368 h 416"/>
                <a:gd name="T22" fmla="*/ 392 w 416"/>
                <a:gd name="T23" fmla="*/ 368 h 416"/>
                <a:gd name="T24" fmla="*/ 368 w 416"/>
                <a:gd name="T25" fmla="*/ 392 h 416"/>
                <a:gd name="T26" fmla="*/ 368 w 416"/>
                <a:gd name="T27" fmla="*/ 24 h 416"/>
                <a:gd name="T28" fmla="*/ 392 w 416"/>
                <a:gd name="T29" fmla="*/ 48 h 416"/>
                <a:gd name="T30" fmla="*/ 24 w 416"/>
                <a:gd name="T31" fmla="*/ 48 h 416"/>
                <a:gd name="T32" fmla="*/ 48 w 416"/>
                <a:gd name="T33" fmla="*/ 24 h 416"/>
                <a:gd name="T34" fmla="*/ 48 w 416"/>
                <a:gd name="T35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6" h="41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92" y="0"/>
                  </a:lnTo>
                  <a:cubicBezTo>
                    <a:pt x="406" y="0"/>
                    <a:pt x="416" y="11"/>
                    <a:pt x="416" y="24"/>
                  </a:cubicBezTo>
                  <a:lnTo>
                    <a:pt x="416" y="392"/>
                  </a:lnTo>
                  <a:cubicBezTo>
                    <a:pt x="416" y="406"/>
                    <a:pt x="406" y="416"/>
                    <a:pt x="392" y="416"/>
                  </a:cubicBezTo>
                  <a:lnTo>
                    <a:pt x="24" y="416"/>
                  </a:lnTo>
                  <a:cubicBezTo>
                    <a:pt x="11" y="416"/>
                    <a:pt x="0" y="406"/>
                    <a:pt x="0" y="392"/>
                  </a:cubicBezTo>
                  <a:lnTo>
                    <a:pt x="0" y="24"/>
                  </a:lnTo>
                  <a:close/>
                  <a:moveTo>
                    <a:pt x="48" y="392"/>
                  </a:moveTo>
                  <a:lnTo>
                    <a:pt x="24" y="368"/>
                  </a:lnTo>
                  <a:lnTo>
                    <a:pt x="392" y="368"/>
                  </a:lnTo>
                  <a:lnTo>
                    <a:pt x="368" y="392"/>
                  </a:lnTo>
                  <a:lnTo>
                    <a:pt x="368" y="24"/>
                  </a:lnTo>
                  <a:lnTo>
                    <a:pt x="39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3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72" name="Rectangle 115">
              <a:extLst>
                <a:ext uri="{FF2B5EF4-FFF2-40B4-BE49-F238E27FC236}">
                  <a16:creationId xmlns:a16="http://schemas.microsoft.com/office/drawing/2014/main" id="{81931A0D-0838-4F7B-935D-0863BFA38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5584" y="1386456"/>
              <a:ext cx="83997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Calibri" pitchFamily="34" charset="0"/>
                </a:rPr>
                <a:t> GmPgb1(RNAi)23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</p:grpSp>
      <p:pic>
        <p:nvPicPr>
          <p:cNvPr id="76" name="Picture 75" descr="A picture containing laser, dark, night sky&#10;&#10;Description automatically generated">
            <a:extLst>
              <a:ext uri="{FF2B5EF4-FFF2-40B4-BE49-F238E27FC236}">
                <a16:creationId xmlns:a16="http://schemas.microsoft.com/office/drawing/2014/main" id="{A4F153E0-C673-454B-AB18-A0AB9854427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800" y="994465"/>
            <a:ext cx="1248902" cy="1283939"/>
          </a:xfrm>
          <a:prstGeom prst="rect">
            <a:avLst/>
          </a:pr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B1CA8BED-F5EA-4D32-BAE3-A41F25301918}"/>
              </a:ext>
            </a:extLst>
          </p:cNvPr>
          <p:cNvSpPr/>
          <p:nvPr/>
        </p:nvSpPr>
        <p:spPr>
          <a:xfrm>
            <a:off x="5222230" y="1040907"/>
            <a:ext cx="160286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Unstained</a:t>
            </a:r>
          </a:p>
        </p:txBody>
      </p:sp>
    </p:spTree>
    <p:extLst>
      <p:ext uri="{BB962C8B-B14F-4D97-AF65-F5344CB8AC3E}">
        <p14:creationId xmlns:p14="http://schemas.microsoft.com/office/powerpoint/2010/main" val="145285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456537" y="941221"/>
            <a:ext cx="13389" cy="923419"/>
          </a:xfrm>
          <a:custGeom>
            <a:avLst/>
            <a:gdLst>
              <a:gd name="T0" fmla="*/ 0 w 24"/>
              <a:gd name="T1" fmla="*/ 1258 h 1258"/>
              <a:gd name="T2" fmla="*/ 24 w 24"/>
              <a:gd name="T3" fmla="*/ 1258 h 1258"/>
              <a:gd name="T4" fmla="*/ 0 w 24"/>
              <a:gd name="T5" fmla="*/ 1004 h 1258"/>
              <a:gd name="T6" fmla="*/ 24 w 24"/>
              <a:gd name="T7" fmla="*/ 1004 h 1258"/>
              <a:gd name="T8" fmla="*/ 0 w 24"/>
              <a:gd name="T9" fmla="*/ 756 h 1258"/>
              <a:gd name="T10" fmla="*/ 24 w 24"/>
              <a:gd name="T11" fmla="*/ 756 h 1258"/>
              <a:gd name="T12" fmla="*/ 0 w 24"/>
              <a:gd name="T13" fmla="*/ 502 h 1258"/>
              <a:gd name="T14" fmla="*/ 24 w 24"/>
              <a:gd name="T15" fmla="*/ 502 h 1258"/>
              <a:gd name="T16" fmla="*/ 0 w 24"/>
              <a:gd name="T17" fmla="*/ 248 h 1258"/>
              <a:gd name="T18" fmla="*/ 24 w 24"/>
              <a:gd name="T19" fmla="*/ 248 h 1258"/>
              <a:gd name="T20" fmla="*/ 0 w 24"/>
              <a:gd name="T21" fmla="*/ 0 h 1258"/>
              <a:gd name="T22" fmla="*/ 24 w 24"/>
              <a:gd name="T23" fmla="*/ 0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258">
                <a:moveTo>
                  <a:pt x="0" y="1258"/>
                </a:moveTo>
                <a:lnTo>
                  <a:pt x="24" y="1258"/>
                </a:lnTo>
                <a:moveTo>
                  <a:pt x="0" y="1004"/>
                </a:moveTo>
                <a:lnTo>
                  <a:pt x="24" y="1004"/>
                </a:lnTo>
                <a:moveTo>
                  <a:pt x="0" y="756"/>
                </a:moveTo>
                <a:lnTo>
                  <a:pt x="24" y="756"/>
                </a:lnTo>
                <a:moveTo>
                  <a:pt x="0" y="502"/>
                </a:moveTo>
                <a:lnTo>
                  <a:pt x="24" y="502"/>
                </a:lnTo>
                <a:moveTo>
                  <a:pt x="0" y="248"/>
                </a:moveTo>
                <a:lnTo>
                  <a:pt x="24" y="248"/>
                </a:lnTo>
                <a:moveTo>
                  <a:pt x="0" y="0"/>
                </a:moveTo>
                <a:lnTo>
                  <a:pt x="24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69926" y="1864641"/>
            <a:ext cx="1438147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469926" y="1864641"/>
            <a:ext cx="1438147" cy="13947"/>
          </a:xfrm>
          <a:custGeom>
            <a:avLst/>
            <a:gdLst>
              <a:gd name="T0" fmla="*/ 0 w 2578"/>
              <a:gd name="T1" fmla="*/ 0 h 19"/>
              <a:gd name="T2" fmla="*/ 0 w 2578"/>
              <a:gd name="T3" fmla="*/ 19 h 19"/>
              <a:gd name="T4" fmla="*/ 513 w 2578"/>
              <a:gd name="T5" fmla="*/ 0 h 19"/>
              <a:gd name="T6" fmla="*/ 513 w 2578"/>
              <a:gd name="T7" fmla="*/ 19 h 19"/>
              <a:gd name="T8" fmla="*/ 1033 w 2578"/>
              <a:gd name="T9" fmla="*/ 0 h 19"/>
              <a:gd name="T10" fmla="*/ 1033 w 2578"/>
              <a:gd name="T11" fmla="*/ 19 h 19"/>
              <a:gd name="T12" fmla="*/ 1546 w 2578"/>
              <a:gd name="T13" fmla="*/ 0 h 19"/>
              <a:gd name="T14" fmla="*/ 1546 w 2578"/>
              <a:gd name="T15" fmla="*/ 19 h 19"/>
              <a:gd name="T16" fmla="*/ 2065 w 2578"/>
              <a:gd name="T17" fmla="*/ 0 h 19"/>
              <a:gd name="T18" fmla="*/ 2065 w 2578"/>
              <a:gd name="T19" fmla="*/ 19 h 19"/>
              <a:gd name="T20" fmla="*/ 2578 w 2578"/>
              <a:gd name="T21" fmla="*/ 0 h 19"/>
              <a:gd name="T22" fmla="*/ 2578 w 2578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78" h="19">
                <a:moveTo>
                  <a:pt x="0" y="0"/>
                </a:moveTo>
                <a:lnTo>
                  <a:pt x="0" y="19"/>
                </a:lnTo>
                <a:moveTo>
                  <a:pt x="513" y="0"/>
                </a:moveTo>
                <a:lnTo>
                  <a:pt x="513" y="19"/>
                </a:lnTo>
                <a:moveTo>
                  <a:pt x="1033" y="0"/>
                </a:moveTo>
                <a:lnTo>
                  <a:pt x="1033" y="19"/>
                </a:lnTo>
                <a:moveTo>
                  <a:pt x="1546" y="0"/>
                </a:moveTo>
                <a:lnTo>
                  <a:pt x="1546" y="19"/>
                </a:lnTo>
                <a:moveTo>
                  <a:pt x="2065" y="0"/>
                </a:moveTo>
                <a:lnTo>
                  <a:pt x="2065" y="19"/>
                </a:lnTo>
                <a:moveTo>
                  <a:pt x="2578" y="0"/>
                </a:moveTo>
                <a:lnTo>
                  <a:pt x="2578" y="19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459884" y="1753800"/>
            <a:ext cx="20082" cy="4405"/>
          </a:xfrm>
          <a:custGeom>
            <a:avLst/>
            <a:gdLst>
              <a:gd name="T0" fmla="*/ 18 w 36"/>
              <a:gd name="T1" fmla="*/ 6 h 6"/>
              <a:gd name="T2" fmla="*/ 18 w 36"/>
              <a:gd name="T3" fmla="*/ 6 h 6"/>
              <a:gd name="T4" fmla="*/ 18 w 36"/>
              <a:gd name="T5" fmla="*/ 6 h 6"/>
              <a:gd name="T6" fmla="*/ 18 w 36"/>
              <a:gd name="T7" fmla="*/ 0 h 6"/>
              <a:gd name="T8" fmla="*/ 0 w 36"/>
              <a:gd name="T9" fmla="*/ 6 h 6"/>
              <a:gd name="T10" fmla="*/ 36 w 36"/>
              <a:gd name="T11" fmla="*/ 6 h 6"/>
              <a:gd name="T12" fmla="*/ 0 w 36"/>
              <a:gd name="T13" fmla="*/ 0 h 6"/>
              <a:gd name="T14" fmla="*/ 36 w 36"/>
              <a:gd name="T1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6">
                <a:moveTo>
                  <a:pt x="18" y="6"/>
                </a:moveTo>
                <a:lnTo>
                  <a:pt x="18" y="6"/>
                </a:lnTo>
                <a:moveTo>
                  <a:pt x="18" y="6"/>
                </a:moveTo>
                <a:lnTo>
                  <a:pt x="18" y="0"/>
                </a:lnTo>
                <a:moveTo>
                  <a:pt x="0" y="6"/>
                </a:moveTo>
                <a:lnTo>
                  <a:pt x="36" y="6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806869" y="1718567"/>
            <a:ext cx="20082" cy="26426"/>
          </a:xfrm>
          <a:custGeom>
            <a:avLst/>
            <a:gdLst>
              <a:gd name="T0" fmla="*/ 18 w 36"/>
              <a:gd name="T1" fmla="*/ 18 h 36"/>
              <a:gd name="T2" fmla="*/ 18 w 36"/>
              <a:gd name="T3" fmla="*/ 36 h 36"/>
              <a:gd name="T4" fmla="*/ 18 w 36"/>
              <a:gd name="T5" fmla="*/ 18 h 36"/>
              <a:gd name="T6" fmla="*/ 18 w 36"/>
              <a:gd name="T7" fmla="*/ 0 h 36"/>
              <a:gd name="T8" fmla="*/ 0 w 36"/>
              <a:gd name="T9" fmla="*/ 36 h 36"/>
              <a:gd name="T10" fmla="*/ 36 w 36"/>
              <a:gd name="T11" fmla="*/ 36 h 36"/>
              <a:gd name="T12" fmla="*/ 0 w 36"/>
              <a:gd name="T13" fmla="*/ 0 h 36"/>
              <a:gd name="T14" fmla="*/ 36 w 36"/>
              <a:gd name="T1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18"/>
                </a:moveTo>
                <a:lnTo>
                  <a:pt x="18" y="36"/>
                </a:lnTo>
                <a:moveTo>
                  <a:pt x="18" y="18"/>
                </a:moveTo>
                <a:lnTo>
                  <a:pt x="18" y="0"/>
                </a:lnTo>
                <a:moveTo>
                  <a:pt x="0" y="36"/>
                </a:moveTo>
                <a:lnTo>
                  <a:pt x="36" y="36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1150507" y="1642961"/>
            <a:ext cx="20082" cy="75607"/>
          </a:xfrm>
          <a:custGeom>
            <a:avLst/>
            <a:gdLst>
              <a:gd name="T0" fmla="*/ 18 w 36"/>
              <a:gd name="T1" fmla="*/ 48 h 103"/>
              <a:gd name="T2" fmla="*/ 18 w 36"/>
              <a:gd name="T3" fmla="*/ 103 h 103"/>
              <a:gd name="T4" fmla="*/ 18 w 36"/>
              <a:gd name="T5" fmla="*/ 48 h 103"/>
              <a:gd name="T6" fmla="*/ 18 w 36"/>
              <a:gd name="T7" fmla="*/ 0 h 103"/>
              <a:gd name="T8" fmla="*/ 0 w 36"/>
              <a:gd name="T9" fmla="*/ 103 h 103"/>
              <a:gd name="T10" fmla="*/ 36 w 36"/>
              <a:gd name="T11" fmla="*/ 103 h 103"/>
              <a:gd name="T12" fmla="*/ 0 w 36"/>
              <a:gd name="T13" fmla="*/ 0 h 103"/>
              <a:gd name="T14" fmla="*/ 36 w 36"/>
              <a:gd name="T1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03">
                <a:moveTo>
                  <a:pt x="18" y="48"/>
                </a:moveTo>
                <a:lnTo>
                  <a:pt x="18" y="103"/>
                </a:lnTo>
                <a:moveTo>
                  <a:pt x="18" y="48"/>
                </a:moveTo>
                <a:lnTo>
                  <a:pt x="18" y="0"/>
                </a:lnTo>
                <a:moveTo>
                  <a:pt x="0" y="103"/>
                </a:moveTo>
                <a:lnTo>
                  <a:pt x="36" y="103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1840572" y="1634152"/>
            <a:ext cx="20641" cy="44042"/>
          </a:xfrm>
          <a:custGeom>
            <a:avLst/>
            <a:gdLst>
              <a:gd name="T0" fmla="*/ 19 w 37"/>
              <a:gd name="T1" fmla="*/ 30 h 60"/>
              <a:gd name="T2" fmla="*/ 19 w 37"/>
              <a:gd name="T3" fmla="*/ 60 h 60"/>
              <a:gd name="T4" fmla="*/ 19 w 37"/>
              <a:gd name="T5" fmla="*/ 30 h 60"/>
              <a:gd name="T6" fmla="*/ 19 w 37"/>
              <a:gd name="T7" fmla="*/ 0 h 60"/>
              <a:gd name="T8" fmla="*/ 0 w 37"/>
              <a:gd name="T9" fmla="*/ 60 h 60"/>
              <a:gd name="T10" fmla="*/ 37 w 37"/>
              <a:gd name="T11" fmla="*/ 60 h 60"/>
              <a:gd name="T12" fmla="*/ 0 w 37"/>
              <a:gd name="T13" fmla="*/ 0 h 60"/>
              <a:gd name="T14" fmla="*/ 37 w 37"/>
              <a:gd name="T1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60">
                <a:moveTo>
                  <a:pt x="19" y="30"/>
                </a:moveTo>
                <a:lnTo>
                  <a:pt x="19" y="60"/>
                </a:lnTo>
                <a:moveTo>
                  <a:pt x="19" y="30"/>
                </a:moveTo>
                <a:lnTo>
                  <a:pt x="19" y="0"/>
                </a:lnTo>
                <a:moveTo>
                  <a:pt x="0" y="60"/>
                </a:moveTo>
                <a:lnTo>
                  <a:pt x="37" y="60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59884" y="1736184"/>
            <a:ext cx="20082" cy="30829"/>
          </a:xfrm>
          <a:custGeom>
            <a:avLst/>
            <a:gdLst>
              <a:gd name="T0" fmla="*/ 18 w 36"/>
              <a:gd name="T1" fmla="*/ 18 h 42"/>
              <a:gd name="T2" fmla="*/ 18 w 36"/>
              <a:gd name="T3" fmla="*/ 42 h 42"/>
              <a:gd name="T4" fmla="*/ 18 w 36"/>
              <a:gd name="T5" fmla="*/ 18 h 42"/>
              <a:gd name="T6" fmla="*/ 18 w 36"/>
              <a:gd name="T7" fmla="*/ 0 h 42"/>
              <a:gd name="T8" fmla="*/ 0 w 36"/>
              <a:gd name="T9" fmla="*/ 42 h 42"/>
              <a:gd name="T10" fmla="*/ 36 w 36"/>
              <a:gd name="T11" fmla="*/ 42 h 42"/>
              <a:gd name="T12" fmla="*/ 0 w 36"/>
              <a:gd name="T13" fmla="*/ 0 h 42"/>
              <a:gd name="T14" fmla="*/ 36 w 36"/>
              <a:gd name="T15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42">
                <a:moveTo>
                  <a:pt x="18" y="18"/>
                </a:moveTo>
                <a:lnTo>
                  <a:pt x="18" y="42"/>
                </a:lnTo>
                <a:moveTo>
                  <a:pt x="18" y="18"/>
                </a:moveTo>
                <a:lnTo>
                  <a:pt x="18" y="0"/>
                </a:lnTo>
                <a:moveTo>
                  <a:pt x="0" y="42"/>
                </a:moveTo>
                <a:lnTo>
                  <a:pt x="36" y="42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806869" y="1394122"/>
            <a:ext cx="20082" cy="124787"/>
          </a:xfrm>
          <a:custGeom>
            <a:avLst/>
            <a:gdLst>
              <a:gd name="T0" fmla="*/ 18 w 36"/>
              <a:gd name="T1" fmla="*/ 85 h 170"/>
              <a:gd name="T2" fmla="*/ 18 w 36"/>
              <a:gd name="T3" fmla="*/ 170 h 170"/>
              <a:gd name="T4" fmla="*/ 18 w 36"/>
              <a:gd name="T5" fmla="*/ 85 h 170"/>
              <a:gd name="T6" fmla="*/ 18 w 36"/>
              <a:gd name="T7" fmla="*/ 0 h 170"/>
              <a:gd name="T8" fmla="*/ 0 w 36"/>
              <a:gd name="T9" fmla="*/ 170 h 170"/>
              <a:gd name="T10" fmla="*/ 36 w 36"/>
              <a:gd name="T11" fmla="*/ 170 h 170"/>
              <a:gd name="T12" fmla="*/ 0 w 36"/>
              <a:gd name="T13" fmla="*/ 0 h 170"/>
              <a:gd name="T14" fmla="*/ 36 w 36"/>
              <a:gd name="T15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70">
                <a:moveTo>
                  <a:pt x="18" y="85"/>
                </a:moveTo>
                <a:lnTo>
                  <a:pt x="18" y="170"/>
                </a:lnTo>
                <a:moveTo>
                  <a:pt x="18" y="85"/>
                </a:moveTo>
                <a:lnTo>
                  <a:pt x="18" y="0"/>
                </a:lnTo>
                <a:moveTo>
                  <a:pt x="0" y="170"/>
                </a:moveTo>
                <a:lnTo>
                  <a:pt x="36" y="170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1150507" y="1088028"/>
            <a:ext cx="20082" cy="88818"/>
          </a:xfrm>
          <a:custGeom>
            <a:avLst/>
            <a:gdLst>
              <a:gd name="T0" fmla="*/ 18 w 36"/>
              <a:gd name="T1" fmla="*/ 60 h 121"/>
              <a:gd name="T2" fmla="*/ 18 w 36"/>
              <a:gd name="T3" fmla="*/ 121 h 121"/>
              <a:gd name="T4" fmla="*/ 18 w 36"/>
              <a:gd name="T5" fmla="*/ 60 h 121"/>
              <a:gd name="T6" fmla="*/ 18 w 36"/>
              <a:gd name="T7" fmla="*/ 0 h 121"/>
              <a:gd name="T8" fmla="*/ 0 w 36"/>
              <a:gd name="T9" fmla="*/ 121 h 121"/>
              <a:gd name="T10" fmla="*/ 36 w 36"/>
              <a:gd name="T11" fmla="*/ 121 h 121"/>
              <a:gd name="T12" fmla="*/ 0 w 36"/>
              <a:gd name="T13" fmla="*/ 0 h 121"/>
              <a:gd name="T14" fmla="*/ 36 w 36"/>
              <a:gd name="T15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21">
                <a:moveTo>
                  <a:pt x="18" y="60"/>
                </a:moveTo>
                <a:lnTo>
                  <a:pt x="18" y="121"/>
                </a:lnTo>
                <a:moveTo>
                  <a:pt x="18" y="60"/>
                </a:moveTo>
                <a:lnTo>
                  <a:pt x="18" y="0"/>
                </a:lnTo>
                <a:moveTo>
                  <a:pt x="0" y="121"/>
                </a:moveTo>
                <a:lnTo>
                  <a:pt x="36" y="121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1840572" y="977189"/>
            <a:ext cx="20641" cy="328115"/>
          </a:xfrm>
          <a:custGeom>
            <a:avLst/>
            <a:gdLst>
              <a:gd name="T0" fmla="*/ 19 w 37"/>
              <a:gd name="T1" fmla="*/ 224 h 447"/>
              <a:gd name="T2" fmla="*/ 19 w 37"/>
              <a:gd name="T3" fmla="*/ 447 h 447"/>
              <a:gd name="T4" fmla="*/ 19 w 37"/>
              <a:gd name="T5" fmla="*/ 224 h 447"/>
              <a:gd name="T6" fmla="*/ 19 w 37"/>
              <a:gd name="T7" fmla="*/ 0 h 447"/>
              <a:gd name="T8" fmla="*/ 0 w 37"/>
              <a:gd name="T9" fmla="*/ 447 h 447"/>
              <a:gd name="T10" fmla="*/ 37 w 37"/>
              <a:gd name="T11" fmla="*/ 447 h 447"/>
              <a:gd name="T12" fmla="*/ 0 w 37"/>
              <a:gd name="T13" fmla="*/ 0 h 447"/>
              <a:gd name="T14" fmla="*/ 37 w 37"/>
              <a:gd name="T15" fmla="*/ 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447">
                <a:moveTo>
                  <a:pt x="19" y="224"/>
                </a:moveTo>
                <a:lnTo>
                  <a:pt x="19" y="447"/>
                </a:lnTo>
                <a:moveTo>
                  <a:pt x="19" y="224"/>
                </a:moveTo>
                <a:lnTo>
                  <a:pt x="19" y="0"/>
                </a:lnTo>
                <a:moveTo>
                  <a:pt x="0" y="447"/>
                </a:moveTo>
                <a:lnTo>
                  <a:pt x="37" y="447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459884" y="1692141"/>
            <a:ext cx="20082" cy="26426"/>
          </a:xfrm>
          <a:custGeom>
            <a:avLst/>
            <a:gdLst>
              <a:gd name="T0" fmla="*/ 18 w 36"/>
              <a:gd name="T1" fmla="*/ 18 h 36"/>
              <a:gd name="T2" fmla="*/ 18 w 36"/>
              <a:gd name="T3" fmla="*/ 36 h 36"/>
              <a:gd name="T4" fmla="*/ 18 w 36"/>
              <a:gd name="T5" fmla="*/ 18 h 36"/>
              <a:gd name="T6" fmla="*/ 18 w 36"/>
              <a:gd name="T7" fmla="*/ 0 h 36"/>
              <a:gd name="T8" fmla="*/ 0 w 36"/>
              <a:gd name="T9" fmla="*/ 36 h 36"/>
              <a:gd name="T10" fmla="*/ 36 w 36"/>
              <a:gd name="T11" fmla="*/ 36 h 36"/>
              <a:gd name="T12" fmla="*/ 0 w 36"/>
              <a:gd name="T13" fmla="*/ 0 h 36"/>
              <a:gd name="T14" fmla="*/ 36 w 36"/>
              <a:gd name="T1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18"/>
                </a:moveTo>
                <a:lnTo>
                  <a:pt x="18" y="36"/>
                </a:lnTo>
                <a:moveTo>
                  <a:pt x="18" y="18"/>
                </a:moveTo>
                <a:lnTo>
                  <a:pt x="18" y="0"/>
                </a:lnTo>
                <a:moveTo>
                  <a:pt x="0" y="36"/>
                </a:moveTo>
                <a:lnTo>
                  <a:pt x="36" y="36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806869" y="1527717"/>
            <a:ext cx="20082" cy="199659"/>
          </a:xfrm>
          <a:custGeom>
            <a:avLst/>
            <a:gdLst>
              <a:gd name="T0" fmla="*/ 18 w 36"/>
              <a:gd name="T1" fmla="*/ 139 h 272"/>
              <a:gd name="T2" fmla="*/ 18 w 36"/>
              <a:gd name="T3" fmla="*/ 272 h 272"/>
              <a:gd name="T4" fmla="*/ 18 w 36"/>
              <a:gd name="T5" fmla="*/ 139 h 272"/>
              <a:gd name="T6" fmla="*/ 18 w 36"/>
              <a:gd name="T7" fmla="*/ 0 h 272"/>
              <a:gd name="T8" fmla="*/ 0 w 36"/>
              <a:gd name="T9" fmla="*/ 272 h 272"/>
              <a:gd name="T10" fmla="*/ 36 w 36"/>
              <a:gd name="T11" fmla="*/ 272 h 272"/>
              <a:gd name="T12" fmla="*/ 0 w 36"/>
              <a:gd name="T13" fmla="*/ 0 h 272"/>
              <a:gd name="T14" fmla="*/ 36 w 36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272">
                <a:moveTo>
                  <a:pt x="18" y="139"/>
                </a:moveTo>
                <a:lnTo>
                  <a:pt x="18" y="272"/>
                </a:lnTo>
                <a:moveTo>
                  <a:pt x="18" y="139"/>
                </a:moveTo>
                <a:lnTo>
                  <a:pt x="18" y="0"/>
                </a:lnTo>
                <a:moveTo>
                  <a:pt x="0" y="272"/>
                </a:moveTo>
                <a:lnTo>
                  <a:pt x="36" y="272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1150507" y="1731779"/>
            <a:ext cx="20082" cy="26426"/>
          </a:xfrm>
          <a:custGeom>
            <a:avLst/>
            <a:gdLst>
              <a:gd name="T0" fmla="*/ 18 w 36"/>
              <a:gd name="T1" fmla="*/ 18 h 36"/>
              <a:gd name="T2" fmla="*/ 18 w 36"/>
              <a:gd name="T3" fmla="*/ 36 h 36"/>
              <a:gd name="T4" fmla="*/ 18 w 36"/>
              <a:gd name="T5" fmla="*/ 18 h 36"/>
              <a:gd name="T6" fmla="*/ 18 w 36"/>
              <a:gd name="T7" fmla="*/ 0 h 36"/>
              <a:gd name="T8" fmla="*/ 0 w 36"/>
              <a:gd name="T9" fmla="*/ 36 h 36"/>
              <a:gd name="T10" fmla="*/ 36 w 36"/>
              <a:gd name="T11" fmla="*/ 36 h 36"/>
              <a:gd name="T12" fmla="*/ 0 w 36"/>
              <a:gd name="T13" fmla="*/ 0 h 36"/>
              <a:gd name="T14" fmla="*/ 36 w 36"/>
              <a:gd name="T1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18"/>
                </a:moveTo>
                <a:lnTo>
                  <a:pt x="18" y="36"/>
                </a:lnTo>
                <a:moveTo>
                  <a:pt x="18" y="18"/>
                </a:moveTo>
                <a:lnTo>
                  <a:pt x="18" y="0"/>
                </a:lnTo>
                <a:moveTo>
                  <a:pt x="0" y="36"/>
                </a:moveTo>
                <a:lnTo>
                  <a:pt x="36" y="36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1840572" y="1651769"/>
            <a:ext cx="20641" cy="93223"/>
          </a:xfrm>
          <a:custGeom>
            <a:avLst/>
            <a:gdLst>
              <a:gd name="T0" fmla="*/ 19 w 37"/>
              <a:gd name="T1" fmla="*/ 61 h 127"/>
              <a:gd name="T2" fmla="*/ 19 w 37"/>
              <a:gd name="T3" fmla="*/ 127 h 127"/>
              <a:gd name="T4" fmla="*/ 19 w 37"/>
              <a:gd name="T5" fmla="*/ 61 h 127"/>
              <a:gd name="T6" fmla="*/ 19 w 37"/>
              <a:gd name="T7" fmla="*/ 0 h 127"/>
              <a:gd name="T8" fmla="*/ 0 w 37"/>
              <a:gd name="T9" fmla="*/ 127 h 127"/>
              <a:gd name="T10" fmla="*/ 37 w 37"/>
              <a:gd name="T11" fmla="*/ 127 h 127"/>
              <a:gd name="T12" fmla="*/ 0 w 37"/>
              <a:gd name="T13" fmla="*/ 0 h 127"/>
              <a:gd name="T14" fmla="*/ 37 w 37"/>
              <a:gd name="T15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127">
                <a:moveTo>
                  <a:pt x="19" y="61"/>
                </a:moveTo>
                <a:lnTo>
                  <a:pt x="19" y="127"/>
                </a:lnTo>
                <a:moveTo>
                  <a:pt x="19" y="61"/>
                </a:moveTo>
                <a:lnTo>
                  <a:pt x="19" y="0"/>
                </a:lnTo>
                <a:moveTo>
                  <a:pt x="0" y="127"/>
                </a:moveTo>
                <a:lnTo>
                  <a:pt x="37" y="127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468252" y="1658376"/>
            <a:ext cx="1384592" cy="97627"/>
          </a:xfrm>
          <a:custGeom>
            <a:avLst/>
            <a:gdLst>
              <a:gd name="T0" fmla="*/ 0 w 2482"/>
              <a:gd name="T1" fmla="*/ 133 h 133"/>
              <a:gd name="T2" fmla="*/ 621 w 2482"/>
              <a:gd name="T3" fmla="*/ 99 h 133"/>
              <a:gd name="T4" fmla="*/ 1241 w 2482"/>
              <a:gd name="T5" fmla="*/ 30 h 133"/>
              <a:gd name="T6" fmla="*/ 2482 w 2482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2" h="133">
                <a:moveTo>
                  <a:pt x="0" y="133"/>
                </a:moveTo>
                <a:cubicBezTo>
                  <a:pt x="207" y="122"/>
                  <a:pt x="414" y="116"/>
                  <a:pt x="621" y="99"/>
                </a:cubicBezTo>
                <a:cubicBezTo>
                  <a:pt x="827" y="82"/>
                  <a:pt x="931" y="47"/>
                  <a:pt x="1241" y="30"/>
                </a:cubicBezTo>
                <a:cubicBezTo>
                  <a:pt x="1551" y="14"/>
                  <a:pt x="2068" y="10"/>
                  <a:pt x="2482" y="0"/>
                </a:cubicBez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454864" y="1736184"/>
            <a:ext cx="33471" cy="44776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454864" y="1736184"/>
            <a:ext cx="33471" cy="44776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801849" y="1709758"/>
            <a:ext cx="33471" cy="44042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801849" y="1709758"/>
            <a:ext cx="33471" cy="44042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auto">
          <a:xfrm>
            <a:off x="1145486" y="1656174"/>
            <a:ext cx="33471" cy="44776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auto">
          <a:xfrm>
            <a:off x="1145486" y="1656174"/>
            <a:ext cx="33471" cy="44776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3" name="Oval 31"/>
          <p:cNvSpPr>
            <a:spLocks noChangeArrowheads="1"/>
          </p:cNvSpPr>
          <p:nvPr/>
        </p:nvSpPr>
        <p:spPr bwMode="auto">
          <a:xfrm>
            <a:off x="1835551" y="1634152"/>
            <a:ext cx="34029" cy="44042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1835551" y="1634152"/>
            <a:ext cx="34029" cy="44042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468252" y="1081422"/>
            <a:ext cx="1384592" cy="670177"/>
          </a:xfrm>
          <a:custGeom>
            <a:avLst/>
            <a:gdLst>
              <a:gd name="T0" fmla="*/ 0 w 2482"/>
              <a:gd name="T1" fmla="*/ 913 h 913"/>
              <a:gd name="T2" fmla="*/ 621 w 2482"/>
              <a:gd name="T3" fmla="*/ 513 h 913"/>
              <a:gd name="T4" fmla="*/ 1241 w 2482"/>
              <a:gd name="T5" fmla="*/ 72 h 913"/>
              <a:gd name="T6" fmla="*/ 2482 w 2482"/>
              <a:gd name="T7" fmla="*/ 83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2" h="913">
                <a:moveTo>
                  <a:pt x="0" y="913"/>
                </a:moveTo>
                <a:cubicBezTo>
                  <a:pt x="207" y="780"/>
                  <a:pt x="414" y="653"/>
                  <a:pt x="621" y="513"/>
                </a:cubicBezTo>
                <a:cubicBezTo>
                  <a:pt x="827" y="372"/>
                  <a:pt x="931" y="143"/>
                  <a:pt x="1241" y="72"/>
                </a:cubicBezTo>
                <a:cubicBezTo>
                  <a:pt x="1551" y="0"/>
                  <a:pt x="2068" y="79"/>
                  <a:pt x="2482" y="83"/>
                </a:cubicBez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454864" y="1727376"/>
            <a:ext cx="33471" cy="4404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454864" y="1727376"/>
            <a:ext cx="33471" cy="44042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801849" y="1434494"/>
            <a:ext cx="33471" cy="4404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39" name="Rectangle 37"/>
          <p:cNvSpPr>
            <a:spLocks noChangeArrowheads="1"/>
          </p:cNvSpPr>
          <p:nvPr/>
        </p:nvSpPr>
        <p:spPr bwMode="auto">
          <a:xfrm>
            <a:off x="801849" y="1434494"/>
            <a:ext cx="33471" cy="44042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1145486" y="1110049"/>
            <a:ext cx="33471" cy="4477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1145486" y="1110049"/>
            <a:ext cx="33471" cy="4477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2" name="Rectangle 40"/>
          <p:cNvSpPr>
            <a:spLocks noChangeArrowheads="1"/>
          </p:cNvSpPr>
          <p:nvPr/>
        </p:nvSpPr>
        <p:spPr bwMode="auto">
          <a:xfrm>
            <a:off x="1835551" y="1118858"/>
            <a:ext cx="34029" cy="4477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3" name="Rectangle 41"/>
          <p:cNvSpPr>
            <a:spLocks noChangeArrowheads="1"/>
          </p:cNvSpPr>
          <p:nvPr/>
        </p:nvSpPr>
        <p:spPr bwMode="auto">
          <a:xfrm>
            <a:off x="1835551" y="1118858"/>
            <a:ext cx="34029" cy="4477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468252" y="1623142"/>
            <a:ext cx="1384592" cy="132861"/>
          </a:xfrm>
          <a:custGeom>
            <a:avLst/>
            <a:gdLst>
              <a:gd name="T0" fmla="*/ 0 w 2482"/>
              <a:gd name="T1" fmla="*/ 114 h 181"/>
              <a:gd name="T2" fmla="*/ 621 w 2482"/>
              <a:gd name="T3" fmla="*/ 9 h 181"/>
              <a:gd name="T4" fmla="*/ 1241 w 2482"/>
              <a:gd name="T5" fmla="*/ 166 h 181"/>
              <a:gd name="T6" fmla="*/ 2482 w 2482"/>
              <a:gd name="T7" fmla="*/ 10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2" h="181">
                <a:moveTo>
                  <a:pt x="0" y="114"/>
                </a:moveTo>
                <a:cubicBezTo>
                  <a:pt x="207" y="78"/>
                  <a:pt x="414" y="0"/>
                  <a:pt x="621" y="9"/>
                </a:cubicBezTo>
                <a:cubicBezTo>
                  <a:pt x="827" y="18"/>
                  <a:pt x="931" y="150"/>
                  <a:pt x="1241" y="166"/>
                </a:cubicBezTo>
                <a:cubicBezTo>
                  <a:pt x="1551" y="181"/>
                  <a:pt x="2068" y="123"/>
                  <a:pt x="2482" y="102"/>
                </a:cubicBez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454864" y="1682598"/>
            <a:ext cx="33471" cy="44776"/>
          </a:xfrm>
          <a:custGeom>
            <a:avLst/>
            <a:gdLst>
              <a:gd name="T0" fmla="*/ 30 w 60"/>
              <a:gd name="T1" fmla="*/ 0 h 61"/>
              <a:gd name="T2" fmla="*/ 60 w 60"/>
              <a:gd name="T3" fmla="*/ 61 h 61"/>
              <a:gd name="T4" fmla="*/ 0 w 60"/>
              <a:gd name="T5" fmla="*/ 61 h 61"/>
              <a:gd name="T6" fmla="*/ 30 w 60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454864" y="1682598"/>
            <a:ext cx="33471" cy="44776"/>
          </a:xfrm>
          <a:custGeom>
            <a:avLst/>
            <a:gdLst>
              <a:gd name="T0" fmla="*/ 30 w 60"/>
              <a:gd name="T1" fmla="*/ 0 h 61"/>
              <a:gd name="T2" fmla="*/ 60 w 60"/>
              <a:gd name="T3" fmla="*/ 61 h 61"/>
              <a:gd name="T4" fmla="*/ 0 w 60"/>
              <a:gd name="T5" fmla="*/ 61 h 61"/>
              <a:gd name="T6" fmla="*/ 30 w 60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801849" y="1607727"/>
            <a:ext cx="33471" cy="44042"/>
          </a:xfrm>
          <a:custGeom>
            <a:avLst/>
            <a:gdLst>
              <a:gd name="T0" fmla="*/ 30 w 60"/>
              <a:gd name="T1" fmla="*/ 0 h 60"/>
              <a:gd name="T2" fmla="*/ 60 w 60"/>
              <a:gd name="T3" fmla="*/ 60 h 60"/>
              <a:gd name="T4" fmla="*/ 0 w 60"/>
              <a:gd name="T5" fmla="*/ 60 h 60"/>
              <a:gd name="T6" fmla="*/ 30 w 60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60"/>
                </a:lnTo>
                <a:lnTo>
                  <a:pt x="0" y="60"/>
                </a:lnTo>
                <a:lnTo>
                  <a:pt x="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801849" y="1607727"/>
            <a:ext cx="33471" cy="44042"/>
          </a:xfrm>
          <a:custGeom>
            <a:avLst/>
            <a:gdLst>
              <a:gd name="T0" fmla="*/ 30 w 60"/>
              <a:gd name="T1" fmla="*/ 0 h 60"/>
              <a:gd name="T2" fmla="*/ 60 w 60"/>
              <a:gd name="T3" fmla="*/ 60 h 60"/>
              <a:gd name="T4" fmla="*/ 0 w 60"/>
              <a:gd name="T5" fmla="*/ 60 h 60"/>
              <a:gd name="T6" fmla="*/ 30 w 60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60"/>
                </a:lnTo>
                <a:lnTo>
                  <a:pt x="0" y="60"/>
                </a:lnTo>
                <a:lnTo>
                  <a:pt x="3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1145486" y="1722971"/>
            <a:ext cx="33471" cy="44042"/>
          </a:xfrm>
          <a:custGeom>
            <a:avLst/>
            <a:gdLst>
              <a:gd name="T0" fmla="*/ 30 w 60"/>
              <a:gd name="T1" fmla="*/ 0 h 60"/>
              <a:gd name="T2" fmla="*/ 60 w 60"/>
              <a:gd name="T3" fmla="*/ 60 h 60"/>
              <a:gd name="T4" fmla="*/ 0 w 60"/>
              <a:gd name="T5" fmla="*/ 60 h 60"/>
              <a:gd name="T6" fmla="*/ 30 w 60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60"/>
                </a:lnTo>
                <a:lnTo>
                  <a:pt x="0" y="60"/>
                </a:lnTo>
                <a:lnTo>
                  <a:pt x="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1145486" y="1722971"/>
            <a:ext cx="33471" cy="44042"/>
          </a:xfrm>
          <a:custGeom>
            <a:avLst/>
            <a:gdLst>
              <a:gd name="T0" fmla="*/ 30 w 60"/>
              <a:gd name="T1" fmla="*/ 0 h 60"/>
              <a:gd name="T2" fmla="*/ 60 w 60"/>
              <a:gd name="T3" fmla="*/ 60 h 60"/>
              <a:gd name="T4" fmla="*/ 0 w 60"/>
              <a:gd name="T5" fmla="*/ 60 h 60"/>
              <a:gd name="T6" fmla="*/ 30 w 60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60"/>
                </a:lnTo>
                <a:lnTo>
                  <a:pt x="0" y="60"/>
                </a:lnTo>
                <a:lnTo>
                  <a:pt x="3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1835551" y="1673790"/>
            <a:ext cx="34029" cy="44776"/>
          </a:xfrm>
          <a:custGeom>
            <a:avLst/>
            <a:gdLst>
              <a:gd name="T0" fmla="*/ 31 w 61"/>
              <a:gd name="T1" fmla="*/ 0 h 61"/>
              <a:gd name="T2" fmla="*/ 61 w 61"/>
              <a:gd name="T3" fmla="*/ 61 h 61"/>
              <a:gd name="T4" fmla="*/ 0 w 61"/>
              <a:gd name="T5" fmla="*/ 61 h 61"/>
              <a:gd name="T6" fmla="*/ 31 w 61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" h="61">
                <a:moveTo>
                  <a:pt x="31" y="0"/>
                </a:moveTo>
                <a:lnTo>
                  <a:pt x="61" y="61"/>
                </a:lnTo>
                <a:lnTo>
                  <a:pt x="0" y="61"/>
                </a:lnTo>
                <a:lnTo>
                  <a:pt x="3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1835551" y="1673790"/>
            <a:ext cx="34029" cy="44776"/>
          </a:xfrm>
          <a:custGeom>
            <a:avLst/>
            <a:gdLst>
              <a:gd name="T0" fmla="*/ 31 w 61"/>
              <a:gd name="T1" fmla="*/ 0 h 61"/>
              <a:gd name="T2" fmla="*/ 61 w 61"/>
              <a:gd name="T3" fmla="*/ 61 h 61"/>
              <a:gd name="T4" fmla="*/ 0 w 61"/>
              <a:gd name="T5" fmla="*/ 61 h 61"/>
              <a:gd name="T6" fmla="*/ 31 w 61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" h="61">
                <a:moveTo>
                  <a:pt x="31" y="0"/>
                </a:moveTo>
                <a:lnTo>
                  <a:pt x="61" y="61"/>
                </a:lnTo>
                <a:lnTo>
                  <a:pt x="0" y="61"/>
                </a:lnTo>
                <a:lnTo>
                  <a:pt x="31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469926" y="941221"/>
            <a:ext cx="0" cy="92342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grpSp>
        <p:nvGrpSpPr>
          <p:cNvPr id="70" name="Group 69"/>
          <p:cNvGrpSpPr/>
          <p:nvPr/>
        </p:nvGrpSpPr>
        <p:grpSpPr>
          <a:xfrm>
            <a:off x="352324" y="892880"/>
            <a:ext cx="36413" cy="971761"/>
            <a:chOff x="764704" y="683569"/>
            <a:chExt cx="44591" cy="1074230"/>
          </a:xfrm>
        </p:grpSpPr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>
              <a:off x="789980" y="1702738"/>
              <a:ext cx="19315" cy="55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789980" y="1499067"/>
              <a:ext cx="19315" cy="55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3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789980" y="1296207"/>
              <a:ext cx="19315" cy="55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6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>
              <a:off x="789980" y="1092535"/>
              <a:ext cx="19315" cy="55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9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7" name="Rectangle 55"/>
            <p:cNvSpPr>
              <a:spLocks noChangeArrowheads="1"/>
            </p:cNvSpPr>
            <p:nvPr/>
          </p:nvSpPr>
          <p:spPr bwMode="auto">
            <a:xfrm>
              <a:off x="764704" y="888864"/>
              <a:ext cx="38630" cy="55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8" name="Rectangle 56"/>
            <p:cNvSpPr>
              <a:spLocks noChangeArrowheads="1"/>
            </p:cNvSpPr>
            <p:nvPr/>
          </p:nvSpPr>
          <p:spPr bwMode="auto">
            <a:xfrm>
              <a:off x="764704" y="683569"/>
              <a:ext cx="38630" cy="55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59" name="Rectangle 57"/>
          <p:cNvSpPr>
            <a:spLocks noChangeArrowheads="1"/>
          </p:cNvSpPr>
          <p:nvPr/>
        </p:nvSpPr>
        <p:spPr bwMode="auto">
          <a:xfrm>
            <a:off x="461557" y="1899874"/>
            <a:ext cx="15772" cy="4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749410" y="1899874"/>
            <a:ext cx="15772" cy="4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5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1" name="Rectangle 59"/>
          <p:cNvSpPr>
            <a:spLocks noChangeArrowheads="1"/>
          </p:cNvSpPr>
          <p:nvPr/>
        </p:nvSpPr>
        <p:spPr bwMode="auto">
          <a:xfrm>
            <a:off x="1026664" y="1899874"/>
            <a:ext cx="31545" cy="4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10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2" name="Rectangle 60"/>
          <p:cNvSpPr>
            <a:spLocks noChangeArrowheads="1"/>
          </p:cNvSpPr>
          <p:nvPr/>
        </p:nvSpPr>
        <p:spPr bwMode="auto">
          <a:xfrm>
            <a:off x="1314516" y="1899874"/>
            <a:ext cx="31545" cy="4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15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3" name="Rectangle 61"/>
          <p:cNvSpPr>
            <a:spLocks noChangeArrowheads="1"/>
          </p:cNvSpPr>
          <p:nvPr/>
        </p:nvSpPr>
        <p:spPr bwMode="auto">
          <a:xfrm>
            <a:off x="1602369" y="1899874"/>
            <a:ext cx="31545" cy="4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20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Rectangle 62"/>
          <p:cNvSpPr>
            <a:spLocks noChangeArrowheads="1"/>
          </p:cNvSpPr>
          <p:nvPr/>
        </p:nvSpPr>
        <p:spPr bwMode="auto">
          <a:xfrm>
            <a:off x="1890221" y="1899874"/>
            <a:ext cx="31545" cy="4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25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106558" y="881634"/>
            <a:ext cx="1864865" cy="1375129"/>
            <a:chOff x="4423538" y="2930103"/>
            <a:chExt cx="1864865" cy="1375129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BDD9AD2-8160-4901-8784-A5C28F3F5946}"/>
                </a:ext>
              </a:extLst>
            </p:cNvPr>
            <p:cNvSpPr txBox="1"/>
            <p:nvPr/>
          </p:nvSpPr>
          <p:spPr>
            <a:xfrm>
              <a:off x="4835863" y="2930103"/>
              <a:ext cx="12241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i="1" dirty="0"/>
                <a:t>GmGPP</a:t>
              </a:r>
              <a:endParaRPr lang="en-CA" sz="800" b="1" i="1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CD7A125-5914-4C9A-A3F5-ED376587B437}"/>
                </a:ext>
              </a:extLst>
            </p:cNvPr>
            <p:cNvSpPr txBox="1"/>
            <p:nvPr/>
          </p:nvSpPr>
          <p:spPr>
            <a:xfrm rot="16200000">
              <a:off x="3992169" y="3388752"/>
              <a:ext cx="109356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Relative expression</a:t>
              </a:r>
              <a:endParaRPr lang="en-CA" sz="900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503FAFA-F348-4123-8CE8-61C804261CC3}"/>
                </a:ext>
              </a:extLst>
            </p:cNvPr>
            <p:cNvSpPr txBox="1"/>
            <p:nvPr/>
          </p:nvSpPr>
          <p:spPr>
            <a:xfrm>
              <a:off x="4861409" y="4074400"/>
              <a:ext cx="14269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Na</a:t>
              </a:r>
              <a:r>
                <a:rPr lang="en-US" sz="900" baseline="-25000" dirty="0"/>
                <a:t>2</a:t>
              </a:r>
              <a:r>
                <a:rPr lang="en-US" sz="900" dirty="0"/>
                <a:t>SO</a:t>
              </a:r>
              <a:r>
                <a:rPr lang="en-US" sz="900" baseline="-25000" dirty="0"/>
                <a:t>4</a:t>
              </a:r>
              <a:r>
                <a:rPr lang="en-US" sz="900" dirty="0"/>
                <a:t> treatment (hours)</a:t>
              </a:r>
              <a:endParaRPr lang="en-CA" sz="900" dirty="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4561594" y="881634"/>
            <a:ext cx="1605195" cy="1129841"/>
            <a:chOff x="2316017" y="515483"/>
            <a:chExt cx="1605195" cy="1211128"/>
          </a:xfrm>
        </p:grpSpPr>
        <p:sp>
          <p:nvSpPr>
            <p:cNvPr id="82" name="Line 72"/>
            <p:cNvSpPr>
              <a:spLocks noChangeShapeType="1"/>
            </p:cNvSpPr>
            <p:nvPr/>
          </p:nvSpPr>
          <p:spPr bwMode="auto">
            <a:xfrm flipV="1">
              <a:off x="2412871" y="562570"/>
              <a:ext cx="0" cy="100577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3" name="Freeform 73"/>
            <p:cNvSpPr>
              <a:spLocks noEditPoints="1"/>
            </p:cNvSpPr>
            <p:nvPr/>
          </p:nvSpPr>
          <p:spPr bwMode="auto">
            <a:xfrm>
              <a:off x="2399576" y="562570"/>
              <a:ext cx="13295" cy="1005771"/>
            </a:xfrm>
            <a:custGeom>
              <a:avLst/>
              <a:gdLst>
                <a:gd name="T0" fmla="*/ 0 w 24"/>
                <a:gd name="T1" fmla="*/ 1258 h 1258"/>
                <a:gd name="T2" fmla="*/ 24 w 24"/>
                <a:gd name="T3" fmla="*/ 1258 h 1258"/>
                <a:gd name="T4" fmla="*/ 0 w 24"/>
                <a:gd name="T5" fmla="*/ 944 h 1258"/>
                <a:gd name="T6" fmla="*/ 24 w 24"/>
                <a:gd name="T7" fmla="*/ 944 h 1258"/>
                <a:gd name="T8" fmla="*/ 0 w 24"/>
                <a:gd name="T9" fmla="*/ 629 h 1258"/>
                <a:gd name="T10" fmla="*/ 24 w 24"/>
                <a:gd name="T11" fmla="*/ 629 h 1258"/>
                <a:gd name="T12" fmla="*/ 0 w 24"/>
                <a:gd name="T13" fmla="*/ 315 h 1258"/>
                <a:gd name="T14" fmla="*/ 24 w 24"/>
                <a:gd name="T15" fmla="*/ 315 h 1258"/>
                <a:gd name="T16" fmla="*/ 0 w 24"/>
                <a:gd name="T17" fmla="*/ 0 h 1258"/>
                <a:gd name="T18" fmla="*/ 24 w 24"/>
                <a:gd name="T19" fmla="*/ 0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258">
                  <a:moveTo>
                    <a:pt x="0" y="1258"/>
                  </a:moveTo>
                  <a:lnTo>
                    <a:pt x="24" y="1258"/>
                  </a:lnTo>
                  <a:moveTo>
                    <a:pt x="0" y="944"/>
                  </a:moveTo>
                  <a:lnTo>
                    <a:pt x="24" y="944"/>
                  </a:lnTo>
                  <a:moveTo>
                    <a:pt x="0" y="629"/>
                  </a:moveTo>
                  <a:lnTo>
                    <a:pt x="24" y="629"/>
                  </a:lnTo>
                  <a:moveTo>
                    <a:pt x="0" y="315"/>
                  </a:moveTo>
                  <a:lnTo>
                    <a:pt x="24" y="315"/>
                  </a:lnTo>
                  <a:moveTo>
                    <a:pt x="0" y="0"/>
                  </a:moveTo>
                  <a:lnTo>
                    <a:pt x="24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4" name="Line 74"/>
            <p:cNvSpPr>
              <a:spLocks noChangeShapeType="1"/>
            </p:cNvSpPr>
            <p:nvPr/>
          </p:nvSpPr>
          <p:spPr bwMode="auto">
            <a:xfrm>
              <a:off x="2412871" y="1568341"/>
              <a:ext cx="144807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5" name="Freeform 75"/>
            <p:cNvSpPr>
              <a:spLocks noEditPoints="1"/>
            </p:cNvSpPr>
            <p:nvPr/>
          </p:nvSpPr>
          <p:spPr bwMode="auto">
            <a:xfrm>
              <a:off x="2412871" y="1568341"/>
              <a:ext cx="1448079" cy="15191"/>
            </a:xfrm>
            <a:custGeom>
              <a:avLst/>
              <a:gdLst>
                <a:gd name="T0" fmla="*/ 0 w 2614"/>
                <a:gd name="T1" fmla="*/ 0 h 19"/>
                <a:gd name="T2" fmla="*/ 0 w 2614"/>
                <a:gd name="T3" fmla="*/ 19 h 19"/>
                <a:gd name="T4" fmla="*/ 525 w 2614"/>
                <a:gd name="T5" fmla="*/ 0 h 19"/>
                <a:gd name="T6" fmla="*/ 525 w 2614"/>
                <a:gd name="T7" fmla="*/ 19 h 19"/>
                <a:gd name="T8" fmla="*/ 1044 w 2614"/>
                <a:gd name="T9" fmla="*/ 0 h 19"/>
                <a:gd name="T10" fmla="*/ 1044 w 2614"/>
                <a:gd name="T11" fmla="*/ 19 h 19"/>
                <a:gd name="T12" fmla="*/ 1570 w 2614"/>
                <a:gd name="T13" fmla="*/ 0 h 19"/>
                <a:gd name="T14" fmla="*/ 1570 w 2614"/>
                <a:gd name="T15" fmla="*/ 19 h 19"/>
                <a:gd name="T16" fmla="*/ 2095 w 2614"/>
                <a:gd name="T17" fmla="*/ 0 h 19"/>
                <a:gd name="T18" fmla="*/ 2095 w 2614"/>
                <a:gd name="T19" fmla="*/ 19 h 19"/>
                <a:gd name="T20" fmla="*/ 2614 w 2614"/>
                <a:gd name="T21" fmla="*/ 0 h 19"/>
                <a:gd name="T22" fmla="*/ 2614 w 2614"/>
                <a:gd name="T2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14" h="19">
                  <a:moveTo>
                    <a:pt x="0" y="0"/>
                  </a:moveTo>
                  <a:lnTo>
                    <a:pt x="0" y="19"/>
                  </a:lnTo>
                  <a:moveTo>
                    <a:pt x="525" y="0"/>
                  </a:moveTo>
                  <a:lnTo>
                    <a:pt x="525" y="19"/>
                  </a:lnTo>
                  <a:moveTo>
                    <a:pt x="1044" y="0"/>
                  </a:moveTo>
                  <a:lnTo>
                    <a:pt x="1044" y="19"/>
                  </a:lnTo>
                  <a:moveTo>
                    <a:pt x="1570" y="0"/>
                  </a:moveTo>
                  <a:lnTo>
                    <a:pt x="1570" y="19"/>
                  </a:lnTo>
                  <a:moveTo>
                    <a:pt x="2095" y="0"/>
                  </a:moveTo>
                  <a:lnTo>
                    <a:pt x="2095" y="19"/>
                  </a:lnTo>
                  <a:moveTo>
                    <a:pt x="2614" y="0"/>
                  </a:moveTo>
                  <a:lnTo>
                    <a:pt x="2614" y="19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6" name="Freeform 76"/>
            <p:cNvSpPr>
              <a:spLocks noEditPoints="1"/>
            </p:cNvSpPr>
            <p:nvPr/>
          </p:nvSpPr>
          <p:spPr bwMode="auto">
            <a:xfrm>
              <a:off x="2402900" y="1466805"/>
              <a:ext cx="19943" cy="15191"/>
            </a:xfrm>
            <a:custGeom>
              <a:avLst/>
              <a:gdLst>
                <a:gd name="T0" fmla="*/ 18 w 36"/>
                <a:gd name="T1" fmla="*/ 7 h 19"/>
                <a:gd name="T2" fmla="*/ 18 w 36"/>
                <a:gd name="T3" fmla="*/ 19 h 19"/>
                <a:gd name="T4" fmla="*/ 18 w 36"/>
                <a:gd name="T5" fmla="*/ 7 h 19"/>
                <a:gd name="T6" fmla="*/ 18 w 36"/>
                <a:gd name="T7" fmla="*/ 0 h 19"/>
                <a:gd name="T8" fmla="*/ 0 w 36"/>
                <a:gd name="T9" fmla="*/ 19 h 19"/>
                <a:gd name="T10" fmla="*/ 36 w 36"/>
                <a:gd name="T11" fmla="*/ 19 h 19"/>
                <a:gd name="T12" fmla="*/ 0 w 36"/>
                <a:gd name="T13" fmla="*/ 0 h 19"/>
                <a:gd name="T14" fmla="*/ 36 w 36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9">
                  <a:moveTo>
                    <a:pt x="18" y="7"/>
                  </a:moveTo>
                  <a:lnTo>
                    <a:pt x="18" y="19"/>
                  </a:lnTo>
                  <a:moveTo>
                    <a:pt x="18" y="7"/>
                  </a:moveTo>
                  <a:lnTo>
                    <a:pt x="18" y="0"/>
                  </a:lnTo>
                  <a:moveTo>
                    <a:pt x="0" y="19"/>
                  </a:moveTo>
                  <a:lnTo>
                    <a:pt x="36" y="19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7" name="Freeform 77"/>
            <p:cNvSpPr>
              <a:spLocks noEditPoints="1"/>
            </p:cNvSpPr>
            <p:nvPr/>
          </p:nvSpPr>
          <p:spPr bwMode="auto">
            <a:xfrm>
              <a:off x="2750793" y="1336486"/>
              <a:ext cx="19943" cy="67958"/>
            </a:xfrm>
            <a:custGeom>
              <a:avLst/>
              <a:gdLst>
                <a:gd name="T0" fmla="*/ 18 w 36"/>
                <a:gd name="T1" fmla="*/ 42 h 85"/>
                <a:gd name="T2" fmla="*/ 18 w 36"/>
                <a:gd name="T3" fmla="*/ 85 h 85"/>
                <a:gd name="T4" fmla="*/ 18 w 36"/>
                <a:gd name="T5" fmla="*/ 42 h 85"/>
                <a:gd name="T6" fmla="*/ 18 w 36"/>
                <a:gd name="T7" fmla="*/ 0 h 85"/>
                <a:gd name="T8" fmla="*/ 0 w 36"/>
                <a:gd name="T9" fmla="*/ 85 h 85"/>
                <a:gd name="T10" fmla="*/ 36 w 36"/>
                <a:gd name="T11" fmla="*/ 85 h 85"/>
                <a:gd name="T12" fmla="*/ 0 w 36"/>
                <a:gd name="T13" fmla="*/ 0 h 85"/>
                <a:gd name="T14" fmla="*/ 36 w 36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85">
                  <a:moveTo>
                    <a:pt x="18" y="42"/>
                  </a:moveTo>
                  <a:lnTo>
                    <a:pt x="18" y="85"/>
                  </a:lnTo>
                  <a:moveTo>
                    <a:pt x="18" y="42"/>
                  </a:moveTo>
                  <a:lnTo>
                    <a:pt x="18" y="0"/>
                  </a:lnTo>
                  <a:moveTo>
                    <a:pt x="0" y="85"/>
                  </a:moveTo>
                  <a:lnTo>
                    <a:pt x="36" y="85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8" name="Freeform 78"/>
            <p:cNvSpPr>
              <a:spLocks noEditPoints="1"/>
            </p:cNvSpPr>
            <p:nvPr/>
          </p:nvSpPr>
          <p:spPr bwMode="auto">
            <a:xfrm>
              <a:off x="3098687" y="1312501"/>
              <a:ext cx="19943" cy="33579"/>
            </a:xfrm>
            <a:custGeom>
              <a:avLst/>
              <a:gdLst>
                <a:gd name="T0" fmla="*/ 18 w 36"/>
                <a:gd name="T1" fmla="*/ 18 h 42"/>
                <a:gd name="T2" fmla="*/ 18 w 36"/>
                <a:gd name="T3" fmla="*/ 42 h 42"/>
                <a:gd name="T4" fmla="*/ 18 w 36"/>
                <a:gd name="T5" fmla="*/ 18 h 42"/>
                <a:gd name="T6" fmla="*/ 18 w 36"/>
                <a:gd name="T7" fmla="*/ 0 h 42"/>
                <a:gd name="T8" fmla="*/ 0 w 36"/>
                <a:gd name="T9" fmla="*/ 42 h 42"/>
                <a:gd name="T10" fmla="*/ 36 w 36"/>
                <a:gd name="T11" fmla="*/ 42 h 42"/>
                <a:gd name="T12" fmla="*/ 0 w 36"/>
                <a:gd name="T13" fmla="*/ 0 h 42"/>
                <a:gd name="T14" fmla="*/ 36 w 3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2">
                  <a:moveTo>
                    <a:pt x="18" y="18"/>
                  </a:moveTo>
                  <a:lnTo>
                    <a:pt x="18" y="42"/>
                  </a:lnTo>
                  <a:moveTo>
                    <a:pt x="18" y="18"/>
                  </a:moveTo>
                  <a:lnTo>
                    <a:pt x="18" y="0"/>
                  </a:lnTo>
                  <a:moveTo>
                    <a:pt x="0" y="42"/>
                  </a:moveTo>
                  <a:lnTo>
                    <a:pt x="36" y="42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89" name="Freeform 79"/>
            <p:cNvSpPr>
              <a:spLocks noEditPoints="1"/>
            </p:cNvSpPr>
            <p:nvPr/>
          </p:nvSpPr>
          <p:spPr bwMode="auto">
            <a:xfrm>
              <a:off x="3793920" y="1298110"/>
              <a:ext cx="20497" cy="57564"/>
            </a:xfrm>
            <a:custGeom>
              <a:avLst/>
              <a:gdLst>
                <a:gd name="T0" fmla="*/ 19 w 37"/>
                <a:gd name="T1" fmla="*/ 36 h 72"/>
                <a:gd name="T2" fmla="*/ 19 w 37"/>
                <a:gd name="T3" fmla="*/ 72 h 72"/>
                <a:gd name="T4" fmla="*/ 19 w 37"/>
                <a:gd name="T5" fmla="*/ 36 h 72"/>
                <a:gd name="T6" fmla="*/ 19 w 37"/>
                <a:gd name="T7" fmla="*/ 0 h 72"/>
                <a:gd name="T8" fmla="*/ 0 w 37"/>
                <a:gd name="T9" fmla="*/ 72 h 72"/>
                <a:gd name="T10" fmla="*/ 37 w 37"/>
                <a:gd name="T11" fmla="*/ 72 h 72"/>
                <a:gd name="T12" fmla="*/ 0 w 37"/>
                <a:gd name="T13" fmla="*/ 0 h 72"/>
                <a:gd name="T14" fmla="*/ 37 w 37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72">
                  <a:moveTo>
                    <a:pt x="19" y="36"/>
                  </a:moveTo>
                  <a:lnTo>
                    <a:pt x="19" y="72"/>
                  </a:lnTo>
                  <a:moveTo>
                    <a:pt x="19" y="36"/>
                  </a:moveTo>
                  <a:lnTo>
                    <a:pt x="19" y="0"/>
                  </a:lnTo>
                  <a:moveTo>
                    <a:pt x="0" y="72"/>
                  </a:moveTo>
                  <a:lnTo>
                    <a:pt x="37" y="72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0" name="Freeform 80"/>
            <p:cNvSpPr>
              <a:spLocks noEditPoints="1"/>
            </p:cNvSpPr>
            <p:nvPr/>
          </p:nvSpPr>
          <p:spPr bwMode="auto">
            <a:xfrm>
              <a:off x="2402900" y="1220559"/>
              <a:ext cx="19943" cy="159900"/>
            </a:xfrm>
            <a:custGeom>
              <a:avLst/>
              <a:gdLst>
                <a:gd name="T0" fmla="*/ 18 w 36"/>
                <a:gd name="T1" fmla="*/ 97 h 200"/>
                <a:gd name="T2" fmla="*/ 18 w 36"/>
                <a:gd name="T3" fmla="*/ 200 h 200"/>
                <a:gd name="T4" fmla="*/ 18 w 36"/>
                <a:gd name="T5" fmla="*/ 97 h 200"/>
                <a:gd name="T6" fmla="*/ 18 w 36"/>
                <a:gd name="T7" fmla="*/ 0 h 200"/>
                <a:gd name="T8" fmla="*/ 0 w 36"/>
                <a:gd name="T9" fmla="*/ 200 h 200"/>
                <a:gd name="T10" fmla="*/ 36 w 36"/>
                <a:gd name="T11" fmla="*/ 200 h 200"/>
                <a:gd name="T12" fmla="*/ 0 w 36"/>
                <a:gd name="T13" fmla="*/ 0 h 200"/>
                <a:gd name="T14" fmla="*/ 36 w 36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00">
                  <a:moveTo>
                    <a:pt x="18" y="97"/>
                  </a:moveTo>
                  <a:lnTo>
                    <a:pt x="18" y="200"/>
                  </a:lnTo>
                  <a:moveTo>
                    <a:pt x="18" y="97"/>
                  </a:moveTo>
                  <a:lnTo>
                    <a:pt x="18" y="0"/>
                  </a:lnTo>
                  <a:moveTo>
                    <a:pt x="0" y="200"/>
                  </a:moveTo>
                  <a:lnTo>
                    <a:pt x="36" y="200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1" name="Freeform 81"/>
            <p:cNvSpPr>
              <a:spLocks noEditPoints="1"/>
            </p:cNvSpPr>
            <p:nvPr/>
          </p:nvSpPr>
          <p:spPr bwMode="auto">
            <a:xfrm>
              <a:off x="2750793" y="776037"/>
              <a:ext cx="19943" cy="314204"/>
            </a:xfrm>
            <a:custGeom>
              <a:avLst/>
              <a:gdLst>
                <a:gd name="T0" fmla="*/ 18 w 36"/>
                <a:gd name="T1" fmla="*/ 199 h 393"/>
                <a:gd name="T2" fmla="*/ 18 w 36"/>
                <a:gd name="T3" fmla="*/ 393 h 393"/>
                <a:gd name="T4" fmla="*/ 18 w 36"/>
                <a:gd name="T5" fmla="*/ 199 h 393"/>
                <a:gd name="T6" fmla="*/ 18 w 36"/>
                <a:gd name="T7" fmla="*/ 0 h 393"/>
                <a:gd name="T8" fmla="*/ 0 w 36"/>
                <a:gd name="T9" fmla="*/ 393 h 393"/>
                <a:gd name="T10" fmla="*/ 36 w 36"/>
                <a:gd name="T11" fmla="*/ 393 h 393"/>
                <a:gd name="T12" fmla="*/ 0 w 36"/>
                <a:gd name="T13" fmla="*/ 0 h 393"/>
                <a:gd name="T14" fmla="*/ 36 w 36"/>
                <a:gd name="T15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3">
                  <a:moveTo>
                    <a:pt x="18" y="199"/>
                  </a:moveTo>
                  <a:lnTo>
                    <a:pt x="18" y="393"/>
                  </a:lnTo>
                  <a:moveTo>
                    <a:pt x="18" y="199"/>
                  </a:moveTo>
                  <a:lnTo>
                    <a:pt x="18" y="0"/>
                  </a:lnTo>
                  <a:moveTo>
                    <a:pt x="0" y="393"/>
                  </a:moveTo>
                  <a:lnTo>
                    <a:pt x="36" y="393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2" name="Freeform 82"/>
            <p:cNvSpPr>
              <a:spLocks noEditPoints="1"/>
            </p:cNvSpPr>
            <p:nvPr/>
          </p:nvSpPr>
          <p:spPr bwMode="auto">
            <a:xfrm>
              <a:off x="3098687" y="979110"/>
              <a:ext cx="19943" cy="111131"/>
            </a:xfrm>
            <a:custGeom>
              <a:avLst/>
              <a:gdLst>
                <a:gd name="T0" fmla="*/ 18 w 36"/>
                <a:gd name="T1" fmla="*/ 66 h 139"/>
                <a:gd name="T2" fmla="*/ 18 w 36"/>
                <a:gd name="T3" fmla="*/ 139 h 139"/>
                <a:gd name="T4" fmla="*/ 18 w 36"/>
                <a:gd name="T5" fmla="*/ 66 h 139"/>
                <a:gd name="T6" fmla="*/ 18 w 36"/>
                <a:gd name="T7" fmla="*/ 0 h 139"/>
                <a:gd name="T8" fmla="*/ 0 w 36"/>
                <a:gd name="T9" fmla="*/ 139 h 139"/>
                <a:gd name="T10" fmla="*/ 36 w 36"/>
                <a:gd name="T11" fmla="*/ 139 h 139"/>
                <a:gd name="T12" fmla="*/ 0 w 36"/>
                <a:gd name="T13" fmla="*/ 0 h 139"/>
                <a:gd name="T14" fmla="*/ 36 w 36"/>
                <a:gd name="T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39">
                  <a:moveTo>
                    <a:pt x="18" y="66"/>
                  </a:moveTo>
                  <a:lnTo>
                    <a:pt x="18" y="139"/>
                  </a:lnTo>
                  <a:moveTo>
                    <a:pt x="18" y="66"/>
                  </a:moveTo>
                  <a:lnTo>
                    <a:pt x="18" y="0"/>
                  </a:lnTo>
                  <a:moveTo>
                    <a:pt x="0" y="139"/>
                  </a:moveTo>
                  <a:lnTo>
                    <a:pt x="36" y="139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3" name="Freeform 83"/>
            <p:cNvSpPr>
              <a:spLocks noEditPoints="1"/>
            </p:cNvSpPr>
            <p:nvPr/>
          </p:nvSpPr>
          <p:spPr bwMode="auto">
            <a:xfrm>
              <a:off x="3793920" y="867180"/>
              <a:ext cx="20497" cy="193479"/>
            </a:xfrm>
            <a:custGeom>
              <a:avLst/>
              <a:gdLst>
                <a:gd name="T0" fmla="*/ 19 w 37"/>
                <a:gd name="T1" fmla="*/ 121 h 242"/>
                <a:gd name="T2" fmla="*/ 19 w 37"/>
                <a:gd name="T3" fmla="*/ 242 h 242"/>
                <a:gd name="T4" fmla="*/ 19 w 37"/>
                <a:gd name="T5" fmla="*/ 121 h 242"/>
                <a:gd name="T6" fmla="*/ 19 w 37"/>
                <a:gd name="T7" fmla="*/ 0 h 242"/>
                <a:gd name="T8" fmla="*/ 0 w 37"/>
                <a:gd name="T9" fmla="*/ 242 h 242"/>
                <a:gd name="T10" fmla="*/ 37 w 37"/>
                <a:gd name="T11" fmla="*/ 242 h 242"/>
                <a:gd name="T12" fmla="*/ 0 w 37"/>
                <a:gd name="T13" fmla="*/ 0 h 242"/>
                <a:gd name="T14" fmla="*/ 37 w 37"/>
                <a:gd name="T1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42">
                  <a:moveTo>
                    <a:pt x="19" y="121"/>
                  </a:moveTo>
                  <a:lnTo>
                    <a:pt x="19" y="242"/>
                  </a:lnTo>
                  <a:moveTo>
                    <a:pt x="19" y="121"/>
                  </a:moveTo>
                  <a:lnTo>
                    <a:pt x="19" y="0"/>
                  </a:lnTo>
                  <a:moveTo>
                    <a:pt x="0" y="242"/>
                  </a:moveTo>
                  <a:lnTo>
                    <a:pt x="37" y="242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4" name="Freeform 84"/>
            <p:cNvSpPr>
              <a:spLocks noEditPoints="1"/>
            </p:cNvSpPr>
            <p:nvPr/>
          </p:nvSpPr>
          <p:spPr bwMode="auto">
            <a:xfrm>
              <a:off x="2402900" y="1404444"/>
              <a:ext cx="19943" cy="62361"/>
            </a:xfrm>
            <a:custGeom>
              <a:avLst/>
              <a:gdLst>
                <a:gd name="T0" fmla="*/ 18 w 36"/>
                <a:gd name="T1" fmla="*/ 42 h 78"/>
                <a:gd name="T2" fmla="*/ 18 w 36"/>
                <a:gd name="T3" fmla="*/ 78 h 78"/>
                <a:gd name="T4" fmla="*/ 18 w 36"/>
                <a:gd name="T5" fmla="*/ 42 h 78"/>
                <a:gd name="T6" fmla="*/ 18 w 36"/>
                <a:gd name="T7" fmla="*/ 0 h 78"/>
                <a:gd name="T8" fmla="*/ 0 w 36"/>
                <a:gd name="T9" fmla="*/ 78 h 78"/>
                <a:gd name="T10" fmla="*/ 36 w 36"/>
                <a:gd name="T11" fmla="*/ 78 h 78"/>
                <a:gd name="T12" fmla="*/ 0 w 36"/>
                <a:gd name="T13" fmla="*/ 0 h 78"/>
                <a:gd name="T14" fmla="*/ 36 w 36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78">
                  <a:moveTo>
                    <a:pt x="18" y="42"/>
                  </a:moveTo>
                  <a:lnTo>
                    <a:pt x="18" y="78"/>
                  </a:lnTo>
                  <a:moveTo>
                    <a:pt x="18" y="42"/>
                  </a:moveTo>
                  <a:lnTo>
                    <a:pt x="18" y="0"/>
                  </a:lnTo>
                  <a:moveTo>
                    <a:pt x="0" y="78"/>
                  </a:moveTo>
                  <a:lnTo>
                    <a:pt x="36" y="78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5" name="Freeform 85"/>
            <p:cNvSpPr>
              <a:spLocks noEditPoints="1"/>
            </p:cNvSpPr>
            <p:nvPr/>
          </p:nvSpPr>
          <p:spPr bwMode="auto">
            <a:xfrm>
              <a:off x="2750793" y="1390053"/>
              <a:ext cx="19943" cy="14391"/>
            </a:xfrm>
            <a:custGeom>
              <a:avLst/>
              <a:gdLst>
                <a:gd name="T0" fmla="*/ 18 w 36"/>
                <a:gd name="T1" fmla="*/ 6 h 18"/>
                <a:gd name="T2" fmla="*/ 18 w 36"/>
                <a:gd name="T3" fmla="*/ 18 h 18"/>
                <a:gd name="T4" fmla="*/ 18 w 36"/>
                <a:gd name="T5" fmla="*/ 6 h 18"/>
                <a:gd name="T6" fmla="*/ 18 w 36"/>
                <a:gd name="T7" fmla="*/ 0 h 18"/>
                <a:gd name="T8" fmla="*/ 0 w 36"/>
                <a:gd name="T9" fmla="*/ 18 h 18"/>
                <a:gd name="T10" fmla="*/ 36 w 36"/>
                <a:gd name="T11" fmla="*/ 18 h 18"/>
                <a:gd name="T12" fmla="*/ 0 w 36"/>
                <a:gd name="T13" fmla="*/ 0 h 18"/>
                <a:gd name="T14" fmla="*/ 36 w 36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8">
                  <a:moveTo>
                    <a:pt x="18" y="6"/>
                  </a:moveTo>
                  <a:lnTo>
                    <a:pt x="18" y="18"/>
                  </a:lnTo>
                  <a:moveTo>
                    <a:pt x="18" y="6"/>
                  </a:moveTo>
                  <a:lnTo>
                    <a:pt x="18" y="0"/>
                  </a:lnTo>
                  <a:moveTo>
                    <a:pt x="0" y="18"/>
                  </a:moveTo>
                  <a:lnTo>
                    <a:pt x="36" y="18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6" name="Freeform 86"/>
            <p:cNvSpPr>
              <a:spLocks noEditPoints="1"/>
            </p:cNvSpPr>
            <p:nvPr/>
          </p:nvSpPr>
          <p:spPr bwMode="auto">
            <a:xfrm>
              <a:off x="3098687" y="1336486"/>
              <a:ext cx="19943" cy="58364"/>
            </a:xfrm>
            <a:custGeom>
              <a:avLst/>
              <a:gdLst>
                <a:gd name="T0" fmla="*/ 18 w 36"/>
                <a:gd name="T1" fmla="*/ 36 h 73"/>
                <a:gd name="T2" fmla="*/ 18 w 36"/>
                <a:gd name="T3" fmla="*/ 73 h 73"/>
                <a:gd name="T4" fmla="*/ 18 w 36"/>
                <a:gd name="T5" fmla="*/ 36 h 73"/>
                <a:gd name="T6" fmla="*/ 18 w 36"/>
                <a:gd name="T7" fmla="*/ 0 h 73"/>
                <a:gd name="T8" fmla="*/ 0 w 36"/>
                <a:gd name="T9" fmla="*/ 73 h 73"/>
                <a:gd name="T10" fmla="*/ 36 w 36"/>
                <a:gd name="T11" fmla="*/ 73 h 73"/>
                <a:gd name="T12" fmla="*/ 0 w 36"/>
                <a:gd name="T13" fmla="*/ 0 h 73"/>
                <a:gd name="T14" fmla="*/ 36 w 36"/>
                <a:gd name="T1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73">
                  <a:moveTo>
                    <a:pt x="18" y="36"/>
                  </a:moveTo>
                  <a:lnTo>
                    <a:pt x="18" y="73"/>
                  </a:lnTo>
                  <a:moveTo>
                    <a:pt x="18" y="36"/>
                  </a:moveTo>
                  <a:lnTo>
                    <a:pt x="18" y="0"/>
                  </a:lnTo>
                  <a:moveTo>
                    <a:pt x="0" y="73"/>
                  </a:moveTo>
                  <a:lnTo>
                    <a:pt x="36" y="73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7" name="Freeform 87"/>
            <p:cNvSpPr>
              <a:spLocks noEditPoints="1"/>
            </p:cNvSpPr>
            <p:nvPr/>
          </p:nvSpPr>
          <p:spPr bwMode="auto">
            <a:xfrm>
              <a:off x="3793920" y="1234950"/>
              <a:ext cx="20497" cy="96740"/>
            </a:xfrm>
            <a:custGeom>
              <a:avLst/>
              <a:gdLst>
                <a:gd name="T0" fmla="*/ 19 w 37"/>
                <a:gd name="T1" fmla="*/ 61 h 121"/>
                <a:gd name="T2" fmla="*/ 19 w 37"/>
                <a:gd name="T3" fmla="*/ 121 h 121"/>
                <a:gd name="T4" fmla="*/ 19 w 37"/>
                <a:gd name="T5" fmla="*/ 61 h 121"/>
                <a:gd name="T6" fmla="*/ 19 w 37"/>
                <a:gd name="T7" fmla="*/ 0 h 121"/>
                <a:gd name="T8" fmla="*/ 0 w 37"/>
                <a:gd name="T9" fmla="*/ 121 h 121"/>
                <a:gd name="T10" fmla="*/ 37 w 37"/>
                <a:gd name="T11" fmla="*/ 121 h 121"/>
                <a:gd name="T12" fmla="*/ 0 w 37"/>
                <a:gd name="T13" fmla="*/ 0 h 121"/>
                <a:gd name="T14" fmla="*/ 37 w 37"/>
                <a:gd name="T1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1">
                  <a:moveTo>
                    <a:pt x="19" y="61"/>
                  </a:moveTo>
                  <a:lnTo>
                    <a:pt x="19" y="121"/>
                  </a:lnTo>
                  <a:moveTo>
                    <a:pt x="19" y="61"/>
                  </a:moveTo>
                  <a:lnTo>
                    <a:pt x="19" y="0"/>
                  </a:lnTo>
                  <a:moveTo>
                    <a:pt x="0" y="121"/>
                  </a:moveTo>
                  <a:lnTo>
                    <a:pt x="37" y="121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8" name="Freeform 88"/>
            <p:cNvSpPr>
              <a:spLocks/>
            </p:cNvSpPr>
            <p:nvPr/>
          </p:nvSpPr>
          <p:spPr bwMode="auto">
            <a:xfrm>
              <a:off x="2411209" y="1319697"/>
              <a:ext cx="1391574" cy="155103"/>
            </a:xfrm>
            <a:custGeom>
              <a:avLst/>
              <a:gdLst>
                <a:gd name="T0" fmla="*/ 0 w 2512"/>
                <a:gd name="T1" fmla="*/ 194 h 194"/>
                <a:gd name="T2" fmla="*/ 628 w 2512"/>
                <a:gd name="T3" fmla="*/ 61 h 194"/>
                <a:gd name="T4" fmla="*/ 1256 w 2512"/>
                <a:gd name="T5" fmla="*/ 9 h 194"/>
                <a:gd name="T6" fmla="*/ 2512 w 2512"/>
                <a:gd name="T7" fmla="*/ 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2" h="194">
                  <a:moveTo>
                    <a:pt x="0" y="194"/>
                  </a:moveTo>
                  <a:cubicBezTo>
                    <a:pt x="209" y="150"/>
                    <a:pt x="419" y="92"/>
                    <a:pt x="628" y="61"/>
                  </a:cubicBezTo>
                  <a:cubicBezTo>
                    <a:pt x="837" y="30"/>
                    <a:pt x="942" y="18"/>
                    <a:pt x="1256" y="9"/>
                  </a:cubicBezTo>
                  <a:cubicBezTo>
                    <a:pt x="1570" y="0"/>
                    <a:pt x="2093" y="8"/>
                    <a:pt x="2512" y="8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99" name="Oval 89"/>
            <p:cNvSpPr>
              <a:spLocks noChangeArrowheads="1"/>
            </p:cNvSpPr>
            <p:nvPr/>
          </p:nvSpPr>
          <p:spPr bwMode="auto">
            <a:xfrm>
              <a:off x="2397914" y="1447617"/>
              <a:ext cx="33238" cy="4877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0" name="Oval 90"/>
            <p:cNvSpPr>
              <a:spLocks noChangeArrowheads="1"/>
            </p:cNvSpPr>
            <p:nvPr/>
          </p:nvSpPr>
          <p:spPr bwMode="auto">
            <a:xfrm>
              <a:off x="2397914" y="1447617"/>
              <a:ext cx="33238" cy="48770"/>
            </a:xfrm>
            <a:prstGeom prst="ellips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1" name="Oval 91"/>
            <p:cNvSpPr>
              <a:spLocks noChangeArrowheads="1"/>
            </p:cNvSpPr>
            <p:nvPr/>
          </p:nvSpPr>
          <p:spPr bwMode="auto">
            <a:xfrm>
              <a:off x="2745807" y="1346080"/>
              <a:ext cx="33238" cy="4877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>
              <a:off x="2745807" y="1346080"/>
              <a:ext cx="33238" cy="48770"/>
            </a:xfrm>
            <a:custGeom>
              <a:avLst/>
              <a:gdLst>
                <a:gd name="T0" fmla="*/ 60 w 60"/>
                <a:gd name="T1" fmla="*/ 30 h 61"/>
                <a:gd name="T2" fmla="*/ 30 w 60"/>
                <a:gd name="T3" fmla="*/ 61 h 61"/>
                <a:gd name="T4" fmla="*/ 0 w 60"/>
                <a:gd name="T5" fmla="*/ 30 h 61"/>
                <a:gd name="T6" fmla="*/ 30 w 60"/>
                <a:gd name="T7" fmla="*/ 0 h 61"/>
                <a:gd name="T8" fmla="*/ 60 w 60"/>
                <a:gd name="T9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60" y="30"/>
                  </a:moveTo>
                  <a:cubicBezTo>
                    <a:pt x="60" y="48"/>
                    <a:pt x="47" y="61"/>
                    <a:pt x="30" y="61"/>
                  </a:cubicBezTo>
                  <a:cubicBezTo>
                    <a:pt x="13" y="61"/>
                    <a:pt x="0" y="48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0" y="14"/>
                    <a:pt x="60" y="3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3" name="Oval 93"/>
            <p:cNvSpPr>
              <a:spLocks noChangeArrowheads="1"/>
            </p:cNvSpPr>
            <p:nvPr/>
          </p:nvSpPr>
          <p:spPr bwMode="auto">
            <a:xfrm>
              <a:off x="3093701" y="1302907"/>
              <a:ext cx="33238" cy="4797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4" name="Oval 94"/>
            <p:cNvSpPr>
              <a:spLocks noChangeArrowheads="1"/>
            </p:cNvSpPr>
            <p:nvPr/>
          </p:nvSpPr>
          <p:spPr bwMode="auto">
            <a:xfrm>
              <a:off x="3093701" y="1302907"/>
              <a:ext cx="33238" cy="47970"/>
            </a:xfrm>
            <a:prstGeom prst="ellips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5" name="Oval 95"/>
            <p:cNvSpPr>
              <a:spLocks noChangeArrowheads="1"/>
            </p:cNvSpPr>
            <p:nvPr/>
          </p:nvSpPr>
          <p:spPr bwMode="auto">
            <a:xfrm>
              <a:off x="3788934" y="1302907"/>
              <a:ext cx="33792" cy="4797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6" name="Oval 96"/>
            <p:cNvSpPr>
              <a:spLocks noChangeArrowheads="1"/>
            </p:cNvSpPr>
            <p:nvPr/>
          </p:nvSpPr>
          <p:spPr bwMode="auto">
            <a:xfrm>
              <a:off x="3788934" y="1302907"/>
              <a:ext cx="33792" cy="47970"/>
            </a:xfrm>
            <a:prstGeom prst="ellips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7" name="Freeform 97"/>
            <p:cNvSpPr>
              <a:spLocks/>
            </p:cNvSpPr>
            <p:nvPr/>
          </p:nvSpPr>
          <p:spPr bwMode="auto">
            <a:xfrm>
              <a:off x="2411209" y="889566"/>
              <a:ext cx="1391574" cy="410943"/>
            </a:xfrm>
            <a:custGeom>
              <a:avLst/>
              <a:gdLst>
                <a:gd name="T0" fmla="*/ 0 w 2512"/>
                <a:gd name="T1" fmla="*/ 514 h 514"/>
                <a:gd name="T2" fmla="*/ 628 w 2512"/>
                <a:gd name="T3" fmla="*/ 55 h 514"/>
                <a:gd name="T4" fmla="*/ 1256 w 2512"/>
                <a:gd name="T5" fmla="*/ 181 h 514"/>
                <a:gd name="T6" fmla="*/ 2512 w 2512"/>
                <a:gd name="T7" fmla="*/ 9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2" h="514">
                  <a:moveTo>
                    <a:pt x="0" y="514"/>
                  </a:moveTo>
                  <a:cubicBezTo>
                    <a:pt x="209" y="361"/>
                    <a:pt x="419" y="111"/>
                    <a:pt x="628" y="55"/>
                  </a:cubicBezTo>
                  <a:cubicBezTo>
                    <a:pt x="837" y="0"/>
                    <a:pt x="942" y="175"/>
                    <a:pt x="1256" y="181"/>
                  </a:cubicBezTo>
                  <a:cubicBezTo>
                    <a:pt x="1570" y="188"/>
                    <a:pt x="2093" y="123"/>
                    <a:pt x="2512" y="95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8" name="Rectangle 98"/>
            <p:cNvSpPr>
              <a:spLocks noChangeArrowheads="1"/>
            </p:cNvSpPr>
            <p:nvPr/>
          </p:nvSpPr>
          <p:spPr bwMode="auto">
            <a:xfrm>
              <a:off x="2397914" y="1274125"/>
              <a:ext cx="33238" cy="4797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09" name="Rectangle 99"/>
            <p:cNvSpPr>
              <a:spLocks noChangeArrowheads="1"/>
            </p:cNvSpPr>
            <p:nvPr/>
          </p:nvSpPr>
          <p:spPr bwMode="auto">
            <a:xfrm>
              <a:off x="2397914" y="1274125"/>
              <a:ext cx="33238" cy="4797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0" name="Rectangle 100"/>
            <p:cNvSpPr>
              <a:spLocks noChangeArrowheads="1"/>
            </p:cNvSpPr>
            <p:nvPr/>
          </p:nvSpPr>
          <p:spPr bwMode="auto">
            <a:xfrm>
              <a:off x="2745807" y="911152"/>
              <a:ext cx="33238" cy="4797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1" name="Rectangle 101"/>
            <p:cNvSpPr>
              <a:spLocks noChangeArrowheads="1"/>
            </p:cNvSpPr>
            <p:nvPr/>
          </p:nvSpPr>
          <p:spPr bwMode="auto">
            <a:xfrm>
              <a:off x="2745807" y="911152"/>
              <a:ext cx="33238" cy="4797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2" name="Rectangle 102"/>
            <p:cNvSpPr>
              <a:spLocks noChangeArrowheads="1"/>
            </p:cNvSpPr>
            <p:nvPr/>
          </p:nvSpPr>
          <p:spPr bwMode="auto">
            <a:xfrm>
              <a:off x="3093701" y="1007892"/>
              <a:ext cx="33238" cy="4797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3" name="Rectangle 103"/>
            <p:cNvSpPr>
              <a:spLocks noChangeArrowheads="1"/>
            </p:cNvSpPr>
            <p:nvPr/>
          </p:nvSpPr>
          <p:spPr bwMode="auto">
            <a:xfrm>
              <a:off x="3093701" y="1007892"/>
              <a:ext cx="33238" cy="4797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4" name="Rectangle 104"/>
            <p:cNvSpPr>
              <a:spLocks noChangeArrowheads="1"/>
            </p:cNvSpPr>
            <p:nvPr/>
          </p:nvSpPr>
          <p:spPr bwMode="auto">
            <a:xfrm>
              <a:off x="3788934" y="939934"/>
              <a:ext cx="33792" cy="4877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5" name="Rectangle 105"/>
            <p:cNvSpPr>
              <a:spLocks noChangeArrowheads="1"/>
            </p:cNvSpPr>
            <p:nvPr/>
          </p:nvSpPr>
          <p:spPr bwMode="auto">
            <a:xfrm>
              <a:off x="3788934" y="939934"/>
              <a:ext cx="33792" cy="4877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6" name="Freeform 106"/>
            <p:cNvSpPr>
              <a:spLocks/>
            </p:cNvSpPr>
            <p:nvPr/>
          </p:nvSpPr>
          <p:spPr bwMode="auto">
            <a:xfrm>
              <a:off x="2411209" y="1281321"/>
              <a:ext cx="1391574" cy="154304"/>
            </a:xfrm>
            <a:custGeom>
              <a:avLst/>
              <a:gdLst>
                <a:gd name="T0" fmla="*/ 0 w 2512"/>
                <a:gd name="T1" fmla="*/ 193 h 193"/>
                <a:gd name="T2" fmla="*/ 628 w 2512"/>
                <a:gd name="T3" fmla="*/ 143 h 193"/>
                <a:gd name="T4" fmla="*/ 1256 w 2512"/>
                <a:gd name="T5" fmla="*/ 104 h 193"/>
                <a:gd name="T6" fmla="*/ 2512 w 2512"/>
                <a:gd name="T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2" h="193">
                  <a:moveTo>
                    <a:pt x="0" y="193"/>
                  </a:moveTo>
                  <a:cubicBezTo>
                    <a:pt x="209" y="177"/>
                    <a:pt x="419" y="158"/>
                    <a:pt x="628" y="143"/>
                  </a:cubicBezTo>
                  <a:cubicBezTo>
                    <a:pt x="837" y="128"/>
                    <a:pt x="942" y="128"/>
                    <a:pt x="1256" y="104"/>
                  </a:cubicBezTo>
                  <a:cubicBezTo>
                    <a:pt x="1570" y="80"/>
                    <a:pt x="2093" y="34"/>
                    <a:pt x="2512" y="0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7" name="Freeform 107"/>
            <p:cNvSpPr>
              <a:spLocks/>
            </p:cNvSpPr>
            <p:nvPr/>
          </p:nvSpPr>
          <p:spPr bwMode="auto">
            <a:xfrm>
              <a:off x="2397914" y="1414038"/>
              <a:ext cx="33238" cy="4797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8" name="Freeform 108"/>
            <p:cNvSpPr>
              <a:spLocks/>
            </p:cNvSpPr>
            <p:nvPr/>
          </p:nvSpPr>
          <p:spPr bwMode="auto">
            <a:xfrm>
              <a:off x="2397914" y="1414038"/>
              <a:ext cx="33238" cy="4797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19" name="Freeform 109"/>
            <p:cNvSpPr>
              <a:spLocks/>
            </p:cNvSpPr>
            <p:nvPr/>
          </p:nvSpPr>
          <p:spPr bwMode="auto">
            <a:xfrm>
              <a:off x="2745807" y="1370065"/>
              <a:ext cx="33238" cy="48770"/>
            </a:xfrm>
            <a:custGeom>
              <a:avLst/>
              <a:gdLst>
                <a:gd name="T0" fmla="*/ 30 w 60"/>
                <a:gd name="T1" fmla="*/ 0 h 61"/>
                <a:gd name="T2" fmla="*/ 60 w 60"/>
                <a:gd name="T3" fmla="*/ 61 h 61"/>
                <a:gd name="T4" fmla="*/ 0 w 60"/>
                <a:gd name="T5" fmla="*/ 61 h 61"/>
                <a:gd name="T6" fmla="*/ 30 w 6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lnTo>
                    <a:pt x="60" y="61"/>
                  </a:lnTo>
                  <a:lnTo>
                    <a:pt x="0" y="6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0" name="Freeform 110"/>
            <p:cNvSpPr>
              <a:spLocks/>
            </p:cNvSpPr>
            <p:nvPr/>
          </p:nvSpPr>
          <p:spPr bwMode="auto">
            <a:xfrm>
              <a:off x="2745807" y="1370065"/>
              <a:ext cx="33238" cy="48770"/>
            </a:xfrm>
            <a:custGeom>
              <a:avLst/>
              <a:gdLst>
                <a:gd name="T0" fmla="*/ 30 w 60"/>
                <a:gd name="T1" fmla="*/ 0 h 61"/>
                <a:gd name="T2" fmla="*/ 60 w 60"/>
                <a:gd name="T3" fmla="*/ 61 h 61"/>
                <a:gd name="T4" fmla="*/ 0 w 60"/>
                <a:gd name="T5" fmla="*/ 61 h 61"/>
                <a:gd name="T6" fmla="*/ 30 w 6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lnTo>
                    <a:pt x="60" y="61"/>
                  </a:lnTo>
                  <a:lnTo>
                    <a:pt x="0" y="61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1" name="Freeform 111"/>
            <p:cNvSpPr>
              <a:spLocks/>
            </p:cNvSpPr>
            <p:nvPr/>
          </p:nvSpPr>
          <p:spPr bwMode="auto">
            <a:xfrm>
              <a:off x="3093701" y="1341283"/>
              <a:ext cx="33238" cy="48770"/>
            </a:xfrm>
            <a:custGeom>
              <a:avLst/>
              <a:gdLst>
                <a:gd name="T0" fmla="*/ 30 w 60"/>
                <a:gd name="T1" fmla="*/ 0 h 61"/>
                <a:gd name="T2" fmla="*/ 60 w 60"/>
                <a:gd name="T3" fmla="*/ 61 h 61"/>
                <a:gd name="T4" fmla="*/ 0 w 60"/>
                <a:gd name="T5" fmla="*/ 61 h 61"/>
                <a:gd name="T6" fmla="*/ 30 w 6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lnTo>
                    <a:pt x="60" y="61"/>
                  </a:lnTo>
                  <a:lnTo>
                    <a:pt x="0" y="6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2" name="Freeform 112"/>
            <p:cNvSpPr>
              <a:spLocks/>
            </p:cNvSpPr>
            <p:nvPr/>
          </p:nvSpPr>
          <p:spPr bwMode="auto">
            <a:xfrm>
              <a:off x="3093701" y="1341283"/>
              <a:ext cx="33238" cy="48770"/>
            </a:xfrm>
            <a:custGeom>
              <a:avLst/>
              <a:gdLst>
                <a:gd name="T0" fmla="*/ 30 w 60"/>
                <a:gd name="T1" fmla="*/ 0 h 61"/>
                <a:gd name="T2" fmla="*/ 60 w 60"/>
                <a:gd name="T3" fmla="*/ 61 h 61"/>
                <a:gd name="T4" fmla="*/ 0 w 60"/>
                <a:gd name="T5" fmla="*/ 61 h 61"/>
                <a:gd name="T6" fmla="*/ 30 w 6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lnTo>
                    <a:pt x="60" y="61"/>
                  </a:lnTo>
                  <a:lnTo>
                    <a:pt x="0" y="61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3" name="Freeform 113"/>
            <p:cNvSpPr>
              <a:spLocks/>
            </p:cNvSpPr>
            <p:nvPr/>
          </p:nvSpPr>
          <p:spPr bwMode="auto">
            <a:xfrm>
              <a:off x="3788934" y="1258935"/>
              <a:ext cx="33792" cy="48770"/>
            </a:xfrm>
            <a:custGeom>
              <a:avLst/>
              <a:gdLst>
                <a:gd name="T0" fmla="*/ 31 w 61"/>
                <a:gd name="T1" fmla="*/ 0 h 61"/>
                <a:gd name="T2" fmla="*/ 61 w 61"/>
                <a:gd name="T3" fmla="*/ 61 h 61"/>
                <a:gd name="T4" fmla="*/ 0 w 61"/>
                <a:gd name="T5" fmla="*/ 61 h 61"/>
                <a:gd name="T6" fmla="*/ 31 w 61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lnTo>
                    <a:pt x="61" y="61"/>
                  </a:lnTo>
                  <a:lnTo>
                    <a:pt x="0" y="6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124" name="Freeform 114"/>
            <p:cNvSpPr>
              <a:spLocks/>
            </p:cNvSpPr>
            <p:nvPr/>
          </p:nvSpPr>
          <p:spPr bwMode="auto">
            <a:xfrm>
              <a:off x="3788934" y="1258935"/>
              <a:ext cx="33792" cy="48770"/>
            </a:xfrm>
            <a:custGeom>
              <a:avLst/>
              <a:gdLst>
                <a:gd name="T0" fmla="*/ 31 w 61"/>
                <a:gd name="T1" fmla="*/ 0 h 61"/>
                <a:gd name="T2" fmla="*/ 61 w 61"/>
                <a:gd name="T3" fmla="*/ 61 h 61"/>
                <a:gd name="T4" fmla="*/ 0 w 61"/>
                <a:gd name="T5" fmla="*/ 61 h 61"/>
                <a:gd name="T6" fmla="*/ 31 w 61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lnTo>
                    <a:pt x="61" y="61"/>
                  </a:lnTo>
                  <a:lnTo>
                    <a:pt x="0" y="61"/>
                  </a:lnTo>
                  <a:lnTo>
                    <a:pt x="31" y="0"/>
                  </a:lnTo>
                  <a:close/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2316017" y="515483"/>
              <a:ext cx="38995" cy="1124065"/>
              <a:chOff x="2356366" y="525793"/>
              <a:chExt cx="38995" cy="1124065"/>
            </a:xfrm>
          </p:grpSpPr>
          <p:sp>
            <p:nvSpPr>
              <p:cNvPr id="125" name="Rectangle 115"/>
              <p:cNvSpPr>
                <a:spLocks noChangeArrowheads="1"/>
              </p:cNvSpPr>
              <p:nvPr/>
            </p:nvSpPr>
            <p:spPr bwMode="auto">
              <a:xfrm>
                <a:off x="2356366" y="1529965"/>
                <a:ext cx="38995" cy="119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0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26" name="Rectangle 116"/>
              <p:cNvSpPr>
                <a:spLocks noChangeArrowheads="1"/>
              </p:cNvSpPr>
              <p:nvPr/>
            </p:nvSpPr>
            <p:spPr bwMode="auto">
              <a:xfrm>
                <a:off x="2356366" y="1278922"/>
                <a:ext cx="38995" cy="119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2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27" name="Rectangle 117"/>
              <p:cNvSpPr>
                <a:spLocks noChangeArrowheads="1"/>
              </p:cNvSpPr>
              <p:nvPr/>
            </p:nvSpPr>
            <p:spPr bwMode="auto">
              <a:xfrm>
                <a:off x="2356366" y="1027879"/>
                <a:ext cx="38995" cy="119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4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28" name="Rectangle 118"/>
              <p:cNvSpPr>
                <a:spLocks noChangeArrowheads="1"/>
              </p:cNvSpPr>
              <p:nvPr/>
            </p:nvSpPr>
            <p:spPr bwMode="auto">
              <a:xfrm>
                <a:off x="2356366" y="776836"/>
                <a:ext cx="38995" cy="119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6</a:t>
                </a:r>
                <a:endParaRPr kumimoji="0" lang="en-US" altLang="en-US" sz="7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29" name="Rectangle 119"/>
              <p:cNvSpPr>
                <a:spLocks noChangeArrowheads="1"/>
              </p:cNvSpPr>
              <p:nvPr/>
            </p:nvSpPr>
            <p:spPr bwMode="auto">
              <a:xfrm>
                <a:off x="2356366" y="525793"/>
                <a:ext cx="38995" cy="119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latin typeface="Calibri" panose="020F0502020204030204" pitchFamily="34" charset="0"/>
                  </a:rPr>
                  <a:t>8</a:t>
                </a:r>
                <a:endPara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30" name="Rectangle 120"/>
            <p:cNvSpPr>
              <a:spLocks noChangeArrowheads="1"/>
            </p:cNvSpPr>
            <p:nvPr/>
          </p:nvSpPr>
          <p:spPr bwMode="auto">
            <a:xfrm>
              <a:off x="2404007" y="1606718"/>
              <a:ext cx="38995" cy="11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1" name="Rectangle 121"/>
            <p:cNvSpPr>
              <a:spLocks noChangeArrowheads="1"/>
            </p:cNvSpPr>
            <p:nvPr/>
          </p:nvSpPr>
          <p:spPr bwMode="auto">
            <a:xfrm>
              <a:off x="2693734" y="1606717"/>
              <a:ext cx="38995" cy="11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5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2" name="Rectangle 122"/>
            <p:cNvSpPr>
              <a:spLocks noChangeArrowheads="1"/>
            </p:cNvSpPr>
            <p:nvPr/>
          </p:nvSpPr>
          <p:spPr bwMode="auto">
            <a:xfrm>
              <a:off x="2973489" y="1606717"/>
              <a:ext cx="77989" cy="11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3" name="Rectangle 123"/>
            <p:cNvSpPr>
              <a:spLocks noChangeArrowheads="1"/>
            </p:cNvSpPr>
            <p:nvPr/>
          </p:nvSpPr>
          <p:spPr bwMode="auto">
            <a:xfrm>
              <a:off x="3263216" y="1606717"/>
              <a:ext cx="77989" cy="11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15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4" name="Rectangle 124"/>
            <p:cNvSpPr>
              <a:spLocks noChangeArrowheads="1"/>
            </p:cNvSpPr>
            <p:nvPr/>
          </p:nvSpPr>
          <p:spPr bwMode="auto">
            <a:xfrm>
              <a:off x="3553497" y="1606717"/>
              <a:ext cx="77989" cy="11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5" name="Rectangle 125"/>
            <p:cNvSpPr>
              <a:spLocks noChangeArrowheads="1"/>
            </p:cNvSpPr>
            <p:nvPr/>
          </p:nvSpPr>
          <p:spPr bwMode="auto">
            <a:xfrm>
              <a:off x="3843223" y="1606717"/>
              <a:ext cx="77989" cy="11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25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4288956" y="827584"/>
            <a:ext cx="1608379" cy="1141213"/>
            <a:chOff x="4355131" y="470861"/>
            <a:chExt cx="1608379" cy="1141213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BBDD9AD2-8160-4901-8784-A5C28F3F5946}"/>
                </a:ext>
              </a:extLst>
            </p:cNvPr>
            <p:cNvSpPr txBox="1"/>
            <p:nvPr/>
          </p:nvSpPr>
          <p:spPr>
            <a:xfrm>
              <a:off x="4739374" y="470861"/>
              <a:ext cx="12241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i="1" dirty="0"/>
                <a:t>GmGDH2</a:t>
              </a:r>
              <a:endParaRPr lang="en-CA" sz="800" b="1" i="1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5CD7A125-5914-4C9A-A3F5-ED376587B437}"/>
                </a:ext>
              </a:extLst>
            </p:cNvPr>
            <p:cNvSpPr txBox="1"/>
            <p:nvPr/>
          </p:nvSpPr>
          <p:spPr>
            <a:xfrm rot="16200000">
              <a:off x="3923762" y="949874"/>
              <a:ext cx="109356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Relative expression</a:t>
              </a:r>
              <a:endParaRPr lang="en-CA" sz="900" dirty="0"/>
            </a:p>
          </p:txBody>
        </p:sp>
      </p:grpSp>
      <p:sp>
        <p:nvSpPr>
          <p:cNvPr id="152" name="Line 135"/>
          <p:cNvSpPr>
            <a:spLocks noChangeShapeType="1"/>
          </p:cNvSpPr>
          <p:nvPr/>
        </p:nvSpPr>
        <p:spPr bwMode="auto">
          <a:xfrm flipV="1">
            <a:off x="2464539" y="921580"/>
            <a:ext cx="0" cy="932879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3" name="Freeform 136"/>
          <p:cNvSpPr>
            <a:spLocks noEditPoints="1"/>
          </p:cNvSpPr>
          <p:nvPr/>
        </p:nvSpPr>
        <p:spPr bwMode="auto">
          <a:xfrm>
            <a:off x="2450876" y="921580"/>
            <a:ext cx="13663" cy="932879"/>
          </a:xfrm>
          <a:custGeom>
            <a:avLst/>
            <a:gdLst>
              <a:gd name="T0" fmla="*/ 0 w 24"/>
              <a:gd name="T1" fmla="*/ 1258 h 1258"/>
              <a:gd name="T2" fmla="*/ 24 w 24"/>
              <a:gd name="T3" fmla="*/ 1258 h 1258"/>
              <a:gd name="T4" fmla="*/ 0 w 24"/>
              <a:gd name="T5" fmla="*/ 835 h 1258"/>
              <a:gd name="T6" fmla="*/ 24 w 24"/>
              <a:gd name="T7" fmla="*/ 835 h 1258"/>
              <a:gd name="T8" fmla="*/ 0 w 24"/>
              <a:gd name="T9" fmla="*/ 418 h 1258"/>
              <a:gd name="T10" fmla="*/ 24 w 24"/>
              <a:gd name="T11" fmla="*/ 418 h 1258"/>
              <a:gd name="T12" fmla="*/ 0 w 24"/>
              <a:gd name="T13" fmla="*/ 0 h 1258"/>
              <a:gd name="T14" fmla="*/ 24 w 24"/>
              <a:gd name="T15" fmla="*/ 0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258">
                <a:moveTo>
                  <a:pt x="0" y="1258"/>
                </a:moveTo>
                <a:lnTo>
                  <a:pt x="24" y="1258"/>
                </a:lnTo>
                <a:moveTo>
                  <a:pt x="0" y="835"/>
                </a:moveTo>
                <a:lnTo>
                  <a:pt x="24" y="835"/>
                </a:lnTo>
                <a:moveTo>
                  <a:pt x="0" y="418"/>
                </a:moveTo>
                <a:lnTo>
                  <a:pt x="24" y="418"/>
                </a:lnTo>
                <a:moveTo>
                  <a:pt x="0" y="0"/>
                </a:moveTo>
                <a:lnTo>
                  <a:pt x="24" y="0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4" name="Line 137"/>
          <p:cNvSpPr>
            <a:spLocks noChangeShapeType="1"/>
          </p:cNvSpPr>
          <p:nvPr/>
        </p:nvSpPr>
        <p:spPr bwMode="auto">
          <a:xfrm>
            <a:off x="2464539" y="1854459"/>
            <a:ext cx="1467647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5" name="Freeform 138"/>
          <p:cNvSpPr>
            <a:spLocks noEditPoints="1"/>
          </p:cNvSpPr>
          <p:nvPr/>
        </p:nvSpPr>
        <p:spPr bwMode="auto">
          <a:xfrm>
            <a:off x="2464539" y="1854459"/>
            <a:ext cx="1467647" cy="14090"/>
          </a:xfrm>
          <a:custGeom>
            <a:avLst/>
            <a:gdLst>
              <a:gd name="T0" fmla="*/ 0 w 2578"/>
              <a:gd name="T1" fmla="*/ 0 h 19"/>
              <a:gd name="T2" fmla="*/ 0 w 2578"/>
              <a:gd name="T3" fmla="*/ 19 h 19"/>
              <a:gd name="T4" fmla="*/ 513 w 2578"/>
              <a:gd name="T5" fmla="*/ 0 h 19"/>
              <a:gd name="T6" fmla="*/ 513 w 2578"/>
              <a:gd name="T7" fmla="*/ 19 h 19"/>
              <a:gd name="T8" fmla="*/ 1033 w 2578"/>
              <a:gd name="T9" fmla="*/ 0 h 19"/>
              <a:gd name="T10" fmla="*/ 1033 w 2578"/>
              <a:gd name="T11" fmla="*/ 19 h 19"/>
              <a:gd name="T12" fmla="*/ 1546 w 2578"/>
              <a:gd name="T13" fmla="*/ 0 h 19"/>
              <a:gd name="T14" fmla="*/ 1546 w 2578"/>
              <a:gd name="T15" fmla="*/ 19 h 19"/>
              <a:gd name="T16" fmla="*/ 2065 w 2578"/>
              <a:gd name="T17" fmla="*/ 0 h 19"/>
              <a:gd name="T18" fmla="*/ 2065 w 2578"/>
              <a:gd name="T19" fmla="*/ 19 h 19"/>
              <a:gd name="T20" fmla="*/ 2578 w 2578"/>
              <a:gd name="T21" fmla="*/ 0 h 19"/>
              <a:gd name="T22" fmla="*/ 2578 w 2578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78" h="19">
                <a:moveTo>
                  <a:pt x="0" y="0"/>
                </a:moveTo>
                <a:lnTo>
                  <a:pt x="0" y="19"/>
                </a:lnTo>
                <a:moveTo>
                  <a:pt x="513" y="0"/>
                </a:moveTo>
                <a:lnTo>
                  <a:pt x="513" y="19"/>
                </a:lnTo>
                <a:moveTo>
                  <a:pt x="1033" y="0"/>
                </a:moveTo>
                <a:lnTo>
                  <a:pt x="1033" y="19"/>
                </a:lnTo>
                <a:moveTo>
                  <a:pt x="1546" y="0"/>
                </a:moveTo>
                <a:lnTo>
                  <a:pt x="1546" y="19"/>
                </a:lnTo>
                <a:moveTo>
                  <a:pt x="2065" y="0"/>
                </a:moveTo>
                <a:lnTo>
                  <a:pt x="2065" y="19"/>
                </a:lnTo>
                <a:moveTo>
                  <a:pt x="2578" y="0"/>
                </a:moveTo>
                <a:lnTo>
                  <a:pt x="2578" y="19"/>
                </a:ln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6" name="Freeform 139"/>
          <p:cNvSpPr>
            <a:spLocks noEditPoints="1"/>
          </p:cNvSpPr>
          <p:nvPr/>
        </p:nvSpPr>
        <p:spPr bwMode="auto">
          <a:xfrm>
            <a:off x="2454292" y="1630509"/>
            <a:ext cx="20495" cy="13348"/>
          </a:xfrm>
          <a:custGeom>
            <a:avLst/>
            <a:gdLst>
              <a:gd name="T0" fmla="*/ 18 w 36"/>
              <a:gd name="T1" fmla="*/ 12 h 18"/>
              <a:gd name="T2" fmla="*/ 18 w 36"/>
              <a:gd name="T3" fmla="*/ 18 h 18"/>
              <a:gd name="T4" fmla="*/ 18 w 36"/>
              <a:gd name="T5" fmla="*/ 12 h 18"/>
              <a:gd name="T6" fmla="*/ 18 w 36"/>
              <a:gd name="T7" fmla="*/ 0 h 18"/>
              <a:gd name="T8" fmla="*/ 0 w 36"/>
              <a:gd name="T9" fmla="*/ 18 h 18"/>
              <a:gd name="T10" fmla="*/ 36 w 36"/>
              <a:gd name="T11" fmla="*/ 18 h 18"/>
              <a:gd name="T12" fmla="*/ 0 w 36"/>
              <a:gd name="T13" fmla="*/ 0 h 18"/>
              <a:gd name="T14" fmla="*/ 36 w 36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8">
                <a:moveTo>
                  <a:pt x="18" y="12"/>
                </a:moveTo>
                <a:lnTo>
                  <a:pt x="18" y="18"/>
                </a:lnTo>
                <a:moveTo>
                  <a:pt x="18" y="12"/>
                </a:moveTo>
                <a:lnTo>
                  <a:pt x="18" y="0"/>
                </a:lnTo>
                <a:moveTo>
                  <a:pt x="0" y="18"/>
                </a:moveTo>
                <a:lnTo>
                  <a:pt x="36" y="18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7" name="Freeform 140"/>
          <p:cNvSpPr>
            <a:spLocks noEditPoints="1"/>
          </p:cNvSpPr>
          <p:nvPr/>
        </p:nvSpPr>
        <p:spPr bwMode="auto">
          <a:xfrm>
            <a:off x="2808394" y="1608262"/>
            <a:ext cx="20495" cy="98627"/>
          </a:xfrm>
          <a:custGeom>
            <a:avLst/>
            <a:gdLst>
              <a:gd name="T0" fmla="*/ 18 w 36"/>
              <a:gd name="T1" fmla="*/ 66 h 133"/>
              <a:gd name="T2" fmla="*/ 18 w 36"/>
              <a:gd name="T3" fmla="*/ 133 h 133"/>
              <a:gd name="T4" fmla="*/ 18 w 36"/>
              <a:gd name="T5" fmla="*/ 66 h 133"/>
              <a:gd name="T6" fmla="*/ 18 w 36"/>
              <a:gd name="T7" fmla="*/ 0 h 133"/>
              <a:gd name="T8" fmla="*/ 0 w 36"/>
              <a:gd name="T9" fmla="*/ 133 h 133"/>
              <a:gd name="T10" fmla="*/ 36 w 36"/>
              <a:gd name="T11" fmla="*/ 133 h 133"/>
              <a:gd name="T12" fmla="*/ 0 w 36"/>
              <a:gd name="T13" fmla="*/ 0 h 133"/>
              <a:gd name="T14" fmla="*/ 36 w 36"/>
              <a:gd name="T15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33">
                <a:moveTo>
                  <a:pt x="18" y="66"/>
                </a:moveTo>
                <a:lnTo>
                  <a:pt x="18" y="133"/>
                </a:lnTo>
                <a:moveTo>
                  <a:pt x="18" y="66"/>
                </a:moveTo>
                <a:lnTo>
                  <a:pt x="18" y="0"/>
                </a:lnTo>
                <a:moveTo>
                  <a:pt x="0" y="133"/>
                </a:moveTo>
                <a:lnTo>
                  <a:pt x="36" y="133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8" name="Freeform 141"/>
          <p:cNvSpPr>
            <a:spLocks noEditPoints="1"/>
          </p:cNvSpPr>
          <p:nvPr/>
        </p:nvSpPr>
        <p:spPr bwMode="auto">
          <a:xfrm>
            <a:off x="3159081" y="1527433"/>
            <a:ext cx="20495" cy="71931"/>
          </a:xfrm>
          <a:custGeom>
            <a:avLst/>
            <a:gdLst>
              <a:gd name="T0" fmla="*/ 18 w 36"/>
              <a:gd name="T1" fmla="*/ 48 h 97"/>
              <a:gd name="T2" fmla="*/ 18 w 36"/>
              <a:gd name="T3" fmla="*/ 97 h 97"/>
              <a:gd name="T4" fmla="*/ 18 w 36"/>
              <a:gd name="T5" fmla="*/ 48 h 97"/>
              <a:gd name="T6" fmla="*/ 18 w 36"/>
              <a:gd name="T7" fmla="*/ 0 h 97"/>
              <a:gd name="T8" fmla="*/ 0 w 36"/>
              <a:gd name="T9" fmla="*/ 97 h 97"/>
              <a:gd name="T10" fmla="*/ 36 w 36"/>
              <a:gd name="T11" fmla="*/ 97 h 97"/>
              <a:gd name="T12" fmla="*/ 0 w 36"/>
              <a:gd name="T13" fmla="*/ 0 h 97"/>
              <a:gd name="T14" fmla="*/ 36 w 3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97">
                <a:moveTo>
                  <a:pt x="18" y="48"/>
                </a:moveTo>
                <a:lnTo>
                  <a:pt x="18" y="97"/>
                </a:lnTo>
                <a:moveTo>
                  <a:pt x="18" y="48"/>
                </a:moveTo>
                <a:lnTo>
                  <a:pt x="18" y="0"/>
                </a:lnTo>
                <a:moveTo>
                  <a:pt x="0" y="97"/>
                </a:moveTo>
                <a:lnTo>
                  <a:pt x="36" y="97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59" name="Freeform 142"/>
          <p:cNvSpPr>
            <a:spLocks noEditPoints="1"/>
          </p:cNvSpPr>
          <p:nvPr/>
        </p:nvSpPr>
        <p:spPr bwMode="auto">
          <a:xfrm>
            <a:off x="3863300" y="1199664"/>
            <a:ext cx="21064" cy="170558"/>
          </a:xfrm>
          <a:custGeom>
            <a:avLst/>
            <a:gdLst>
              <a:gd name="T0" fmla="*/ 19 w 37"/>
              <a:gd name="T1" fmla="*/ 115 h 230"/>
              <a:gd name="T2" fmla="*/ 19 w 37"/>
              <a:gd name="T3" fmla="*/ 230 h 230"/>
              <a:gd name="T4" fmla="*/ 19 w 37"/>
              <a:gd name="T5" fmla="*/ 115 h 230"/>
              <a:gd name="T6" fmla="*/ 19 w 37"/>
              <a:gd name="T7" fmla="*/ 0 h 230"/>
              <a:gd name="T8" fmla="*/ 0 w 37"/>
              <a:gd name="T9" fmla="*/ 230 h 230"/>
              <a:gd name="T10" fmla="*/ 37 w 37"/>
              <a:gd name="T11" fmla="*/ 230 h 230"/>
              <a:gd name="T12" fmla="*/ 0 w 37"/>
              <a:gd name="T13" fmla="*/ 0 h 230"/>
              <a:gd name="T14" fmla="*/ 37 w 37"/>
              <a:gd name="T15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230">
                <a:moveTo>
                  <a:pt x="19" y="115"/>
                </a:moveTo>
                <a:lnTo>
                  <a:pt x="19" y="230"/>
                </a:lnTo>
                <a:moveTo>
                  <a:pt x="19" y="115"/>
                </a:moveTo>
                <a:lnTo>
                  <a:pt x="19" y="0"/>
                </a:lnTo>
                <a:moveTo>
                  <a:pt x="0" y="230"/>
                </a:moveTo>
                <a:lnTo>
                  <a:pt x="37" y="230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0" name="Freeform 143"/>
          <p:cNvSpPr>
            <a:spLocks noEditPoints="1"/>
          </p:cNvSpPr>
          <p:nvPr/>
        </p:nvSpPr>
        <p:spPr bwMode="auto">
          <a:xfrm>
            <a:off x="2454292" y="1626060"/>
            <a:ext cx="20495" cy="49684"/>
          </a:xfrm>
          <a:custGeom>
            <a:avLst/>
            <a:gdLst>
              <a:gd name="T0" fmla="*/ 18 w 36"/>
              <a:gd name="T1" fmla="*/ 36 h 67"/>
              <a:gd name="T2" fmla="*/ 18 w 36"/>
              <a:gd name="T3" fmla="*/ 67 h 67"/>
              <a:gd name="T4" fmla="*/ 18 w 36"/>
              <a:gd name="T5" fmla="*/ 36 h 67"/>
              <a:gd name="T6" fmla="*/ 18 w 36"/>
              <a:gd name="T7" fmla="*/ 0 h 67"/>
              <a:gd name="T8" fmla="*/ 0 w 36"/>
              <a:gd name="T9" fmla="*/ 67 h 67"/>
              <a:gd name="T10" fmla="*/ 36 w 36"/>
              <a:gd name="T11" fmla="*/ 67 h 67"/>
              <a:gd name="T12" fmla="*/ 0 w 36"/>
              <a:gd name="T13" fmla="*/ 0 h 67"/>
              <a:gd name="T14" fmla="*/ 36 w 36"/>
              <a:gd name="T15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67">
                <a:moveTo>
                  <a:pt x="18" y="36"/>
                </a:moveTo>
                <a:lnTo>
                  <a:pt x="18" y="67"/>
                </a:lnTo>
                <a:moveTo>
                  <a:pt x="18" y="36"/>
                </a:moveTo>
                <a:lnTo>
                  <a:pt x="18" y="0"/>
                </a:lnTo>
                <a:moveTo>
                  <a:pt x="0" y="67"/>
                </a:moveTo>
                <a:lnTo>
                  <a:pt x="36" y="67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1" name="Freeform 144"/>
          <p:cNvSpPr>
            <a:spLocks noEditPoints="1"/>
          </p:cNvSpPr>
          <p:nvPr/>
        </p:nvSpPr>
        <p:spPr bwMode="auto">
          <a:xfrm>
            <a:off x="2808394" y="1455502"/>
            <a:ext cx="20495" cy="80830"/>
          </a:xfrm>
          <a:custGeom>
            <a:avLst/>
            <a:gdLst>
              <a:gd name="T0" fmla="*/ 18 w 36"/>
              <a:gd name="T1" fmla="*/ 55 h 109"/>
              <a:gd name="T2" fmla="*/ 18 w 36"/>
              <a:gd name="T3" fmla="*/ 109 h 109"/>
              <a:gd name="T4" fmla="*/ 18 w 36"/>
              <a:gd name="T5" fmla="*/ 55 h 109"/>
              <a:gd name="T6" fmla="*/ 18 w 36"/>
              <a:gd name="T7" fmla="*/ 0 h 109"/>
              <a:gd name="T8" fmla="*/ 0 w 36"/>
              <a:gd name="T9" fmla="*/ 109 h 109"/>
              <a:gd name="T10" fmla="*/ 36 w 36"/>
              <a:gd name="T11" fmla="*/ 109 h 109"/>
              <a:gd name="T12" fmla="*/ 0 w 36"/>
              <a:gd name="T13" fmla="*/ 0 h 109"/>
              <a:gd name="T14" fmla="*/ 36 w 36"/>
              <a:gd name="T1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09">
                <a:moveTo>
                  <a:pt x="18" y="55"/>
                </a:moveTo>
                <a:lnTo>
                  <a:pt x="18" y="109"/>
                </a:lnTo>
                <a:moveTo>
                  <a:pt x="18" y="55"/>
                </a:moveTo>
                <a:lnTo>
                  <a:pt x="18" y="0"/>
                </a:lnTo>
                <a:moveTo>
                  <a:pt x="0" y="109"/>
                </a:moveTo>
                <a:lnTo>
                  <a:pt x="36" y="109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2" name="Freeform 145"/>
          <p:cNvSpPr>
            <a:spLocks noEditPoints="1"/>
          </p:cNvSpPr>
          <p:nvPr/>
        </p:nvSpPr>
        <p:spPr bwMode="auto">
          <a:xfrm>
            <a:off x="3159081" y="1128475"/>
            <a:ext cx="20495" cy="165367"/>
          </a:xfrm>
          <a:custGeom>
            <a:avLst/>
            <a:gdLst>
              <a:gd name="T0" fmla="*/ 18 w 36"/>
              <a:gd name="T1" fmla="*/ 115 h 223"/>
              <a:gd name="T2" fmla="*/ 18 w 36"/>
              <a:gd name="T3" fmla="*/ 223 h 223"/>
              <a:gd name="T4" fmla="*/ 18 w 36"/>
              <a:gd name="T5" fmla="*/ 115 h 223"/>
              <a:gd name="T6" fmla="*/ 18 w 36"/>
              <a:gd name="T7" fmla="*/ 0 h 223"/>
              <a:gd name="T8" fmla="*/ 0 w 36"/>
              <a:gd name="T9" fmla="*/ 223 h 223"/>
              <a:gd name="T10" fmla="*/ 36 w 36"/>
              <a:gd name="T11" fmla="*/ 223 h 223"/>
              <a:gd name="T12" fmla="*/ 0 w 36"/>
              <a:gd name="T13" fmla="*/ 0 h 223"/>
              <a:gd name="T14" fmla="*/ 36 w 36"/>
              <a:gd name="T15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223">
                <a:moveTo>
                  <a:pt x="18" y="115"/>
                </a:moveTo>
                <a:lnTo>
                  <a:pt x="18" y="223"/>
                </a:lnTo>
                <a:moveTo>
                  <a:pt x="18" y="115"/>
                </a:moveTo>
                <a:lnTo>
                  <a:pt x="18" y="0"/>
                </a:lnTo>
                <a:moveTo>
                  <a:pt x="0" y="223"/>
                </a:moveTo>
                <a:lnTo>
                  <a:pt x="36" y="223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3" name="Freeform 146"/>
          <p:cNvSpPr>
            <a:spLocks noEditPoints="1"/>
          </p:cNvSpPr>
          <p:nvPr/>
        </p:nvSpPr>
        <p:spPr bwMode="auto">
          <a:xfrm>
            <a:off x="3863300" y="1065443"/>
            <a:ext cx="21064" cy="300331"/>
          </a:xfrm>
          <a:custGeom>
            <a:avLst/>
            <a:gdLst>
              <a:gd name="T0" fmla="*/ 19 w 37"/>
              <a:gd name="T1" fmla="*/ 206 h 405"/>
              <a:gd name="T2" fmla="*/ 19 w 37"/>
              <a:gd name="T3" fmla="*/ 405 h 405"/>
              <a:gd name="T4" fmla="*/ 19 w 37"/>
              <a:gd name="T5" fmla="*/ 206 h 405"/>
              <a:gd name="T6" fmla="*/ 19 w 37"/>
              <a:gd name="T7" fmla="*/ 0 h 405"/>
              <a:gd name="T8" fmla="*/ 0 w 37"/>
              <a:gd name="T9" fmla="*/ 405 h 405"/>
              <a:gd name="T10" fmla="*/ 37 w 37"/>
              <a:gd name="T11" fmla="*/ 405 h 405"/>
              <a:gd name="T12" fmla="*/ 0 w 37"/>
              <a:gd name="T13" fmla="*/ 0 h 405"/>
              <a:gd name="T14" fmla="*/ 37 w 37"/>
              <a:gd name="T15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405">
                <a:moveTo>
                  <a:pt x="19" y="206"/>
                </a:moveTo>
                <a:lnTo>
                  <a:pt x="19" y="405"/>
                </a:lnTo>
                <a:moveTo>
                  <a:pt x="19" y="206"/>
                </a:moveTo>
                <a:lnTo>
                  <a:pt x="19" y="0"/>
                </a:lnTo>
                <a:moveTo>
                  <a:pt x="0" y="405"/>
                </a:moveTo>
                <a:lnTo>
                  <a:pt x="37" y="405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4" name="Freeform 147"/>
          <p:cNvSpPr>
            <a:spLocks noEditPoints="1"/>
          </p:cNvSpPr>
          <p:nvPr/>
        </p:nvSpPr>
        <p:spPr bwMode="auto">
          <a:xfrm>
            <a:off x="2454292" y="1670553"/>
            <a:ext cx="20495" cy="31887"/>
          </a:xfrm>
          <a:custGeom>
            <a:avLst/>
            <a:gdLst>
              <a:gd name="T0" fmla="*/ 18 w 36"/>
              <a:gd name="T1" fmla="*/ 25 h 43"/>
              <a:gd name="T2" fmla="*/ 18 w 36"/>
              <a:gd name="T3" fmla="*/ 43 h 43"/>
              <a:gd name="T4" fmla="*/ 18 w 36"/>
              <a:gd name="T5" fmla="*/ 25 h 43"/>
              <a:gd name="T6" fmla="*/ 18 w 36"/>
              <a:gd name="T7" fmla="*/ 0 h 43"/>
              <a:gd name="T8" fmla="*/ 0 w 36"/>
              <a:gd name="T9" fmla="*/ 43 h 43"/>
              <a:gd name="T10" fmla="*/ 36 w 36"/>
              <a:gd name="T11" fmla="*/ 43 h 43"/>
              <a:gd name="T12" fmla="*/ 0 w 36"/>
              <a:gd name="T13" fmla="*/ 0 h 43"/>
              <a:gd name="T14" fmla="*/ 36 w 36"/>
              <a:gd name="T1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43">
                <a:moveTo>
                  <a:pt x="18" y="25"/>
                </a:moveTo>
                <a:lnTo>
                  <a:pt x="18" y="43"/>
                </a:lnTo>
                <a:moveTo>
                  <a:pt x="18" y="25"/>
                </a:moveTo>
                <a:lnTo>
                  <a:pt x="18" y="0"/>
                </a:lnTo>
                <a:moveTo>
                  <a:pt x="0" y="43"/>
                </a:moveTo>
                <a:lnTo>
                  <a:pt x="36" y="43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5" name="Freeform 148"/>
          <p:cNvSpPr>
            <a:spLocks noEditPoints="1"/>
          </p:cNvSpPr>
          <p:nvPr/>
        </p:nvSpPr>
        <p:spPr bwMode="auto">
          <a:xfrm>
            <a:off x="2808394" y="1339077"/>
            <a:ext cx="20495" cy="255838"/>
          </a:xfrm>
          <a:custGeom>
            <a:avLst/>
            <a:gdLst>
              <a:gd name="T0" fmla="*/ 18 w 36"/>
              <a:gd name="T1" fmla="*/ 175 h 345"/>
              <a:gd name="T2" fmla="*/ 18 w 36"/>
              <a:gd name="T3" fmla="*/ 345 h 345"/>
              <a:gd name="T4" fmla="*/ 18 w 36"/>
              <a:gd name="T5" fmla="*/ 175 h 345"/>
              <a:gd name="T6" fmla="*/ 18 w 36"/>
              <a:gd name="T7" fmla="*/ 0 h 345"/>
              <a:gd name="T8" fmla="*/ 0 w 36"/>
              <a:gd name="T9" fmla="*/ 345 h 345"/>
              <a:gd name="T10" fmla="*/ 36 w 36"/>
              <a:gd name="T11" fmla="*/ 345 h 345"/>
              <a:gd name="T12" fmla="*/ 0 w 36"/>
              <a:gd name="T13" fmla="*/ 0 h 345"/>
              <a:gd name="T14" fmla="*/ 36 w 36"/>
              <a:gd name="T15" fmla="*/ 0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45">
                <a:moveTo>
                  <a:pt x="18" y="175"/>
                </a:moveTo>
                <a:lnTo>
                  <a:pt x="18" y="345"/>
                </a:lnTo>
                <a:moveTo>
                  <a:pt x="18" y="175"/>
                </a:moveTo>
                <a:lnTo>
                  <a:pt x="18" y="0"/>
                </a:lnTo>
                <a:moveTo>
                  <a:pt x="0" y="345"/>
                </a:moveTo>
                <a:lnTo>
                  <a:pt x="36" y="345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6" name="Freeform 149"/>
          <p:cNvSpPr>
            <a:spLocks noEditPoints="1"/>
          </p:cNvSpPr>
          <p:nvPr/>
        </p:nvSpPr>
        <p:spPr bwMode="auto">
          <a:xfrm>
            <a:off x="3159081" y="1487389"/>
            <a:ext cx="20495" cy="120874"/>
          </a:xfrm>
          <a:custGeom>
            <a:avLst/>
            <a:gdLst>
              <a:gd name="T0" fmla="*/ 18 w 36"/>
              <a:gd name="T1" fmla="*/ 78 h 163"/>
              <a:gd name="T2" fmla="*/ 18 w 36"/>
              <a:gd name="T3" fmla="*/ 163 h 163"/>
              <a:gd name="T4" fmla="*/ 18 w 36"/>
              <a:gd name="T5" fmla="*/ 78 h 163"/>
              <a:gd name="T6" fmla="*/ 18 w 36"/>
              <a:gd name="T7" fmla="*/ 0 h 163"/>
              <a:gd name="T8" fmla="*/ 0 w 36"/>
              <a:gd name="T9" fmla="*/ 163 h 163"/>
              <a:gd name="T10" fmla="*/ 36 w 36"/>
              <a:gd name="T11" fmla="*/ 163 h 163"/>
              <a:gd name="T12" fmla="*/ 0 w 36"/>
              <a:gd name="T13" fmla="*/ 0 h 163"/>
              <a:gd name="T14" fmla="*/ 36 w 36"/>
              <a:gd name="T15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163">
                <a:moveTo>
                  <a:pt x="18" y="78"/>
                </a:moveTo>
                <a:lnTo>
                  <a:pt x="18" y="163"/>
                </a:lnTo>
                <a:moveTo>
                  <a:pt x="18" y="78"/>
                </a:moveTo>
                <a:lnTo>
                  <a:pt x="18" y="0"/>
                </a:lnTo>
                <a:moveTo>
                  <a:pt x="0" y="163"/>
                </a:moveTo>
                <a:lnTo>
                  <a:pt x="36" y="163"/>
                </a:lnTo>
                <a:moveTo>
                  <a:pt x="0" y="0"/>
                </a:moveTo>
                <a:lnTo>
                  <a:pt x="36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7" name="Freeform 150"/>
          <p:cNvSpPr>
            <a:spLocks noEditPoints="1"/>
          </p:cNvSpPr>
          <p:nvPr/>
        </p:nvSpPr>
        <p:spPr bwMode="auto">
          <a:xfrm>
            <a:off x="3863300" y="1109936"/>
            <a:ext cx="21064" cy="287724"/>
          </a:xfrm>
          <a:custGeom>
            <a:avLst/>
            <a:gdLst>
              <a:gd name="T0" fmla="*/ 19 w 37"/>
              <a:gd name="T1" fmla="*/ 194 h 388"/>
              <a:gd name="T2" fmla="*/ 19 w 37"/>
              <a:gd name="T3" fmla="*/ 388 h 388"/>
              <a:gd name="T4" fmla="*/ 19 w 37"/>
              <a:gd name="T5" fmla="*/ 194 h 388"/>
              <a:gd name="T6" fmla="*/ 19 w 37"/>
              <a:gd name="T7" fmla="*/ 0 h 388"/>
              <a:gd name="T8" fmla="*/ 0 w 37"/>
              <a:gd name="T9" fmla="*/ 388 h 388"/>
              <a:gd name="T10" fmla="*/ 37 w 37"/>
              <a:gd name="T11" fmla="*/ 388 h 388"/>
              <a:gd name="T12" fmla="*/ 0 w 37"/>
              <a:gd name="T13" fmla="*/ 0 h 388"/>
              <a:gd name="T14" fmla="*/ 37 w 37"/>
              <a:gd name="T15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88">
                <a:moveTo>
                  <a:pt x="19" y="194"/>
                </a:moveTo>
                <a:lnTo>
                  <a:pt x="19" y="388"/>
                </a:lnTo>
                <a:moveTo>
                  <a:pt x="19" y="194"/>
                </a:moveTo>
                <a:lnTo>
                  <a:pt x="19" y="0"/>
                </a:lnTo>
                <a:moveTo>
                  <a:pt x="0" y="388"/>
                </a:moveTo>
                <a:lnTo>
                  <a:pt x="37" y="388"/>
                </a:lnTo>
                <a:moveTo>
                  <a:pt x="0" y="0"/>
                </a:moveTo>
                <a:lnTo>
                  <a:pt x="37" y="0"/>
                </a:lnTo>
              </a:path>
            </a:pathLst>
          </a:custGeom>
          <a:noFill/>
          <a:ln w="9525" cap="flat">
            <a:solidFill>
              <a:srgbClr val="59595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8" name="Freeform 151"/>
          <p:cNvSpPr>
            <a:spLocks/>
          </p:cNvSpPr>
          <p:nvPr/>
        </p:nvSpPr>
        <p:spPr bwMode="auto">
          <a:xfrm>
            <a:off x="2462831" y="1282718"/>
            <a:ext cx="1412994" cy="385610"/>
          </a:xfrm>
          <a:custGeom>
            <a:avLst/>
            <a:gdLst>
              <a:gd name="T0" fmla="*/ 0 w 2482"/>
              <a:gd name="T1" fmla="*/ 477 h 520"/>
              <a:gd name="T2" fmla="*/ 621 w 2482"/>
              <a:gd name="T3" fmla="*/ 504 h 520"/>
              <a:gd name="T4" fmla="*/ 1241 w 2482"/>
              <a:gd name="T5" fmla="*/ 378 h 520"/>
              <a:gd name="T6" fmla="*/ 2482 w 2482"/>
              <a:gd name="T7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2" h="520">
                <a:moveTo>
                  <a:pt x="0" y="477"/>
                </a:moveTo>
                <a:cubicBezTo>
                  <a:pt x="207" y="486"/>
                  <a:pt x="414" y="520"/>
                  <a:pt x="621" y="504"/>
                </a:cubicBezTo>
                <a:cubicBezTo>
                  <a:pt x="824" y="488"/>
                  <a:pt x="936" y="460"/>
                  <a:pt x="1241" y="378"/>
                </a:cubicBezTo>
                <a:cubicBezTo>
                  <a:pt x="1551" y="294"/>
                  <a:pt x="2068" y="126"/>
                  <a:pt x="2482" y="0"/>
                </a:cubicBez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69" name="Oval 152"/>
          <p:cNvSpPr>
            <a:spLocks noChangeArrowheads="1"/>
          </p:cNvSpPr>
          <p:nvPr/>
        </p:nvSpPr>
        <p:spPr bwMode="auto">
          <a:xfrm>
            <a:off x="2449168" y="1617161"/>
            <a:ext cx="34158" cy="4449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0" name="Oval 153"/>
          <p:cNvSpPr>
            <a:spLocks noChangeArrowheads="1"/>
          </p:cNvSpPr>
          <p:nvPr/>
        </p:nvSpPr>
        <p:spPr bwMode="auto">
          <a:xfrm>
            <a:off x="2449168" y="1617161"/>
            <a:ext cx="34158" cy="44493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1" name="Oval 154"/>
          <p:cNvSpPr>
            <a:spLocks noChangeArrowheads="1"/>
          </p:cNvSpPr>
          <p:nvPr/>
        </p:nvSpPr>
        <p:spPr bwMode="auto">
          <a:xfrm>
            <a:off x="2803270" y="1634958"/>
            <a:ext cx="34158" cy="45236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2" name="Oval 155"/>
          <p:cNvSpPr>
            <a:spLocks noChangeArrowheads="1"/>
          </p:cNvSpPr>
          <p:nvPr/>
        </p:nvSpPr>
        <p:spPr bwMode="auto">
          <a:xfrm>
            <a:off x="2803270" y="1634958"/>
            <a:ext cx="34158" cy="45236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3" name="Oval 156"/>
          <p:cNvSpPr>
            <a:spLocks noChangeArrowheads="1"/>
          </p:cNvSpPr>
          <p:nvPr/>
        </p:nvSpPr>
        <p:spPr bwMode="auto">
          <a:xfrm>
            <a:off x="3153957" y="1540781"/>
            <a:ext cx="34158" cy="45236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4" name="Oval 157"/>
          <p:cNvSpPr>
            <a:spLocks noChangeArrowheads="1"/>
          </p:cNvSpPr>
          <p:nvPr/>
        </p:nvSpPr>
        <p:spPr bwMode="auto">
          <a:xfrm>
            <a:off x="3153957" y="1540781"/>
            <a:ext cx="34158" cy="45236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5" name="Oval 158"/>
          <p:cNvSpPr>
            <a:spLocks noChangeArrowheads="1"/>
          </p:cNvSpPr>
          <p:nvPr/>
        </p:nvSpPr>
        <p:spPr bwMode="auto">
          <a:xfrm>
            <a:off x="3858177" y="1262697"/>
            <a:ext cx="34727" cy="45236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6" name="Oval 159"/>
          <p:cNvSpPr>
            <a:spLocks noChangeArrowheads="1"/>
          </p:cNvSpPr>
          <p:nvPr/>
        </p:nvSpPr>
        <p:spPr bwMode="auto">
          <a:xfrm>
            <a:off x="3858177" y="1262697"/>
            <a:ext cx="34727" cy="45236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7" name="Freeform 160"/>
          <p:cNvSpPr>
            <a:spLocks/>
          </p:cNvSpPr>
          <p:nvPr/>
        </p:nvSpPr>
        <p:spPr bwMode="auto">
          <a:xfrm>
            <a:off x="2462831" y="1166294"/>
            <a:ext cx="1412994" cy="484237"/>
          </a:xfrm>
          <a:custGeom>
            <a:avLst/>
            <a:gdLst>
              <a:gd name="T0" fmla="*/ 0 w 2482"/>
              <a:gd name="T1" fmla="*/ 653 h 653"/>
              <a:gd name="T2" fmla="*/ 621 w 2482"/>
              <a:gd name="T3" fmla="*/ 443 h 653"/>
              <a:gd name="T4" fmla="*/ 1241 w 2482"/>
              <a:gd name="T5" fmla="*/ 62 h 653"/>
              <a:gd name="T6" fmla="*/ 2482 w 2482"/>
              <a:gd name="T7" fmla="*/ 68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2" h="653">
                <a:moveTo>
                  <a:pt x="0" y="653"/>
                </a:moveTo>
                <a:cubicBezTo>
                  <a:pt x="207" y="583"/>
                  <a:pt x="414" y="541"/>
                  <a:pt x="621" y="443"/>
                </a:cubicBezTo>
                <a:cubicBezTo>
                  <a:pt x="827" y="344"/>
                  <a:pt x="931" y="125"/>
                  <a:pt x="1241" y="62"/>
                </a:cubicBezTo>
                <a:cubicBezTo>
                  <a:pt x="1551" y="0"/>
                  <a:pt x="2068" y="67"/>
                  <a:pt x="2482" y="68"/>
                </a:cubicBez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8" name="Rectangle 161"/>
          <p:cNvSpPr>
            <a:spLocks noChangeArrowheads="1"/>
          </p:cNvSpPr>
          <p:nvPr/>
        </p:nvSpPr>
        <p:spPr bwMode="auto">
          <a:xfrm>
            <a:off x="2449168" y="1630509"/>
            <a:ext cx="34158" cy="4523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79" name="Rectangle 162"/>
          <p:cNvSpPr>
            <a:spLocks noChangeArrowheads="1"/>
          </p:cNvSpPr>
          <p:nvPr/>
        </p:nvSpPr>
        <p:spPr bwMode="auto">
          <a:xfrm>
            <a:off x="2449168" y="1630509"/>
            <a:ext cx="34158" cy="4523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0" name="Rectangle 163"/>
          <p:cNvSpPr>
            <a:spLocks noChangeArrowheads="1"/>
          </p:cNvSpPr>
          <p:nvPr/>
        </p:nvSpPr>
        <p:spPr bwMode="auto">
          <a:xfrm>
            <a:off x="2803270" y="1473299"/>
            <a:ext cx="34158" cy="4523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1" name="Rectangle 164"/>
          <p:cNvSpPr>
            <a:spLocks noChangeArrowheads="1"/>
          </p:cNvSpPr>
          <p:nvPr/>
        </p:nvSpPr>
        <p:spPr bwMode="auto">
          <a:xfrm>
            <a:off x="2803270" y="1473299"/>
            <a:ext cx="34158" cy="4523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2" name="Rectangle 165"/>
          <p:cNvSpPr>
            <a:spLocks noChangeArrowheads="1"/>
          </p:cNvSpPr>
          <p:nvPr/>
        </p:nvSpPr>
        <p:spPr bwMode="auto">
          <a:xfrm>
            <a:off x="3153957" y="1190766"/>
            <a:ext cx="34158" cy="4523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3" name="Rectangle 166"/>
          <p:cNvSpPr>
            <a:spLocks noChangeArrowheads="1"/>
          </p:cNvSpPr>
          <p:nvPr/>
        </p:nvSpPr>
        <p:spPr bwMode="auto">
          <a:xfrm>
            <a:off x="3153957" y="1190766"/>
            <a:ext cx="34158" cy="4523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4" name="Rectangle 167"/>
          <p:cNvSpPr>
            <a:spLocks noChangeArrowheads="1"/>
          </p:cNvSpPr>
          <p:nvPr/>
        </p:nvSpPr>
        <p:spPr bwMode="auto">
          <a:xfrm>
            <a:off x="3858177" y="1195216"/>
            <a:ext cx="34727" cy="4523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5" name="Rectangle 168"/>
          <p:cNvSpPr>
            <a:spLocks noChangeArrowheads="1"/>
          </p:cNvSpPr>
          <p:nvPr/>
        </p:nvSpPr>
        <p:spPr bwMode="auto">
          <a:xfrm>
            <a:off x="3858177" y="1195216"/>
            <a:ext cx="34727" cy="4523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6" name="Freeform 169"/>
          <p:cNvSpPr>
            <a:spLocks/>
          </p:cNvSpPr>
          <p:nvPr/>
        </p:nvSpPr>
        <p:spPr bwMode="auto">
          <a:xfrm>
            <a:off x="2462831" y="1251574"/>
            <a:ext cx="1412994" cy="435295"/>
          </a:xfrm>
          <a:custGeom>
            <a:avLst/>
            <a:gdLst>
              <a:gd name="T0" fmla="*/ 0 w 2482"/>
              <a:gd name="T1" fmla="*/ 587 h 587"/>
              <a:gd name="T2" fmla="*/ 621 w 2482"/>
              <a:gd name="T3" fmla="*/ 290 h 587"/>
              <a:gd name="T4" fmla="*/ 1241 w 2482"/>
              <a:gd name="T5" fmla="*/ 398 h 587"/>
              <a:gd name="T6" fmla="*/ 2482 w 2482"/>
              <a:gd name="T7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2" h="587">
                <a:moveTo>
                  <a:pt x="0" y="587"/>
                </a:moveTo>
                <a:cubicBezTo>
                  <a:pt x="207" y="488"/>
                  <a:pt x="414" y="321"/>
                  <a:pt x="621" y="290"/>
                </a:cubicBezTo>
                <a:cubicBezTo>
                  <a:pt x="827" y="258"/>
                  <a:pt x="931" y="446"/>
                  <a:pt x="1241" y="398"/>
                </a:cubicBezTo>
                <a:cubicBezTo>
                  <a:pt x="1551" y="350"/>
                  <a:pt x="2068" y="133"/>
                  <a:pt x="2482" y="0"/>
                </a:cubicBezTo>
              </a:path>
            </a:pathLst>
          </a:cu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7" name="Freeform 170"/>
          <p:cNvSpPr>
            <a:spLocks/>
          </p:cNvSpPr>
          <p:nvPr/>
        </p:nvSpPr>
        <p:spPr bwMode="auto">
          <a:xfrm>
            <a:off x="2449168" y="1666104"/>
            <a:ext cx="34158" cy="45236"/>
          </a:xfrm>
          <a:custGeom>
            <a:avLst/>
            <a:gdLst>
              <a:gd name="T0" fmla="*/ 30 w 60"/>
              <a:gd name="T1" fmla="*/ 0 h 61"/>
              <a:gd name="T2" fmla="*/ 60 w 60"/>
              <a:gd name="T3" fmla="*/ 61 h 61"/>
              <a:gd name="T4" fmla="*/ 0 w 60"/>
              <a:gd name="T5" fmla="*/ 61 h 61"/>
              <a:gd name="T6" fmla="*/ 30 w 60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8" name="Freeform 171"/>
          <p:cNvSpPr>
            <a:spLocks/>
          </p:cNvSpPr>
          <p:nvPr/>
        </p:nvSpPr>
        <p:spPr bwMode="auto">
          <a:xfrm>
            <a:off x="2449168" y="1666104"/>
            <a:ext cx="34158" cy="45236"/>
          </a:xfrm>
          <a:custGeom>
            <a:avLst/>
            <a:gdLst>
              <a:gd name="T0" fmla="*/ 30 w 60"/>
              <a:gd name="T1" fmla="*/ 0 h 61"/>
              <a:gd name="T2" fmla="*/ 60 w 60"/>
              <a:gd name="T3" fmla="*/ 61 h 61"/>
              <a:gd name="T4" fmla="*/ 0 w 60"/>
              <a:gd name="T5" fmla="*/ 61 h 61"/>
              <a:gd name="T6" fmla="*/ 30 w 60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89" name="Freeform 172"/>
          <p:cNvSpPr>
            <a:spLocks/>
          </p:cNvSpPr>
          <p:nvPr/>
        </p:nvSpPr>
        <p:spPr bwMode="auto">
          <a:xfrm>
            <a:off x="2803270" y="1446603"/>
            <a:ext cx="34158" cy="45236"/>
          </a:xfrm>
          <a:custGeom>
            <a:avLst/>
            <a:gdLst>
              <a:gd name="T0" fmla="*/ 30 w 60"/>
              <a:gd name="T1" fmla="*/ 0 h 61"/>
              <a:gd name="T2" fmla="*/ 60 w 60"/>
              <a:gd name="T3" fmla="*/ 61 h 61"/>
              <a:gd name="T4" fmla="*/ 0 w 60"/>
              <a:gd name="T5" fmla="*/ 61 h 61"/>
              <a:gd name="T6" fmla="*/ 30 w 60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90" name="Freeform 173"/>
          <p:cNvSpPr>
            <a:spLocks/>
          </p:cNvSpPr>
          <p:nvPr/>
        </p:nvSpPr>
        <p:spPr bwMode="auto">
          <a:xfrm>
            <a:off x="2803270" y="1446603"/>
            <a:ext cx="34158" cy="45236"/>
          </a:xfrm>
          <a:custGeom>
            <a:avLst/>
            <a:gdLst>
              <a:gd name="T0" fmla="*/ 30 w 60"/>
              <a:gd name="T1" fmla="*/ 0 h 61"/>
              <a:gd name="T2" fmla="*/ 60 w 60"/>
              <a:gd name="T3" fmla="*/ 61 h 61"/>
              <a:gd name="T4" fmla="*/ 0 w 60"/>
              <a:gd name="T5" fmla="*/ 61 h 61"/>
              <a:gd name="T6" fmla="*/ 30 w 60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91" name="Freeform 174"/>
          <p:cNvSpPr>
            <a:spLocks/>
          </p:cNvSpPr>
          <p:nvPr/>
        </p:nvSpPr>
        <p:spPr bwMode="auto">
          <a:xfrm>
            <a:off x="3153957" y="1522983"/>
            <a:ext cx="34158" cy="44493"/>
          </a:xfrm>
          <a:custGeom>
            <a:avLst/>
            <a:gdLst>
              <a:gd name="T0" fmla="*/ 30 w 60"/>
              <a:gd name="T1" fmla="*/ 0 h 60"/>
              <a:gd name="T2" fmla="*/ 60 w 60"/>
              <a:gd name="T3" fmla="*/ 60 h 60"/>
              <a:gd name="T4" fmla="*/ 0 w 60"/>
              <a:gd name="T5" fmla="*/ 60 h 60"/>
              <a:gd name="T6" fmla="*/ 30 w 60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60"/>
                </a:lnTo>
                <a:lnTo>
                  <a:pt x="0" y="60"/>
                </a:lnTo>
                <a:lnTo>
                  <a:pt x="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92" name="Freeform 175"/>
          <p:cNvSpPr>
            <a:spLocks/>
          </p:cNvSpPr>
          <p:nvPr/>
        </p:nvSpPr>
        <p:spPr bwMode="auto">
          <a:xfrm>
            <a:off x="3153957" y="1522983"/>
            <a:ext cx="34158" cy="44493"/>
          </a:xfrm>
          <a:custGeom>
            <a:avLst/>
            <a:gdLst>
              <a:gd name="T0" fmla="*/ 30 w 60"/>
              <a:gd name="T1" fmla="*/ 0 h 60"/>
              <a:gd name="T2" fmla="*/ 60 w 60"/>
              <a:gd name="T3" fmla="*/ 60 h 60"/>
              <a:gd name="T4" fmla="*/ 0 w 60"/>
              <a:gd name="T5" fmla="*/ 60 h 60"/>
              <a:gd name="T6" fmla="*/ 30 w 60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60"/>
                </a:lnTo>
                <a:lnTo>
                  <a:pt x="0" y="60"/>
                </a:lnTo>
                <a:lnTo>
                  <a:pt x="3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93" name="Freeform 176"/>
          <p:cNvSpPr>
            <a:spLocks/>
          </p:cNvSpPr>
          <p:nvPr/>
        </p:nvSpPr>
        <p:spPr bwMode="auto">
          <a:xfrm>
            <a:off x="3858177" y="1231551"/>
            <a:ext cx="34727" cy="44493"/>
          </a:xfrm>
          <a:custGeom>
            <a:avLst/>
            <a:gdLst>
              <a:gd name="T0" fmla="*/ 31 w 61"/>
              <a:gd name="T1" fmla="*/ 0 h 60"/>
              <a:gd name="T2" fmla="*/ 61 w 61"/>
              <a:gd name="T3" fmla="*/ 60 h 60"/>
              <a:gd name="T4" fmla="*/ 0 w 61"/>
              <a:gd name="T5" fmla="*/ 60 h 60"/>
              <a:gd name="T6" fmla="*/ 31 w 61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" h="60">
                <a:moveTo>
                  <a:pt x="31" y="0"/>
                </a:moveTo>
                <a:lnTo>
                  <a:pt x="61" y="60"/>
                </a:lnTo>
                <a:lnTo>
                  <a:pt x="0" y="60"/>
                </a:lnTo>
                <a:lnTo>
                  <a:pt x="3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194" name="Freeform 177"/>
          <p:cNvSpPr>
            <a:spLocks/>
          </p:cNvSpPr>
          <p:nvPr/>
        </p:nvSpPr>
        <p:spPr bwMode="auto">
          <a:xfrm>
            <a:off x="3858177" y="1231551"/>
            <a:ext cx="34727" cy="44493"/>
          </a:xfrm>
          <a:custGeom>
            <a:avLst/>
            <a:gdLst>
              <a:gd name="T0" fmla="*/ 31 w 61"/>
              <a:gd name="T1" fmla="*/ 0 h 60"/>
              <a:gd name="T2" fmla="*/ 61 w 61"/>
              <a:gd name="T3" fmla="*/ 60 h 60"/>
              <a:gd name="T4" fmla="*/ 0 w 61"/>
              <a:gd name="T5" fmla="*/ 60 h 60"/>
              <a:gd name="T6" fmla="*/ 31 w 61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" h="60">
                <a:moveTo>
                  <a:pt x="31" y="0"/>
                </a:moveTo>
                <a:lnTo>
                  <a:pt x="61" y="60"/>
                </a:lnTo>
                <a:lnTo>
                  <a:pt x="0" y="60"/>
                </a:lnTo>
                <a:lnTo>
                  <a:pt x="31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grpSp>
        <p:nvGrpSpPr>
          <p:cNvPr id="209" name="Group 208"/>
          <p:cNvGrpSpPr/>
          <p:nvPr/>
        </p:nvGrpSpPr>
        <p:grpSpPr>
          <a:xfrm>
            <a:off x="2352750" y="885636"/>
            <a:ext cx="57706" cy="1018716"/>
            <a:chOff x="4590506" y="491668"/>
            <a:chExt cx="57706" cy="1129864"/>
          </a:xfrm>
        </p:grpSpPr>
        <p:sp>
          <p:nvSpPr>
            <p:cNvPr id="195" name="Rectangle 178"/>
            <p:cNvSpPr>
              <a:spLocks noChangeArrowheads="1"/>
            </p:cNvSpPr>
            <p:nvPr/>
          </p:nvSpPr>
          <p:spPr bwMode="auto">
            <a:xfrm>
              <a:off x="4611570" y="1524684"/>
              <a:ext cx="28853" cy="96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6" name="Rectangle 179"/>
            <p:cNvSpPr>
              <a:spLocks noChangeArrowheads="1"/>
            </p:cNvSpPr>
            <p:nvPr/>
          </p:nvSpPr>
          <p:spPr bwMode="auto">
            <a:xfrm>
              <a:off x="4611570" y="1181717"/>
              <a:ext cx="28853" cy="96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7" name="Rectangle 180"/>
            <p:cNvSpPr>
              <a:spLocks noChangeArrowheads="1"/>
            </p:cNvSpPr>
            <p:nvPr/>
          </p:nvSpPr>
          <p:spPr bwMode="auto">
            <a:xfrm>
              <a:off x="4611570" y="837104"/>
              <a:ext cx="28853" cy="96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8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8" name="Rectangle 181"/>
            <p:cNvSpPr>
              <a:spLocks noChangeArrowheads="1"/>
            </p:cNvSpPr>
            <p:nvPr/>
          </p:nvSpPr>
          <p:spPr bwMode="auto">
            <a:xfrm>
              <a:off x="4590506" y="491668"/>
              <a:ext cx="57706" cy="96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12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99" name="Rectangle 182"/>
          <p:cNvSpPr>
            <a:spLocks noChangeArrowheads="1"/>
          </p:cNvSpPr>
          <p:nvPr/>
        </p:nvSpPr>
        <p:spPr bwMode="auto">
          <a:xfrm>
            <a:off x="2455999" y="1890053"/>
            <a:ext cx="28853" cy="8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0" name="Rectangle 183"/>
          <p:cNvSpPr>
            <a:spLocks noChangeArrowheads="1"/>
          </p:cNvSpPr>
          <p:nvPr/>
        </p:nvSpPr>
        <p:spPr bwMode="auto">
          <a:xfrm>
            <a:off x="2749756" y="1890054"/>
            <a:ext cx="28853" cy="8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5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1" name="Rectangle 184"/>
          <p:cNvSpPr>
            <a:spLocks noChangeArrowheads="1"/>
          </p:cNvSpPr>
          <p:nvPr/>
        </p:nvSpPr>
        <p:spPr bwMode="auto">
          <a:xfrm>
            <a:off x="3032697" y="1890053"/>
            <a:ext cx="57706" cy="8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10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2" name="Rectangle 185"/>
          <p:cNvSpPr>
            <a:spLocks noChangeArrowheads="1"/>
          </p:cNvSpPr>
          <p:nvPr/>
        </p:nvSpPr>
        <p:spPr bwMode="auto">
          <a:xfrm>
            <a:off x="3326454" y="1890053"/>
            <a:ext cx="57706" cy="8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15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3" name="Rectangle 186"/>
          <p:cNvSpPr>
            <a:spLocks noChangeArrowheads="1"/>
          </p:cNvSpPr>
          <p:nvPr/>
        </p:nvSpPr>
        <p:spPr bwMode="auto">
          <a:xfrm>
            <a:off x="3620211" y="1890053"/>
            <a:ext cx="57706" cy="8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20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4" name="Rectangle 187"/>
          <p:cNvSpPr>
            <a:spLocks noChangeArrowheads="1"/>
          </p:cNvSpPr>
          <p:nvPr/>
        </p:nvSpPr>
        <p:spPr bwMode="auto">
          <a:xfrm>
            <a:off x="3913968" y="1890053"/>
            <a:ext cx="57706" cy="87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25</a:t>
            </a:r>
            <a:endParaRPr kumimoji="0" lang="en-US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12" name="Group 211"/>
          <p:cNvGrpSpPr/>
          <p:nvPr/>
        </p:nvGrpSpPr>
        <p:grpSpPr>
          <a:xfrm>
            <a:off x="2103690" y="868713"/>
            <a:ext cx="1636461" cy="1010588"/>
            <a:chOff x="2166038" y="451104"/>
            <a:chExt cx="1636461" cy="1120849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BBDD9AD2-8160-4901-8784-A5C28F3F5946}"/>
                </a:ext>
              </a:extLst>
            </p:cNvPr>
            <p:cNvSpPr txBox="1"/>
            <p:nvPr/>
          </p:nvSpPr>
          <p:spPr>
            <a:xfrm>
              <a:off x="2578363" y="451104"/>
              <a:ext cx="1224136" cy="23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i="1" dirty="0"/>
                <a:t>GmGDH1</a:t>
              </a:r>
              <a:endParaRPr lang="en-CA" sz="800" b="1" i="1" dirty="0"/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5CD7A125-5914-4C9A-A3F5-ED376587B437}"/>
                </a:ext>
              </a:extLst>
            </p:cNvPr>
            <p:cNvSpPr txBox="1"/>
            <p:nvPr/>
          </p:nvSpPr>
          <p:spPr>
            <a:xfrm rot="16200000">
              <a:off x="1734669" y="909753"/>
              <a:ext cx="109356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Relative expression</a:t>
              </a:r>
              <a:endParaRPr lang="en-CA" sz="900" dirty="0"/>
            </a:p>
          </p:txBody>
        </p:sp>
      </p:grpSp>
      <p:sp>
        <p:nvSpPr>
          <p:cNvPr id="564" name="TextBox 563"/>
          <p:cNvSpPr txBox="1"/>
          <p:nvPr/>
        </p:nvSpPr>
        <p:spPr>
          <a:xfrm>
            <a:off x="0" y="3419872"/>
            <a:ext cx="68413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S5.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transcript levels of the ascorbate biosynthetic genes GDP-galactose 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phosphorylase 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GmGPP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and L-galactose dehydrogenase 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GmGDH1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 leaves of soybean plants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exposed to Na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Measurements were taken in the WT line and lines over-expressing [GmPgb1(S)17] or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down-regulating [GmPgb1(RNAi)23]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GmPgb1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Values are means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of three biological replicates,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each consisting of at least three plants.</a:t>
            </a:r>
          </a:p>
        </p:txBody>
      </p:sp>
      <p:sp>
        <p:nvSpPr>
          <p:cNvPr id="566" name="Rectangle 462"/>
          <p:cNvSpPr>
            <a:spLocks noChangeArrowheads="1"/>
          </p:cNvSpPr>
          <p:nvPr/>
        </p:nvSpPr>
        <p:spPr bwMode="auto">
          <a:xfrm>
            <a:off x="1132505" y="282755"/>
            <a:ext cx="12343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WT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67" name="Rectangle 466"/>
          <p:cNvSpPr>
            <a:spLocks noChangeArrowheads="1"/>
          </p:cNvSpPr>
          <p:nvPr/>
        </p:nvSpPr>
        <p:spPr bwMode="auto">
          <a:xfrm>
            <a:off x="1098827" y="448896"/>
            <a:ext cx="49372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700" dirty="0">
                <a:solidFill>
                  <a:srgbClr val="595959"/>
                </a:solidFill>
                <a:latin typeface="Calibri" panose="020F0502020204030204" pitchFamily="34" charset="0"/>
              </a:rPr>
              <a:t>GmPgb1(S)17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77" name="Line 459"/>
          <p:cNvSpPr>
            <a:spLocks noChangeShapeType="1"/>
          </p:cNvSpPr>
          <p:nvPr/>
        </p:nvSpPr>
        <p:spPr bwMode="auto">
          <a:xfrm>
            <a:off x="875112" y="359698"/>
            <a:ext cx="181848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78" name="Oval 460"/>
          <p:cNvSpPr>
            <a:spLocks noChangeArrowheads="1"/>
          </p:cNvSpPr>
          <p:nvPr/>
        </p:nvSpPr>
        <p:spPr bwMode="auto">
          <a:xfrm>
            <a:off x="948574" y="337875"/>
            <a:ext cx="43354" cy="43645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79" name="Oval 461"/>
          <p:cNvSpPr>
            <a:spLocks noChangeArrowheads="1"/>
          </p:cNvSpPr>
          <p:nvPr/>
        </p:nvSpPr>
        <p:spPr bwMode="auto">
          <a:xfrm>
            <a:off x="948574" y="337875"/>
            <a:ext cx="43354" cy="43645"/>
          </a:xfrm>
          <a:prstGeom prst="ellips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80" name="Line 463"/>
          <p:cNvSpPr>
            <a:spLocks noChangeShapeType="1"/>
          </p:cNvSpPr>
          <p:nvPr/>
        </p:nvSpPr>
        <p:spPr bwMode="auto">
          <a:xfrm>
            <a:off x="875112" y="520943"/>
            <a:ext cx="181848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81" name="Rectangle 464"/>
          <p:cNvSpPr>
            <a:spLocks noChangeArrowheads="1"/>
          </p:cNvSpPr>
          <p:nvPr/>
        </p:nvSpPr>
        <p:spPr bwMode="auto">
          <a:xfrm>
            <a:off x="943757" y="502757"/>
            <a:ext cx="44559" cy="4364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82" name="Rectangle 465"/>
          <p:cNvSpPr>
            <a:spLocks noChangeArrowheads="1"/>
          </p:cNvSpPr>
          <p:nvPr/>
        </p:nvSpPr>
        <p:spPr bwMode="auto">
          <a:xfrm>
            <a:off x="943757" y="502757"/>
            <a:ext cx="44559" cy="43645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83" name="Line 467"/>
          <p:cNvSpPr>
            <a:spLocks noChangeShapeType="1"/>
          </p:cNvSpPr>
          <p:nvPr/>
        </p:nvSpPr>
        <p:spPr bwMode="auto">
          <a:xfrm>
            <a:off x="875112" y="689462"/>
            <a:ext cx="181848" cy="0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84" name="Freeform 468"/>
          <p:cNvSpPr>
            <a:spLocks/>
          </p:cNvSpPr>
          <p:nvPr/>
        </p:nvSpPr>
        <p:spPr bwMode="auto">
          <a:xfrm>
            <a:off x="943757" y="664003"/>
            <a:ext cx="44559" cy="43645"/>
          </a:xfrm>
          <a:custGeom>
            <a:avLst/>
            <a:gdLst>
              <a:gd name="T0" fmla="*/ 19 w 37"/>
              <a:gd name="T1" fmla="*/ 0 h 36"/>
              <a:gd name="T2" fmla="*/ 37 w 37"/>
              <a:gd name="T3" fmla="*/ 36 h 36"/>
              <a:gd name="T4" fmla="*/ 0 w 37"/>
              <a:gd name="T5" fmla="*/ 36 h 36"/>
              <a:gd name="T6" fmla="*/ 19 w 37"/>
              <a:gd name="T7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36">
                <a:moveTo>
                  <a:pt x="19" y="0"/>
                </a:moveTo>
                <a:lnTo>
                  <a:pt x="37" y="36"/>
                </a:lnTo>
                <a:lnTo>
                  <a:pt x="0" y="36"/>
                </a:lnTo>
                <a:lnTo>
                  <a:pt x="1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85" name="Freeform 469"/>
          <p:cNvSpPr>
            <a:spLocks/>
          </p:cNvSpPr>
          <p:nvPr/>
        </p:nvSpPr>
        <p:spPr bwMode="auto">
          <a:xfrm>
            <a:off x="943757" y="664003"/>
            <a:ext cx="44559" cy="43645"/>
          </a:xfrm>
          <a:custGeom>
            <a:avLst/>
            <a:gdLst>
              <a:gd name="T0" fmla="*/ 19 w 37"/>
              <a:gd name="T1" fmla="*/ 0 h 36"/>
              <a:gd name="T2" fmla="*/ 37 w 37"/>
              <a:gd name="T3" fmla="*/ 36 h 36"/>
              <a:gd name="T4" fmla="*/ 0 w 37"/>
              <a:gd name="T5" fmla="*/ 36 h 36"/>
              <a:gd name="T6" fmla="*/ 19 w 37"/>
              <a:gd name="T7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36">
                <a:moveTo>
                  <a:pt x="19" y="0"/>
                </a:moveTo>
                <a:lnTo>
                  <a:pt x="37" y="36"/>
                </a:lnTo>
                <a:lnTo>
                  <a:pt x="0" y="36"/>
                </a:lnTo>
                <a:lnTo>
                  <a:pt x="1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sp>
        <p:nvSpPr>
          <p:cNvPr id="569" name="Rectangle 470"/>
          <p:cNvSpPr>
            <a:spLocks noChangeArrowheads="1"/>
          </p:cNvSpPr>
          <p:nvPr/>
        </p:nvSpPr>
        <p:spPr bwMode="auto">
          <a:xfrm>
            <a:off x="1113038" y="628397"/>
            <a:ext cx="62998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700" dirty="0">
                <a:solidFill>
                  <a:srgbClr val="595959"/>
                </a:solidFill>
                <a:latin typeface="Calibri" panose="020F0502020204030204" pitchFamily="34" charset="0"/>
              </a:rPr>
              <a:t>GmPgb1(RNAi23)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9845445C-EB51-44C9-A163-CE06F636BD79}"/>
              </a:ext>
            </a:extLst>
          </p:cNvPr>
          <p:cNvSpPr txBox="1"/>
          <p:nvPr/>
        </p:nvSpPr>
        <p:spPr>
          <a:xfrm>
            <a:off x="2550097" y="2028143"/>
            <a:ext cx="14269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  <a:r>
              <a:rPr lang="en-US" sz="900" dirty="0"/>
              <a:t> treatment (hours)</a:t>
            </a:r>
            <a:endParaRPr lang="en-CA" sz="900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FC9376F2-62CF-4049-8D3B-A8B1A23CD404}"/>
              </a:ext>
            </a:extLst>
          </p:cNvPr>
          <p:cNvSpPr txBox="1"/>
          <p:nvPr/>
        </p:nvSpPr>
        <p:spPr>
          <a:xfrm>
            <a:off x="4718672" y="2002484"/>
            <a:ext cx="14269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Na</a:t>
            </a:r>
            <a:r>
              <a:rPr lang="en-US" sz="900" baseline="-25000" dirty="0"/>
              <a:t>2</a:t>
            </a:r>
            <a:r>
              <a:rPr lang="en-US" sz="900" dirty="0"/>
              <a:t>SO</a:t>
            </a:r>
            <a:r>
              <a:rPr lang="en-US" sz="900" baseline="-25000" dirty="0"/>
              <a:t>4</a:t>
            </a:r>
            <a:r>
              <a:rPr lang="en-US" sz="900" dirty="0"/>
              <a:t> treatment (hours)</a:t>
            </a:r>
            <a:endParaRPr lang="en-CA" sz="900" dirty="0"/>
          </a:p>
        </p:txBody>
      </p:sp>
    </p:spTree>
    <p:extLst>
      <p:ext uri="{BB962C8B-B14F-4D97-AF65-F5344CB8AC3E}">
        <p14:creationId xmlns:p14="http://schemas.microsoft.com/office/powerpoint/2010/main" val="1822178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73494" y="7438911"/>
            <a:ext cx="56415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S6. </a:t>
            </a:r>
            <a:r>
              <a:rPr lang="en-US" sz="1200" dirty="0">
                <a:latin typeface="Times" panose="02020603050405020304" pitchFamily="18" charset="0"/>
              </a:rPr>
              <a:t>Levels of ascorbic acid (ASC) and dehydroascorbic acid (DHA) measured in leaves of the WT, </a:t>
            </a:r>
            <a:r>
              <a:rPr lang="en-US" sz="1200" i="1" dirty="0">
                <a:latin typeface="Times" panose="02020603050405020304" pitchFamily="18" charset="0"/>
              </a:rPr>
              <a:t>GmPgb1 </a:t>
            </a:r>
            <a:r>
              <a:rPr lang="en-US" sz="1200" dirty="0">
                <a:latin typeface="Times" panose="02020603050405020304" pitchFamily="18" charset="0"/>
              </a:rPr>
              <a:t>over-expressing [GmPgb1(S)17] and </a:t>
            </a:r>
            <a:r>
              <a:rPr lang="en-US" sz="1200" i="1" dirty="0">
                <a:latin typeface="Times" panose="02020603050405020304" pitchFamily="18" charset="0"/>
              </a:rPr>
              <a:t>GmPgb1</a:t>
            </a:r>
            <a:r>
              <a:rPr lang="en-US" sz="1200" dirty="0">
                <a:latin typeface="Times" panose="02020603050405020304" pitchFamily="18" charset="0"/>
              </a:rPr>
              <a:t> down-regulating[GmPgb1(RNAi)23] plants at 24h under control or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" panose="02020603050405020304" pitchFamily="18" charset="0"/>
              </a:rPr>
              <a:t> treatment.  Values are means ± SE of three biological replicates each consisting of at least three plants. Letters indicates statistically significant differences (P ≤ 0.05)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6C7F606-DC6A-4217-AFBB-007E9B9E0CE8}"/>
              </a:ext>
            </a:extLst>
          </p:cNvPr>
          <p:cNvGrpSpPr/>
          <p:nvPr/>
        </p:nvGrpSpPr>
        <p:grpSpPr>
          <a:xfrm>
            <a:off x="1196781" y="225993"/>
            <a:ext cx="4349751" cy="2185767"/>
            <a:chOff x="5881688" y="1728788"/>
            <a:chExt cx="4349751" cy="2479675"/>
          </a:xfrm>
        </p:grpSpPr>
        <p:sp>
          <p:nvSpPr>
            <p:cNvPr id="74" name="Rectangle 41">
              <a:extLst>
                <a:ext uri="{FF2B5EF4-FFF2-40B4-BE49-F238E27FC236}">
                  <a16:creationId xmlns:a16="http://schemas.microsoft.com/office/drawing/2014/main" id="{2ADC789C-2EF5-4C47-AD7B-8FB7181E1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7363" y="2843213"/>
              <a:ext cx="344488" cy="127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5" name="Rectangle 42">
              <a:extLst>
                <a:ext uri="{FF2B5EF4-FFF2-40B4-BE49-F238E27FC236}">
                  <a16:creationId xmlns:a16="http://schemas.microsoft.com/office/drawing/2014/main" id="{563117D4-066E-4FBE-B2CD-C8F426F3F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7363" y="2843213"/>
              <a:ext cx="344488" cy="127158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6" name="Rectangle 43">
              <a:extLst>
                <a:ext uri="{FF2B5EF4-FFF2-40B4-BE49-F238E27FC236}">
                  <a16:creationId xmlns:a16="http://schemas.microsoft.com/office/drawing/2014/main" id="{132F5A5A-C214-4D85-AADE-BAE64B1F0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3214688"/>
              <a:ext cx="344488" cy="90011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7" name="Rectangle 44">
              <a:extLst>
                <a:ext uri="{FF2B5EF4-FFF2-40B4-BE49-F238E27FC236}">
                  <a16:creationId xmlns:a16="http://schemas.microsoft.com/office/drawing/2014/main" id="{192E5DC2-82D4-43D5-B18B-EBD42A504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3151" y="3214688"/>
              <a:ext cx="344488" cy="90011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8" name="Rectangle 45">
              <a:extLst>
                <a:ext uri="{FF2B5EF4-FFF2-40B4-BE49-F238E27FC236}">
                  <a16:creationId xmlns:a16="http://schemas.microsoft.com/office/drawing/2014/main" id="{0BE305CE-D163-4A35-B920-40D616773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8926" y="2312988"/>
              <a:ext cx="344488" cy="1801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9" name="Rectangle 46">
              <a:extLst>
                <a:ext uri="{FF2B5EF4-FFF2-40B4-BE49-F238E27FC236}">
                  <a16:creationId xmlns:a16="http://schemas.microsoft.com/office/drawing/2014/main" id="{2A784921-ED38-4B55-98B2-3FD56FBC1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8926" y="2312988"/>
              <a:ext cx="344488" cy="180181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0" name="Rectangle 47">
              <a:extLst>
                <a:ext uri="{FF2B5EF4-FFF2-40B4-BE49-F238E27FC236}">
                  <a16:creationId xmlns:a16="http://schemas.microsoft.com/office/drawing/2014/main" id="{13DD92D0-4131-4FB5-8474-C431EA7AB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6301" y="2081213"/>
              <a:ext cx="344488" cy="203358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1" name="Rectangle 48">
              <a:extLst>
                <a:ext uri="{FF2B5EF4-FFF2-40B4-BE49-F238E27FC236}">
                  <a16:creationId xmlns:a16="http://schemas.microsoft.com/office/drawing/2014/main" id="{8960581B-0C05-4217-9110-7DB546340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6301" y="2081213"/>
              <a:ext cx="344488" cy="203358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2" name="Freeform 49">
              <a:extLst>
                <a:ext uri="{FF2B5EF4-FFF2-40B4-BE49-F238E27FC236}">
                  <a16:creationId xmlns:a16="http://schemas.microsoft.com/office/drawing/2014/main" id="{ABABA790-EDEE-4881-95C2-8F76CFA350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1576" y="2959100"/>
              <a:ext cx="2687638" cy="1155700"/>
            </a:xfrm>
            <a:custGeom>
              <a:avLst/>
              <a:gdLst>
                <a:gd name="T0" fmla="*/ 0 w 1693"/>
                <a:gd name="T1" fmla="*/ 0 h 728"/>
                <a:gd name="T2" fmla="*/ 217 w 1693"/>
                <a:gd name="T3" fmla="*/ 0 h 728"/>
                <a:gd name="T4" fmla="*/ 217 w 1693"/>
                <a:gd name="T5" fmla="*/ 728 h 728"/>
                <a:gd name="T6" fmla="*/ 0 w 1693"/>
                <a:gd name="T7" fmla="*/ 728 h 728"/>
                <a:gd name="T8" fmla="*/ 0 w 1693"/>
                <a:gd name="T9" fmla="*/ 0 h 728"/>
                <a:gd name="T10" fmla="*/ 1476 w 1693"/>
                <a:gd name="T11" fmla="*/ 0 h 728"/>
                <a:gd name="T12" fmla="*/ 1693 w 1693"/>
                <a:gd name="T13" fmla="*/ 0 h 728"/>
                <a:gd name="T14" fmla="*/ 1693 w 1693"/>
                <a:gd name="T15" fmla="*/ 728 h 728"/>
                <a:gd name="T16" fmla="*/ 1476 w 1693"/>
                <a:gd name="T17" fmla="*/ 728 h 728"/>
                <a:gd name="T18" fmla="*/ 1476 w 1693"/>
                <a:gd name="T1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3" h="728">
                  <a:moveTo>
                    <a:pt x="0" y="0"/>
                  </a:moveTo>
                  <a:lnTo>
                    <a:pt x="217" y="0"/>
                  </a:lnTo>
                  <a:lnTo>
                    <a:pt x="217" y="728"/>
                  </a:lnTo>
                  <a:lnTo>
                    <a:pt x="0" y="728"/>
                  </a:lnTo>
                  <a:lnTo>
                    <a:pt x="0" y="0"/>
                  </a:lnTo>
                  <a:close/>
                  <a:moveTo>
                    <a:pt x="1476" y="0"/>
                  </a:moveTo>
                  <a:lnTo>
                    <a:pt x="1693" y="0"/>
                  </a:lnTo>
                  <a:lnTo>
                    <a:pt x="1693" y="728"/>
                  </a:lnTo>
                  <a:lnTo>
                    <a:pt x="1476" y="728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3" name="Freeform 50">
              <a:extLst>
                <a:ext uri="{FF2B5EF4-FFF2-40B4-BE49-F238E27FC236}">
                  <a16:creationId xmlns:a16="http://schemas.microsoft.com/office/drawing/2014/main" id="{1F0C40C4-B18E-4B1B-B87D-12504B188D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1" y="2613025"/>
              <a:ext cx="58738" cy="692150"/>
            </a:xfrm>
            <a:custGeom>
              <a:avLst/>
              <a:gdLst>
                <a:gd name="T0" fmla="*/ 19 w 37"/>
                <a:gd name="T1" fmla="*/ 218 h 436"/>
                <a:gd name="T2" fmla="*/ 19 w 37"/>
                <a:gd name="T3" fmla="*/ 436 h 436"/>
                <a:gd name="T4" fmla="*/ 19 w 37"/>
                <a:gd name="T5" fmla="*/ 218 h 436"/>
                <a:gd name="T6" fmla="*/ 19 w 37"/>
                <a:gd name="T7" fmla="*/ 0 h 436"/>
                <a:gd name="T8" fmla="*/ 0 w 37"/>
                <a:gd name="T9" fmla="*/ 436 h 436"/>
                <a:gd name="T10" fmla="*/ 37 w 37"/>
                <a:gd name="T11" fmla="*/ 436 h 436"/>
                <a:gd name="T12" fmla="*/ 0 w 37"/>
                <a:gd name="T13" fmla="*/ 0 h 436"/>
                <a:gd name="T14" fmla="*/ 37 w 37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36">
                  <a:moveTo>
                    <a:pt x="19" y="218"/>
                  </a:moveTo>
                  <a:lnTo>
                    <a:pt x="19" y="436"/>
                  </a:lnTo>
                  <a:moveTo>
                    <a:pt x="19" y="218"/>
                  </a:moveTo>
                  <a:lnTo>
                    <a:pt x="19" y="0"/>
                  </a:lnTo>
                  <a:moveTo>
                    <a:pt x="0" y="436"/>
                  </a:moveTo>
                  <a:lnTo>
                    <a:pt x="37" y="436"/>
                  </a:lnTo>
                  <a:moveTo>
                    <a:pt x="0" y="0"/>
                  </a:moveTo>
                  <a:lnTo>
                    <a:pt x="37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4" name="Freeform 51">
              <a:extLst>
                <a:ext uri="{FF2B5EF4-FFF2-40B4-BE49-F238E27FC236}">
                  <a16:creationId xmlns:a16="http://schemas.microsoft.com/office/drawing/2014/main" id="{A58655DB-ABDE-4CD5-A129-5C2106F20B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1826" y="2728913"/>
              <a:ext cx="57150" cy="230188"/>
            </a:xfrm>
            <a:custGeom>
              <a:avLst/>
              <a:gdLst>
                <a:gd name="T0" fmla="*/ 17 w 36"/>
                <a:gd name="T1" fmla="*/ 72 h 145"/>
                <a:gd name="T2" fmla="*/ 17 w 36"/>
                <a:gd name="T3" fmla="*/ 145 h 145"/>
                <a:gd name="T4" fmla="*/ 17 w 36"/>
                <a:gd name="T5" fmla="*/ 72 h 145"/>
                <a:gd name="T6" fmla="*/ 17 w 36"/>
                <a:gd name="T7" fmla="*/ 0 h 145"/>
                <a:gd name="T8" fmla="*/ 0 w 36"/>
                <a:gd name="T9" fmla="*/ 145 h 145"/>
                <a:gd name="T10" fmla="*/ 36 w 36"/>
                <a:gd name="T11" fmla="*/ 145 h 145"/>
                <a:gd name="T12" fmla="*/ 0 w 36"/>
                <a:gd name="T13" fmla="*/ 0 h 145"/>
                <a:gd name="T14" fmla="*/ 36 w 36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45">
                  <a:moveTo>
                    <a:pt x="17" y="72"/>
                  </a:moveTo>
                  <a:lnTo>
                    <a:pt x="17" y="145"/>
                  </a:lnTo>
                  <a:moveTo>
                    <a:pt x="17" y="72"/>
                  </a:moveTo>
                  <a:lnTo>
                    <a:pt x="17" y="0"/>
                  </a:lnTo>
                  <a:moveTo>
                    <a:pt x="0" y="145"/>
                  </a:moveTo>
                  <a:lnTo>
                    <a:pt x="36" y="145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5" name="Freeform 52">
              <a:extLst>
                <a:ext uri="{FF2B5EF4-FFF2-40B4-BE49-F238E27FC236}">
                  <a16:creationId xmlns:a16="http://schemas.microsoft.com/office/drawing/2014/main" id="{DFA26B3C-FD9B-4248-B635-E8024797F7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7613" y="2982913"/>
              <a:ext cx="55563" cy="461963"/>
            </a:xfrm>
            <a:custGeom>
              <a:avLst/>
              <a:gdLst>
                <a:gd name="T0" fmla="*/ 18 w 35"/>
                <a:gd name="T1" fmla="*/ 146 h 291"/>
                <a:gd name="T2" fmla="*/ 18 w 35"/>
                <a:gd name="T3" fmla="*/ 291 h 291"/>
                <a:gd name="T4" fmla="*/ 18 w 35"/>
                <a:gd name="T5" fmla="*/ 146 h 291"/>
                <a:gd name="T6" fmla="*/ 18 w 35"/>
                <a:gd name="T7" fmla="*/ 0 h 291"/>
                <a:gd name="T8" fmla="*/ 0 w 35"/>
                <a:gd name="T9" fmla="*/ 291 h 291"/>
                <a:gd name="T10" fmla="*/ 35 w 35"/>
                <a:gd name="T11" fmla="*/ 291 h 291"/>
                <a:gd name="T12" fmla="*/ 0 w 35"/>
                <a:gd name="T13" fmla="*/ 0 h 291"/>
                <a:gd name="T14" fmla="*/ 35 w 35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91">
                  <a:moveTo>
                    <a:pt x="18" y="146"/>
                  </a:moveTo>
                  <a:lnTo>
                    <a:pt x="18" y="291"/>
                  </a:lnTo>
                  <a:moveTo>
                    <a:pt x="18" y="146"/>
                  </a:moveTo>
                  <a:lnTo>
                    <a:pt x="18" y="0"/>
                  </a:lnTo>
                  <a:moveTo>
                    <a:pt x="0" y="291"/>
                  </a:moveTo>
                  <a:lnTo>
                    <a:pt x="35" y="291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6" name="Freeform 53">
              <a:extLst>
                <a:ext uri="{FF2B5EF4-FFF2-40B4-BE49-F238E27FC236}">
                  <a16:creationId xmlns:a16="http://schemas.microsoft.com/office/drawing/2014/main" id="{0F2EF5DA-09F4-420F-A590-8AAA67009D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7601" y="2843213"/>
              <a:ext cx="57150" cy="231775"/>
            </a:xfrm>
            <a:custGeom>
              <a:avLst/>
              <a:gdLst>
                <a:gd name="T0" fmla="*/ 18 w 36"/>
                <a:gd name="T1" fmla="*/ 73 h 146"/>
                <a:gd name="T2" fmla="*/ 18 w 36"/>
                <a:gd name="T3" fmla="*/ 146 h 146"/>
                <a:gd name="T4" fmla="*/ 18 w 36"/>
                <a:gd name="T5" fmla="*/ 73 h 146"/>
                <a:gd name="T6" fmla="*/ 18 w 36"/>
                <a:gd name="T7" fmla="*/ 0 h 146"/>
                <a:gd name="T8" fmla="*/ 0 w 36"/>
                <a:gd name="T9" fmla="*/ 146 h 146"/>
                <a:gd name="T10" fmla="*/ 36 w 36"/>
                <a:gd name="T11" fmla="*/ 146 h 146"/>
                <a:gd name="T12" fmla="*/ 0 w 36"/>
                <a:gd name="T13" fmla="*/ 0 h 146"/>
                <a:gd name="T14" fmla="*/ 36 w 36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46">
                  <a:moveTo>
                    <a:pt x="18" y="73"/>
                  </a:moveTo>
                  <a:lnTo>
                    <a:pt x="18" y="146"/>
                  </a:lnTo>
                  <a:moveTo>
                    <a:pt x="18" y="73"/>
                  </a:moveTo>
                  <a:lnTo>
                    <a:pt x="18" y="0"/>
                  </a:lnTo>
                  <a:moveTo>
                    <a:pt x="0" y="146"/>
                  </a:moveTo>
                  <a:lnTo>
                    <a:pt x="36" y="146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7" name="Freeform 54">
              <a:extLst>
                <a:ext uri="{FF2B5EF4-FFF2-40B4-BE49-F238E27FC236}">
                  <a16:creationId xmlns:a16="http://schemas.microsoft.com/office/drawing/2014/main" id="{CB3421CA-39A9-4F64-9264-22B1F6E8C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24976" y="2081213"/>
              <a:ext cx="55563" cy="461963"/>
            </a:xfrm>
            <a:custGeom>
              <a:avLst/>
              <a:gdLst>
                <a:gd name="T0" fmla="*/ 17 w 35"/>
                <a:gd name="T1" fmla="*/ 146 h 291"/>
                <a:gd name="T2" fmla="*/ 17 w 35"/>
                <a:gd name="T3" fmla="*/ 291 h 291"/>
                <a:gd name="T4" fmla="*/ 17 w 35"/>
                <a:gd name="T5" fmla="*/ 146 h 291"/>
                <a:gd name="T6" fmla="*/ 17 w 35"/>
                <a:gd name="T7" fmla="*/ 0 h 291"/>
                <a:gd name="T8" fmla="*/ 0 w 35"/>
                <a:gd name="T9" fmla="*/ 291 h 291"/>
                <a:gd name="T10" fmla="*/ 35 w 35"/>
                <a:gd name="T11" fmla="*/ 291 h 291"/>
                <a:gd name="T12" fmla="*/ 0 w 35"/>
                <a:gd name="T13" fmla="*/ 0 h 291"/>
                <a:gd name="T14" fmla="*/ 35 w 35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91">
                  <a:moveTo>
                    <a:pt x="17" y="146"/>
                  </a:moveTo>
                  <a:lnTo>
                    <a:pt x="17" y="291"/>
                  </a:lnTo>
                  <a:moveTo>
                    <a:pt x="17" y="146"/>
                  </a:moveTo>
                  <a:lnTo>
                    <a:pt x="17" y="0"/>
                  </a:lnTo>
                  <a:moveTo>
                    <a:pt x="0" y="291"/>
                  </a:moveTo>
                  <a:lnTo>
                    <a:pt x="35" y="291"/>
                  </a:lnTo>
                  <a:moveTo>
                    <a:pt x="0" y="0"/>
                  </a:moveTo>
                  <a:lnTo>
                    <a:pt x="35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8" name="Freeform 55">
              <a:extLst>
                <a:ext uri="{FF2B5EF4-FFF2-40B4-BE49-F238E27FC236}">
                  <a16:creationId xmlns:a16="http://schemas.microsoft.com/office/drawing/2014/main" id="{E72CECC5-83F5-45BD-AFC2-A9E958E51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09176" y="1851025"/>
              <a:ext cx="57150" cy="461963"/>
            </a:xfrm>
            <a:custGeom>
              <a:avLst/>
              <a:gdLst>
                <a:gd name="T0" fmla="*/ 19 w 36"/>
                <a:gd name="T1" fmla="*/ 145 h 291"/>
                <a:gd name="T2" fmla="*/ 19 w 36"/>
                <a:gd name="T3" fmla="*/ 291 h 291"/>
                <a:gd name="T4" fmla="*/ 19 w 36"/>
                <a:gd name="T5" fmla="*/ 145 h 291"/>
                <a:gd name="T6" fmla="*/ 19 w 36"/>
                <a:gd name="T7" fmla="*/ 0 h 291"/>
                <a:gd name="T8" fmla="*/ 0 w 36"/>
                <a:gd name="T9" fmla="*/ 291 h 291"/>
                <a:gd name="T10" fmla="*/ 36 w 36"/>
                <a:gd name="T11" fmla="*/ 291 h 291"/>
                <a:gd name="T12" fmla="*/ 0 w 36"/>
                <a:gd name="T13" fmla="*/ 0 h 291"/>
                <a:gd name="T14" fmla="*/ 36 w 36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91">
                  <a:moveTo>
                    <a:pt x="19" y="145"/>
                  </a:moveTo>
                  <a:lnTo>
                    <a:pt x="19" y="291"/>
                  </a:lnTo>
                  <a:moveTo>
                    <a:pt x="19" y="145"/>
                  </a:moveTo>
                  <a:lnTo>
                    <a:pt x="19" y="0"/>
                  </a:lnTo>
                  <a:moveTo>
                    <a:pt x="0" y="291"/>
                  </a:moveTo>
                  <a:lnTo>
                    <a:pt x="36" y="291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9" name="Line 56">
              <a:extLst>
                <a:ext uri="{FF2B5EF4-FFF2-40B4-BE49-F238E27FC236}">
                  <a16:creationId xmlns:a16="http://schemas.microsoft.com/office/drawing/2014/main" id="{1668D2EF-384D-480A-976F-51C8A174B1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30926" y="1804988"/>
              <a:ext cx="0" cy="230981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0" name="Freeform 57">
              <a:extLst>
                <a:ext uri="{FF2B5EF4-FFF2-40B4-BE49-F238E27FC236}">
                  <a16:creationId xmlns:a16="http://schemas.microsoft.com/office/drawing/2014/main" id="{DBB25C1B-9962-4054-B712-B4B8DC1F3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4413" y="1804988"/>
              <a:ext cx="36513" cy="2309813"/>
            </a:xfrm>
            <a:custGeom>
              <a:avLst/>
              <a:gdLst>
                <a:gd name="T0" fmla="*/ 0 w 23"/>
                <a:gd name="T1" fmla="*/ 1455 h 1455"/>
                <a:gd name="T2" fmla="*/ 23 w 23"/>
                <a:gd name="T3" fmla="*/ 1455 h 1455"/>
                <a:gd name="T4" fmla="*/ 0 w 23"/>
                <a:gd name="T5" fmla="*/ 1091 h 1455"/>
                <a:gd name="T6" fmla="*/ 23 w 23"/>
                <a:gd name="T7" fmla="*/ 1091 h 1455"/>
                <a:gd name="T8" fmla="*/ 0 w 23"/>
                <a:gd name="T9" fmla="*/ 727 h 1455"/>
                <a:gd name="T10" fmla="*/ 23 w 23"/>
                <a:gd name="T11" fmla="*/ 727 h 1455"/>
                <a:gd name="T12" fmla="*/ 0 w 23"/>
                <a:gd name="T13" fmla="*/ 363 h 1455"/>
                <a:gd name="T14" fmla="*/ 23 w 23"/>
                <a:gd name="T15" fmla="*/ 363 h 1455"/>
                <a:gd name="T16" fmla="*/ 0 w 23"/>
                <a:gd name="T17" fmla="*/ 0 h 1455"/>
                <a:gd name="T18" fmla="*/ 23 w 23"/>
                <a:gd name="T19" fmla="*/ 0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455">
                  <a:moveTo>
                    <a:pt x="0" y="1455"/>
                  </a:moveTo>
                  <a:lnTo>
                    <a:pt x="23" y="1455"/>
                  </a:lnTo>
                  <a:moveTo>
                    <a:pt x="0" y="1091"/>
                  </a:moveTo>
                  <a:lnTo>
                    <a:pt x="23" y="1091"/>
                  </a:lnTo>
                  <a:moveTo>
                    <a:pt x="0" y="727"/>
                  </a:moveTo>
                  <a:lnTo>
                    <a:pt x="23" y="727"/>
                  </a:lnTo>
                  <a:moveTo>
                    <a:pt x="0" y="363"/>
                  </a:moveTo>
                  <a:lnTo>
                    <a:pt x="23" y="363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1" name="Line 58">
              <a:extLst>
                <a:ext uri="{FF2B5EF4-FFF2-40B4-BE49-F238E27FC236}">
                  <a16:creationId xmlns:a16="http://schemas.microsoft.com/office/drawing/2014/main" id="{CB4F5A75-597E-402C-8FDE-D6AF20E238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0926" y="4114800"/>
              <a:ext cx="410051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" name="Rectangle 59">
              <a:extLst>
                <a:ext uri="{FF2B5EF4-FFF2-40B4-BE49-F238E27FC236}">
                  <a16:creationId xmlns:a16="http://schemas.microsoft.com/office/drawing/2014/main" id="{661A903B-163E-498D-ADFA-954AC068B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9001" y="4037013"/>
              <a:ext cx="11747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60">
              <a:extLst>
                <a:ext uri="{FF2B5EF4-FFF2-40B4-BE49-F238E27FC236}">
                  <a16:creationId xmlns:a16="http://schemas.microsoft.com/office/drawing/2014/main" id="{34805D94-48D3-4CAE-853B-A7EA6D62B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460750"/>
              <a:ext cx="2063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61">
              <a:extLst>
                <a:ext uri="{FF2B5EF4-FFF2-40B4-BE49-F238E27FC236}">
                  <a16:creationId xmlns:a16="http://schemas.microsoft.com/office/drawing/2014/main" id="{49881739-CF25-43E4-B036-D60EDFB9F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9001" y="2882900"/>
              <a:ext cx="1174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62">
              <a:extLst>
                <a:ext uri="{FF2B5EF4-FFF2-40B4-BE49-F238E27FC236}">
                  <a16:creationId xmlns:a16="http://schemas.microsoft.com/office/drawing/2014/main" id="{CC31501D-9549-4336-8FF2-50DDDFB8B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2305050"/>
              <a:ext cx="20637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63">
              <a:extLst>
                <a:ext uri="{FF2B5EF4-FFF2-40B4-BE49-F238E27FC236}">
                  <a16:creationId xmlns:a16="http://schemas.microsoft.com/office/drawing/2014/main" id="{76EB2CF9-3D60-4098-ACD5-6D5AA7045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9001" y="1728788"/>
              <a:ext cx="1174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8321576A-8D15-49D4-8239-D0BBB95274B4}"/>
              </a:ext>
            </a:extLst>
          </p:cNvPr>
          <p:cNvSpPr txBox="1"/>
          <p:nvPr/>
        </p:nvSpPr>
        <p:spPr>
          <a:xfrm>
            <a:off x="1605511" y="14162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ASC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9AF6FD9-6446-4A40-B275-5CB5BD4E7154}"/>
              </a:ext>
            </a:extLst>
          </p:cNvPr>
          <p:cNvSpPr txBox="1"/>
          <p:nvPr/>
        </p:nvSpPr>
        <p:spPr>
          <a:xfrm rot="16200000">
            <a:off x="549561" y="1149155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b="1" dirty="0"/>
              <a:t>nmol g</a:t>
            </a:r>
            <a:r>
              <a:rPr lang="en-CA" sz="1100" b="1" baseline="30000" dirty="0"/>
              <a:t>-1</a:t>
            </a:r>
            <a:r>
              <a:rPr lang="en-CA" sz="1100" b="1" dirty="0"/>
              <a:t> FW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DBBC3E6-2313-4997-9868-19DB53ED0583}"/>
              </a:ext>
            </a:extLst>
          </p:cNvPr>
          <p:cNvSpPr txBox="1"/>
          <p:nvPr/>
        </p:nvSpPr>
        <p:spPr>
          <a:xfrm>
            <a:off x="1862542" y="2464978"/>
            <a:ext cx="32603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   Control                                     Na</a:t>
            </a:r>
            <a:r>
              <a:rPr lang="en-US" sz="1600" baseline="-25000" dirty="0"/>
              <a:t>2</a:t>
            </a:r>
            <a:r>
              <a:rPr lang="en-US" sz="1600" dirty="0"/>
              <a:t>SO</a:t>
            </a:r>
            <a:r>
              <a:rPr lang="en-US" sz="1600" baseline="-25000" dirty="0"/>
              <a:t>4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BDAC44C-4DEF-408A-A8EE-7C4317F66F1F}"/>
              </a:ext>
            </a:extLst>
          </p:cNvPr>
          <p:cNvSpPr txBox="1"/>
          <p:nvPr/>
        </p:nvSpPr>
        <p:spPr>
          <a:xfrm>
            <a:off x="1597322" y="636077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a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6750FE2-09CB-4B3F-8FC5-0444254E3873}"/>
              </a:ext>
            </a:extLst>
          </p:cNvPr>
          <p:cNvSpPr txBox="1"/>
          <p:nvPr/>
        </p:nvSpPr>
        <p:spPr>
          <a:xfrm>
            <a:off x="2189086" y="712568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a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CCB6820-1483-4273-949C-42EBAFDAE0C0}"/>
              </a:ext>
            </a:extLst>
          </p:cNvPr>
          <p:cNvSpPr txBox="1"/>
          <p:nvPr/>
        </p:nvSpPr>
        <p:spPr>
          <a:xfrm>
            <a:off x="2782846" y="967113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5E7E744-D042-4BF7-9AB6-90C890F867EB}"/>
              </a:ext>
            </a:extLst>
          </p:cNvPr>
          <p:cNvSpPr txBox="1"/>
          <p:nvPr/>
        </p:nvSpPr>
        <p:spPr>
          <a:xfrm>
            <a:off x="3939524" y="849515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a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182ECD7-7DE6-4355-B43F-D0E36A8C8C04}"/>
              </a:ext>
            </a:extLst>
          </p:cNvPr>
          <p:cNvSpPr txBox="1"/>
          <p:nvPr/>
        </p:nvSpPr>
        <p:spPr>
          <a:xfrm>
            <a:off x="4518895" y="159066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b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CF72029-9857-4C21-8129-20EB4B334386}"/>
              </a:ext>
            </a:extLst>
          </p:cNvPr>
          <p:cNvSpPr txBox="1"/>
          <p:nvPr/>
        </p:nvSpPr>
        <p:spPr>
          <a:xfrm>
            <a:off x="5116875" y="8067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b</a:t>
            </a: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5125037-678E-41FF-89DB-6D34F95A5C18}"/>
              </a:ext>
            </a:extLst>
          </p:cNvPr>
          <p:cNvGrpSpPr/>
          <p:nvPr/>
        </p:nvGrpSpPr>
        <p:grpSpPr>
          <a:xfrm>
            <a:off x="1253331" y="3774717"/>
            <a:ext cx="4351337" cy="2222967"/>
            <a:chOff x="6697663" y="2087563"/>
            <a:chExt cx="4351337" cy="2481262"/>
          </a:xfrm>
        </p:grpSpPr>
        <p:sp>
          <p:nvSpPr>
            <p:cNvPr id="119" name="Rectangle 76">
              <a:extLst>
                <a:ext uri="{FF2B5EF4-FFF2-40B4-BE49-F238E27FC236}">
                  <a16:creationId xmlns:a16="http://schemas.microsoft.com/office/drawing/2014/main" id="{CE3D877D-D1E7-448D-8354-3023BCB4E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3338" y="2671763"/>
              <a:ext cx="344487" cy="1803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0" name="Rectangle 77">
              <a:extLst>
                <a:ext uri="{FF2B5EF4-FFF2-40B4-BE49-F238E27FC236}">
                  <a16:creationId xmlns:a16="http://schemas.microsoft.com/office/drawing/2014/main" id="{E6474C97-17F9-46AF-9E2A-A47496892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3338" y="2671763"/>
              <a:ext cx="344487" cy="1803400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1" name="Rectangle 78">
              <a:extLst>
                <a:ext uri="{FF2B5EF4-FFF2-40B4-BE49-F238E27FC236}">
                  <a16:creationId xmlns:a16="http://schemas.microsoft.com/office/drawing/2014/main" id="{CAB8A04A-D227-44DF-B57D-339AD5469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0713" y="2533650"/>
              <a:ext cx="344487" cy="1941513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2" name="Rectangle 79">
              <a:extLst>
                <a:ext uri="{FF2B5EF4-FFF2-40B4-BE49-F238E27FC236}">
                  <a16:creationId xmlns:a16="http://schemas.microsoft.com/office/drawing/2014/main" id="{BF0DD3F9-CB44-436D-8470-646D9791F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0713" y="2533650"/>
              <a:ext cx="344487" cy="1941513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3" name="Rectangle 80">
              <a:extLst>
                <a:ext uri="{FF2B5EF4-FFF2-40B4-BE49-F238E27FC236}">
                  <a16:creationId xmlns:a16="http://schemas.microsoft.com/office/drawing/2014/main" id="{920A2FF9-6243-403A-8086-621819CFC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96488" y="3089275"/>
              <a:ext cx="344487" cy="1385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4" name="Rectangle 81">
              <a:extLst>
                <a:ext uri="{FF2B5EF4-FFF2-40B4-BE49-F238E27FC236}">
                  <a16:creationId xmlns:a16="http://schemas.microsoft.com/office/drawing/2014/main" id="{11FFF250-BC49-484D-A085-710F8B2ED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96488" y="3089275"/>
              <a:ext cx="344487" cy="1385888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5" name="Rectangle 82">
              <a:extLst>
                <a:ext uri="{FF2B5EF4-FFF2-40B4-BE49-F238E27FC236}">
                  <a16:creationId xmlns:a16="http://schemas.microsoft.com/office/drawing/2014/main" id="{14365BB7-9E89-4F59-B765-403518B00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3863" y="3665538"/>
              <a:ext cx="344487" cy="80962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6" name="Rectangle 83">
              <a:extLst>
                <a:ext uri="{FF2B5EF4-FFF2-40B4-BE49-F238E27FC236}">
                  <a16:creationId xmlns:a16="http://schemas.microsoft.com/office/drawing/2014/main" id="{D6F26492-5BBC-466B-B18B-0D4DAFD2B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3863" y="3665538"/>
              <a:ext cx="344487" cy="809625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7" name="Freeform 84">
              <a:extLst>
                <a:ext uri="{FF2B5EF4-FFF2-40B4-BE49-F238E27FC236}">
                  <a16:creationId xmlns:a16="http://schemas.microsoft.com/office/drawing/2014/main" id="{AECD3B09-E0AA-4106-A2AB-ABCE091CEF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0" y="2546350"/>
              <a:ext cx="2687637" cy="1928813"/>
            </a:xfrm>
            <a:custGeom>
              <a:avLst/>
              <a:gdLst>
                <a:gd name="T0" fmla="*/ 0 w 1693"/>
                <a:gd name="T1" fmla="*/ 123 h 1215"/>
                <a:gd name="T2" fmla="*/ 217 w 1693"/>
                <a:gd name="T3" fmla="*/ 123 h 1215"/>
                <a:gd name="T4" fmla="*/ 217 w 1693"/>
                <a:gd name="T5" fmla="*/ 1215 h 1215"/>
                <a:gd name="T6" fmla="*/ 0 w 1693"/>
                <a:gd name="T7" fmla="*/ 1215 h 1215"/>
                <a:gd name="T8" fmla="*/ 0 w 1693"/>
                <a:gd name="T9" fmla="*/ 123 h 1215"/>
                <a:gd name="T10" fmla="*/ 1476 w 1693"/>
                <a:gd name="T11" fmla="*/ 0 h 1215"/>
                <a:gd name="T12" fmla="*/ 1693 w 1693"/>
                <a:gd name="T13" fmla="*/ 0 h 1215"/>
                <a:gd name="T14" fmla="*/ 1693 w 1693"/>
                <a:gd name="T15" fmla="*/ 1215 h 1215"/>
                <a:gd name="T16" fmla="*/ 1476 w 1693"/>
                <a:gd name="T17" fmla="*/ 1215 h 1215"/>
                <a:gd name="T18" fmla="*/ 1476 w 1693"/>
                <a:gd name="T19" fmla="*/ 0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3" h="1215">
                  <a:moveTo>
                    <a:pt x="0" y="123"/>
                  </a:moveTo>
                  <a:lnTo>
                    <a:pt x="217" y="123"/>
                  </a:lnTo>
                  <a:lnTo>
                    <a:pt x="217" y="1215"/>
                  </a:lnTo>
                  <a:lnTo>
                    <a:pt x="0" y="1215"/>
                  </a:lnTo>
                  <a:lnTo>
                    <a:pt x="0" y="123"/>
                  </a:lnTo>
                  <a:close/>
                  <a:moveTo>
                    <a:pt x="1476" y="0"/>
                  </a:moveTo>
                  <a:lnTo>
                    <a:pt x="1693" y="0"/>
                  </a:lnTo>
                  <a:lnTo>
                    <a:pt x="1693" y="1215"/>
                  </a:lnTo>
                  <a:lnTo>
                    <a:pt x="1476" y="1215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8" name="Freeform 85">
              <a:extLst>
                <a:ext uri="{FF2B5EF4-FFF2-40B4-BE49-F238E27FC236}">
                  <a16:creationId xmlns:a16="http://schemas.microsoft.com/office/drawing/2014/main" id="{24C55055-FF56-4A78-BA07-5716F9480C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2395538"/>
              <a:ext cx="57150" cy="693738"/>
            </a:xfrm>
            <a:custGeom>
              <a:avLst/>
              <a:gdLst>
                <a:gd name="T0" fmla="*/ 18 w 36"/>
                <a:gd name="T1" fmla="*/ 218 h 437"/>
                <a:gd name="T2" fmla="*/ 18 w 36"/>
                <a:gd name="T3" fmla="*/ 437 h 437"/>
                <a:gd name="T4" fmla="*/ 18 w 36"/>
                <a:gd name="T5" fmla="*/ 218 h 437"/>
                <a:gd name="T6" fmla="*/ 18 w 36"/>
                <a:gd name="T7" fmla="*/ 0 h 437"/>
                <a:gd name="T8" fmla="*/ 0 w 36"/>
                <a:gd name="T9" fmla="*/ 437 h 437"/>
                <a:gd name="T10" fmla="*/ 36 w 36"/>
                <a:gd name="T11" fmla="*/ 437 h 437"/>
                <a:gd name="T12" fmla="*/ 0 w 36"/>
                <a:gd name="T13" fmla="*/ 0 h 437"/>
                <a:gd name="T14" fmla="*/ 36 w 36"/>
                <a:gd name="T15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37">
                  <a:moveTo>
                    <a:pt x="18" y="218"/>
                  </a:moveTo>
                  <a:lnTo>
                    <a:pt x="18" y="437"/>
                  </a:lnTo>
                  <a:moveTo>
                    <a:pt x="18" y="218"/>
                  </a:moveTo>
                  <a:lnTo>
                    <a:pt x="18" y="0"/>
                  </a:lnTo>
                  <a:moveTo>
                    <a:pt x="0" y="437"/>
                  </a:moveTo>
                  <a:lnTo>
                    <a:pt x="36" y="437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9" name="Freeform 86">
              <a:extLst>
                <a:ext uri="{FF2B5EF4-FFF2-40B4-BE49-F238E27FC236}">
                  <a16:creationId xmlns:a16="http://schemas.microsoft.com/office/drawing/2014/main" id="{354754FF-3ED9-4316-9683-96A505CEA9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2555875"/>
              <a:ext cx="57150" cy="231775"/>
            </a:xfrm>
            <a:custGeom>
              <a:avLst/>
              <a:gdLst>
                <a:gd name="T0" fmla="*/ 18 w 36"/>
                <a:gd name="T1" fmla="*/ 73 h 146"/>
                <a:gd name="T2" fmla="*/ 18 w 36"/>
                <a:gd name="T3" fmla="*/ 146 h 146"/>
                <a:gd name="T4" fmla="*/ 18 w 36"/>
                <a:gd name="T5" fmla="*/ 73 h 146"/>
                <a:gd name="T6" fmla="*/ 18 w 36"/>
                <a:gd name="T7" fmla="*/ 0 h 146"/>
                <a:gd name="T8" fmla="*/ 0 w 36"/>
                <a:gd name="T9" fmla="*/ 146 h 146"/>
                <a:gd name="T10" fmla="*/ 36 w 36"/>
                <a:gd name="T11" fmla="*/ 146 h 146"/>
                <a:gd name="T12" fmla="*/ 0 w 36"/>
                <a:gd name="T13" fmla="*/ 0 h 146"/>
                <a:gd name="T14" fmla="*/ 36 w 36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46">
                  <a:moveTo>
                    <a:pt x="18" y="73"/>
                  </a:moveTo>
                  <a:lnTo>
                    <a:pt x="18" y="146"/>
                  </a:lnTo>
                  <a:moveTo>
                    <a:pt x="18" y="73"/>
                  </a:moveTo>
                  <a:lnTo>
                    <a:pt x="18" y="0"/>
                  </a:lnTo>
                  <a:moveTo>
                    <a:pt x="0" y="146"/>
                  </a:moveTo>
                  <a:lnTo>
                    <a:pt x="36" y="146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0" name="Freeform 87">
              <a:extLst>
                <a:ext uri="{FF2B5EF4-FFF2-40B4-BE49-F238E27FC236}">
                  <a16:creationId xmlns:a16="http://schemas.microsoft.com/office/drawing/2014/main" id="{F8F41E71-E63D-4695-9078-F9CF7F941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2301875"/>
              <a:ext cx="57150" cy="461963"/>
            </a:xfrm>
            <a:custGeom>
              <a:avLst/>
              <a:gdLst>
                <a:gd name="T0" fmla="*/ 18 w 36"/>
                <a:gd name="T1" fmla="*/ 146 h 291"/>
                <a:gd name="T2" fmla="*/ 18 w 36"/>
                <a:gd name="T3" fmla="*/ 291 h 291"/>
                <a:gd name="T4" fmla="*/ 18 w 36"/>
                <a:gd name="T5" fmla="*/ 146 h 291"/>
                <a:gd name="T6" fmla="*/ 18 w 36"/>
                <a:gd name="T7" fmla="*/ 0 h 291"/>
                <a:gd name="T8" fmla="*/ 0 w 36"/>
                <a:gd name="T9" fmla="*/ 291 h 291"/>
                <a:gd name="T10" fmla="*/ 36 w 36"/>
                <a:gd name="T11" fmla="*/ 291 h 291"/>
                <a:gd name="T12" fmla="*/ 0 w 36"/>
                <a:gd name="T13" fmla="*/ 0 h 291"/>
                <a:gd name="T14" fmla="*/ 36 w 36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91">
                  <a:moveTo>
                    <a:pt x="18" y="146"/>
                  </a:moveTo>
                  <a:lnTo>
                    <a:pt x="18" y="291"/>
                  </a:lnTo>
                  <a:moveTo>
                    <a:pt x="18" y="146"/>
                  </a:moveTo>
                  <a:lnTo>
                    <a:pt x="18" y="0"/>
                  </a:lnTo>
                  <a:moveTo>
                    <a:pt x="0" y="291"/>
                  </a:moveTo>
                  <a:lnTo>
                    <a:pt x="36" y="291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1" name="Freeform 88">
              <a:extLst>
                <a:ext uri="{FF2B5EF4-FFF2-40B4-BE49-F238E27FC236}">
                  <a16:creationId xmlns:a16="http://schemas.microsoft.com/office/drawing/2014/main" id="{00F7222C-4DF5-4CFE-AB91-D50C64FFA0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55163" y="2198688"/>
              <a:ext cx="57150" cy="693738"/>
            </a:xfrm>
            <a:custGeom>
              <a:avLst/>
              <a:gdLst>
                <a:gd name="T0" fmla="*/ 18 w 36"/>
                <a:gd name="T1" fmla="*/ 219 h 437"/>
                <a:gd name="T2" fmla="*/ 18 w 36"/>
                <a:gd name="T3" fmla="*/ 437 h 437"/>
                <a:gd name="T4" fmla="*/ 18 w 36"/>
                <a:gd name="T5" fmla="*/ 219 h 437"/>
                <a:gd name="T6" fmla="*/ 18 w 36"/>
                <a:gd name="T7" fmla="*/ 0 h 437"/>
                <a:gd name="T8" fmla="*/ 0 w 36"/>
                <a:gd name="T9" fmla="*/ 437 h 437"/>
                <a:gd name="T10" fmla="*/ 36 w 36"/>
                <a:gd name="T11" fmla="*/ 437 h 437"/>
                <a:gd name="T12" fmla="*/ 0 w 36"/>
                <a:gd name="T13" fmla="*/ 0 h 437"/>
                <a:gd name="T14" fmla="*/ 36 w 36"/>
                <a:gd name="T15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37">
                  <a:moveTo>
                    <a:pt x="18" y="219"/>
                  </a:moveTo>
                  <a:lnTo>
                    <a:pt x="18" y="437"/>
                  </a:lnTo>
                  <a:moveTo>
                    <a:pt x="18" y="219"/>
                  </a:moveTo>
                  <a:lnTo>
                    <a:pt x="18" y="0"/>
                  </a:lnTo>
                  <a:moveTo>
                    <a:pt x="0" y="437"/>
                  </a:moveTo>
                  <a:lnTo>
                    <a:pt x="36" y="437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2" name="Freeform 89">
              <a:extLst>
                <a:ext uri="{FF2B5EF4-FFF2-40B4-BE49-F238E27FC236}">
                  <a16:creationId xmlns:a16="http://schemas.microsoft.com/office/drawing/2014/main" id="{A62BEC86-33C1-43AA-B543-F8909B3776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40950" y="2857500"/>
              <a:ext cx="57150" cy="461963"/>
            </a:xfrm>
            <a:custGeom>
              <a:avLst/>
              <a:gdLst>
                <a:gd name="T0" fmla="*/ 18 w 36"/>
                <a:gd name="T1" fmla="*/ 146 h 291"/>
                <a:gd name="T2" fmla="*/ 18 w 36"/>
                <a:gd name="T3" fmla="*/ 291 h 291"/>
                <a:gd name="T4" fmla="*/ 18 w 36"/>
                <a:gd name="T5" fmla="*/ 146 h 291"/>
                <a:gd name="T6" fmla="*/ 18 w 36"/>
                <a:gd name="T7" fmla="*/ 0 h 291"/>
                <a:gd name="T8" fmla="*/ 0 w 36"/>
                <a:gd name="T9" fmla="*/ 291 h 291"/>
                <a:gd name="T10" fmla="*/ 36 w 36"/>
                <a:gd name="T11" fmla="*/ 291 h 291"/>
                <a:gd name="T12" fmla="*/ 0 w 36"/>
                <a:gd name="T13" fmla="*/ 0 h 291"/>
                <a:gd name="T14" fmla="*/ 36 w 36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91">
                  <a:moveTo>
                    <a:pt x="18" y="146"/>
                  </a:moveTo>
                  <a:lnTo>
                    <a:pt x="18" y="291"/>
                  </a:lnTo>
                  <a:moveTo>
                    <a:pt x="18" y="146"/>
                  </a:moveTo>
                  <a:lnTo>
                    <a:pt x="18" y="0"/>
                  </a:lnTo>
                  <a:moveTo>
                    <a:pt x="0" y="291"/>
                  </a:moveTo>
                  <a:lnTo>
                    <a:pt x="36" y="291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3" name="Freeform 90">
              <a:extLst>
                <a:ext uri="{FF2B5EF4-FFF2-40B4-BE49-F238E27FC236}">
                  <a16:creationId xmlns:a16="http://schemas.microsoft.com/office/drawing/2014/main" id="{D3B9381C-3ED8-45CF-8DB0-A0C198AEC6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26738" y="3503613"/>
              <a:ext cx="57150" cy="323850"/>
            </a:xfrm>
            <a:custGeom>
              <a:avLst/>
              <a:gdLst>
                <a:gd name="T0" fmla="*/ 18 w 36"/>
                <a:gd name="T1" fmla="*/ 102 h 204"/>
                <a:gd name="T2" fmla="*/ 18 w 36"/>
                <a:gd name="T3" fmla="*/ 204 h 204"/>
                <a:gd name="T4" fmla="*/ 18 w 36"/>
                <a:gd name="T5" fmla="*/ 102 h 204"/>
                <a:gd name="T6" fmla="*/ 18 w 36"/>
                <a:gd name="T7" fmla="*/ 0 h 204"/>
                <a:gd name="T8" fmla="*/ 0 w 36"/>
                <a:gd name="T9" fmla="*/ 204 h 204"/>
                <a:gd name="T10" fmla="*/ 36 w 36"/>
                <a:gd name="T11" fmla="*/ 204 h 204"/>
                <a:gd name="T12" fmla="*/ 0 w 36"/>
                <a:gd name="T13" fmla="*/ 0 h 204"/>
                <a:gd name="T14" fmla="*/ 36 w 36"/>
                <a:gd name="T1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04">
                  <a:moveTo>
                    <a:pt x="18" y="102"/>
                  </a:moveTo>
                  <a:lnTo>
                    <a:pt x="18" y="204"/>
                  </a:lnTo>
                  <a:moveTo>
                    <a:pt x="18" y="102"/>
                  </a:moveTo>
                  <a:lnTo>
                    <a:pt x="18" y="0"/>
                  </a:lnTo>
                  <a:moveTo>
                    <a:pt x="0" y="204"/>
                  </a:moveTo>
                  <a:lnTo>
                    <a:pt x="36" y="204"/>
                  </a:lnTo>
                  <a:moveTo>
                    <a:pt x="0" y="0"/>
                  </a:moveTo>
                  <a:lnTo>
                    <a:pt x="36" y="0"/>
                  </a:lnTo>
                </a:path>
              </a:pathLst>
            </a:custGeom>
            <a:noFill/>
            <a:ln w="9525" cap="flat">
              <a:solidFill>
                <a:srgbClr val="59595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4" name="Line 91">
              <a:extLst>
                <a:ext uri="{FF2B5EF4-FFF2-40B4-BE49-F238E27FC236}">
                  <a16:creationId xmlns:a16="http://schemas.microsoft.com/office/drawing/2014/main" id="{11B9EBBC-86CE-4777-B198-8B975D7825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46900" y="2163763"/>
              <a:ext cx="0" cy="23114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5" name="Freeform 92">
              <a:extLst>
                <a:ext uri="{FF2B5EF4-FFF2-40B4-BE49-F238E27FC236}">
                  <a16:creationId xmlns:a16="http://schemas.microsoft.com/office/drawing/2014/main" id="{FD41E65A-5220-4888-8CE7-ACB00F6C77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0388" y="2163763"/>
              <a:ext cx="36512" cy="2311400"/>
            </a:xfrm>
            <a:custGeom>
              <a:avLst/>
              <a:gdLst>
                <a:gd name="T0" fmla="*/ 0 w 23"/>
                <a:gd name="T1" fmla="*/ 1456 h 1456"/>
                <a:gd name="T2" fmla="*/ 23 w 23"/>
                <a:gd name="T3" fmla="*/ 1456 h 1456"/>
                <a:gd name="T4" fmla="*/ 0 w 23"/>
                <a:gd name="T5" fmla="*/ 1092 h 1456"/>
                <a:gd name="T6" fmla="*/ 23 w 23"/>
                <a:gd name="T7" fmla="*/ 1092 h 1456"/>
                <a:gd name="T8" fmla="*/ 0 w 23"/>
                <a:gd name="T9" fmla="*/ 728 h 1456"/>
                <a:gd name="T10" fmla="*/ 23 w 23"/>
                <a:gd name="T11" fmla="*/ 728 h 1456"/>
                <a:gd name="T12" fmla="*/ 0 w 23"/>
                <a:gd name="T13" fmla="*/ 364 h 1456"/>
                <a:gd name="T14" fmla="*/ 23 w 23"/>
                <a:gd name="T15" fmla="*/ 364 h 1456"/>
                <a:gd name="T16" fmla="*/ 0 w 23"/>
                <a:gd name="T17" fmla="*/ 0 h 1456"/>
                <a:gd name="T18" fmla="*/ 23 w 23"/>
                <a:gd name="T19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456">
                  <a:moveTo>
                    <a:pt x="0" y="1456"/>
                  </a:moveTo>
                  <a:lnTo>
                    <a:pt x="23" y="1456"/>
                  </a:lnTo>
                  <a:moveTo>
                    <a:pt x="0" y="1092"/>
                  </a:moveTo>
                  <a:lnTo>
                    <a:pt x="23" y="1092"/>
                  </a:lnTo>
                  <a:moveTo>
                    <a:pt x="0" y="728"/>
                  </a:moveTo>
                  <a:lnTo>
                    <a:pt x="23" y="728"/>
                  </a:lnTo>
                  <a:moveTo>
                    <a:pt x="0" y="364"/>
                  </a:moveTo>
                  <a:lnTo>
                    <a:pt x="23" y="364"/>
                  </a:lnTo>
                  <a:moveTo>
                    <a:pt x="0" y="0"/>
                  </a:moveTo>
                  <a:lnTo>
                    <a:pt x="23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6" name="Line 93">
              <a:extLst>
                <a:ext uri="{FF2B5EF4-FFF2-40B4-BE49-F238E27FC236}">
                  <a16:creationId xmlns:a16="http://schemas.microsoft.com/office/drawing/2014/main" id="{3FFC5BD6-A793-4A50-B57B-F1EA7D59CE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6900" y="4475163"/>
              <a:ext cx="4102100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7" name="Rectangle 94">
              <a:extLst>
                <a:ext uri="{FF2B5EF4-FFF2-40B4-BE49-F238E27FC236}">
                  <a16:creationId xmlns:a16="http://schemas.microsoft.com/office/drawing/2014/main" id="{6DD8FE4B-DF7C-4DDA-9022-B268B9B77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4975" y="4397375"/>
              <a:ext cx="119062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95">
              <a:extLst>
                <a:ext uri="{FF2B5EF4-FFF2-40B4-BE49-F238E27FC236}">
                  <a16:creationId xmlns:a16="http://schemas.microsoft.com/office/drawing/2014/main" id="{860256D5-87AD-455E-96DF-E8D6732E5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7663" y="3819525"/>
              <a:ext cx="20637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96">
              <a:extLst>
                <a:ext uri="{FF2B5EF4-FFF2-40B4-BE49-F238E27FC236}">
                  <a16:creationId xmlns:a16="http://schemas.microsoft.com/office/drawing/2014/main" id="{2735F02A-1924-4745-8BEA-F52FF5200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4975" y="3240088"/>
              <a:ext cx="1301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97">
              <a:extLst>
                <a:ext uri="{FF2B5EF4-FFF2-40B4-BE49-F238E27FC236}">
                  <a16:creationId xmlns:a16="http://schemas.microsoft.com/office/drawing/2014/main" id="{2947AA27-ADA3-409B-89CA-E09E477F5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7663" y="2665413"/>
              <a:ext cx="2063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98">
              <a:extLst>
                <a:ext uri="{FF2B5EF4-FFF2-40B4-BE49-F238E27FC236}">
                  <a16:creationId xmlns:a16="http://schemas.microsoft.com/office/drawing/2014/main" id="{237E9106-AF13-44A9-9F4A-420CD2E6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4975" y="2087563"/>
              <a:ext cx="119062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F4201C1C-FB28-43A7-9D7A-323326AD9FF7}"/>
              </a:ext>
            </a:extLst>
          </p:cNvPr>
          <p:cNvSpPr txBox="1"/>
          <p:nvPr/>
        </p:nvSpPr>
        <p:spPr>
          <a:xfrm>
            <a:off x="1643887" y="3288654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/>
              <a:t>DHA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CB4576AE-FC9D-4737-A305-25B6EA1E3B05}"/>
              </a:ext>
            </a:extLst>
          </p:cNvPr>
          <p:cNvSpPr txBox="1"/>
          <p:nvPr/>
        </p:nvSpPr>
        <p:spPr>
          <a:xfrm rot="16200000">
            <a:off x="588339" y="4761083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b="1" dirty="0"/>
              <a:t>nmol g</a:t>
            </a:r>
            <a:r>
              <a:rPr lang="en-CA" sz="1100" b="1" baseline="30000" dirty="0"/>
              <a:t>-1</a:t>
            </a:r>
            <a:r>
              <a:rPr lang="en-CA" sz="1100" b="1" dirty="0"/>
              <a:t> FW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4EEA8F0F-6683-4243-BE25-C18E16AB9CE8}"/>
              </a:ext>
            </a:extLst>
          </p:cNvPr>
          <p:cNvSpPr txBox="1"/>
          <p:nvPr/>
        </p:nvSpPr>
        <p:spPr>
          <a:xfrm>
            <a:off x="1887011" y="6012126"/>
            <a:ext cx="32603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   Control                                     Na</a:t>
            </a:r>
            <a:r>
              <a:rPr lang="en-US" sz="1600" baseline="-25000" dirty="0"/>
              <a:t>2</a:t>
            </a:r>
            <a:r>
              <a:rPr lang="en-US" sz="1600" dirty="0"/>
              <a:t>SO</a:t>
            </a:r>
            <a:r>
              <a:rPr lang="en-US" sz="1600" baseline="-25000" dirty="0"/>
              <a:t>4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D634F56-1AC4-4A6E-B539-C4213B8D4BB1}"/>
              </a:ext>
            </a:extLst>
          </p:cNvPr>
          <p:cNvSpPr txBox="1"/>
          <p:nvPr/>
        </p:nvSpPr>
        <p:spPr>
          <a:xfrm>
            <a:off x="5175367" y="4570601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a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C0065ACA-827E-49D7-ADFA-8BB6D73D9982}"/>
              </a:ext>
            </a:extLst>
          </p:cNvPr>
          <p:cNvSpPr txBox="1"/>
          <p:nvPr/>
        </p:nvSpPr>
        <p:spPr>
          <a:xfrm>
            <a:off x="4596839" y="4094770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b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FCE5D50-3173-413C-9834-508E62FC2324}"/>
              </a:ext>
            </a:extLst>
          </p:cNvPr>
          <p:cNvSpPr txBox="1"/>
          <p:nvPr/>
        </p:nvSpPr>
        <p:spPr>
          <a:xfrm>
            <a:off x="4003792" y="3525894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b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27821F4-C01F-47AF-8CAE-90410BEB1B05}"/>
              </a:ext>
            </a:extLst>
          </p:cNvPr>
          <p:cNvSpPr txBox="1"/>
          <p:nvPr/>
        </p:nvSpPr>
        <p:spPr>
          <a:xfrm>
            <a:off x="1665455" y="3701549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b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A5FA4AB3-9F48-4E82-85DD-B233F2571EF3}"/>
              </a:ext>
            </a:extLst>
          </p:cNvPr>
          <p:cNvSpPr txBox="1"/>
          <p:nvPr/>
        </p:nvSpPr>
        <p:spPr>
          <a:xfrm>
            <a:off x="2241627" y="3828791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b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7629956-F949-4E84-BF1E-96D958055670}"/>
              </a:ext>
            </a:extLst>
          </p:cNvPr>
          <p:cNvSpPr txBox="1"/>
          <p:nvPr/>
        </p:nvSpPr>
        <p:spPr>
          <a:xfrm>
            <a:off x="2815079" y="3609765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b</a:t>
            </a: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44D08553-74A5-4D7A-87D4-7E2CDF54A62F}"/>
              </a:ext>
            </a:extLst>
          </p:cNvPr>
          <p:cNvGrpSpPr/>
          <p:nvPr/>
        </p:nvGrpSpPr>
        <p:grpSpPr>
          <a:xfrm>
            <a:off x="5661692" y="147169"/>
            <a:ext cx="983990" cy="561978"/>
            <a:chOff x="8541568" y="962977"/>
            <a:chExt cx="983990" cy="561978"/>
          </a:xfrm>
        </p:grpSpPr>
        <p:sp>
          <p:nvSpPr>
            <p:cNvPr id="161" name="Rectangle 107">
              <a:extLst>
                <a:ext uri="{FF2B5EF4-FFF2-40B4-BE49-F238E27FC236}">
                  <a16:creationId xmlns:a16="http://schemas.microsoft.com/office/drawing/2014/main" id="{F21AEEE5-D5C3-4CD3-A7C1-2194C69E1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6331" y="1218582"/>
              <a:ext cx="69850" cy="71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162" name="Freeform 108">
              <a:extLst>
                <a:ext uri="{FF2B5EF4-FFF2-40B4-BE49-F238E27FC236}">
                  <a16:creationId xmlns:a16="http://schemas.microsoft.com/office/drawing/2014/main" id="{C34D983C-A64E-4A0D-8B74-A8FE9D6DF4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1568" y="1215407"/>
              <a:ext cx="79375" cy="79375"/>
            </a:xfrm>
            <a:custGeom>
              <a:avLst/>
              <a:gdLst>
                <a:gd name="T0" fmla="*/ 0 w 416"/>
                <a:gd name="T1" fmla="*/ 24 h 416"/>
                <a:gd name="T2" fmla="*/ 24 w 416"/>
                <a:gd name="T3" fmla="*/ 0 h 416"/>
                <a:gd name="T4" fmla="*/ 392 w 416"/>
                <a:gd name="T5" fmla="*/ 0 h 416"/>
                <a:gd name="T6" fmla="*/ 416 w 416"/>
                <a:gd name="T7" fmla="*/ 24 h 416"/>
                <a:gd name="T8" fmla="*/ 416 w 416"/>
                <a:gd name="T9" fmla="*/ 392 h 416"/>
                <a:gd name="T10" fmla="*/ 392 w 416"/>
                <a:gd name="T11" fmla="*/ 416 h 416"/>
                <a:gd name="T12" fmla="*/ 24 w 416"/>
                <a:gd name="T13" fmla="*/ 416 h 416"/>
                <a:gd name="T14" fmla="*/ 0 w 416"/>
                <a:gd name="T15" fmla="*/ 392 h 416"/>
                <a:gd name="T16" fmla="*/ 0 w 416"/>
                <a:gd name="T17" fmla="*/ 24 h 416"/>
                <a:gd name="T18" fmla="*/ 48 w 416"/>
                <a:gd name="T19" fmla="*/ 392 h 416"/>
                <a:gd name="T20" fmla="*/ 24 w 416"/>
                <a:gd name="T21" fmla="*/ 368 h 416"/>
                <a:gd name="T22" fmla="*/ 392 w 416"/>
                <a:gd name="T23" fmla="*/ 368 h 416"/>
                <a:gd name="T24" fmla="*/ 368 w 416"/>
                <a:gd name="T25" fmla="*/ 392 h 416"/>
                <a:gd name="T26" fmla="*/ 368 w 416"/>
                <a:gd name="T27" fmla="*/ 24 h 416"/>
                <a:gd name="T28" fmla="*/ 392 w 416"/>
                <a:gd name="T29" fmla="*/ 48 h 416"/>
                <a:gd name="T30" fmla="*/ 24 w 416"/>
                <a:gd name="T31" fmla="*/ 48 h 416"/>
                <a:gd name="T32" fmla="*/ 48 w 416"/>
                <a:gd name="T33" fmla="*/ 24 h 416"/>
                <a:gd name="T34" fmla="*/ 48 w 416"/>
                <a:gd name="T35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6" h="41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92" y="0"/>
                  </a:lnTo>
                  <a:cubicBezTo>
                    <a:pt x="406" y="0"/>
                    <a:pt x="416" y="11"/>
                    <a:pt x="416" y="24"/>
                  </a:cubicBezTo>
                  <a:lnTo>
                    <a:pt x="416" y="392"/>
                  </a:lnTo>
                  <a:cubicBezTo>
                    <a:pt x="416" y="406"/>
                    <a:pt x="406" y="416"/>
                    <a:pt x="392" y="416"/>
                  </a:cubicBezTo>
                  <a:lnTo>
                    <a:pt x="24" y="416"/>
                  </a:lnTo>
                  <a:cubicBezTo>
                    <a:pt x="11" y="416"/>
                    <a:pt x="0" y="406"/>
                    <a:pt x="0" y="392"/>
                  </a:cubicBezTo>
                  <a:lnTo>
                    <a:pt x="0" y="24"/>
                  </a:lnTo>
                  <a:close/>
                  <a:moveTo>
                    <a:pt x="48" y="392"/>
                  </a:moveTo>
                  <a:lnTo>
                    <a:pt x="24" y="368"/>
                  </a:lnTo>
                  <a:lnTo>
                    <a:pt x="392" y="368"/>
                  </a:lnTo>
                  <a:lnTo>
                    <a:pt x="368" y="392"/>
                  </a:lnTo>
                  <a:lnTo>
                    <a:pt x="368" y="24"/>
                  </a:lnTo>
                  <a:lnTo>
                    <a:pt x="39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3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163" name="Rectangle 109">
              <a:extLst>
                <a:ext uri="{FF2B5EF4-FFF2-40B4-BE49-F238E27FC236}">
                  <a16:creationId xmlns:a16="http://schemas.microsoft.com/office/drawing/2014/main" id="{D4686E3D-59A4-4E67-A2F7-01A78C807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6343" y="1170957"/>
              <a:ext cx="20999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Calibri" pitchFamily="34" charset="0"/>
                </a:rPr>
                <a:t>  WT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D5007095-8714-4810-8AC6-DDF8CD4D721F}"/>
                </a:ext>
              </a:extLst>
            </p:cNvPr>
            <p:cNvGrpSpPr/>
            <p:nvPr/>
          </p:nvGrpSpPr>
          <p:grpSpPr>
            <a:xfrm>
              <a:off x="8541568" y="962977"/>
              <a:ext cx="792464" cy="138499"/>
              <a:chOff x="8541568" y="1401144"/>
              <a:chExt cx="792464" cy="138499"/>
            </a:xfrm>
          </p:grpSpPr>
          <p:sp>
            <p:nvSpPr>
              <p:cNvPr id="168" name="Rectangle 110">
                <a:extLst>
                  <a:ext uri="{FF2B5EF4-FFF2-40B4-BE49-F238E27FC236}">
                    <a16:creationId xmlns:a16="http://schemas.microsoft.com/office/drawing/2014/main" id="{D29BECC3-D566-4599-8B6B-6F047BBED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6331" y="1448769"/>
                <a:ext cx="69850" cy="714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sz="900"/>
              </a:p>
            </p:txBody>
          </p:sp>
          <p:sp>
            <p:nvSpPr>
              <p:cNvPr id="169" name="Freeform 111">
                <a:extLst>
                  <a:ext uri="{FF2B5EF4-FFF2-40B4-BE49-F238E27FC236}">
                    <a16:creationId xmlns:a16="http://schemas.microsoft.com/office/drawing/2014/main" id="{2FDCE44C-E4FE-4B03-8B39-3E0001AE90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1568" y="1445594"/>
                <a:ext cx="79375" cy="77787"/>
              </a:xfrm>
              <a:custGeom>
                <a:avLst/>
                <a:gdLst>
                  <a:gd name="T0" fmla="*/ 0 w 416"/>
                  <a:gd name="T1" fmla="*/ 24 h 416"/>
                  <a:gd name="T2" fmla="*/ 24 w 416"/>
                  <a:gd name="T3" fmla="*/ 0 h 416"/>
                  <a:gd name="T4" fmla="*/ 392 w 416"/>
                  <a:gd name="T5" fmla="*/ 0 h 416"/>
                  <a:gd name="T6" fmla="*/ 416 w 416"/>
                  <a:gd name="T7" fmla="*/ 24 h 416"/>
                  <a:gd name="T8" fmla="*/ 416 w 416"/>
                  <a:gd name="T9" fmla="*/ 392 h 416"/>
                  <a:gd name="T10" fmla="*/ 392 w 416"/>
                  <a:gd name="T11" fmla="*/ 416 h 416"/>
                  <a:gd name="T12" fmla="*/ 24 w 416"/>
                  <a:gd name="T13" fmla="*/ 416 h 416"/>
                  <a:gd name="T14" fmla="*/ 0 w 416"/>
                  <a:gd name="T15" fmla="*/ 392 h 416"/>
                  <a:gd name="T16" fmla="*/ 0 w 416"/>
                  <a:gd name="T17" fmla="*/ 24 h 416"/>
                  <a:gd name="T18" fmla="*/ 48 w 416"/>
                  <a:gd name="T19" fmla="*/ 392 h 416"/>
                  <a:gd name="T20" fmla="*/ 24 w 416"/>
                  <a:gd name="T21" fmla="*/ 368 h 416"/>
                  <a:gd name="T22" fmla="*/ 392 w 416"/>
                  <a:gd name="T23" fmla="*/ 368 h 416"/>
                  <a:gd name="T24" fmla="*/ 368 w 416"/>
                  <a:gd name="T25" fmla="*/ 392 h 416"/>
                  <a:gd name="T26" fmla="*/ 368 w 416"/>
                  <a:gd name="T27" fmla="*/ 24 h 416"/>
                  <a:gd name="T28" fmla="*/ 392 w 416"/>
                  <a:gd name="T29" fmla="*/ 48 h 416"/>
                  <a:gd name="T30" fmla="*/ 24 w 416"/>
                  <a:gd name="T31" fmla="*/ 48 h 416"/>
                  <a:gd name="T32" fmla="*/ 48 w 416"/>
                  <a:gd name="T33" fmla="*/ 24 h 416"/>
                  <a:gd name="T34" fmla="*/ 48 w 416"/>
                  <a:gd name="T35" fmla="*/ 39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6" h="416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  <a:lnTo>
                      <a:pt x="392" y="0"/>
                    </a:lnTo>
                    <a:cubicBezTo>
                      <a:pt x="406" y="0"/>
                      <a:pt x="416" y="11"/>
                      <a:pt x="416" y="24"/>
                    </a:cubicBezTo>
                    <a:lnTo>
                      <a:pt x="416" y="392"/>
                    </a:lnTo>
                    <a:cubicBezTo>
                      <a:pt x="416" y="406"/>
                      <a:pt x="406" y="416"/>
                      <a:pt x="392" y="416"/>
                    </a:cubicBezTo>
                    <a:lnTo>
                      <a:pt x="24" y="416"/>
                    </a:lnTo>
                    <a:cubicBezTo>
                      <a:pt x="11" y="416"/>
                      <a:pt x="0" y="406"/>
                      <a:pt x="0" y="392"/>
                    </a:cubicBezTo>
                    <a:lnTo>
                      <a:pt x="0" y="24"/>
                    </a:lnTo>
                    <a:close/>
                    <a:moveTo>
                      <a:pt x="48" y="392"/>
                    </a:moveTo>
                    <a:lnTo>
                      <a:pt x="24" y="368"/>
                    </a:lnTo>
                    <a:lnTo>
                      <a:pt x="392" y="368"/>
                    </a:lnTo>
                    <a:lnTo>
                      <a:pt x="368" y="392"/>
                    </a:lnTo>
                    <a:lnTo>
                      <a:pt x="368" y="24"/>
                    </a:lnTo>
                    <a:lnTo>
                      <a:pt x="392" y="48"/>
                    </a:lnTo>
                    <a:lnTo>
                      <a:pt x="24" y="48"/>
                    </a:lnTo>
                    <a:lnTo>
                      <a:pt x="48" y="24"/>
                    </a:lnTo>
                    <a:lnTo>
                      <a:pt x="48" y="392"/>
                    </a:ln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 sz="900"/>
              </a:p>
            </p:txBody>
          </p:sp>
          <p:sp>
            <p:nvSpPr>
              <p:cNvPr id="170" name="Rectangle 112">
                <a:extLst>
                  <a:ext uri="{FF2B5EF4-FFF2-40B4-BE49-F238E27FC236}">
                    <a16:creationId xmlns:a16="http://schemas.microsoft.com/office/drawing/2014/main" id="{2C359377-F72A-4D4E-8D94-67D87AFA6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6343" y="1401144"/>
                <a:ext cx="687689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900" dirty="0">
                    <a:latin typeface="Calibri" pitchFamily="34" charset="0"/>
                  </a:rPr>
                  <a:t>  GmPgb1(S)17</a:t>
                </a:r>
                <a:endParaRPr kumimoji="0" lang="en-US" altLang="en-US" sz="9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p:grpSp>
        <p:sp>
          <p:nvSpPr>
            <p:cNvPr id="165" name="Rectangle 113">
              <a:extLst>
                <a:ext uri="{FF2B5EF4-FFF2-40B4-BE49-F238E27FC236}">
                  <a16:creationId xmlns:a16="http://schemas.microsoft.com/office/drawing/2014/main" id="{4EE00220-A34A-4C87-8DF5-28DF31FA6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3754" y="1434081"/>
              <a:ext cx="69850" cy="71437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166" name="Freeform 114">
              <a:extLst>
                <a:ext uri="{FF2B5EF4-FFF2-40B4-BE49-F238E27FC236}">
                  <a16:creationId xmlns:a16="http://schemas.microsoft.com/office/drawing/2014/main" id="{4F62817D-70A3-4E7E-9F05-6099F85DC8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8991" y="1430906"/>
              <a:ext cx="79375" cy="79375"/>
            </a:xfrm>
            <a:custGeom>
              <a:avLst/>
              <a:gdLst>
                <a:gd name="T0" fmla="*/ 0 w 416"/>
                <a:gd name="T1" fmla="*/ 24 h 416"/>
                <a:gd name="T2" fmla="*/ 24 w 416"/>
                <a:gd name="T3" fmla="*/ 0 h 416"/>
                <a:gd name="T4" fmla="*/ 392 w 416"/>
                <a:gd name="T5" fmla="*/ 0 h 416"/>
                <a:gd name="T6" fmla="*/ 416 w 416"/>
                <a:gd name="T7" fmla="*/ 24 h 416"/>
                <a:gd name="T8" fmla="*/ 416 w 416"/>
                <a:gd name="T9" fmla="*/ 392 h 416"/>
                <a:gd name="T10" fmla="*/ 392 w 416"/>
                <a:gd name="T11" fmla="*/ 416 h 416"/>
                <a:gd name="T12" fmla="*/ 24 w 416"/>
                <a:gd name="T13" fmla="*/ 416 h 416"/>
                <a:gd name="T14" fmla="*/ 0 w 416"/>
                <a:gd name="T15" fmla="*/ 392 h 416"/>
                <a:gd name="T16" fmla="*/ 0 w 416"/>
                <a:gd name="T17" fmla="*/ 24 h 416"/>
                <a:gd name="T18" fmla="*/ 48 w 416"/>
                <a:gd name="T19" fmla="*/ 392 h 416"/>
                <a:gd name="T20" fmla="*/ 24 w 416"/>
                <a:gd name="T21" fmla="*/ 368 h 416"/>
                <a:gd name="T22" fmla="*/ 392 w 416"/>
                <a:gd name="T23" fmla="*/ 368 h 416"/>
                <a:gd name="T24" fmla="*/ 368 w 416"/>
                <a:gd name="T25" fmla="*/ 392 h 416"/>
                <a:gd name="T26" fmla="*/ 368 w 416"/>
                <a:gd name="T27" fmla="*/ 24 h 416"/>
                <a:gd name="T28" fmla="*/ 392 w 416"/>
                <a:gd name="T29" fmla="*/ 48 h 416"/>
                <a:gd name="T30" fmla="*/ 24 w 416"/>
                <a:gd name="T31" fmla="*/ 48 h 416"/>
                <a:gd name="T32" fmla="*/ 48 w 416"/>
                <a:gd name="T33" fmla="*/ 24 h 416"/>
                <a:gd name="T34" fmla="*/ 48 w 416"/>
                <a:gd name="T35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6" h="41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92" y="0"/>
                  </a:lnTo>
                  <a:cubicBezTo>
                    <a:pt x="406" y="0"/>
                    <a:pt x="416" y="11"/>
                    <a:pt x="416" y="24"/>
                  </a:cubicBezTo>
                  <a:lnTo>
                    <a:pt x="416" y="392"/>
                  </a:lnTo>
                  <a:cubicBezTo>
                    <a:pt x="416" y="406"/>
                    <a:pt x="406" y="416"/>
                    <a:pt x="392" y="416"/>
                  </a:cubicBezTo>
                  <a:lnTo>
                    <a:pt x="24" y="416"/>
                  </a:lnTo>
                  <a:cubicBezTo>
                    <a:pt x="11" y="416"/>
                    <a:pt x="0" y="406"/>
                    <a:pt x="0" y="392"/>
                  </a:cubicBezTo>
                  <a:lnTo>
                    <a:pt x="0" y="24"/>
                  </a:lnTo>
                  <a:close/>
                  <a:moveTo>
                    <a:pt x="48" y="392"/>
                  </a:moveTo>
                  <a:lnTo>
                    <a:pt x="24" y="368"/>
                  </a:lnTo>
                  <a:lnTo>
                    <a:pt x="392" y="368"/>
                  </a:lnTo>
                  <a:lnTo>
                    <a:pt x="368" y="392"/>
                  </a:lnTo>
                  <a:lnTo>
                    <a:pt x="368" y="24"/>
                  </a:lnTo>
                  <a:lnTo>
                    <a:pt x="392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3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sz="900"/>
            </a:p>
          </p:txBody>
        </p:sp>
        <p:sp>
          <p:nvSpPr>
            <p:cNvPr id="167" name="Rectangle 115">
              <a:extLst>
                <a:ext uri="{FF2B5EF4-FFF2-40B4-BE49-F238E27FC236}">
                  <a16:creationId xmlns:a16="http://schemas.microsoft.com/office/drawing/2014/main" id="{B84FF5BB-09AC-4713-98D6-C9F5F483E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5584" y="1386456"/>
              <a:ext cx="83997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Calibri" pitchFamily="34" charset="0"/>
                </a:rPr>
                <a:t> GmPgb1(RNAi)23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577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8C5E9521A35A4DAC4183CE1C3D25AF" ma:contentTypeVersion="7" ma:contentTypeDescription="Create a new document." ma:contentTypeScope="" ma:versionID="cfbd66e0c70c86738e93aa9acaef33ba">
  <xsd:schema xmlns:xsd="http://www.w3.org/2001/XMLSchema" xmlns:xs="http://www.w3.org/2001/XMLSchema" xmlns:p="http://schemas.microsoft.com/office/2006/metadata/properties" xmlns:ns3="acc5c8ab-aa03-4bbd-a682-2fa0c6603adc" xmlns:ns4="2154c337-2104-4dbc-9851-d70c124f6ba9" targetNamespace="http://schemas.microsoft.com/office/2006/metadata/properties" ma:root="true" ma:fieldsID="31481ccfca27919388c9979d77e2b6e2" ns3:_="" ns4:_="">
    <xsd:import namespace="acc5c8ab-aa03-4bbd-a682-2fa0c6603adc"/>
    <xsd:import namespace="2154c337-2104-4dbc-9851-d70c124f6ba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5c8ab-aa03-4bbd-a682-2fa0c6603a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54c337-2104-4dbc-9851-d70c124f6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2282761-3DDA-41DD-88AD-6A5F95671A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727FF8-DF79-45DD-BAA8-2DA9297FDD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c5c8ab-aa03-4bbd-a682-2fa0c6603adc"/>
    <ds:schemaRef ds:uri="2154c337-2104-4dbc-9851-d70c124f6b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8C2DBC-DBB7-4F64-BB01-411AE7CFD4D9}">
  <ds:schemaRefs>
    <ds:schemaRef ds:uri="http://schemas.microsoft.com/office/2006/metadata/properties"/>
    <ds:schemaRef ds:uri="acc5c8ab-aa03-4bbd-a682-2fa0c6603adc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154c337-2104-4dbc-9851-d70c124f6ba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25682</TotalTime>
  <Words>859</Words>
  <Application>Microsoft Office PowerPoint</Application>
  <PresentationFormat>On-screen Show (4:3)</PresentationFormat>
  <Paragraphs>284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stasolla</dc:creator>
  <cp:lastModifiedBy>Cui Tricy</cp:lastModifiedBy>
  <cp:revision>214</cp:revision>
  <cp:lastPrinted>2022-02-04T19:46:19Z</cp:lastPrinted>
  <dcterms:created xsi:type="dcterms:W3CDTF">2018-04-24T18:32:18Z</dcterms:created>
  <dcterms:modified xsi:type="dcterms:W3CDTF">2022-04-07T04:08:30Z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0x010100D88C5E9521A35A4DAC4183CE1C3D25AF</vt:lpwstr>
  </property>
</Properties>
</file>