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69" r:id="rId2"/>
    <p:sldId id="270" r:id="rId3"/>
    <p:sldId id="273" r:id="rId4"/>
    <p:sldId id="272" r:id="rId5"/>
    <p:sldId id="271"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B6BB1"/>
    <a:srgbClr val="FF8C3B"/>
    <a:srgbClr val="6BAED6"/>
    <a:srgbClr val="31A355"/>
    <a:srgbClr val="FF83FF"/>
    <a:srgbClr val="81B7FF"/>
    <a:srgbClr val="FF9289"/>
    <a:srgbClr val="979797"/>
    <a:srgbClr val="00BD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29"/>
    <p:restoredTop sz="86408" autoAdjust="0"/>
  </p:normalViewPr>
  <p:slideViewPr>
    <p:cSldViewPr snapToGrid="0" snapToObjects="1">
      <p:cViewPr varScale="1">
        <p:scale>
          <a:sx n="53" d="100"/>
          <a:sy n="53" d="100"/>
        </p:scale>
        <p:origin x="2514" y="7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D4739D-F31C-4847-AE41-2FD8F205C9C8}" type="datetimeFigureOut">
              <a:rPr lang="en-US" smtClean="0"/>
              <a:t>12/2/2022</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95DB3-7E5D-5F48-B969-63378D237D89}" type="slidenum">
              <a:rPr lang="en-US" smtClean="0"/>
              <a:t>‹#›</a:t>
            </a:fld>
            <a:endParaRPr lang="en-US"/>
          </a:p>
        </p:txBody>
      </p:sp>
    </p:spTree>
    <p:extLst>
      <p:ext uri="{BB962C8B-B14F-4D97-AF65-F5344CB8AC3E}">
        <p14:creationId xmlns:p14="http://schemas.microsoft.com/office/powerpoint/2010/main" val="164134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US" sz="1800" b="1" dirty="0">
                <a:effectLst/>
                <a:latin typeface="Times New Roman" panose="02020603050405020304" pitchFamily="18" charset="0"/>
                <a:ea typeface="Times New Roman" panose="02020603050405020304" pitchFamily="18" charset="0"/>
              </a:rPr>
              <a:t>Figure S1.	The gene number of each cell is distributed in four samples.</a:t>
            </a:r>
            <a:r>
              <a:rPr lang="en-HK" sz="1800" dirty="0">
                <a:effectLst/>
                <a:latin typeface="Times New Roman" panose="02020603050405020304" pitchFamily="18" charset="0"/>
                <a:ea typeface="Times New Roman" panose="02020603050405020304" pitchFamily="18" charset="0"/>
              </a:rPr>
              <a:t> The violin plot visualized the gene number at the single cell level in IS and I-IS on both 4.5 and 5.5 </a:t>
            </a:r>
            <a:r>
              <a:rPr lang="en-HK" sz="1800" dirty="0" err="1">
                <a:effectLst/>
                <a:latin typeface="Times New Roman" panose="02020603050405020304" pitchFamily="18" charset="0"/>
                <a:ea typeface="Times New Roman" panose="02020603050405020304" pitchFamily="18" charset="0"/>
              </a:rPr>
              <a:t>dpc</a:t>
            </a:r>
            <a:r>
              <a:rPr lang="en-HK" sz="1800" dirty="0">
                <a:effectLst/>
                <a:latin typeface="Times New Roman" panose="02020603050405020304" pitchFamily="18" charset="0"/>
                <a:ea typeface="Times New Roman" panose="02020603050405020304" pitchFamily="18" charset="0"/>
              </a:rPr>
              <a:t>. All the cells in the four samples were with gene numbers lower than 10000. </a:t>
            </a:r>
          </a:p>
          <a:p>
            <a:pPr algn="just">
              <a:lnSpc>
                <a:spcPct val="150000"/>
              </a:lnSpc>
            </a:pPr>
            <a:r>
              <a:rPr lang="en-HK" sz="1800" dirty="0">
                <a:effectLst/>
                <a:latin typeface="Times New Roman" panose="02020603050405020304" pitchFamily="18" charset="0"/>
                <a:ea typeface="Times New Roman" panose="02020603050405020304" pitchFamily="18" charset="0"/>
              </a:rPr>
              <a:t> </a:t>
            </a:r>
          </a:p>
          <a:p>
            <a:pPr algn="just">
              <a:lnSpc>
                <a:spcPct val="150000"/>
              </a:lnSpc>
            </a:pPr>
            <a:r>
              <a:rPr lang="en-US" sz="1800" b="1" dirty="0">
                <a:effectLst/>
                <a:latin typeface="Times New Roman" panose="02020603050405020304" pitchFamily="18" charset="0"/>
                <a:ea typeface="Times New Roman" panose="02020603050405020304" pitchFamily="18" charset="0"/>
              </a:rPr>
              <a:t>Figure S2.	The raw clustering of early pregnant mouse uterus </a:t>
            </a:r>
            <a:r>
              <a:rPr lang="en-US" sz="1800" b="1" dirty="0" err="1">
                <a:effectLst/>
                <a:latin typeface="Times New Roman" panose="02020603050405020304" pitchFamily="18" charset="0"/>
                <a:ea typeface="Times New Roman" panose="02020603050405020304" pitchFamily="18" charset="0"/>
              </a:rPr>
              <a:t>scRNA</a:t>
            </a:r>
            <a:r>
              <a:rPr lang="en-US" sz="1800" b="1" dirty="0">
                <a:effectLst/>
                <a:latin typeface="Times New Roman" panose="02020603050405020304" pitchFamily="18" charset="0"/>
                <a:ea typeface="Times New Roman" panose="02020603050405020304" pitchFamily="18" charset="0"/>
              </a:rPr>
              <a:t>-seq data</a:t>
            </a:r>
            <a:r>
              <a:rPr lang="en-HK" sz="1800" b="1" dirty="0">
                <a:effectLst/>
                <a:latin typeface="Times New Roman" panose="02020603050405020304" pitchFamily="18" charset="0"/>
                <a:ea typeface="Times New Roman" panose="02020603050405020304" pitchFamily="18" charset="0"/>
              </a:rPr>
              <a:t>.</a:t>
            </a:r>
            <a:r>
              <a:rPr lang="en-HK" sz="1800" dirty="0">
                <a:effectLst/>
                <a:latin typeface="Times New Roman" panose="02020603050405020304" pitchFamily="18" charset="0"/>
                <a:ea typeface="Times New Roman" panose="02020603050405020304" pitchFamily="18" charset="0"/>
              </a:rPr>
              <a:t> The clustering result of four samples was present in the UMAP plot with 25 cell clusters. </a:t>
            </a:r>
          </a:p>
          <a:p>
            <a:pPr algn="just">
              <a:lnSpc>
                <a:spcPct val="150000"/>
              </a:lnSpc>
            </a:pPr>
            <a:r>
              <a:rPr lang="en-HK" sz="1800" dirty="0">
                <a:effectLst/>
                <a:latin typeface="Times New Roman" panose="02020603050405020304" pitchFamily="18" charset="0"/>
                <a:ea typeface="Times New Roman" panose="02020603050405020304" pitchFamily="18" charset="0"/>
              </a:rPr>
              <a:t> </a:t>
            </a:r>
          </a:p>
          <a:p>
            <a:pPr algn="just">
              <a:lnSpc>
                <a:spcPct val="150000"/>
              </a:lnSpc>
            </a:pPr>
            <a:r>
              <a:rPr lang="en-US" sz="1800" b="1" dirty="0">
                <a:effectLst/>
                <a:latin typeface="Times New Roman" panose="02020603050405020304" pitchFamily="18" charset="0"/>
                <a:ea typeface="Times New Roman" panose="02020603050405020304" pitchFamily="18" charset="0"/>
              </a:rPr>
              <a:t>Figure S3.	The percentage (A) and cell number (B) of ESCs in pregnant mouse uterus present in each cell cycle checkpoint.</a:t>
            </a:r>
            <a:r>
              <a:rPr lang="en-US" sz="1800" dirty="0">
                <a:effectLst/>
                <a:latin typeface="Times New Roman" panose="02020603050405020304" pitchFamily="18" charset="0"/>
                <a:ea typeface="Times New Roman" panose="02020603050405020304" pitchFamily="18" charset="0"/>
              </a:rPr>
              <a:t> </a:t>
            </a:r>
            <a:r>
              <a:rPr lang="en-HK" sz="1800" dirty="0">
                <a:effectLst/>
                <a:latin typeface="Times New Roman" panose="02020603050405020304" pitchFamily="18" charset="0"/>
                <a:ea typeface="Times New Roman" panose="02020603050405020304" pitchFamily="18" charset="0"/>
              </a:rPr>
              <a:t>Cell cycle analysis assigned the ESCs into three cell cycle stages including G1, G2M, and S. G1 is the first interface for cell growth to synthesize mRNA and protein for DNA duplication. S phage is refer to the DNA replication stage in the cell cycle. The G2/M phase is defined as the stage ready for mitosis. </a:t>
            </a:r>
          </a:p>
          <a:p>
            <a:endParaRPr lang="en-US" dirty="0"/>
          </a:p>
        </p:txBody>
      </p:sp>
      <p:sp>
        <p:nvSpPr>
          <p:cNvPr id="4" name="Slide Number Placeholder 3"/>
          <p:cNvSpPr>
            <a:spLocks noGrp="1"/>
          </p:cNvSpPr>
          <p:nvPr>
            <p:ph type="sldNum" sz="quarter" idx="5"/>
          </p:nvPr>
        </p:nvSpPr>
        <p:spPr/>
        <p:txBody>
          <a:bodyPr/>
          <a:lstStyle/>
          <a:p>
            <a:fld id="{F4C95DB3-7E5D-5F48-B969-63378D237D89}" type="slidenum">
              <a:rPr lang="en-US" smtClean="0"/>
              <a:t>1</a:t>
            </a:fld>
            <a:endParaRPr lang="en-US"/>
          </a:p>
        </p:txBody>
      </p:sp>
    </p:spTree>
    <p:extLst>
      <p:ext uri="{BB962C8B-B14F-4D97-AF65-F5344CB8AC3E}">
        <p14:creationId xmlns:p14="http://schemas.microsoft.com/office/powerpoint/2010/main" val="3710149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US" sz="1800" b="1" dirty="0">
                <a:effectLst/>
                <a:latin typeface="Times New Roman" panose="02020603050405020304" pitchFamily="18" charset="0"/>
                <a:ea typeface="Times New Roman" panose="02020603050405020304" pitchFamily="18" charset="0"/>
              </a:rPr>
              <a:t>Figure S4.	The biological process term in GO analysis of the DEGs in non-decidualized ESCs locating in (A) IS 4.5 and (B) IS 5.5 </a:t>
            </a:r>
            <a:r>
              <a:rPr lang="en-US" sz="1800" b="1" dirty="0" err="1">
                <a:effectLst/>
                <a:latin typeface="Times New Roman" panose="02020603050405020304" pitchFamily="18" charset="0"/>
                <a:ea typeface="Times New Roman" panose="02020603050405020304" pitchFamily="18" charset="0"/>
              </a:rPr>
              <a:t>dpc</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The biological process GO analysis supplied as a reference to molecular function GO of the non-decidualized DEGs in implantation sites</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t>
            </a:r>
            <a:r>
              <a:rPr lang="en-US" sz="1800" dirty="0" err="1">
                <a:effectLst/>
                <a:latin typeface="Times New Roman" panose="02020603050405020304" pitchFamily="18" charset="0"/>
                <a:ea typeface="Times New Roman" panose="02020603050405020304" pitchFamily="18" charset="0"/>
              </a:rPr>
              <a:t>p.adjust</a:t>
            </a:r>
            <a:r>
              <a:rPr lang="en-US" sz="1800" dirty="0">
                <a:effectLst/>
                <a:latin typeface="Times New Roman" panose="02020603050405020304" pitchFamily="18" charset="0"/>
                <a:ea typeface="Times New Roman" panose="02020603050405020304" pitchFamily="18" charset="0"/>
              </a:rPr>
              <a:t> &lt; 0.05, the P value was adjusted by </a:t>
            </a:r>
            <a:r>
              <a:rPr lang="en-US" sz="1800" dirty="0" err="1">
                <a:effectLst/>
                <a:latin typeface="Times New Roman" panose="02020603050405020304" pitchFamily="18" charset="0"/>
                <a:ea typeface="Times New Roman" panose="02020603050405020304" pitchFamily="18" charset="0"/>
              </a:rPr>
              <a:t>Benjamini</a:t>
            </a:r>
            <a:r>
              <a:rPr lang="en-US" sz="1800" dirty="0">
                <a:effectLst/>
                <a:latin typeface="Times New Roman" panose="02020603050405020304" pitchFamily="18" charset="0"/>
                <a:ea typeface="Times New Roman" panose="02020603050405020304" pitchFamily="18" charset="0"/>
              </a:rPr>
              <a:t> &amp; Hochberg method).</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b="1" dirty="0">
                <a:effectLst/>
                <a:latin typeface="Times New Roman" panose="02020603050405020304" pitchFamily="18" charset="0"/>
                <a:ea typeface="Times New Roman" panose="02020603050405020304" pitchFamily="18" charset="0"/>
              </a:rPr>
              <a:t>Figure S5.	The information flow of all the ligand-receptor pairs between ESC and EEC.</a:t>
            </a:r>
            <a:r>
              <a:rPr lang="en-US" sz="1800" dirty="0">
                <a:effectLst/>
                <a:latin typeface="Times New Roman" panose="02020603050405020304" pitchFamily="18" charset="0"/>
                <a:ea typeface="Times New Roman" panose="02020603050405020304" pitchFamily="18" charset="0"/>
              </a:rPr>
              <a:t> All signaling pathways were ranked based on their differences in overall information flow between IS and I-IS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The top-ranked signaling pathways (red) were more enriched in IS, while the bottom ones colored (green) are more enriched in I-IS on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The signaling pathways in the middle were ranked based on their relative enrichment in IS or I-IS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4C95DB3-7E5D-5F48-B969-63378D237D89}" type="slidenum">
              <a:rPr lang="en-US" smtClean="0"/>
              <a:t>2</a:t>
            </a:fld>
            <a:endParaRPr lang="en-US"/>
          </a:p>
        </p:txBody>
      </p:sp>
    </p:spTree>
    <p:extLst>
      <p:ext uri="{BB962C8B-B14F-4D97-AF65-F5344CB8AC3E}">
        <p14:creationId xmlns:p14="http://schemas.microsoft.com/office/powerpoint/2010/main" val="342456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US" sz="1800" b="1" dirty="0">
                <a:effectLst/>
                <a:latin typeface="Times New Roman" panose="02020603050405020304" pitchFamily="18" charset="0"/>
                <a:ea typeface="Times New Roman" panose="02020603050405020304" pitchFamily="18" charset="0"/>
              </a:rPr>
              <a:t>Figure S4.	The biological process term in GO analysis of the DEGs in non-decidualized ESCs locating in (A) IS 4.5 and (B) IS 5.5 </a:t>
            </a:r>
            <a:r>
              <a:rPr lang="en-US" sz="1800" b="1" dirty="0" err="1">
                <a:effectLst/>
                <a:latin typeface="Times New Roman" panose="02020603050405020304" pitchFamily="18" charset="0"/>
                <a:ea typeface="Times New Roman" panose="02020603050405020304" pitchFamily="18" charset="0"/>
              </a:rPr>
              <a:t>dpc</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The biological process GO analysis supplied as a reference to molecular function GO of the non-decidualized DEGs in implantation sites</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t>
            </a:r>
            <a:r>
              <a:rPr lang="en-US" sz="1800" dirty="0" err="1">
                <a:effectLst/>
                <a:latin typeface="Times New Roman" panose="02020603050405020304" pitchFamily="18" charset="0"/>
                <a:ea typeface="Times New Roman" panose="02020603050405020304" pitchFamily="18" charset="0"/>
              </a:rPr>
              <a:t>p.adjust</a:t>
            </a:r>
            <a:r>
              <a:rPr lang="en-US" sz="1800" dirty="0">
                <a:effectLst/>
                <a:latin typeface="Times New Roman" panose="02020603050405020304" pitchFamily="18" charset="0"/>
                <a:ea typeface="Times New Roman" panose="02020603050405020304" pitchFamily="18" charset="0"/>
              </a:rPr>
              <a:t> &lt; 0.05, the P value was adjusted by </a:t>
            </a:r>
            <a:r>
              <a:rPr lang="en-US" sz="1800" dirty="0" err="1">
                <a:effectLst/>
                <a:latin typeface="Times New Roman" panose="02020603050405020304" pitchFamily="18" charset="0"/>
                <a:ea typeface="Times New Roman" panose="02020603050405020304" pitchFamily="18" charset="0"/>
              </a:rPr>
              <a:t>Benjamini</a:t>
            </a:r>
            <a:r>
              <a:rPr lang="en-US" sz="1800" dirty="0">
                <a:effectLst/>
                <a:latin typeface="Times New Roman" panose="02020603050405020304" pitchFamily="18" charset="0"/>
                <a:ea typeface="Times New Roman" panose="02020603050405020304" pitchFamily="18" charset="0"/>
              </a:rPr>
              <a:t> &amp; Hochberg method).</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b="1" dirty="0">
                <a:effectLst/>
                <a:latin typeface="Times New Roman" panose="02020603050405020304" pitchFamily="18" charset="0"/>
                <a:ea typeface="Times New Roman" panose="02020603050405020304" pitchFamily="18" charset="0"/>
              </a:rPr>
              <a:t>Figure S5.	The information flow of all the ligand-receptor pairs between ESC and EEC.</a:t>
            </a:r>
            <a:r>
              <a:rPr lang="en-US" sz="1800" dirty="0">
                <a:effectLst/>
                <a:latin typeface="Times New Roman" panose="02020603050405020304" pitchFamily="18" charset="0"/>
                <a:ea typeface="Times New Roman" panose="02020603050405020304" pitchFamily="18" charset="0"/>
              </a:rPr>
              <a:t> All signaling pathways were ranked based on their differences in overall information flow between IS and I-IS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The top-ranked signaling pathways (red) were more enriched in IS, while the bottom ones colored (green) are more enriched in I-IS on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The signaling pathways in the middle were ranked based on their relative enrichment in IS or I-IS 4.5 </a:t>
            </a:r>
            <a:r>
              <a:rPr lang="en-US" sz="1800" dirty="0" err="1">
                <a:effectLst/>
                <a:latin typeface="Times New Roman" panose="02020603050405020304" pitchFamily="18" charset="0"/>
                <a:ea typeface="Times New Roman" panose="02020603050405020304" pitchFamily="18" charset="0"/>
              </a:rPr>
              <a:t>dpc</a:t>
            </a:r>
            <a:r>
              <a:rPr lang="en-US" sz="1800"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4C95DB3-7E5D-5F48-B969-63378D237D89}" type="slidenum">
              <a:rPr lang="en-US" smtClean="0"/>
              <a:t>3</a:t>
            </a:fld>
            <a:endParaRPr lang="en-US"/>
          </a:p>
        </p:txBody>
      </p:sp>
    </p:spTree>
    <p:extLst>
      <p:ext uri="{BB962C8B-B14F-4D97-AF65-F5344CB8AC3E}">
        <p14:creationId xmlns:p14="http://schemas.microsoft.com/office/powerpoint/2010/main" val="602261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US" sz="1800" b="1" dirty="0">
                <a:effectLst/>
                <a:latin typeface="Times New Roman" panose="02020603050405020304" pitchFamily="18" charset="0"/>
                <a:ea typeface="Times New Roman" panose="02020603050405020304" pitchFamily="18" charset="0"/>
              </a:rPr>
              <a:t>Figure S6.	The distribution of the </a:t>
            </a:r>
            <a:r>
              <a:rPr lang="en-US" sz="1800" b="1" dirty="0" err="1">
                <a:effectLst/>
                <a:latin typeface="Times New Roman" panose="02020603050405020304" pitchFamily="18" charset="0"/>
                <a:ea typeface="Times New Roman" panose="02020603050405020304" pitchFamily="18" charset="0"/>
              </a:rPr>
              <a:t>uNK</a:t>
            </a:r>
            <a:r>
              <a:rPr lang="en-US" sz="1800" b="1" dirty="0">
                <a:effectLst/>
                <a:latin typeface="Times New Roman" panose="02020603050405020304" pitchFamily="18" charset="0"/>
                <a:ea typeface="Times New Roman" panose="02020603050405020304" pitchFamily="18" charset="0"/>
              </a:rPr>
              <a:t> cell conventional and activation markers in early pregnant mouse uterus.</a:t>
            </a:r>
            <a:r>
              <a:rPr lang="en-US" sz="1800" dirty="0">
                <a:effectLst/>
                <a:latin typeface="Times New Roman" panose="02020603050405020304" pitchFamily="18" charset="0"/>
                <a:ea typeface="Times New Roman" panose="02020603050405020304" pitchFamily="18" charset="0"/>
              </a:rPr>
              <a:t> The common marker of murine NK cells NK1.1 (</a:t>
            </a:r>
            <a:r>
              <a:rPr lang="en-US" sz="1800" i="1" dirty="0">
                <a:effectLst/>
                <a:latin typeface="Times New Roman" panose="02020603050405020304" pitchFamily="18" charset="0"/>
                <a:ea typeface="Times New Roman" panose="02020603050405020304" pitchFamily="18" charset="0"/>
              </a:rPr>
              <a:t>Klrb1c</a:t>
            </a:r>
            <a:r>
              <a:rPr lang="en-US" sz="1800" dirty="0">
                <a:effectLst/>
                <a:latin typeface="Times New Roman" panose="02020603050405020304" pitchFamily="18" charset="0"/>
                <a:ea typeface="Times New Roman" panose="02020603050405020304" pitchFamily="18" charset="0"/>
              </a:rPr>
              <a:t>, red) was co-expressed with the activation marker B220 (</a:t>
            </a:r>
            <a:r>
              <a:rPr lang="en-US" sz="1800" i="1" dirty="0" err="1">
                <a:effectLst/>
                <a:latin typeface="Times New Roman" panose="02020603050405020304" pitchFamily="18" charset="0"/>
                <a:ea typeface="Times New Roman" panose="02020603050405020304" pitchFamily="18" charset="0"/>
              </a:rPr>
              <a:t>Ptprc</a:t>
            </a:r>
            <a:r>
              <a:rPr lang="en-US" sz="1800" dirty="0">
                <a:effectLst/>
                <a:latin typeface="Times New Roman" panose="02020603050405020304" pitchFamily="18" charset="0"/>
                <a:ea typeface="Times New Roman" panose="02020603050405020304" pitchFamily="18" charset="0"/>
              </a:rPr>
              <a:t>, blue) in the early pregnant mouse uterus.</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b="1" dirty="0">
                <a:effectLst/>
                <a:latin typeface="Times New Roman" panose="02020603050405020304" pitchFamily="18" charset="0"/>
                <a:ea typeface="Times New Roman" panose="02020603050405020304" pitchFamily="18" charset="0"/>
              </a:rPr>
              <a:t>Figure S7.	The distribution of the subgroup markers in </a:t>
            </a:r>
            <a:r>
              <a:rPr lang="en-US" sz="1800" b="1" dirty="0" err="1">
                <a:effectLst/>
                <a:latin typeface="Times New Roman" panose="02020603050405020304" pitchFamily="18" charset="0"/>
                <a:ea typeface="Times New Roman" panose="02020603050405020304" pitchFamily="18" charset="0"/>
              </a:rPr>
              <a:t>uNK</a:t>
            </a:r>
            <a:r>
              <a:rPr lang="en-US" sz="1800" b="1" dirty="0">
                <a:effectLst/>
                <a:latin typeface="Times New Roman" panose="02020603050405020304" pitchFamily="18" charset="0"/>
                <a:ea typeface="Times New Roman" panose="02020603050405020304" pitchFamily="18" charset="0"/>
              </a:rPr>
              <a:t> cell</a:t>
            </a:r>
            <a:r>
              <a:rPr lang="en-HK" sz="1800" b="1" dirty="0">
                <a:effectLst/>
                <a:latin typeface="Times New Roman" panose="02020603050405020304" pitchFamily="18" charset="0"/>
                <a:ea typeface="Times New Roman" panose="02020603050405020304" pitchFamily="18" charset="0"/>
              </a:rPr>
              <a:t>s </a:t>
            </a:r>
            <a:r>
              <a:rPr lang="en-US" sz="1800" b="1" dirty="0">
                <a:effectLst/>
                <a:latin typeface="Times New Roman" panose="02020603050405020304" pitchFamily="18" charset="0"/>
                <a:ea typeface="Times New Roman" panose="02020603050405020304" pitchFamily="18" charset="0"/>
              </a:rPr>
              <a:t>during embryo implantation in mouse uterus. </a:t>
            </a:r>
            <a:r>
              <a:rPr lang="en-US" sz="1800" dirty="0">
                <a:effectLst/>
                <a:latin typeface="Times New Roman" panose="02020603050405020304" pitchFamily="18" charset="0"/>
                <a:ea typeface="Times New Roman" panose="02020603050405020304" pitchFamily="18" charset="0"/>
              </a:rPr>
              <a:t>The </a:t>
            </a:r>
            <a:r>
              <a:rPr lang="en-US" sz="1800" i="1" dirty="0">
                <a:effectLst/>
                <a:latin typeface="Times New Roman" panose="02020603050405020304" pitchFamily="18" charset="0"/>
                <a:ea typeface="Times New Roman" panose="02020603050405020304" pitchFamily="18" charset="0"/>
              </a:rPr>
              <a:t>Itga1</a:t>
            </a:r>
            <a:r>
              <a:rPr lang="en-US" sz="1800" dirty="0">
                <a:effectLst/>
                <a:latin typeface="Times New Roman" panose="02020603050405020304" pitchFamily="18" charset="0"/>
                <a:ea typeface="Times New Roman" panose="02020603050405020304" pitchFamily="18" charset="0"/>
              </a:rPr>
              <a:t> encoding CD49 (red) was more abundantly expressed in </a:t>
            </a:r>
            <a:r>
              <a:rPr lang="en-US" sz="1800" dirty="0" err="1">
                <a:effectLst/>
                <a:latin typeface="Times New Roman" panose="02020603050405020304" pitchFamily="18" charset="0"/>
                <a:ea typeface="Times New Roman" panose="02020603050405020304" pitchFamily="18" charset="0"/>
              </a:rPr>
              <a:t>uNK</a:t>
            </a:r>
            <a:r>
              <a:rPr lang="en-US" sz="1800" dirty="0">
                <a:effectLst/>
                <a:latin typeface="Times New Roman" panose="02020603050405020304" pitchFamily="18" charset="0"/>
                <a:ea typeface="Times New Roman" panose="02020603050405020304" pitchFamily="18" charset="0"/>
              </a:rPr>
              <a:t> cells compared to the level of </a:t>
            </a:r>
            <a:r>
              <a:rPr lang="en-US" sz="1800" i="1" dirty="0">
                <a:effectLst/>
                <a:latin typeface="Times New Roman" panose="02020603050405020304" pitchFamily="18" charset="0"/>
                <a:ea typeface="Times New Roman" panose="02020603050405020304" pitchFamily="18" charset="0"/>
              </a:rPr>
              <a:t>Itga2 </a:t>
            </a:r>
            <a:r>
              <a:rPr lang="en-US" sz="1800" dirty="0">
                <a:effectLst/>
                <a:latin typeface="Times New Roman" panose="02020603050405020304" pitchFamily="18" charset="0"/>
                <a:ea typeface="Times New Roman" panose="02020603050405020304" pitchFamily="18" charset="0"/>
              </a:rPr>
              <a:t>encoding in DX5 (blue) in the mouse uterus. </a:t>
            </a:r>
            <a:endParaRPr lang="en-HK"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4C95DB3-7E5D-5F48-B969-63378D237D89}" type="slidenum">
              <a:rPr lang="en-US" smtClean="0"/>
              <a:t>4</a:t>
            </a:fld>
            <a:endParaRPr lang="en-US"/>
          </a:p>
        </p:txBody>
      </p:sp>
    </p:spTree>
    <p:extLst>
      <p:ext uri="{BB962C8B-B14F-4D97-AF65-F5344CB8AC3E}">
        <p14:creationId xmlns:p14="http://schemas.microsoft.com/office/powerpoint/2010/main" val="2820578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US" sz="1800" b="1" dirty="0">
                <a:effectLst/>
                <a:latin typeface="Times New Roman" panose="02020603050405020304" pitchFamily="18" charset="0"/>
                <a:ea typeface="Times New Roman" panose="02020603050405020304" pitchFamily="18" charset="0"/>
              </a:rPr>
              <a:t>Figure S8.	The phenotype markers of </a:t>
            </a:r>
            <a:r>
              <a:rPr lang="en-HK" sz="1800" b="1" dirty="0">
                <a:effectLst/>
                <a:latin typeface="Times New Roman" panose="02020603050405020304" pitchFamily="18" charset="0"/>
                <a:ea typeface="Times New Roman" panose="02020603050405020304" pitchFamily="18" charset="0"/>
              </a:rPr>
              <a:t>macrophage </a:t>
            </a:r>
            <a:r>
              <a:rPr lang="en-US" sz="1800" b="1" dirty="0">
                <a:effectLst/>
                <a:latin typeface="Times New Roman" panose="02020603050405020304" pitchFamily="18" charset="0"/>
                <a:ea typeface="Times New Roman" panose="02020603050405020304" pitchFamily="18" charset="0"/>
              </a:rPr>
              <a:t>in early pregnant mouse uterus.</a:t>
            </a:r>
            <a:r>
              <a:rPr lang="en-US" sz="1800" dirty="0">
                <a:effectLst/>
                <a:latin typeface="Times New Roman" panose="02020603050405020304" pitchFamily="18" charset="0"/>
                <a:ea typeface="Times New Roman" panose="02020603050405020304" pitchFamily="18" charset="0"/>
              </a:rPr>
              <a:t> </a:t>
            </a:r>
            <a:r>
              <a:rPr lang="en-HK" sz="1800" dirty="0">
                <a:effectLst/>
                <a:latin typeface="Times New Roman" panose="02020603050405020304" pitchFamily="18" charset="0"/>
                <a:ea typeface="Times New Roman" panose="02020603050405020304" pitchFamily="18" charset="0"/>
              </a:rPr>
              <a:t>(A) The violin plot showed the transcripts level of macrophage cell markers including M1 marker </a:t>
            </a:r>
            <a:r>
              <a:rPr lang="en-HK" sz="1800" i="1" dirty="0">
                <a:effectLst/>
                <a:latin typeface="Times New Roman" panose="02020603050405020304" pitchFamily="18" charset="0"/>
                <a:ea typeface="Times New Roman" panose="02020603050405020304" pitchFamily="18" charset="0"/>
              </a:rPr>
              <a:t>Tlr2, Tlr4 , Nfkb1, Stat1, Irf3, Hif1a, </a:t>
            </a:r>
            <a:r>
              <a:rPr lang="en-HK" sz="1800" i="1" dirty="0" err="1">
                <a:effectLst/>
                <a:latin typeface="Times New Roman" panose="02020603050405020304" pitchFamily="18" charset="0"/>
                <a:ea typeface="Times New Roman" panose="02020603050405020304" pitchFamily="18" charset="0"/>
              </a:rPr>
              <a:t>Tnf</a:t>
            </a:r>
            <a:r>
              <a:rPr lang="en-HK" sz="1800" i="1" dirty="0">
                <a:effectLst/>
                <a:latin typeface="Times New Roman" panose="02020603050405020304" pitchFamily="18" charset="0"/>
                <a:ea typeface="Times New Roman" panose="02020603050405020304" pitchFamily="18" charset="0"/>
              </a:rPr>
              <a:t>, H2-Ab1</a:t>
            </a:r>
            <a:r>
              <a:rPr lang="en-HK" sz="1800" dirty="0">
                <a:effectLst/>
                <a:latin typeface="Times New Roman" panose="02020603050405020304" pitchFamily="18" charset="0"/>
                <a:ea typeface="Times New Roman" panose="02020603050405020304" pitchFamily="18" charset="0"/>
              </a:rPr>
              <a:t>and M2 marker </a:t>
            </a:r>
            <a:r>
              <a:rPr lang="en-HK" sz="1800" i="1" dirty="0">
                <a:effectLst/>
                <a:latin typeface="Times New Roman" panose="02020603050405020304" pitchFamily="18" charset="0"/>
                <a:ea typeface="Times New Roman" panose="02020603050405020304" pitchFamily="18" charset="0"/>
              </a:rPr>
              <a:t>Stat3, Stat6, Klf4, </a:t>
            </a:r>
            <a:r>
              <a:rPr lang="en-HK" sz="1800" i="1" dirty="0" err="1">
                <a:effectLst/>
                <a:latin typeface="Times New Roman" panose="02020603050405020304" pitchFamily="18" charset="0"/>
                <a:ea typeface="Times New Roman" panose="02020603050405020304" pitchFamily="18" charset="0"/>
              </a:rPr>
              <a:t>Pparg</a:t>
            </a:r>
            <a:r>
              <a:rPr lang="en-HK" sz="1800" dirty="0">
                <a:effectLst/>
                <a:latin typeface="Times New Roman" panose="02020603050405020304" pitchFamily="18" charset="0"/>
                <a:ea typeface="Times New Roman" panose="02020603050405020304" pitchFamily="18" charset="0"/>
              </a:rPr>
              <a:t>, </a:t>
            </a:r>
            <a:r>
              <a:rPr lang="en-HK" sz="1800" i="1" dirty="0" err="1">
                <a:effectLst/>
                <a:latin typeface="Times New Roman" panose="02020603050405020304" pitchFamily="18" charset="0"/>
                <a:ea typeface="Times New Roman" panose="02020603050405020304" pitchFamily="18" charset="0"/>
              </a:rPr>
              <a:t>Maf</a:t>
            </a:r>
            <a:r>
              <a:rPr lang="en-HK" sz="1800" dirty="0">
                <a:effectLst/>
                <a:latin typeface="Times New Roman" panose="02020603050405020304" pitchFamily="18" charset="0"/>
                <a:ea typeface="Times New Roman" panose="02020603050405020304" pitchFamily="18" charset="0"/>
              </a:rPr>
              <a:t>. (B)The violin plot showed the transcripts level of cell markers to distinguish M2 subtypes including M2a marker </a:t>
            </a:r>
            <a:r>
              <a:rPr lang="en-HK" sz="1800" i="1" dirty="0" err="1">
                <a:effectLst/>
                <a:latin typeface="Times New Roman" panose="02020603050405020304" pitchFamily="18" charset="0"/>
                <a:ea typeface="Times New Roman" panose="02020603050405020304" pitchFamily="18" charset="0"/>
              </a:rPr>
              <a:t>Retnla</a:t>
            </a:r>
            <a:r>
              <a:rPr lang="en-HK" sz="1800" i="1" dirty="0">
                <a:effectLst/>
                <a:latin typeface="Times New Roman" panose="02020603050405020304" pitchFamily="18" charset="0"/>
                <a:ea typeface="Times New Roman" panose="02020603050405020304" pitchFamily="18" charset="0"/>
              </a:rPr>
              <a:t>, Chil3, Il1r</a:t>
            </a:r>
            <a:r>
              <a:rPr lang="en-HK" sz="1800" dirty="0">
                <a:effectLst/>
                <a:latin typeface="Times New Roman" panose="02020603050405020304" pitchFamily="18" charset="0"/>
                <a:ea typeface="Times New Roman" panose="02020603050405020304" pitchFamily="18" charset="0"/>
              </a:rPr>
              <a:t>, M2b marker </a:t>
            </a:r>
            <a:r>
              <a:rPr lang="en-HK" sz="1800" i="1" dirty="0">
                <a:effectLst/>
                <a:latin typeface="Times New Roman" panose="02020603050405020304" pitchFamily="18" charset="0"/>
                <a:ea typeface="Times New Roman" panose="02020603050405020304" pitchFamily="18" charset="0"/>
              </a:rPr>
              <a:t>Il12a,  Il6ra</a:t>
            </a:r>
            <a:r>
              <a:rPr lang="en-HK" sz="1800" dirty="0">
                <a:effectLst/>
                <a:latin typeface="Times New Roman" panose="02020603050405020304" pitchFamily="18" charset="0"/>
                <a:ea typeface="Times New Roman" panose="02020603050405020304" pitchFamily="18" charset="0"/>
              </a:rPr>
              <a:t>, M2c marker </a:t>
            </a:r>
            <a:r>
              <a:rPr lang="en-HK" sz="1800" i="1" dirty="0">
                <a:effectLst/>
                <a:latin typeface="Times New Roman" panose="02020603050405020304" pitchFamily="18" charset="0"/>
                <a:ea typeface="Times New Roman" panose="02020603050405020304" pitchFamily="18" charset="0"/>
              </a:rPr>
              <a:t>Cd163, Tgfb1, Ccl6, Ccl3,  Cxcl13, Tlr1, Mrc1, Arg1</a:t>
            </a:r>
            <a:r>
              <a:rPr lang="en-HK" sz="1800" dirty="0">
                <a:effectLst/>
                <a:latin typeface="Times New Roman" panose="02020603050405020304" pitchFamily="18" charset="0"/>
                <a:ea typeface="Times New Roman" panose="02020603050405020304" pitchFamily="18" charset="0"/>
              </a:rPr>
              <a:t> and M2d marker </a:t>
            </a:r>
            <a:r>
              <a:rPr lang="en-HK" sz="1800" i="1" dirty="0">
                <a:effectLst/>
                <a:latin typeface="Times New Roman" panose="02020603050405020304" pitchFamily="18" charset="0"/>
                <a:ea typeface="Times New Roman" panose="02020603050405020304" pitchFamily="18" charset="0"/>
              </a:rPr>
              <a:t>Il10ra</a:t>
            </a:r>
            <a:r>
              <a:rPr lang="en-HK" sz="1800" dirty="0">
                <a:effectLst/>
                <a:latin typeface="Times New Roman" panose="02020603050405020304" pitchFamily="18" charset="0"/>
                <a:ea typeface="Times New Roman" panose="02020603050405020304" pitchFamily="18" charset="0"/>
              </a:rPr>
              <a:t>. </a:t>
            </a:r>
          </a:p>
          <a:p>
            <a:pPr algn="just">
              <a:lnSpc>
                <a:spcPct val="150000"/>
              </a:lnSpc>
            </a:pPr>
            <a:r>
              <a:rPr lang="en-US" sz="1800" b="1" dirty="0">
                <a:effectLst/>
                <a:latin typeface="Times New Roman" panose="02020603050405020304" pitchFamily="18" charset="0"/>
                <a:ea typeface="Times New Roman" panose="02020603050405020304" pitchFamily="18" charset="0"/>
              </a:rPr>
              <a:t> </a:t>
            </a:r>
            <a:endParaRPr lang="en-HK" sz="1800" dirty="0">
              <a:effectLst/>
              <a:latin typeface="Times New Roman" panose="02020603050405020304" pitchFamily="18" charset="0"/>
              <a:ea typeface="Times New Roman" panose="02020603050405020304" pitchFamily="18" charset="0"/>
            </a:endParaRPr>
          </a:p>
          <a:p>
            <a:pPr algn="just">
              <a:lnSpc>
                <a:spcPct val="150000"/>
              </a:lnSpc>
            </a:pPr>
            <a:r>
              <a:rPr lang="en-US" sz="1800" b="1" dirty="0">
                <a:effectLst/>
                <a:latin typeface="Times New Roman" panose="02020603050405020304" pitchFamily="18" charset="0"/>
                <a:ea typeface="Times New Roman" panose="02020603050405020304" pitchFamily="18" charset="0"/>
              </a:rPr>
              <a:t>Figure S9.	The phenotype markers of B cell in early pregnant mouse uterus.</a:t>
            </a:r>
            <a:r>
              <a:rPr lang="en-HK" sz="1800">
                <a:effectLst/>
                <a:latin typeface="Times New Roman" panose="02020603050405020304" pitchFamily="18" charset="0"/>
                <a:ea typeface="Times New Roman" panose="02020603050405020304" pitchFamily="18" charset="0"/>
              </a:rPr>
              <a:t> The violin plot showed the transcripts level of B cell markers including </a:t>
            </a:r>
            <a:r>
              <a:rPr lang="en-HK" sz="1800" i="1">
                <a:effectLst/>
                <a:latin typeface="Times New Roman" panose="02020603050405020304" pitchFamily="18" charset="0"/>
                <a:ea typeface="Times New Roman" panose="02020603050405020304" pitchFamily="18" charset="0"/>
              </a:rPr>
              <a:t>Cd19, Cd38, Cd27, Cd24a, Cd86, </a:t>
            </a:r>
            <a:r>
              <a:rPr lang="en-HK" sz="1800">
                <a:effectLst/>
                <a:latin typeface="Times New Roman" panose="02020603050405020304" pitchFamily="18" charset="0"/>
                <a:ea typeface="Times New Roman" panose="02020603050405020304" pitchFamily="18" charset="0"/>
              </a:rPr>
              <a:t>and </a:t>
            </a:r>
            <a:r>
              <a:rPr lang="en-HK" sz="1800" i="1">
                <a:effectLst/>
                <a:latin typeface="Times New Roman" panose="02020603050405020304" pitchFamily="18" charset="0"/>
                <a:ea typeface="Times New Roman" panose="02020603050405020304" pitchFamily="18" charset="0"/>
              </a:rPr>
              <a:t>Cd80</a:t>
            </a:r>
            <a:r>
              <a:rPr lang="en-HK" sz="1800">
                <a:effectLst/>
                <a:latin typeface="Times New Roman" panose="02020603050405020304" pitchFamily="18" charset="0"/>
                <a:ea typeface="Times New Roman" panose="02020603050405020304" pitchFamily="18" charset="0"/>
              </a:rPr>
              <a:t> in the lymphocytes in the pregnant mouse uterus. </a:t>
            </a:r>
          </a:p>
          <a:p>
            <a:endParaRPr lang="en-US" dirty="0"/>
          </a:p>
        </p:txBody>
      </p:sp>
      <p:sp>
        <p:nvSpPr>
          <p:cNvPr id="4" name="Slide Number Placeholder 3"/>
          <p:cNvSpPr>
            <a:spLocks noGrp="1"/>
          </p:cNvSpPr>
          <p:nvPr>
            <p:ph type="sldNum" sz="quarter" idx="5"/>
          </p:nvPr>
        </p:nvSpPr>
        <p:spPr/>
        <p:txBody>
          <a:bodyPr/>
          <a:lstStyle/>
          <a:p>
            <a:fld id="{F4C95DB3-7E5D-5F48-B969-63378D237D89}" type="slidenum">
              <a:rPr lang="en-US" smtClean="0"/>
              <a:t>5</a:t>
            </a:fld>
            <a:endParaRPr lang="en-US"/>
          </a:p>
        </p:txBody>
      </p:sp>
    </p:spTree>
    <p:extLst>
      <p:ext uri="{BB962C8B-B14F-4D97-AF65-F5344CB8AC3E}">
        <p14:creationId xmlns:p14="http://schemas.microsoft.com/office/powerpoint/2010/main" val="443617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19CAF0D2-7AB1-B845-9832-ACFA722D8A0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1722668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9CAF0D2-7AB1-B845-9832-ACFA722D8A0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1511489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9CAF0D2-7AB1-B845-9832-ACFA722D8A0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270964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9CAF0D2-7AB1-B845-9832-ACFA722D8A0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278980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9CAF0D2-7AB1-B845-9832-ACFA722D8A0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360889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9CAF0D2-7AB1-B845-9832-ACFA722D8A0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26484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9CAF0D2-7AB1-B845-9832-ACFA722D8A00}" type="datetimeFigureOut">
              <a:rPr lang="en-US" smtClean="0"/>
              <a:t>12/2/2022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3760508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9CAF0D2-7AB1-B845-9832-ACFA722D8A00}" type="datetimeFigureOut">
              <a:rPr lang="en-US" smtClean="0"/>
              <a:t>12/2/2022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2727633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CAF0D2-7AB1-B845-9832-ACFA722D8A00}" type="datetimeFigureOut">
              <a:rPr lang="en-US" smtClean="0"/>
              <a:t>12/2/2022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183364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9CAF0D2-7AB1-B845-9832-ACFA722D8A0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247422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9CAF0D2-7AB1-B845-9832-ACFA722D8A0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BC2F3-93FD-3D47-902E-4813FBADED66}" type="slidenum">
              <a:rPr lang="en-US" smtClean="0"/>
              <a:t>‹#›</a:t>
            </a:fld>
            <a:endParaRPr lang="en-US"/>
          </a:p>
        </p:txBody>
      </p:sp>
    </p:spTree>
    <p:extLst>
      <p:ext uri="{BB962C8B-B14F-4D97-AF65-F5344CB8AC3E}">
        <p14:creationId xmlns:p14="http://schemas.microsoft.com/office/powerpoint/2010/main" val="3814554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9CAF0D2-7AB1-B845-9832-ACFA722D8A00}" type="datetimeFigureOut">
              <a:rPr lang="en-US" smtClean="0"/>
              <a:t>12/2/2022</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12BC2F3-93FD-3D47-902E-4813FBADED66}" type="slidenum">
              <a:rPr lang="en-US" smtClean="0"/>
              <a:t>‹#›</a:t>
            </a:fld>
            <a:endParaRPr lang="en-US"/>
          </a:p>
        </p:txBody>
      </p:sp>
    </p:spTree>
    <p:extLst>
      <p:ext uri="{BB962C8B-B14F-4D97-AF65-F5344CB8AC3E}">
        <p14:creationId xmlns:p14="http://schemas.microsoft.com/office/powerpoint/2010/main" val="3641403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 xmlns:a16="http://schemas.microsoft.com/office/drawing/2014/main" id="{EE8A9F42-3A59-E14F-826E-C5A750A8C22B}"/>
              </a:ext>
            </a:extLst>
          </p:cNvPr>
          <p:cNvPicPr>
            <a:picLocks noChangeAspect="1"/>
          </p:cNvPicPr>
          <p:nvPr/>
        </p:nvPicPr>
        <p:blipFill rotWithShape="1">
          <a:blip r:embed="rId3"/>
          <a:srcRect l="1302" t="9200" r="28333" b="43140"/>
          <a:stretch/>
        </p:blipFill>
        <p:spPr>
          <a:xfrm>
            <a:off x="629313" y="590277"/>
            <a:ext cx="5257697" cy="2003181"/>
          </a:xfrm>
          <a:prstGeom prst="rect">
            <a:avLst/>
          </a:prstGeom>
        </p:spPr>
      </p:pic>
      <p:sp>
        <p:nvSpPr>
          <p:cNvPr id="8" name="TextBox 7">
            <a:extLst>
              <a:ext uri="{FF2B5EF4-FFF2-40B4-BE49-F238E27FC236}">
                <a16:creationId xmlns="" xmlns:a16="http://schemas.microsoft.com/office/drawing/2014/main" id="{2EF256F2-1C63-7840-B133-AA2D65A413E4}"/>
              </a:ext>
            </a:extLst>
          </p:cNvPr>
          <p:cNvSpPr txBox="1"/>
          <p:nvPr/>
        </p:nvSpPr>
        <p:spPr>
          <a:xfrm>
            <a:off x="120091" y="178596"/>
            <a:ext cx="5766240" cy="307777"/>
          </a:xfrm>
          <a:prstGeom prst="rect">
            <a:avLst/>
          </a:prstGeom>
          <a:noFill/>
        </p:spPr>
        <p:txBody>
          <a:bodyPr wrap="square" rtlCol="0">
            <a:spAutoFit/>
          </a:bodyPr>
          <a:lstStyle/>
          <a:p>
            <a:r>
              <a:rPr lang="en-US" altLang="zh-CN" sz="1400" b="1" dirty="0"/>
              <a:t>Figure</a:t>
            </a:r>
            <a:r>
              <a:rPr lang="zh-CN" altLang="en-US" sz="1400" b="1" dirty="0"/>
              <a:t> </a:t>
            </a:r>
            <a:r>
              <a:rPr lang="en-US" altLang="zh-CN" sz="1400" b="1" dirty="0"/>
              <a:t>S1	</a:t>
            </a:r>
            <a:r>
              <a:rPr lang="en-US" altLang="zh-CN" sz="1400" dirty="0"/>
              <a:t>The</a:t>
            </a:r>
            <a:r>
              <a:rPr lang="zh-CN" altLang="en-US" sz="1400" dirty="0"/>
              <a:t> </a:t>
            </a:r>
            <a:r>
              <a:rPr lang="en-US" altLang="zh-CN" sz="1400" dirty="0"/>
              <a:t>gene</a:t>
            </a:r>
            <a:r>
              <a:rPr lang="zh-CN" altLang="en-US" sz="1400" dirty="0"/>
              <a:t> </a:t>
            </a:r>
            <a:r>
              <a:rPr lang="en-US" altLang="zh-CN" sz="1400" dirty="0"/>
              <a:t>number</a:t>
            </a:r>
            <a:r>
              <a:rPr lang="zh-CN" altLang="en-US" sz="1400" dirty="0"/>
              <a:t> </a:t>
            </a:r>
            <a:r>
              <a:rPr lang="en-US" altLang="zh-CN" sz="1400" dirty="0"/>
              <a:t>of</a:t>
            </a:r>
            <a:r>
              <a:rPr lang="zh-CN" altLang="en-US" sz="1400" dirty="0"/>
              <a:t> </a:t>
            </a:r>
            <a:r>
              <a:rPr lang="en-US" altLang="zh-CN" sz="1400" dirty="0"/>
              <a:t>each</a:t>
            </a:r>
            <a:r>
              <a:rPr lang="zh-CN" altLang="en-US" sz="1400" dirty="0"/>
              <a:t> </a:t>
            </a:r>
            <a:r>
              <a:rPr lang="en-US" altLang="zh-CN" sz="1400" dirty="0"/>
              <a:t>cell</a:t>
            </a:r>
            <a:r>
              <a:rPr lang="zh-CN" altLang="en-US" sz="1400" dirty="0"/>
              <a:t> </a:t>
            </a:r>
            <a:r>
              <a:rPr lang="en-US" altLang="zh-CN" sz="1400" dirty="0"/>
              <a:t>distributed</a:t>
            </a:r>
            <a:r>
              <a:rPr lang="zh-CN" altLang="en-US" sz="1400" dirty="0"/>
              <a:t> </a:t>
            </a:r>
            <a:r>
              <a:rPr lang="en-US" altLang="zh-CN" sz="1400" dirty="0"/>
              <a:t>in</a:t>
            </a:r>
            <a:r>
              <a:rPr lang="zh-CN" altLang="en-US" sz="1400" dirty="0"/>
              <a:t> </a:t>
            </a:r>
            <a:r>
              <a:rPr lang="en-US" altLang="zh-CN" sz="1400" dirty="0"/>
              <a:t>four</a:t>
            </a:r>
            <a:r>
              <a:rPr lang="zh-CN" altLang="en-US" sz="1400" dirty="0"/>
              <a:t> </a:t>
            </a:r>
            <a:r>
              <a:rPr lang="en-US" altLang="zh-CN" sz="1400" dirty="0"/>
              <a:t>samples.</a:t>
            </a:r>
            <a:r>
              <a:rPr lang="zh-CN" altLang="en-US" sz="1400" dirty="0"/>
              <a:t> </a:t>
            </a:r>
            <a:endParaRPr lang="en-US" sz="1400" dirty="0"/>
          </a:p>
        </p:txBody>
      </p:sp>
      <p:sp>
        <p:nvSpPr>
          <p:cNvPr id="9" name="TextBox 8">
            <a:extLst>
              <a:ext uri="{FF2B5EF4-FFF2-40B4-BE49-F238E27FC236}">
                <a16:creationId xmlns="" xmlns:a16="http://schemas.microsoft.com/office/drawing/2014/main" id="{9D44C293-AE65-6C47-A595-3134C49A9C14}"/>
              </a:ext>
            </a:extLst>
          </p:cNvPr>
          <p:cNvSpPr txBox="1"/>
          <p:nvPr/>
        </p:nvSpPr>
        <p:spPr>
          <a:xfrm>
            <a:off x="5754913" y="1173807"/>
            <a:ext cx="743464" cy="261610"/>
          </a:xfrm>
          <a:prstGeom prst="rect">
            <a:avLst/>
          </a:prstGeom>
          <a:noFill/>
        </p:spPr>
        <p:txBody>
          <a:bodyPr wrap="square" rtlCol="0">
            <a:spAutoFit/>
          </a:bodyPr>
          <a:lstStyle/>
          <a:p>
            <a:r>
              <a:rPr lang="en-US" altLang="zh-CN" sz="1100" dirty="0"/>
              <a:t>IS</a:t>
            </a:r>
            <a:r>
              <a:rPr lang="zh-CN" altLang="en-US" sz="1100" dirty="0"/>
              <a:t> </a:t>
            </a:r>
            <a:r>
              <a:rPr lang="en-US" altLang="zh-CN" sz="1100" dirty="0"/>
              <a:t>4.5</a:t>
            </a:r>
            <a:r>
              <a:rPr lang="zh-CN" altLang="en-US" sz="1100" dirty="0"/>
              <a:t> </a:t>
            </a:r>
            <a:r>
              <a:rPr lang="en-US" altLang="zh-CN" sz="1100" dirty="0" err="1"/>
              <a:t>dpc</a:t>
            </a:r>
            <a:endParaRPr lang="en-US" sz="1100" dirty="0"/>
          </a:p>
        </p:txBody>
      </p:sp>
      <p:sp>
        <p:nvSpPr>
          <p:cNvPr id="10" name="TextBox 9">
            <a:extLst>
              <a:ext uri="{FF2B5EF4-FFF2-40B4-BE49-F238E27FC236}">
                <a16:creationId xmlns="" xmlns:a16="http://schemas.microsoft.com/office/drawing/2014/main" id="{73D1DBBA-734F-8B49-93C7-686EA4E3D7F3}"/>
              </a:ext>
            </a:extLst>
          </p:cNvPr>
          <p:cNvSpPr txBox="1"/>
          <p:nvPr/>
        </p:nvSpPr>
        <p:spPr>
          <a:xfrm>
            <a:off x="5754913" y="1374415"/>
            <a:ext cx="743464" cy="261610"/>
          </a:xfrm>
          <a:prstGeom prst="rect">
            <a:avLst/>
          </a:prstGeom>
          <a:noFill/>
        </p:spPr>
        <p:txBody>
          <a:bodyPr wrap="square" rtlCol="0">
            <a:spAutoFit/>
          </a:bodyPr>
          <a:lstStyle/>
          <a:p>
            <a:r>
              <a:rPr lang="en-US" altLang="zh-CN" sz="1100" dirty="0"/>
              <a:t>IS</a:t>
            </a:r>
            <a:r>
              <a:rPr lang="zh-CN" altLang="en-US" sz="1100" dirty="0"/>
              <a:t> </a:t>
            </a:r>
            <a:r>
              <a:rPr lang="en-US" altLang="zh-CN" sz="1100" dirty="0"/>
              <a:t>5.5</a:t>
            </a:r>
            <a:r>
              <a:rPr lang="zh-CN" altLang="en-US" sz="1100" dirty="0"/>
              <a:t> </a:t>
            </a:r>
            <a:r>
              <a:rPr lang="en-US" altLang="zh-CN" sz="1100" dirty="0" err="1"/>
              <a:t>dpc</a:t>
            </a:r>
            <a:endParaRPr lang="en-US" sz="1100" dirty="0"/>
          </a:p>
        </p:txBody>
      </p:sp>
      <p:sp>
        <p:nvSpPr>
          <p:cNvPr id="11" name="TextBox 10">
            <a:extLst>
              <a:ext uri="{FF2B5EF4-FFF2-40B4-BE49-F238E27FC236}">
                <a16:creationId xmlns="" xmlns:a16="http://schemas.microsoft.com/office/drawing/2014/main" id="{CC1B77CC-EEBB-3347-875D-815988B0BFF8}"/>
              </a:ext>
            </a:extLst>
          </p:cNvPr>
          <p:cNvSpPr txBox="1"/>
          <p:nvPr/>
        </p:nvSpPr>
        <p:spPr>
          <a:xfrm>
            <a:off x="5754913" y="1561470"/>
            <a:ext cx="864234" cy="261610"/>
          </a:xfrm>
          <a:prstGeom prst="rect">
            <a:avLst/>
          </a:prstGeom>
          <a:noFill/>
        </p:spPr>
        <p:txBody>
          <a:bodyPr wrap="square" rtlCol="0">
            <a:spAutoFit/>
          </a:bodyPr>
          <a:lstStyle/>
          <a:p>
            <a:r>
              <a:rPr lang="en-US" altLang="zh-CN" sz="1100" dirty="0"/>
              <a:t>I-IS</a:t>
            </a:r>
            <a:r>
              <a:rPr lang="zh-CN" altLang="en-US" sz="1100" dirty="0"/>
              <a:t> </a:t>
            </a:r>
            <a:r>
              <a:rPr lang="en-US" altLang="zh-CN" sz="1100" dirty="0"/>
              <a:t>4.5</a:t>
            </a:r>
            <a:r>
              <a:rPr lang="zh-CN" altLang="en-US" sz="1100" dirty="0"/>
              <a:t> </a:t>
            </a:r>
            <a:r>
              <a:rPr lang="en-US" altLang="zh-CN" sz="1100" dirty="0" err="1"/>
              <a:t>dpc</a:t>
            </a:r>
            <a:endParaRPr lang="en-US" sz="1100" dirty="0"/>
          </a:p>
        </p:txBody>
      </p:sp>
      <p:sp>
        <p:nvSpPr>
          <p:cNvPr id="12" name="TextBox 11">
            <a:extLst>
              <a:ext uri="{FF2B5EF4-FFF2-40B4-BE49-F238E27FC236}">
                <a16:creationId xmlns="" xmlns:a16="http://schemas.microsoft.com/office/drawing/2014/main" id="{D0D00E1D-7698-6545-A309-855948CF0A2C}"/>
              </a:ext>
            </a:extLst>
          </p:cNvPr>
          <p:cNvSpPr txBox="1"/>
          <p:nvPr/>
        </p:nvSpPr>
        <p:spPr>
          <a:xfrm>
            <a:off x="5754913" y="1762079"/>
            <a:ext cx="921384" cy="261610"/>
          </a:xfrm>
          <a:prstGeom prst="rect">
            <a:avLst/>
          </a:prstGeom>
          <a:noFill/>
        </p:spPr>
        <p:txBody>
          <a:bodyPr wrap="square" rtlCol="0">
            <a:spAutoFit/>
          </a:bodyPr>
          <a:lstStyle/>
          <a:p>
            <a:r>
              <a:rPr lang="en-US" altLang="zh-CN" sz="1100" dirty="0"/>
              <a:t>I-IS</a:t>
            </a:r>
            <a:r>
              <a:rPr lang="zh-CN" altLang="en-US" sz="1100" dirty="0"/>
              <a:t> </a:t>
            </a:r>
            <a:r>
              <a:rPr lang="en-US" altLang="zh-CN" sz="1100" dirty="0"/>
              <a:t>5.5</a:t>
            </a:r>
            <a:r>
              <a:rPr lang="zh-CN" altLang="en-US" sz="1100" dirty="0"/>
              <a:t> </a:t>
            </a:r>
            <a:r>
              <a:rPr lang="en-US" altLang="zh-CN" sz="1100" dirty="0" err="1"/>
              <a:t>dpc</a:t>
            </a:r>
            <a:endParaRPr lang="en-US" sz="1100" dirty="0"/>
          </a:p>
        </p:txBody>
      </p:sp>
      <p:pic>
        <p:nvPicPr>
          <p:cNvPr id="18" name="Picture 17" descr="Chart, scatter chart&#10;&#10;Description automatically generated">
            <a:extLst>
              <a:ext uri="{FF2B5EF4-FFF2-40B4-BE49-F238E27FC236}">
                <a16:creationId xmlns="" xmlns:a16="http://schemas.microsoft.com/office/drawing/2014/main" id="{8B36CD70-59F0-E64E-8B72-1140FB676152}"/>
              </a:ext>
            </a:extLst>
          </p:cNvPr>
          <p:cNvPicPr>
            <a:picLocks noChangeAspect="1"/>
          </p:cNvPicPr>
          <p:nvPr/>
        </p:nvPicPr>
        <p:blipFill rotWithShape="1">
          <a:blip r:embed="rId4"/>
          <a:srcRect t="9748" b="-1524"/>
          <a:stretch/>
        </p:blipFill>
        <p:spPr>
          <a:xfrm>
            <a:off x="227526" y="3570334"/>
            <a:ext cx="6499736" cy="1436537"/>
          </a:xfrm>
          <a:prstGeom prst="rect">
            <a:avLst/>
          </a:prstGeom>
        </p:spPr>
      </p:pic>
      <p:sp>
        <p:nvSpPr>
          <p:cNvPr id="19" name="TextBox 18">
            <a:extLst>
              <a:ext uri="{FF2B5EF4-FFF2-40B4-BE49-F238E27FC236}">
                <a16:creationId xmlns="" xmlns:a16="http://schemas.microsoft.com/office/drawing/2014/main" id="{C038758E-FEF8-2646-8110-7C9867A9F140}"/>
              </a:ext>
            </a:extLst>
          </p:cNvPr>
          <p:cNvSpPr txBox="1"/>
          <p:nvPr/>
        </p:nvSpPr>
        <p:spPr>
          <a:xfrm>
            <a:off x="120091" y="3011720"/>
            <a:ext cx="6499734" cy="307777"/>
          </a:xfrm>
          <a:prstGeom prst="rect">
            <a:avLst/>
          </a:prstGeom>
          <a:noFill/>
        </p:spPr>
        <p:txBody>
          <a:bodyPr wrap="square">
            <a:spAutoFit/>
          </a:bodyPr>
          <a:lstStyle/>
          <a:p>
            <a:r>
              <a:rPr lang="en-US" altLang="zh-CN" sz="1400" b="1" dirty="0"/>
              <a:t>Figure</a:t>
            </a:r>
            <a:r>
              <a:rPr lang="zh-CN" altLang="en-US" sz="1400" b="1" dirty="0"/>
              <a:t> </a:t>
            </a:r>
            <a:r>
              <a:rPr lang="en-US" altLang="zh-CN" sz="1400" b="1" dirty="0"/>
              <a:t>S2	</a:t>
            </a:r>
            <a:r>
              <a:rPr lang="en-US" altLang="zh-CN" sz="1400" dirty="0"/>
              <a:t>The</a:t>
            </a:r>
            <a:r>
              <a:rPr lang="zh-CN" altLang="en-US" sz="1400" dirty="0"/>
              <a:t> </a:t>
            </a:r>
            <a:r>
              <a:rPr lang="en-US" altLang="zh-CN" sz="1400" dirty="0"/>
              <a:t>raw</a:t>
            </a:r>
            <a:r>
              <a:rPr lang="zh-CN" altLang="en-US" sz="1400" dirty="0"/>
              <a:t> </a:t>
            </a:r>
            <a:r>
              <a:rPr lang="en-US" altLang="zh-CN" sz="1400" dirty="0"/>
              <a:t>clustering</a:t>
            </a:r>
            <a:r>
              <a:rPr lang="zh-CN" altLang="en-US" sz="1400" dirty="0"/>
              <a:t> </a:t>
            </a:r>
            <a:r>
              <a:rPr lang="en-US" altLang="zh-CN" sz="1400" dirty="0"/>
              <a:t>of</a:t>
            </a:r>
            <a:r>
              <a:rPr lang="zh-CN" altLang="en-US" sz="1400" dirty="0"/>
              <a:t> </a:t>
            </a:r>
            <a:r>
              <a:rPr lang="en-US" altLang="zh-CN" sz="1400" dirty="0"/>
              <a:t>early</a:t>
            </a:r>
            <a:r>
              <a:rPr lang="zh-CN" altLang="en-US" sz="1400" dirty="0"/>
              <a:t> </a:t>
            </a:r>
            <a:r>
              <a:rPr lang="en-US" altLang="zh-CN" sz="1400" dirty="0"/>
              <a:t>pregnant</a:t>
            </a:r>
            <a:r>
              <a:rPr lang="zh-CN" altLang="en-US" sz="1400" dirty="0"/>
              <a:t> </a:t>
            </a:r>
            <a:r>
              <a:rPr lang="en-US" altLang="zh-CN" sz="1400" dirty="0"/>
              <a:t>mouse</a:t>
            </a:r>
            <a:r>
              <a:rPr lang="zh-CN" altLang="en-US" sz="1400" dirty="0"/>
              <a:t> </a:t>
            </a:r>
            <a:r>
              <a:rPr lang="en-US" altLang="zh-CN" sz="1400" dirty="0"/>
              <a:t>uterus</a:t>
            </a:r>
            <a:r>
              <a:rPr lang="zh-CN" altLang="en-US" sz="1400" dirty="0"/>
              <a:t> </a:t>
            </a:r>
            <a:r>
              <a:rPr lang="en-US" altLang="zh-CN" sz="1400" dirty="0" err="1"/>
              <a:t>scRNA-seq</a:t>
            </a:r>
            <a:r>
              <a:rPr lang="zh-CN" altLang="en-US" sz="1400" dirty="0"/>
              <a:t> </a:t>
            </a:r>
            <a:r>
              <a:rPr lang="en-US" altLang="zh-CN" sz="1400" dirty="0"/>
              <a:t>data.</a:t>
            </a:r>
            <a:r>
              <a:rPr lang="zh-CN" altLang="en-US" sz="1400" dirty="0"/>
              <a:t> </a:t>
            </a:r>
            <a:endParaRPr lang="en-US" sz="1400" dirty="0"/>
          </a:p>
        </p:txBody>
      </p:sp>
      <p:sp>
        <p:nvSpPr>
          <p:cNvPr id="2" name="TextBox 1">
            <a:extLst>
              <a:ext uri="{FF2B5EF4-FFF2-40B4-BE49-F238E27FC236}">
                <a16:creationId xmlns="" xmlns:a16="http://schemas.microsoft.com/office/drawing/2014/main" id="{821C4406-8A05-1241-84F4-3F0924150308}"/>
              </a:ext>
            </a:extLst>
          </p:cNvPr>
          <p:cNvSpPr txBox="1"/>
          <p:nvPr/>
        </p:nvSpPr>
        <p:spPr>
          <a:xfrm rot="16200000">
            <a:off x="-131873" y="1395888"/>
            <a:ext cx="1352327" cy="338554"/>
          </a:xfrm>
          <a:prstGeom prst="rect">
            <a:avLst/>
          </a:prstGeom>
          <a:noFill/>
        </p:spPr>
        <p:txBody>
          <a:bodyPr wrap="square" rtlCol="0">
            <a:spAutoFit/>
          </a:bodyPr>
          <a:lstStyle/>
          <a:p>
            <a:r>
              <a:rPr lang="en-US" altLang="zh-CN" sz="1600" dirty="0"/>
              <a:t>Gene</a:t>
            </a:r>
            <a:r>
              <a:rPr lang="zh-CN" altLang="en-US" sz="1600" dirty="0"/>
              <a:t> </a:t>
            </a:r>
            <a:r>
              <a:rPr lang="en-US" altLang="zh-CN" sz="1600" dirty="0"/>
              <a:t>number</a:t>
            </a:r>
            <a:r>
              <a:rPr lang="zh-CN" altLang="en-US" sz="1600" dirty="0"/>
              <a:t> </a:t>
            </a:r>
            <a:endParaRPr lang="en-US" sz="1600" dirty="0"/>
          </a:p>
        </p:txBody>
      </p:sp>
      <p:sp>
        <p:nvSpPr>
          <p:cNvPr id="3" name="TextBox 2">
            <a:extLst>
              <a:ext uri="{FF2B5EF4-FFF2-40B4-BE49-F238E27FC236}">
                <a16:creationId xmlns="" xmlns:a16="http://schemas.microsoft.com/office/drawing/2014/main" id="{355F51C4-AA5F-214C-B2B8-45EF397AB4B6}"/>
              </a:ext>
            </a:extLst>
          </p:cNvPr>
          <p:cNvSpPr txBox="1"/>
          <p:nvPr/>
        </p:nvSpPr>
        <p:spPr>
          <a:xfrm>
            <a:off x="832837" y="4983015"/>
            <a:ext cx="826997" cy="261610"/>
          </a:xfrm>
          <a:prstGeom prst="rect">
            <a:avLst/>
          </a:prstGeom>
          <a:noFill/>
        </p:spPr>
        <p:txBody>
          <a:bodyPr wrap="square" rtlCol="0">
            <a:spAutoFit/>
          </a:bodyPr>
          <a:lstStyle/>
          <a:p>
            <a:r>
              <a:rPr lang="en-US" altLang="zh-CN" sz="1050" dirty="0"/>
              <a:t>IS</a:t>
            </a:r>
            <a:r>
              <a:rPr lang="zh-CN" altLang="en-US" sz="1050" dirty="0"/>
              <a:t> </a:t>
            </a:r>
            <a:r>
              <a:rPr lang="en-US" altLang="zh-CN" sz="1050" dirty="0"/>
              <a:t>4.5</a:t>
            </a:r>
            <a:r>
              <a:rPr lang="zh-CN" altLang="en-US" sz="1050" dirty="0"/>
              <a:t> </a:t>
            </a:r>
            <a:r>
              <a:rPr lang="en-US" altLang="zh-CN" sz="1050" dirty="0" err="1"/>
              <a:t>dpc</a:t>
            </a:r>
            <a:endParaRPr lang="en-US" sz="1050" dirty="0"/>
          </a:p>
        </p:txBody>
      </p:sp>
      <p:sp>
        <p:nvSpPr>
          <p:cNvPr id="20" name="TextBox 19">
            <a:extLst>
              <a:ext uri="{FF2B5EF4-FFF2-40B4-BE49-F238E27FC236}">
                <a16:creationId xmlns="" xmlns:a16="http://schemas.microsoft.com/office/drawing/2014/main" id="{07C0A92A-9588-EB4E-80C5-180D2ED87047}"/>
              </a:ext>
            </a:extLst>
          </p:cNvPr>
          <p:cNvSpPr txBox="1"/>
          <p:nvPr/>
        </p:nvSpPr>
        <p:spPr>
          <a:xfrm>
            <a:off x="2265145" y="4983015"/>
            <a:ext cx="826997" cy="261610"/>
          </a:xfrm>
          <a:prstGeom prst="rect">
            <a:avLst/>
          </a:prstGeom>
          <a:noFill/>
        </p:spPr>
        <p:txBody>
          <a:bodyPr wrap="square" rtlCol="0">
            <a:spAutoFit/>
          </a:bodyPr>
          <a:lstStyle/>
          <a:p>
            <a:r>
              <a:rPr lang="en-US" altLang="zh-CN" sz="1050" dirty="0"/>
              <a:t>IS</a:t>
            </a:r>
            <a:r>
              <a:rPr lang="zh-CN" altLang="en-US" sz="1050" dirty="0"/>
              <a:t> </a:t>
            </a:r>
            <a:r>
              <a:rPr lang="en-US" altLang="zh-CN" sz="1050" dirty="0"/>
              <a:t>5.5</a:t>
            </a:r>
            <a:r>
              <a:rPr lang="zh-CN" altLang="en-US" sz="1050" dirty="0"/>
              <a:t> </a:t>
            </a:r>
            <a:r>
              <a:rPr lang="en-US" altLang="zh-CN" sz="1050" dirty="0" err="1"/>
              <a:t>dpc</a:t>
            </a:r>
            <a:endParaRPr lang="en-US" sz="1050" dirty="0"/>
          </a:p>
        </p:txBody>
      </p:sp>
      <p:sp>
        <p:nvSpPr>
          <p:cNvPr id="21" name="TextBox 20">
            <a:extLst>
              <a:ext uri="{FF2B5EF4-FFF2-40B4-BE49-F238E27FC236}">
                <a16:creationId xmlns="" xmlns:a16="http://schemas.microsoft.com/office/drawing/2014/main" id="{126ED651-34F9-984E-B773-BF8189ADA3AC}"/>
              </a:ext>
            </a:extLst>
          </p:cNvPr>
          <p:cNvSpPr txBox="1"/>
          <p:nvPr/>
        </p:nvSpPr>
        <p:spPr>
          <a:xfrm>
            <a:off x="3697453" y="4983015"/>
            <a:ext cx="826997" cy="261610"/>
          </a:xfrm>
          <a:prstGeom prst="rect">
            <a:avLst/>
          </a:prstGeom>
          <a:noFill/>
        </p:spPr>
        <p:txBody>
          <a:bodyPr wrap="square" rtlCol="0">
            <a:spAutoFit/>
          </a:bodyPr>
          <a:lstStyle/>
          <a:p>
            <a:r>
              <a:rPr lang="en-US" altLang="zh-CN" sz="1050" dirty="0"/>
              <a:t>IS</a:t>
            </a:r>
            <a:r>
              <a:rPr lang="zh-CN" altLang="en-US" sz="1050" dirty="0"/>
              <a:t> </a:t>
            </a:r>
            <a:r>
              <a:rPr lang="en-US" altLang="zh-CN" sz="1050" dirty="0"/>
              <a:t>4.5</a:t>
            </a:r>
            <a:r>
              <a:rPr lang="zh-CN" altLang="en-US" sz="1050" dirty="0"/>
              <a:t> </a:t>
            </a:r>
            <a:r>
              <a:rPr lang="en-US" altLang="zh-CN" sz="1050" dirty="0" err="1"/>
              <a:t>dpc</a:t>
            </a:r>
            <a:endParaRPr lang="en-US" sz="1050" dirty="0"/>
          </a:p>
        </p:txBody>
      </p:sp>
      <p:sp>
        <p:nvSpPr>
          <p:cNvPr id="22" name="TextBox 21">
            <a:extLst>
              <a:ext uri="{FF2B5EF4-FFF2-40B4-BE49-F238E27FC236}">
                <a16:creationId xmlns="" xmlns:a16="http://schemas.microsoft.com/office/drawing/2014/main" id="{F83BADA5-E08C-6B42-82E4-001EBF481B81}"/>
              </a:ext>
            </a:extLst>
          </p:cNvPr>
          <p:cNvSpPr txBox="1"/>
          <p:nvPr/>
        </p:nvSpPr>
        <p:spPr>
          <a:xfrm>
            <a:off x="5099926" y="4983015"/>
            <a:ext cx="826997" cy="261610"/>
          </a:xfrm>
          <a:prstGeom prst="rect">
            <a:avLst/>
          </a:prstGeom>
          <a:noFill/>
        </p:spPr>
        <p:txBody>
          <a:bodyPr wrap="square" rtlCol="0">
            <a:spAutoFit/>
          </a:bodyPr>
          <a:lstStyle/>
          <a:p>
            <a:r>
              <a:rPr lang="en-US" altLang="zh-CN" sz="1050" dirty="0"/>
              <a:t>IS</a:t>
            </a:r>
            <a:r>
              <a:rPr lang="zh-CN" altLang="en-US" sz="1050" dirty="0"/>
              <a:t> </a:t>
            </a:r>
            <a:r>
              <a:rPr lang="en-US" altLang="zh-CN" sz="1050" dirty="0"/>
              <a:t>5.5</a:t>
            </a:r>
            <a:r>
              <a:rPr lang="zh-CN" altLang="en-US" sz="1050" dirty="0"/>
              <a:t> </a:t>
            </a:r>
            <a:r>
              <a:rPr lang="en-US" altLang="zh-CN" sz="1050" dirty="0" err="1"/>
              <a:t>dpc</a:t>
            </a:r>
            <a:endParaRPr lang="en-US" sz="1050" dirty="0"/>
          </a:p>
        </p:txBody>
      </p:sp>
      <p:sp>
        <p:nvSpPr>
          <p:cNvPr id="17" name="TextBox 16">
            <a:extLst>
              <a:ext uri="{FF2B5EF4-FFF2-40B4-BE49-F238E27FC236}">
                <a16:creationId xmlns="" xmlns:a16="http://schemas.microsoft.com/office/drawing/2014/main" id="{D65C16E1-9F44-7A43-8B1E-266AFAED6D6E}"/>
              </a:ext>
            </a:extLst>
          </p:cNvPr>
          <p:cNvSpPr txBox="1"/>
          <p:nvPr/>
        </p:nvSpPr>
        <p:spPr>
          <a:xfrm>
            <a:off x="120091" y="5628241"/>
            <a:ext cx="6568029" cy="523220"/>
          </a:xfrm>
          <a:prstGeom prst="rect">
            <a:avLst/>
          </a:prstGeom>
          <a:noFill/>
        </p:spPr>
        <p:txBody>
          <a:bodyPr wrap="square" rtlCol="0">
            <a:spAutoFit/>
          </a:bodyPr>
          <a:lstStyle/>
          <a:p>
            <a:r>
              <a:rPr lang="en-US" altLang="zh-CN" sz="1400" b="1" dirty="0"/>
              <a:t>Figure</a:t>
            </a:r>
            <a:r>
              <a:rPr lang="zh-CN" altLang="en-US" sz="1400" b="1" dirty="0"/>
              <a:t> </a:t>
            </a:r>
            <a:r>
              <a:rPr lang="en-US" altLang="zh-CN" sz="1400" b="1" dirty="0"/>
              <a:t>S3</a:t>
            </a:r>
            <a:r>
              <a:rPr lang="en-US" altLang="zh-CN" sz="1400" dirty="0"/>
              <a:t>	The</a:t>
            </a:r>
            <a:r>
              <a:rPr lang="zh-CN" altLang="en-US" sz="1400" dirty="0"/>
              <a:t> </a:t>
            </a:r>
            <a:r>
              <a:rPr lang="en-US" altLang="zh-CN" sz="1400" dirty="0"/>
              <a:t>percentage</a:t>
            </a:r>
            <a:r>
              <a:rPr lang="zh-CN" altLang="en-US" sz="1400" dirty="0"/>
              <a:t> </a:t>
            </a:r>
            <a:r>
              <a:rPr lang="en-US" altLang="zh-CN" sz="1400" dirty="0"/>
              <a:t>and</a:t>
            </a:r>
            <a:r>
              <a:rPr lang="zh-CN" altLang="en-US" sz="1400" dirty="0"/>
              <a:t> </a:t>
            </a:r>
            <a:r>
              <a:rPr lang="en-US" altLang="zh-CN" sz="1400" dirty="0"/>
              <a:t>cell</a:t>
            </a:r>
            <a:r>
              <a:rPr lang="zh-CN" altLang="en-US" sz="1400" dirty="0"/>
              <a:t> </a:t>
            </a:r>
            <a:r>
              <a:rPr lang="en-US" altLang="zh-CN" sz="1400" dirty="0"/>
              <a:t>number</a:t>
            </a:r>
            <a:r>
              <a:rPr lang="zh-CN" altLang="en-US" sz="1400" dirty="0"/>
              <a:t> </a:t>
            </a:r>
            <a:r>
              <a:rPr lang="en-US" altLang="zh-CN" sz="1400" dirty="0"/>
              <a:t>of</a:t>
            </a:r>
            <a:r>
              <a:rPr lang="zh-CN" altLang="en-US" sz="1400" dirty="0"/>
              <a:t> </a:t>
            </a:r>
            <a:r>
              <a:rPr lang="en-US" altLang="zh-CN" sz="1400" dirty="0"/>
              <a:t>ESCs</a:t>
            </a:r>
            <a:r>
              <a:rPr lang="zh-CN" altLang="en-US" sz="1400" dirty="0"/>
              <a:t> </a:t>
            </a:r>
            <a:r>
              <a:rPr lang="en-US" altLang="zh-CN" sz="1400" dirty="0"/>
              <a:t>in</a:t>
            </a:r>
            <a:r>
              <a:rPr lang="zh-CN" altLang="en-US" sz="1400" dirty="0"/>
              <a:t> </a:t>
            </a:r>
            <a:r>
              <a:rPr lang="en-US" altLang="zh-CN" sz="1400" dirty="0"/>
              <a:t>pregnant</a:t>
            </a:r>
            <a:r>
              <a:rPr lang="zh-CN" altLang="en-US" sz="1400" dirty="0"/>
              <a:t> </a:t>
            </a:r>
            <a:r>
              <a:rPr lang="en-US" altLang="zh-CN" sz="1400" dirty="0"/>
              <a:t>mouse</a:t>
            </a:r>
            <a:r>
              <a:rPr lang="zh-CN" altLang="en-US" sz="1400" dirty="0"/>
              <a:t> </a:t>
            </a:r>
            <a:r>
              <a:rPr lang="en-US" altLang="zh-CN" sz="1400" dirty="0"/>
              <a:t>uterus</a:t>
            </a:r>
            <a:r>
              <a:rPr lang="zh-CN" altLang="en-US" sz="1400" dirty="0"/>
              <a:t> </a:t>
            </a:r>
            <a:r>
              <a:rPr lang="en-US" altLang="zh-CN" sz="1400" dirty="0"/>
              <a:t>present</a:t>
            </a:r>
            <a:r>
              <a:rPr lang="zh-CN" altLang="en-US" sz="1400" dirty="0"/>
              <a:t> </a:t>
            </a:r>
            <a:r>
              <a:rPr lang="en-US" altLang="zh-CN" sz="1400" dirty="0"/>
              <a:t>in</a:t>
            </a:r>
            <a:r>
              <a:rPr lang="zh-CN" altLang="en-US" sz="1400" dirty="0"/>
              <a:t> </a:t>
            </a:r>
            <a:r>
              <a:rPr lang="en-US" altLang="zh-CN" sz="1400" dirty="0"/>
              <a:t>each</a:t>
            </a:r>
            <a:r>
              <a:rPr lang="zh-CN" altLang="en-US" sz="1400" dirty="0"/>
              <a:t> </a:t>
            </a:r>
            <a:r>
              <a:rPr lang="en-US" altLang="zh-CN" sz="1400" dirty="0"/>
              <a:t>cell</a:t>
            </a:r>
            <a:r>
              <a:rPr lang="zh-CN" altLang="en-US" sz="1400" dirty="0"/>
              <a:t> </a:t>
            </a:r>
            <a:r>
              <a:rPr lang="en-US" altLang="zh-CN" sz="1400" dirty="0"/>
              <a:t>cycle</a:t>
            </a:r>
            <a:r>
              <a:rPr lang="zh-CN" altLang="en-US" sz="1400" dirty="0"/>
              <a:t> </a:t>
            </a:r>
            <a:r>
              <a:rPr lang="en-US" altLang="zh-CN" sz="1400" dirty="0"/>
              <a:t>checkpoint.</a:t>
            </a:r>
            <a:endParaRPr lang="en-US" sz="1400" dirty="0"/>
          </a:p>
        </p:txBody>
      </p:sp>
      <p:sp>
        <p:nvSpPr>
          <p:cNvPr id="23" name="TextBox 22">
            <a:extLst>
              <a:ext uri="{FF2B5EF4-FFF2-40B4-BE49-F238E27FC236}">
                <a16:creationId xmlns="" xmlns:a16="http://schemas.microsoft.com/office/drawing/2014/main" id="{A01AC944-5999-804D-969E-BA80C851DBD1}"/>
              </a:ext>
            </a:extLst>
          </p:cNvPr>
          <p:cNvSpPr txBox="1"/>
          <p:nvPr/>
        </p:nvSpPr>
        <p:spPr>
          <a:xfrm>
            <a:off x="3955684" y="8428481"/>
            <a:ext cx="740572" cy="215444"/>
          </a:xfrm>
          <a:prstGeom prst="rect">
            <a:avLst/>
          </a:prstGeom>
          <a:noFill/>
        </p:spPr>
        <p:txBody>
          <a:bodyPr wrap="square" rtlCol="0">
            <a:spAutoFit/>
          </a:bodyPr>
          <a:lstStyle/>
          <a:p>
            <a:r>
              <a:rPr lang="en-US" altLang="zh-CN" sz="800" b="1" dirty="0"/>
              <a:t>IS</a:t>
            </a:r>
            <a:r>
              <a:rPr lang="zh-CN" altLang="en-US" sz="800" b="1" dirty="0"/>
              <a:t> </a:t>
            </a:r>
            <a:r>
              <a:rPr lang="en-US" altLang="zh-CN" sz="800" b="1" dirty="0"/>
              <a:t>4.5</a:t>
            </a:r>
            <a:r>
              <a:rPr lang="zh-CN" altLang="en-US" sz="800" b="1" dirty="0"/>
              <a:t> </a:t>
            </a:r>
            <a:r>
              <a:rPr lang="en-US" altLang="zh-CN" sz="800" b="1" dirty="0" err="1"/>
              <a:t>dpc</a:t>
            </a:r>
            <a:endParaRPr lang="en-US" sz="800" b="1" dirty="0"/>
          </a:p>
        </p:txBody>
      </p:sp>
      <p:sp>
        <p:nvSpPr>
          <p:cNvPr id="24" name="TextBox 23">
            <a:extLst>
              <a:ext uri="{FF2B5EF4-FFF2-40B4-BE49-F238E27FC236}">
                <a16:creationId xmlns="" xmlns:a16="http://schemas.microsoft.com/office/drawing/2014/main" id="{AA516F92-891C-9849-819B-7DB79BC87215}"/>
              </a:ext>
            </a:extLst>
          </p:cNvPr>
          <p:cNvSpPr txBox="1"/>
          <p:nvPr/>
        </p:nvSpPr>
        <p:spPr>
          <a:xfrm>
            <a:off x="5286138" y="8455610"/>
            <a:ext cx="740572" cy="215444"/>
          </a:xfrm>
          <a:prstGeom prst="rect">
            <a:avLst/>
          </a:prstGeom>
          <a:noFill/>
        </p:spPr>
        <p:txBody>
          <a:bodyPr wrap="square" rtlCol="0">
            <a:spAutoFit/>
          </a:bodyPr>
          <a:lstStyle/>
          <a:p>
            <a:r>
              <a:rPr lang="en-US" altLang="zh-CN" sz="800" b="1" dirty="0"/>
              <a:t>IS</a:t>
            </a:r>
            <a:r>
              <a:rPr lang="zh-CN" altLang="en-US" sz="800" b="1" dirty="0"/>
              <a:t> </a:t>
            </a:r>
            <a:r>
              <a:rPr lang="en-US" altLang="zh-CN" sz="800" b="1" dirty="0"/>
              <a:t>5.5</a:t>
            </a:r>
            <a:r>
              <a:rPr lang="zh-CN" altLang="en-US" sz="800" b="1" dirty="0"/>
              <a:t> </a:t>
            </a:r>
            <a:r>
              <a:rPr lang="en-US" altLang="zh-CN" sz="800" b="1" dirty="0" err="1"/>
              <a:t>dpc</a:t>
            </a:r>
            <a:endParaRPr lang="en-US" sz="800" b="1" dirty="0"/>
          </a:p>
        </p:txBody>
      </p:sp>
      <p:sp>
        <p:nvSpPr>
          <p:cNvPr id="25" name="TextBox 24">
            <a:extLst>
              <a:ext uri="{FF2B5EF4-FFF2-40B4-BE49-F238E27FC236}">
                <a16:creationId xmlns="" xmlns:a16="http://schemas.microsoft.com/office/drawing/2014/main" id="{C65E741D-2EB7-AD4B-934F-D9795BBE2F2D}"/>
              </a:ext>
            </a:extLst>
          </p:cNvPr>
          <p:cNvSpPr txBox="1"/>
          <p:nvPr/>
        </p:nvSpPr>
        <p:spPr>
          <a:xfrm rot="16200000">
            <a:off x="-987584" y="7298083"/>
            <a:ext cx="2598916" cy="269304"/>
          </a:xfrm>
          <a:prstGeom prst="rect">
            <a:avLst/>
          </a:prstGeom>
          <a:noFill/>
        </p:spPr>
        <p:txBody>
          <a:bodyPr wrap="square" rtlCol="0">
            <a:spAutoFit/>
          </a:bodyPr>
          <a:lstStyle/>
          <a:p>
            <a:r>
              <a:rPr lang="en-US" altLang="zh-CN" sz="1100" dirty="0"/>
              <a:t>Percentage</a:t>
            </a:r>
            <a:r>
              <a:rPr lang="zh-CN" altLang="en-US" sz="1100" dirty="0"/>
              <a:t> </a:t>
            </a:r>
            <a:r>
              <a:rPr lang="en-US" altLang="zh-CN" sz="1100" dirty="0"/>
              <a:t>of</a:t>
            </a:r>
            <a:r>
              <a:rPr lang="zh-CN" altLang="en-US" sz="1100" dirty="0"/>
              <a:t> </a:t>
            </a:r>
            <a:r>
              <a:rPr lang="en-US" altLang="zh-CN" sz="1100" dirty="0"/>
              <a:t>ESCs</a:t>
            </a:r>
            <a:r>
              <a:rPr lang="zh-CN" altLang="en-US" sz="1100" dirty="0"/>
              <a:t> </a:t>
            </a:r>
            <a:r>
              <a:rPr lang="en-US" altLang="zh-CN" sz="1100" dirty="0"/>
              <a:t>in</a:t>
            </a:r>
            <a:r>
              <a:rPr lang="zh-CN" altLang="en-US" sz="1100" dirty="0"/>
              <a:t> </a:t>
            </a:r>
            <a:r>
              <a:rPr lang="en-US" altLang="zh-CN" sz="1100" dirty="0"/>
              <a:t>each</a:t>
            </a:r>
            <a:r>
              <a:rPr lang="zh-CN" altLang="en-US" sz="1100" dirty="0"/>
              <a:t> </a:t>
            </a:r>
            <a:r>
              <a:rPr lang="en-US" altLang="zh-CN" sz="1100" dirty="0"/>
              <a:t>cell</a:t>
            </a:r>
            <a:r>
              <a:rPr lang="zh-CN" altLang="en-US" sz="1100" dirty="0"/>
              <a:t> </a:t>
            </a:r>
            <a:r>
              <a:rPr lang="en-US" altLang="zh-CN" sz="1100" dirty="0"/>
              <a:t>cycle</a:t>
            </a:r>
            <a:r>
              <a:rPr lang="zh-CN" altLang="en-US" sz="1100" dirty="0"/>
              <a:t> </a:t>
            </a:r>
            <a:r>
              <a:rPr lang="en-US" altLang="zh-CN" sz="1100" dirty="0"/>
              <a:t>(%)</a:t>
            </a:r>
            <a:endParaRPr lang="en-US" sz="1100" dirty="0"/>
          </a:p>
        </p:txBody>
      </p:sp>
      <p:sp>
        <p:nvSpPr>
          <p:cNvPr id="26" name="TextBox 25">
            <a:extLst>
              <a:ext uri="{FF2B5EF4-FFF2-40B4-BE49-F238E27FC236}">
                <a16:creationId xmlns="" xmlns:a16="http://schemas.microsoft.com/office/drawing/2014/main" id="{7E0A7572-2871-E242-8F6F-DB27E88843AE}"/>
              </a:ext>
            </a:extLst>
          </p:cNvPr>
          <p:cNvSpPr txBox="1"/>
          <p:nvPr/>
        </p:nvSpPr>
        <p:spPr>
          <a:xfrm>
            <a:off x="4575430" y="8428481"/>
            <a:ext cx="819626" cy="215444"/>
          </a:xfrm>
          <a:prstGeom prst="rect">
            <a:avLst/>
          </a:prstGeom>
          <a:noFill/>
        </p:spPr>
        <p:txBody>
          <a:bodyPr wrap="square" rtlCol="0">
            <a:spAutoFit/>
          </a:bodyPr>
          <a:lstStyle/>
          <a:p>
            <a:r>
              <a:rPr lang="en-US" altLang="zh-CN" sz="800" b="1" dirty="0"/>
              <a:t>I-IS</a:t>
            </a:r>
            <a:r>
              <a:rPr lang="zh-CN" altLang="en-US" sz="800" b="1" dirty="0"/>
              <a:t> </a:t>
            </a:r>
            <a:r>
              <a:rPr lang="en-US" altLang="zh-CN" sz="800" b="1" dirty="0"/>
              <a:t>4.5</a:t>
            </a:r>
            <a:r>
              <a:rPr lang="zh-CN" altLang="en-US" sz="800" b="1" dirty="0"/>
              <a:t> </a:t>
            </a:r>
            <a:r>
              <a:rPr lang="en-US" altLang="zh-CN" sz="800" b="1" dirty="0" err="1"/>
              <a:t>dpc</a:t>
            </a:r>
            <a:endParaRPr lang="en-US" sz="800" b="1" dirty="0"/>
          </a:p>
        </p:txBody>
      </p:sp>
      <p:sp>
        <p:nvSpPr>
          <p:cNvPr id="27" name="TextBox 26">
            <a:extLst>
              <a:ext uri="{FF2B5EF4-FFF2-40B4-BE49-F238E27FC236}">
                <a16:creationId xmlns="" xmlns:a16="http://schemas.microsoft.com/office/drawing/2014/main" id="{7F243D6F-1D8E-874E-A08B-C726A0DEA656}"/>
              </a:ext>
            </a:extLst>
          </p:cNvPr>
          <p:cNvSpPr txBox="1"/>
          <p:nvPr/>
        </p:nvSpPr>
        <p:spPr>
          <a:xfrm>
            <a:off x="5926065" y="8431128"/>
            <a:ext cx="690528" cy="215444"/>
          </a:xfrm>
          <a:prstGeom prst="rect">
            <a:avLst/>
          </a:prstGeom>
          <a:noFill/>
        </p:spPr>
        <p:txBody>
          <a:bodyPr wrap="square" rtlCol="0">
            <a:spAutoFit/>
          </a:bodyPr>
          <a:lstStyle/>
          <a:p>
            <a:r>
              <a:rPr lang="en-US" altLang="zh-CN" sz="800" b="1" dirty="0"/>
              <a:t>I-IS</a:t>
            </a:r>
            <a:r>
              <a:rPr lang="zh-CN" altLang="en-US" sz="800" b="1" dirty="0"/>
              <a:t> </a:t>
            </a:r>
            <a:r>
              <a:rPr lang="en-US" altLang="zh-CN" sz="800" b="1" dirty="0"/>
              <a:t>5.5</a:t>
            </a:r>
            <a:r>
              <a:rPr lang="zh-CN" altLang="en-US" sz="800" b="1" dirty="0"/>
              <a:t> </a:t>
            </a:r>
            <a:r>
              <a:rPr lang="en-US" altLang="zh-CN" sz="800" b="1" dirty="0" err="1"/>
              <a:t>dpc</a:t>
            </a:r>
            <a:endParaRPr lang="en-US" sz="800" b="1" dirty="0"/>
          </a:p>
        </p:txBody>
      </p:sp>
      <p:pic>
        <p:nvPicPr>
          <p:cNvPr id="28" name="Picture 27">
            <a:extLst>
              <a:ext uri="{FF2B5EF4-FFF2-40B4-BE49-F238E27FC236}">
                <a16:creationId xmlns="" xmlns:a16="http://schemas.microsoft.com/office/drawing/2014/main" id="{B19B20BB-9D41-6346-8ABE-0409D0F857E0}"/>
              </a:ext>
            </a:extLst>
          </p:cNvPr>
          <p:cNvPicPr>
            <a:picLocks noChangeAspect="1"/>
          </p:cNvPicPr>
          <p:nvPr/>
        </p:nvPicPr>
        <p:blipFill>
          <a:blip r:embed="rId5"/>
          <a:stretch>
            <a:fillRect/>
          </a:stretch>
        </p:blipFill>
        <p:spPr>
          <a:xfrm>
            <a:off x="3678220" y="6420456"/>
            <a:ext cx="3009900" cy="2083207"/>
          </a:xfrm>
          <a:prstGeom prst="rect">
            <a:avLst/>
          </a:prstGeom>
        </p:spPr>
      </p:pic>
      <p:sp>
        <p:nvSpPr>
          <p:cNvPr id="29" name="TextBox 28">
            <a:extLst>
              <a:ext uri="{FF2B5EF4-FFF2-40B4-BE49-F238E27FC236}">
                <a16:creationId xmlns="" xmlns:a16="http://schemas.microsoft.com/office/drawing/2014/main" id="{9BE8A3F6-78AD-2A4A-ABDF-62F254171DF1}"/>
              </a:ext>
            </a:extLst>
          </p:cNvPr>
          <p:cNvSpPr txBox="1"/>
          <p:nvPr/>
        </p:nvSpPr>
        <p:spPr>
          <a:xfrm rot="16200000">
            <a:off x="2228327" y="7267965"/>
            <a:ext cx="2646355" cy="269304"/>
          </a:xfrm>
          <a:prstGeom prst="rect">
            <a:avLst/>
          </a:prstGeom>
          <a:noFill/>
        </p:spPr>
        <p:txBody>
          <a:bodyPr wrap="square" rtlCol="0">
            <a:spAutoFit/>
          </a:bodyPr>
          <a:lstStyle/>
          <a:p>
            <a:r>
              <a:rPr lang="en-US" altLang="zh-CN" sz="1100" dirty="0"/>
              <a:t>Cell</a:t>
            </a:r>
            <a:r>
              <a:rPr lang="zh-CN" altLang="en-US" sz="1100" dirty="0"/>
              <a:t> </a:t>
            </a:r>
            <a:r>
              <a:rPr lang="en-US" altLang="zh-CN" sz="1100" dirty="0"/>
              <a:t>number</a:t>
            </a:r>
            <a:r>
              <a:rPr lang="zh-CN" altLang="en-US" sz="1100" dirty="0"/>
              <a:t> </a:t>
            </a:r>
            <a:r>
              <a:rPr lang="en-US" altLang="zh-CN" sz="1100" dirty="0"/>
              <a:t>of</a:t>
            </a:r>
            <a:r>
              <a:rPr lang="zh-CN" altLang="en-US" sz="1100" dirty="0"/>
              <a:t> </a:t>
            </a:r>
            <a:r>
              <a:rPr lang="en-US" altLang="zh-CN" sz="1100" dirty="0"/>
              <a:t>ESCs</a:t>
            </a:r>
            <a:r>
              <a:rPr lang="zh-CN" altLang="en-US" sz="1100" dirty="0"/>
              <a:t> </a:t>
            </a:r>
            <a:r>
              <a:rPr lang="en-US" altLang="zh-CN" sz="1100" dirty="0"/>
              <a:t>in</a:t>
            </a:r>
            <a:r>
              <a:rPr lang="zh-CN" altLang="en-US" sz="1100" dirty="0"/>
              <a:t> </a:t>
            </a:r>
            <a:r>
              <a:rPr lang="en-US" altLang="zh-CN" sz="1100" dirty="0"/>
              <a:t>each</a:t>
            </a:r>
            <a:r>
              <a:rPr lang="zh-CN" altLang="en-US" sz="1100" dirty="0"/>
              <a:t> </a:t>
            </a:r>
            <a:r>
              <a:rPr lang="en-US" altLang="zh-CN" sz="1100" dirty="0"/>
              <a:t>cell</a:t>
            </a:r>
            <a:r>
              <a:rPr lang="zh-CN" altLang="en-US" sz="1100" dirty="0"/>
              <a:t> </a:t>
            </a:r>
            <a:r>
              <a:rPr lang="en-US" altLang="zh-CN" sz="1100" dirty="0"/>
              <a:t>cycle</a:t>
            </a:r>
            <a:endParaRPr lang="en-US" sz="1100" dirty="0"/>
          </a:p>
        </p:txBody>
      </p:sp>
      <p:pic>
        <p:nvPicPr>
          <p:cNvPr id="30" name="Picture 29">
            <a:extLst>
              <a:ext uri="{FF2B5EF4-FFF2-40B4-BE49-F238E27FC236}">
                <a16:creationId xmlns="" xmlns:a16="http://schemas.microsoft.com/office/drawing/2014/main" id="{77FE1436-7A0B-2D4A-81D6-032903A4B0CE}"/>
              </a:ext>
            </a:extLst>
          </p:cNvPr>
          <p:cNvPicPr>
            <a:picLocks noChangeAspect="1"/>
          </p:cNvPicPr>
          <p:nvPr/>
        </p:nvPicPr>
        <p:blipFill>
          <a:blip r:embed="rId6"/>
          <a:stretch>
            <a:fillRect/>
          </a:stretch>
        </p:blipFill>
        <p:spPr>
          <a:xfrm>
            <a:off x="479607" y="6420456"/>
            <a:ext cx="2902049" cy="2206766"/>
          </a:xfrm>
          <a:prstGeom prst="rect">
            <a:avLst/>
          </a:prstGeom>
        </p:spPr>
      </p:pic>
      <p:sp>
        <p:nvSpPr>
          <p:cNvPr id="31" name="TextBox 30">
            <a:extLst>
              <a:ext uri="{FF2B5EF4-FFF2-40B4-BE49-F238E27FC236}">
                <a16:creationId xmlns="" xmlns:a16="http://schemas.microsoft.com/office/drawing/2014/main" id="{0FCC1478-2EB8-D949-8E93-71BB7791FF32}"/>
              </a:ext>
            </a:extLst>
          </p:cNvPr>
          <p:cNvSpPr txBox="1"/>
          <p:nvPr/>
        </p:nvSpPr>
        <p:spPr>
          <a:xfrm>
            <a:off x="177221" y="6100659"/>
            <a:ext cx="436666" cy="307777"/>
          </a:xfrm>
          <a:prstGeom prst="rect">
            <a:avLst/>
          </a:prstGeom>
          <a:noFill/>
        </p:spPr>
        <p:txBody>
          <a:bodyPr wrap="square" rtlCol="0">
            <a:spAutoFit/>
          </a:bodyPr>
          <a:lstStyle/>
          <a:p>
            <a:r>
              <a:rPr lang="en-US" altLang="zh-CN" sz="1400" dirty="0"/>
              <a:t>A</a:t>
            </a:r>
            <a:endParaRPr lang="en-US" sz="1400" dirty="0"/>
          </a:p>
        </p:txBody>
      </p:sp>
      <p:sp>
        <p:nvSpPr>
          <p:cNvPr id="32" name="TextBox 31">
            <a:extLst>
              <a:ext uri="{FF2B5EF4-FFF2-40B4-BE49-F238E27FC236}">
                <a16:creationId xmlns="" xmlns:a16="http://schemas.microsoft.com/office/drawing/2014/main" id="{3E01C6CA-297F-FB45-84B1-FDB31B633219}"/>
              </a:ext>
            </a:extLst>
          </p:cNvPr>
          <p:cNvSpPr txBox="1"/>
          <p:nvPr/>
        </p:nvSpPr>
        <p:spPr>
          <a:xfrm>
            <a:off x="3414989" y="6096409"/>
            <a:ext cx="436666" cy="307777"/>
          </a:xfrm>
          <a:prstGeom prst="rect">
            <a:avLst/>
          </a:prstGeom>
          <a:noFill/>
        </p:spPr>
        <p:txBody>
          <a:bodyPr wrap="square" rtlCol="0">
            <a:spAutoFit/>
          </a:bodyPr>
          <a:lstStyle/>
          <a:p>
            <a:r>
              <a:rPr lang="en-US" altLang="zh-CN" sz="1400" dirty="0"/>
              <a:t>B</a:t>
            </a:r>
            <a:endParaRPr lang="en-US" sz="1400" dirty="0"/>
          </a:p>
        </p:txBody>
      </p:sp>
    </p:spTree>
    <p:extLst>
      <p:ext uri="{BB962C8B-B14F-4D97-AF65-F5344CB8AC3E}">
        <p14:creationId xmlns:p14="http://schemas.microsoft.com/office/powerpoint/2010/main" val="4259830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DF0A6D50-DC69-4846-B3B6-621EAFD43382}"/>
              </a:ext>
            </a:extLst>
          </p:cNvPr>
          <p:cNvSpPr txBox="1"/>
          <p:nvPr/>
        </p:nvSpPr>
        <p:spPr>
          <a:xfrm>
            <a:off x="166604" y="136846"/>
            <a:ext cx="6691396" cy="523220"/>
          </a:xfrm>
          <a:prstGeom prst="rect">
            <a:avLst/>
          </a:prstGeom>
          <a:noFill/>
        </p:spPr>
        <p:txBody>
          <a:bodyPr wrap="square" rtlCol="0">
            <a:spAutoFit/>
          </a:bodyPr>
          <a:lstStyle/>
          <a:p>
            <a:r>
              <a:rPr lang="en-US" altLang="zh-CN" sz="1400" b="1" dirty="0"/>
              <a:t>Figure</a:t>
            </a:r>
            <a:r>
              <a:rPr lang="zh-CN" altLang="en-US" sz="1400" b="1" dirty="0"/>
              <a:t> </a:t>
            </a:r>
            <a:r>
              <a:rPr lang="en-US" altLang="zh-CN" sz="1400" b="1" dirty="0"/>
              <a:t>S4</a:t>
            </a:r>
            <a:r>
              <a:rPr lang="en-HK" altLang="zh-CN" sz="1400" b="1" dirty="0"/>
              <a:t>	</a:t>
            </a:r>
            <a:r>
              <a:rPr lang="en-US" sz="1400" dirty="0"/>
              <a:t>The biological process term in GO analysis of the DEGs in non-decidualized ESCs locating in (A) IS 4.5 and (B) IS 5.5 </a:t>
            </a:r>
            <a:r>
              <a:rPr lang="en-US" sz="1400" dirty="0" err="1"/>
              <a:t>dpc</a:t>
            </a:r>
            <a:r>
              <a:rPr lang="en-US" sz="1400" dirty="0"/>
              <a:t>. </a:t>
            </a:r>
            <a:r>
              <a:rPr lang="en-US" altLang="zh-CN" sz="1400" dirty="0"/>
              <a:t>	</a:t>
            </a:r>
            <a:endParaRPr lang="en-US" sz="1400" dirty="0"/>
          </a:p>
        </p:txBody>
      </p:sp>
      <p:sp>
        <p:nvSpPr>
          <p:cNvPr id="5" name="TextBox 4">
            <a:extLst>
              <a:ext uri="{FF2B5EF4-FFF2-40B4-BE49-F238E27FC236}">
                <a16:creationId xmlns="" xmlns:a16="http://schemas.microsoft.com/office/drawing/2014/main" id="{B8760CEF-96AD-9C4B-8380-5E1AE2C5948F}"/>
              </a:ext>
            </a:extLst>
          </p:cNvPr>
          <p:cNvSpPr txBox="1"/>
          <p:nvPr/>
        </p:nvSpPr>
        <p:spPr>
          <a:xfrm>
            <a:off x="2672435" y="6497646"/>
            <a:ext cx="1354650" cy="246221"/>
          </a:xfrm>
          <a:prstGeom prst="rect">
            <a:avLst/>
          </a:prstGeom>
          <a:noFill/>
        </p:spPr>
        <p:txBody>
          <a:bodyPr wrap="square" rtlCol="0">
            <a:spAutoFit/>
          </a:bodyPr>
          <a:lstStyle/>
          <a:p>
            <a:pPr algn="ctr"/>
            <a:r>
              <a:rPr lang="en-US" altLang="zh-CN" sz="1000" b="1" dirty="0">
                <a:cs typeface="Times New Roman" panose="02020603050405020304" pitchFamily="18" charset="0"/>
              </a:rPr>
              <a:t>IS 5.5dpc</a:t>
            </a:r>
            <a:endParaRPr lang="en-US" sz="1000" b="1" dirty="0">
              <a:cs typeface="Times New Roman" panose="02020603050405020304" pitchFamily="18" charset="0"/>
            </a:endParaRPr>
          </a:p>
        </p:txBody>
      </p:sp>
      <p:sp>
        <p:nvSpPr>
          <p:cNvPr id="6" name="TextBox 5">
            <a:extLst>
              <a:ext uri="{FF2B5EF4-FFF2-40B4-BE49-F238E27FC236}">
                <a16:creationId xmlns="" xmlns:a16="http://schemas.microsoft.com/office/drawing/2014/main" id="{29C68977-2CDF-3041-B0C6-AA7BA1244BD2}"/>
              </a:ext>
            </a:extLst>
          </p:cNvPr>
          <p:cNvSpPr txBox="1"/>
          <p:nvPr/>
        </p:nvSpPr>
        <p:spPr>
          <a:xfrm>
            <a:off x="2677490" y="3522838"/>
            <a:ext cx="1344541" cy="246221"/>
          </a:xfrm>
          <a:prstGeom prst="rect">
            <a:avLst/>
          </a:prstGeom>
          <a:noFill/>
        </p:spPr>
        <p:txBody>
          <a:bodyPr wrap="square" rtlCol="0">
            <a:spAutoFit/>
          </a:bodyPr>
          <a:lstStyle/>
          <a:p>
            <a:pPr algn="ctr"/>
            <a:r>
              <a:rPr lang="en-US" altLang="zh-CN" sz="1000" b="1" dirty="0"/>
              <a:t>IS 4.5dpc</a:t>
            </a:r>
            <a:endParaRPr lang="en-US" sz="1000" b="1" dirty="0"/>
          </a:p>
        </p:txBody>
      </p:sp>
      <p:pic>
        <p:nvPicPr>
          <p:cNvPr id="7" name="Picture 6">
            <a:extLst>
              <a:ext uri="{FF2B5EF4-FFF2-40B4-BE49-F238E27FC236}">
                <a16:creationId xmlns="" xmlns:a16="http://schemas.microsoft.com/office/drawing/2014/main" id="{EDEF57A4-F278-5A47-BC64-83498E0691A6}"/>
              </a:ext>
            </a:extLst>
          </p:cNvPr>
          <p:cNvPicPr>
            <a:picLocks noChangeAspect="1"/>
          </p:cNvPicPr>
          <p:nvPr/>
        </p:nvPicPr>
        <p:blipFill rotWithShape="1">
          <a:blip r:embed="rId3"/>
          <a:srcRect t="4465"/>
          <a:stretch/>
        </p:blipFill>
        <p:spPr>
          <a:xfrm>
            <a:off x="819749" y="1102205"/>
            <a:ext cx="5334258" cy="2420633"/>
          </a:xfrm>
          <a:prstGeom prst="rect">
            <a:avLst/>
          </a:prstGeom>
        </p:spPr>
      </p:pic>
      <p:pic>
        <p:nvPicPr>
          <p:cNvPr id="11" name="Picture 10">
            <a:extLst>
              <a:ext uri="{FF2B5EF4-FFF2-40B4-BE49-F238E27FC236}">
                <a16:creationId xmlns="" xmlns:a16="http://schemas.microsoft.com/office/drawing/2014/main" id="{8832DA12-08A0-154F-B442-A49501C7BD63}"/>
              </a:ext>
            </a:extLst>
          </p:cNvPr>
          <p:cNvPicPr>
            <a:picLocks noChangeAspect="1"/>
          </p:cNvPicPr>
          <p:nvPr/>
        </p:nvPicPr>
        <p:blipFill rotWithShape="1">
          <a:blip r:embed="rId4"/>
          <a:srcRect t="4910"/>
          <a:stretch/>
        </p:blipFill>
        <p:spPr>
          <a:xfrm>
            <a:off x="843943" y="4226118"/>
            <a:ext cx="4954317" cy="2271528"/>
          </a:xfrm>
          <a:prstGeom prst="rect">
            <a:avLst/>
          </a:prstGeom>
        </p:spPr>
      </p:pic>
      <p:sp>
        <p:nvSpPr>
          <p:cNvPr id="12" name="TextBox 11">
            <a:extLst>
              <a:ext uri="{FF2B5EF4-FFF2-40B4-BE49-F238E27FC236}">
                <a16:creationId xmlns="" xmlns:a16="http://schemas.microsoft.com/office/drawing/2014/main" id="{1604C3EB-4902-A644-A9E5-15A0BD5E9003}"/>
              </a:ext>
            </a:extLst>
          </p:cNvPr>
          <p:cNvSpPr txBox="1"/>
          <p:nvPr/>
        </p:nvSpPr>
        <p:spPr>
          <a:xfrm>
            <a:off x="221468" y="716035"/>
            <a:ext cx="433689" cy="307777"/>
          </a:xfrm>
          <a:prstGeom prst="rect">
            <a:avLst/>
          </a:prstGeom>
          <a:noFill/>
        </p:spPr>
        <p:txBody>
          <a:bodyPr wrap="square" rtlCol="0">
            <a:spAutoFit/>
          </a:bodyPr>
          <a:lstStyle/>
          <a:p>
            <a:r>
              <a:rPr lang="en-US" altLang="zh-CN" sz="1400" dirty="0"/>
              <a:t>A</a:t>
            </a:r>
            <a:endParaRPr lang="en-US" sz="1400" dirty="0"/>
          </a:p>
        </p:txBody>
      </p:sp>
      <p:sp>
        <p:nvSpPr>
          <p:cNvPr id="14" name="TextBox 13">
            <a:extLst>
              <a:ext uri="{FF2B5EF4-FFF2-40B4-BE49-F238E27FC236}">
                <a16:creationId xmlns="" xmlns:a16="http://schemas.microsoft.com/office/drawing/2014/main" id="{7600EFBC-0133-1842-A774-C1B847D8F382}"/>
              </a:ext>
            </a:extLst>
          </p:cNvPr>
          <p:cNvSpPr txBox="1"/>
          <p:nvPr/>
        </p:nvSpPr>
        <p:spPr>
          <a:xfrm>
            <a:off x="221468" y="3932684"/>
            <a:ext cx="433689" cy="307777"/>
          </a:xfrm>
          <a:prstGeom prst="rect">
            <a:avLst/>
          </a:prstGeom>
          <a:noFill/>
        </p:spPr>
        <p:txBody>
          <a:bodyPr wrap="square" rtlCol="0">
            <a:spAutoFit/>
          </a:bodyPr>
          <a:lstStyle/>
          <a:p>
            <a:r>
              <a:rPr lang="en-US" altLang="zh-CN" sz="1400" dirty="0"/>
              <a:t>B</a:t>
            </a:r>
            <a:endParaRPr lang="en-US" sz="1400" dirty="0"/>
          </a:p>
        </p:txBody>
      </p:sp>
    </p:spTree>
    <p:extLst>
      <p:ext uri="{BB962C8B-B14F-4D97-AF65-F5344CB8AC3E}">
        <p14:creationId xmlns:p14="http://schemas.microsoft.com/office/powerpoint/2010/main" val="221694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with low confidence">
            <a:extLst>
              <a:ext uri="{FF2B5EF4-FFF2-40B4-BE49-F238E27FC236}">
                <a16:creationId xmlns="" xmlns:a16="http://schemas.microsoft.com/office/drawing/2014/main" id="{A0011721-0F1C-8445-95E1-175D96ED845E}"/>
              </a:ext>
            </a:extLst>
          </p:cNvPr>
          <p:cNvPicPr>
            <a:picLocks noChangeAspect="1"/>
          </p:cNvPicPr>
          <p:nvPr/>
        </p:nvPicPr>
        <p:blipFill>
          <a:blip r:embed="rId3"/>
          <a:stretch>
            <a:fillRect/>
          </a:stretch>
        </p:blipFill>
        <p:spPr>
          <a:xfrm>
            <a:off x="893184" y="582508"/>
            <a:ext cx="4680898" cy="5851123"/>
          </a:xfrm>
          <a:prstGeom prst="rect">
            <a:avLst/>
          </a:prstGeom>
        </p:spPr>
      </p:pic>
      <p:sp>
        <p:nvSpPr>
          <p:cNvPr id="21" name="TextBox 20">
            <a:extLst>
              <a:ext uri="{FF2B5EF4-FFF2-40B4-BE49-F238E27FC236}">
                <a16:creationId xmlns="" xmlns:a16="http://schemas.microsoft.com/office/drawing/2014/main" id="{F27178FA-FD6E-5046-AFB8-D0A6CD928DAE}"/>
              </a:ext>
            </a:extLst>
          </p:cNvPr>
          <p:cNvSpPr txBox="1"/>
          <p:nvPr/>
        </p:nvSpPr>
        <p:spPr>
          <a:xfrm>
            <a:off x="166604" y="163641"/>
            <a:ext cx="6691396" cy="307777"/>
          </a:xfrm>
          <a:prstGeom prst="rect">
            <a:avLst/>
          </a:prstGeom>
          <a:noFill/>
        </p:spPr>
        <p:txBody>
          <a:bodyPr wrap="square" rtlCol="0">
            <a:spAutoFit/>
          </a:bodyPr>
          <a:lstStyle/>
          <a:p>
            <a:r>
              <a:rPr lang="en-US" altLang="zh-CN" sz="1400" b="1" dirty="0"/>
              <a:t>Figure</a:t>
            </a:r>
            <a:r>
              <a:rPr lang="zh-CN" altLang="en-US" sz="1400" b="1" dirty="0"/>
              <a:t> </a:t>
            </a:r>
            <a:r>
              <a:rPr lang="en-US" altLang="zh-CN" sz="1400" b="1" dirty="0"/>
              <a:t>S5</a:t>
            </a:r>
            <a:r>
              <a:rPr lang="en-US" altLang="zh-CN" sz="1400" dirty="0"/>
              <a:t>	The</a:t>
            </a:r>
            <a:r>
              <a:rPr lang="zh-CN" altLang="en-US" sz="1400" dirty="0"/>
              <a:t> </a:t>
            </a:r>
            <a:r>
              <a:rPr lang="en-US" altLang="zh-CN" sz="1400" dirty="0"/>
              <a:t>information</a:t>
            </a:r>
            <a:r>
              <a:rPr lang="zh-CN" altLang="en-US" sz="1400" dirty="0"/>
              <a:t> </a:t>
            </a:r>
            <a:r>
              <a:rPr lang="en-US" altLang="zh-CN" sz="1400" dirty="0"/>
              <a:t>flow</a:t>
            </a:r>
            <a:r>
              <a:rPr lang="zh-CN" altLang="en-US" sz="1400" dirty="0"/>
              <a:t> </a:t>
            </a:r>
            <a:r>
              <a:rPr lang="en-US" altLang="zh-CN" sz="1400" dirty="0"/>
              <a:t>of</a:t>
            </a:r>
            <a:r>
              <a:rPr lang="zh-CN" altLang="en-US" sz="1400" dirty="0"/>
              <a:t> </a:t>
            </a:r>
            <a:r>
              <a:rPr lang="en-US" altLang="zh-CN" sz="1400" dirty="0"/>
              <a:t>all</a:t>
            </a:r>
            <a:r>
              <a:rPr lang="zh-CN" altLang="en-US" sz="1400" dirty="0"/>
              <a:t> </a:t>
            </a:r>
            <a:r>
              <a:rPr lang="en-US" altLang="zh-CN" sz="1400" dirty="0"/>
              <a:t>the</a:t>
            </a:r>
            <a:r>
              <a:rPr lang="zh-CN" altLang="en-US" sz="1400" dirty="0"/>
              <a:t> </a:t>
            </a:r>
            <a:r>
              <a:rPr lang="en-US" altLang="zh-CN" sz="1400" dirty="0"/>
              <a:t>ligand-receptor</a:t>
            </a:r>
            <a:r>
              <a:rPr lang="zh-CN" altLang="en-US" sz="1400" dirty="0"/>
              <a:t> </a:t>
            </a:r>
            <a:r>
              <a:rPr lang="en-US" altLang="zh-CN" sz="1400" dirty="0"/>
              <a:t>pairs</a:t>
            </a:r>
            <a:r>
              <a:rPr lang="zh-CN" altLang="en-US" sz="1400" dirty="0"/>
              <a:t> </a:t>
            </a:r>
            <a:r>
              <a:rPr lang="en-US" altLang="zh-CN" sz="1400" dirty="0"/>
              <a:t>between</a:t>
            </a:r>
            <a:r>
              <a:rPr lang="zh-CN" altLang="en-US" sz="1400" dirty="0"/>
              <a:t> </a:t>
            </a:r>
            <a:r>
              <a:rPr lang="en-US" altLang="zh-CN" sz="1400" dirty="0"/>
              <a:t>ESC</a:t>
            </a:r>
            <a:r>
              <a:rPr lang="zh-CN" altLang="en-US" sz="1400" dirty="0"/>
              <a:t> </a:t>
            </a:r>
            <a:r>
              <a:rPr lang="en-US" altLang="zh-CN" sz="1400" dirty="0"/>
              <a:t>and</a:t>
            </a:r>
            <a:r>
              <a:rPr lang="zh-CN" altLang="en-US" sz="1400" dirty="0"/>
              <a:t> </a:t>
            </a:r>
            <a:r>
              <a:rPr lang="en-US" altLang="zh-CN" sz="1400" dirty="0"/>
              <a:t>EEC.</a:t>
            </a:r>
            <a:r>
              <a:rPr lang="zh-CN" altLang="en-US" sz="1400" dirty="0"/>
              <a:t> </a:t>
            </a:r>
            <a:endParaRPr lang="en-US" sz="1400" dirty="0"/>
          </a:p>
        </p:txBody>
      </p:sp>
    </p:spTree>
    <p:extLst>
      <p:ext uri="{BB962C8B-B14F-4D97-AF65-F5344CB8AC3E}">
        <p14:creationId xmlns:p14="http://schemas.microsoft.com/office/powerpoint/2010/main" val="248716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scatter chart&#10;&#10;Description automatically generated">
            <a:extLst>
              <a:ext uri="{FF2B5EF4-FFF2-40B4-BE49-F238E27FC236}">
                <a16:creationId xmlns="" xmlns:a16="http://schemas.microsoft.com/office/drawing/2014/main" id="{C46A6355-EE6C-1A44-B506-7691DE2C7406}"/>
              </a:ext>
            </a:extLst>
          </p:cNvPr>
          <p:cNvPicPr>
            <a:picLocks noChangeAspect="1"/>
          </p:cNvPicPr>
          <p:nvPr/>
        </p:nvPicPr>
        <p:blipFill rotWithShape="1">
          <a:blip r:embed="rId3"/>
          <a:srcRect r="27296"/>
          <a:stretch/>
        </p:blipFill>
        <p:spPr>
          <a:xfrm>
            <a:off x="277333" y="1187738"/>
            <a:ext cx="5822013" cy="2263550"/>
          </a:xfrm>
          <a:prstGeom prst="rect">
            <a:avLst/>
          </a:prstGeom>
        </p:spPr>
      </p:pic>
      <p:sp>
        <p:nvSpPr>
          <p:cNvPr id="8" name="TextBox 7">
            <a:extLst>
              <a:ext uri="{FF2B5EF4-FFF2-40B4-BE49-F238E27FC236}">
                <a16:creationId xmlns="" xmlns:a16="http://schemas.microsoft.com/office/drawing/2014/main" id="{BBA41E5F-A098-C149-8D6E-FEADC9B6DBAA}"/>
              </a:ext>
            </a:extLst>
          </p:cNvPr>
          <p:cNvSpPr txBox="1"/>
          <p:nvPr/>
        </p:nvSpPr>
        <p:spPr>
          <a:xfrm>
            <a:off x="162825" y="550039"/>
            <a:ext cx="6499734" cy="523220"/>
          </a:xfrm>
          <a:prstGeom prst="rect">
            <a:avLst/>
          </a:prstGeom>
          <a:noFill/>
        </p:spPr>
        <p:txBody>
          <a:bodyPr wrap="square">
            <a:spAutoFit/>
          </a:bodyPr>
          <a:lstStyle/>
          <a:p>
            <a:pPr algn="just"/>
            <a:r>
              <a:rPr lang="en-US" altLang="zh-CN" sz="1400" b="1" dirty="0"/>
              <a:t>Figure</a:t>
            </a:r>
            <a:r>
              <a:rPr lang="zh-CN" altLang="en-US" sz="1400" b="1" dirty="0"/>
              <a:t> </a:t>
            </a:r>
            <a:r>
              <a:rPr lang="en-US" altLang="zh-CN" sz="1400" b="1" dirty="0"/>
              <a:t>S6	</a:t>
            </a:r>
            <a:r>
              <a:rPr lang="en-US" altLang="zh-CN" sz="1400" dirty="0"/>
              <a:t>The</a:t>
            </a:r>
            <a:r>
              <a:rPr lang="zh-CN" altLang="en-US" sz="1400" dirty="0"/>
              <a:t> </a:t>
            </a:r>
            <a:r>
              <a:rPr lang="en-US" altLang="zh-CN" sz="1400" dirty="0"/>
              <a:t>distribution</a:t>
            </a:r>
            <a:r>
              <a:rPr lang="zh-CN" altLang="en-US" sz="1400" dirty="0"/>
              <a:t> </a:t>
            </a:r>
            <a:r>
              <a:rPr lang="en-US" altLang="zh-CN" sz="1400" dirty="0"/>
              <a:t>of</a:t>
            </a:r>
            <a:r>
              <a:rPr lang="zh-CN" altLang="en-US" sz="1400" dirty="0"/>
              <a:t> </a:t>
            </a:r>
            <a:r>
              <a:rPr lang="en-US" altLang="zh-CN" sz="1400" dirty="0"/>
              <a:t>the</a:t>
            </a:r>
            <a:r>
              <a:rPr lang="zh-CN" altLang="en-US" sz="1400" dirty="0"/>
              <a:t> </a:t>
            </a:r>
            <a:r>
              <a:rPr lang="en-US" altLang="zh-CN" sz="1400" dirty="0" err="1"/>
              <a:t>uNK</a:t>
            </a:r>
            <a:r>
              <a:rPr lang="zh-CN" altLang="en-US" sz="1400" dirty="0"/>
              <a:t> </a:t>
            </a:r>
            <a:r>
              <a:rPr lang="en-US" altLang="zh-CN" sz="1400" dirty="0"/>
              <a:t>cell</a:t>
            </a:r>
            <a:r>
              <a:rPr lang="zh-CN" altLang="en-US" sz="1400" dirty="0"/>
              <a:t> </a:t>
            </a:r>
            <a:r>
              <a:rPr lang="en-US" altLang="zh-CN" sz="1400" dirty="0"/>
              <a:t>conventional</a:t>
            </a:r>
            <a:r>
              <a:rPr lang="zh-CN" altLang="en-US" sz="1400" dirty="0"/>
              <a:t> </a:t>
            </a:r>
            <a:r>
              <a:rPr lang="en-US" altLang="zh-CN" sz="1400" dirty="0"/>
              <a:t>and</a:t>
            </a:r>
            <a:r>
              <a:rPr lang="zh-CN" altLang="en-US" sz="1400" dirty="0"/>
              <a:t> </a:t>
            </a:r>
            <a:r>
              <a:rPr lang="en-US" altLang="zh-CN" sz="1400" dirty="0"/>
              <a:t>activation</a:t>
            </a:r>
            <a:r>
              <a:rPr lang="zh-CN" altLang="en-US" sz="1400" dirty="0"/>
              <a:t> </a:t>
            </a:r>
            <a:r>
              <a:rPr lang="en-US" altLang="zh-CN" sz="1400" dirty="0"/>
              <a:t>markers</a:t>
            </a:r>
            <a:r>
              <a:rPr lang="zh-CN" altLang="en-US" sz="1400" dirty="0"/>
              <a:t> </a:t>
            </a:r>
            <a:r>
              <a:rPr lang="en-US" altLang="zh-CN" sz="1400" dirty="0"/>
              <a:t>in</a:t>
            </a:r>
            <a:r>
              <a:rPr lang="zh-CN" altLang="en-US" sz="1400" dirty="0"/>
              <a:t> </a:t>
            </a:r>
            <a:r>
              <a:rPr lang="en-US" altLang="zh-CN" sz="1400" dirty="0"/>
              <a:t>early</a:t>
            </a:r>
            <a:r>
              <a:rPr lang="zh-CN" altLang="en-US" sz="1400" dirty="0"/>
              <a:t> </a:t>
            </a:r>
            <a:r>
              <a:rPr lang="en-US" altLang="zh-CN" sz="1400" dirty="0"/>
              <a:t>pregnant</a:t>
            </a:r>
            <a:r>
              <a:rPr lang="zh-CN" altLang="en-US" sz="1400" dirty="0"/>
              <a:t> </a:t>
            </a:r>
            <a:r>
              <a:rPr lang="en-US" altLang="zh-CN" sz="1400" dirty="0"/>
              <a:t>mouse</a:t>
            </a:r>
            <a:r>
              <a:rPr lang="zh-CN" altLang="en-US" sz="1400" dirty="0"/>
              <a:t> </a:t>
            </a:r>
            <a:r>
              <a:rPr lang="en-US" altLang="zh-CN" sz="1400" dirty="0"/>
              <a:t>uterus</a:t>
            </a:r>
            <a:endParaRPr lang="en-US" sz="1400" dirty="0"/>
          </a:p>
        </p:txBody>
      </p:sp>
      <p:pic>
        <p:nvPicPr>
          <p:cNvPr id="9" name="Picture 8" descr="Chart, scatter chart&#10;&#10;Description automatically generated">
            <a:extLst>
              <a:ext uri="{FF2B5EF4-FFF2-40B4-BE49-F238E27FC236}">
                <a16:creationId xmlns="" xmlns:a16="http://schemas.microsoft.com/office/drawing/2014/main" id="{F831946F-430D-214B-A06D-AABEAE0CFCA6}"/>
              </a:ext>
            </a:extLst>
          </p:cNvPr>
          <p:cNvPicPr>
            <a:picLocks noChangeAspect="1"/>
          </p:cNvPicPr>
          <p:nvPr/>
        </p:nvPicPr>
        <p:blipFill rotWithShape="1">
          <a:blip r:embed="rId4"/>
          <a:srcRect l="671" t="13297" r="27327" b="-13407"/>
          <a:stretch/>
        </p:blipFill>
        <p:spPr>
          <a:xfrm>
            <a:off x="329642" y="4669597"/>
            <a:ext cx="5917225" cy="2056764"/>
          </a:xfrm>
          <a:prstGeom prst="rect">
            <a:avLst/>
          </a:prstGeom>
        </p:spPr>
      </p:pic>
      <p:sp>
        <p:nvSpPr>
          <p:cNvPr id="10" name="TextBox 9">
            <a:extLst>
              <a:ext uri="{FF2B5EF4-FFF2-40B4-BE49-F238E27FC236}">
                <a16:creationId xmlns="" xmlns:a16="http://schemas.microsoft.com/office/drawing/2014/main" id="{63CCC71D-57E1-7547-BB4B-DC7EB0205CBC}"/>
              </a:ext>
            </a:extLst>
          </p:cNvPr>
          <p:cNvSpPr txBox="1"/>
          <p:nvPr/>
        </p:nvSpPr>
        <p:spPr>
          <a:xfrm>
            <a:off x="162825" y="3655637"/>
            <a:ext cx="6499735" cy="523220"/>
          </a:xfrm>
          <a:prstGeom prst="rect">
            <a:avLst/>
          </a:prstGeom>
          <a:noFill/>
        </p:spPr>
        <p:txBody>
          <a:bodyPr wrap="square">
            <a:spAutoFit/>
          </a:bodyPr>
          <a:lstStyle/>
          <a:p>
            <a:pPr algn="just"/>
            <a:r>
              <a:rPr lang="en-US" altLang="zh-CN" sz="1400" b="1" dirty="0"/>
              <a:t>Figure</a:t>
            </a:r>
            <a:r>
              <a:rPr lang="zh-CN" altLang="en-US" sz="1400" b="1" dirty="0"/>
              <a:t> </a:t>
            </a:r>
            <a:r>
              <a:rPr lang="en-US" altLang="zh-CN" sz="1400" b="1" dirty="0"/>
              <a:t>S7	</a:t>
            </a:r>
            <a:r>
              <a:rPr lang="en-US" altLang="zh-CN" sz="1400" dirty="0"/>
              <a:t>The</a:t>
            </a:r>
            <a:r>
              <a:rPr lang="zh-CN" altLang="en-US" sz="1400" dirty="0"/>
              <a:t> </a:t>
            </a:r>
            <a:r>
              <a:rPr lang="en-US" altLang="zh-CN" sz="1400" dirty="0"/>
              <a:t>distribution</a:t>
            </a:r>
            <a:r>
              <a:rPr lang="zh-CN" altLang="en-US" sz="1400" dirty="0"/>
              <a:t> </a:t>
            </a:r>
            <a:r>
              <a:rPr lang="en-US" altLang="zh-CN" sz="1400" dirty="0"/>
              <a:t>of</a:t>
            </a:r>
            <a:r>
              <a:rPr lang="zh-CN" altLang="en-US" sz="1400" dirty="0"/>
              <a:t> </a:t>
            </a:r>
            <a:r>
              <a:rPr lang="en-US" altLang="zh-CN" sz="1400" dirty="0"/>
              <a:t>the</a:t>
            </a:r>
            <a:r>
              <a:rPr lang="zh-CN" altLang="en-US" sz="1400" dirty="0"/>
              <a:t> </a:t>
            </a:r>
            <a:r>
              <a:rPr lang="en-US" altLang="zh-CN" sz="1400" dirty="0"/>
              <a:t>subgroup</a:t>
            </a:r>
            <a:r>
              <a:rPr lang="zh-CN" altLang="en-US" sz="1400" dirty="0"/>
              <a:t> </a:t>
            </a:r>
            <a:r>
              <a:rPr lang="en-US" altLang="zh-CN" sz="1400" dirty="0"/>
              <a:t>markers</a:t>
            </a:r>
            <a:r>
              <a:rPr lang="zh-CN" altLang="en-US" sz="1400" dirty="0"/>
              <a:t> </a:t>
            </a:r>
            <a:r>
              <a:rPr lang="en-US" altLang="zh-CN" sz="1400" dirty="0"/>
              <a:t>in</a:t>
            </a:r>
            <a:r>
              <a:rPr lang="zh-CN" altLang="en-US" sz="1400" dirty="0"/>
              <a:t> </a:t>
            </a:r>
            <a:r>
              <a:rPr lang="en-US" altLang="zh-CN" sz="1400" dirty="0" err="1"/>
              <a:t>uNK</a:t>
            </a:r>
            <a:r>
              <a:rPr lang="zh-CN" altLang="en-US" sz="1400" dirty="0"/>
              <a:t> </a:t>
            </a:r>
            <a:r>
              <a:rPr lang="en-US" altLang="zh-CN" sz="1400" dirty="0"/>
              <a:t>cell</a:t>
            </a:r>
            <a:r>
              <a:rPr lang="zh-CN" altLang="en-US" sz="1400" dirty="0"/>
              <a:t> </a:t>
            </a:r>
            <a:r>
              <a:rPr lang="en-US" altLang="zh-CN" sz="1400" dirty="0"/>
              <a:t>during</a:t>
            </a:r>
            <a:r>
              <a:rPr lang="zh-CN" altLang="en-US" sz="1400" dirty="0"/>
              <a:t> </a:t>
            </a:r>
            <a:r>
              <a:rPr lang="en-US" altLang="zh-CN" sz="1400" dirty="0"/>
              <a:t>embryo</a:t>
            </a:r>
            <a:r>
              <a:rPr lang="zh-CN" altLang="en-US" sz="1400" dirty="0"/>
              <a:t> </a:t>
            </a:r>
            <a:r>
              <a:rPr lang="en-US" altLang="zh-CN" sz="1400" dirty="0"/>
              <a:t>implantation</a:t>
            </a:r>
            <a:r>
              <a:rPr lang="zh-CN" altLang="en-US" sz="1400" dirty="0"/>
              <a:t> </a:t>
            </a:r>
            <a:r>
              <a:rPr lang="en-US" altLang="zh-CN" sz="1400" dirty="0"/>
              <a:t>in</a:t>
            </a:r>
            <a:r>
              <a:rPr lang="zh-CN" altLang="en-US" sz="1400" dirty="0"/>
              <a:t> </a:t>
            </a:r>
            <a:r>
              <a:rPr lang="en-US" altLang="zh-CN" sz="1400" dirty="0"/>
              <a:t>mouse</a:t>
            </a:r>
            <a:r>
              <a:rPr lang="zh-CN" altLang="en-US" sz="1400" dirty="0"/>
              <a:t> </a:t>
            </a:r>
            <a:r>
              <a:rPr lang="en-US" altLang="zh-CN" sz="1400" dirty="0"/>
              <a:t>uterus.</a:t>
            </a:r>
            <a:r>
              <a:rPr lang="zh-CN" altLang="en-US" sz="1400" dirty="0"/>
              <a:t> </a:t>
            </a:r>
            <a:endParaRPr lang="en-US" sz="1400" dirty="0"/>
          </a:p>
        </p:txBody>
      </p:sp>
      <p:sp>
        <p:nvSpPr>
          <p:cNvPr id="11" name="TextBox 10">
            <a:extLst>
              <a:ext uri="{FF2B5EF4-FFF2-40B4-BE49-F238E27FC236}">
                <a16:creationId xmlns="" xmlns:a16="http://schemas.microsoft.com/office/drawing/2014/main" id="{63196FDD-4153-4B42-9B4F-5FBCE4BB9E59}"/>
              </a:ext>
            </a:extLst>
          </p:cNvPr>
          <p:cNvSpPr txBox="1"/>
          <p:nvPr/>
        </p:nvSpPr>
        <p:spPr>
          <a:xfrm>
            <a:off x="1336076" y="4293336"/>
            <a:ext cx="735496" cy="307777"/>
          </a:xfrm>
          <a:prstGeom prst="rect">
            <a:avLst/>
          </a:prstGeom>
          <a:noFill/>
        </p:spPr>
        <p:txBody>
          <a:bodyPr wrap="square" rtlCol="0">
            <a:spAutoFit/>
          </a:bodyPr>
          <a:lstStyle/>
          <a:p>
            <a:r>
              <a:rPr lang="en-US" altLang="zh-CN" sz="1400" b="1" dirty="0">
                <a:cs typeface="Times New Roman" panose="02020603050405020304" pitchFamily="18" charset="0"/>
              </a:rPr>
              <a:t>Itga1</a:t>
            </a:r>
            <a:endParaRPr lang="en-US" sz="1400" b="1" dirty="0">
              <a:cs typeface="Times New Roman" panose="02020603050405020304" pitchFamily="18" charset="0"/>
            </a:endParaRPr>
          </a:p>
        </p:txBody>
      </p:sp>
      <p:sp>
        <p:nvSpPr>
          <p:cNvPr id="12" name="TextBox 11">
            <a:extLst>
              <a:ext uri="{FF2B5EF4-FFF2-40B4-BE49-F238E27FC236}">
                <a16:creationId xmlns="" xmlns:a16="http://schemas.microsoft.com/office/drawing/2014/main" id="{0AA08F55-40C3-EC4B-882B-485EB77D1513}"/>
              </a:ext>
            </a:extLst>
          </p:cNvPr>
          <p:cNvSpPr txBox="1"/>
          <p:nvPr/>
        </p:nvSpPr>
        <p:spPr>
          <a:xfrm>
            <a:off x="3266335" y="4293335"/>
            <a:ext cx="735496" cy="307777"/>
          </a:xfrm>
          <a:prstGeom prst="rect">
            <a:avLst/>
          </a:prstGeom>
          <a:noFill/>
        </p:spPr>
        <p:txBody>
          <a:bodyPr wrap="square" rtlCol="0">
            <a:spAutoFit/>
          </a:bodyPr>
          <a:lstStyle/>
          <a:p>
            <a:r>
              <a:rPr lang="en-US" altLang="zh-CN" sz="1400" b="1" dirty="0">
                <a:cs typeface="Times New Roman" panose="02020603050405020304" pitchFamily="18" charset="0"/>
              </a:rPr>
              <a:t>Itga2</a:t>
            </a:r>
            <a:endParaRPr lang="en-US" sz="1400" b="1" dirty="0">
              <a:cs typeface="Times New Roman" panose="02020603050405020304" pitchFamily="18" charset="0"/>
            </a:endParaRPr>
          </a:p>
        </p:txBody>
      </p:sp>
      <p:sp>
        <p:nvSpPr>
          <p:cNvPr id="13" name="TextBox 12">
            <a:extLst>
              <a:ext uri="{FF2B5EF4-FFF2-40B4-BE49-F238E27FC236}">
                <a16:creationId xmlns="" xmlns:a16="http://schemas.microsoft.com/office/drawing/2014/main" id="{980C7305-ADF9-8245-9986-8B04F9E2933C}"/>
              </a:ext>
            </a:extLst>
          </p:cNvPr>
          <p:cNvSpPr txBox="1"/>
          <p:nvPr/>
        </p:nvSpPr>
        <p:spPr>
          <a:xfrm>
            <a:off x="4896964" y="4293334"/>
            <a:ext cx="1254690" cy="307777"/>
          </a:xfrm>
          <a:prstGeom prst="rect">
            <a:avLst/>
          </a:prstGeom>
          <a:noFill/>
        </p:spPr>
        <p:txBody>
          <a:bodyPr wrap="square" rtlCol="0">
            <a:spAutoFit/>
          </a:bodyPr>
          <a:lstStyle/>
          <a:p>
            <a:r>
              <a:rPr lang="en-US" altLang="zh-CN" sz="1400" b="1" dirty="0">
                <a:cs typeface="Times New Roman" panose="02020603050405020304" pitchFamily="18" charset="0"/>
              </a:rPr>
              <a:t>Itga1_Itga2</a:t>
            </a:r>
            <a:endParaRPr lang="en-US" sz="1400" b="1" dirty="0">
              <a:cs typeface="Times New Roman" panose="02020603050405020304" pitchFamily="18" charset="0"/>
            </a:endParaRPr>
          </a:p>
        </p:txBody>
      </p:sp>
    </p:spTree>
    <p:extLst>
      <p:ext uri="{BB962C8B-B14F-4D97-AF65-F5344CB8AC3E}">
        <p14:creationId xmlns:p14="http://schemas.microsoft.com/office/powerpoint/2010/main" val="4189498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 xmlns:a16="http://schemas.microsoft.com/office/drawing/2014/main" id="{E03A7549-938E-E243-9675-35A44F9653EF}"/>
              </a:ext>
            </a:extLst>
          </p:cNvPr>
          <p:cNvSpPr txBox="1"/>
          <p:nvPr/>
        </p:nvSpPr>
        <p:spPr>
          <a:xfrm>
            <a:off x="233606" y="5557897"/>
            <a:ext cx="6233816" cy="307777"/>
          </a:xfrm>
          <a:prstGeom prst="rect">
            <a:avLst/>
          </a:prstGeom>
          <a:noFill/>
        </p:spPr>
        <p:txBody>
          <a:bodyPr wrap="square">
            <a:spAutoFit/>
          </a:bodyPr>
          <a:lstStyle/>
          <a:p>
            <a:r>
              <a:rPr lang="en-US" altLang="zh-CN" sz="1400" b="1" dirty="0"/>
              <a:t>Figure</a:t>
            </a:r>
            <a:r>
              <a:rPr lang="zh-CN" altLang="en-US" sz="1400" b="1" dirty="0"/>
              <a:t> </a:t>
            </a:r>
            <a:r>
              <a:rPr lang="en-US" altLang="zh-CN" sz="1400" b="1"/>
              <a:t>S9</a:t>
            </a:r>
            <a:r>
              <a:rPr lang="en-US" altLang="zh-CN" sz="1400" b="1" dirty="0"/>
              <a:t>	</a:t>
            </a:r>
            <a:r>
              <a:rPr lang="en-US" altLang="zh-CN" sz="1400" dirty="0"/>
              <a:t>The</a:t>
            </a:r>
            <a:r>
              <a:rPr lang="zh-CN" altLang="en-US" sz="1400" dirty="0"/>
              <a:t> </a:t>
            </a:r>
            <a:r>
              <a:rPr lang="en-US" altLang="zh-CN" sz="1400" dirty="0"/>
              <a:t>phenotype</a:t>
            </a:r>
            <a:r>
              <a:rPr lang="zh-CN" altLang="en-US" sz="1400" dirty="0"/>
              <a:t> </a:t>
            </a:r>
            <a:r>
              <a:rPr lang="en-US" altLang="zh-CN" sz="1400" dirty="0"/>
              <a:t>markers</a:t>
            </a:r>
            <a:r>
              <a:rPr lang="zh-CN" altLang="en-US" sz="1400" dirty="0"/>
              <a:t> </a:t>
            </a:r>
            <a:r>
              <a:rPr lang="en-US" altLang="zh-CN" sz="1400" dirty="0"/>
              <a:t>of</a:t>
            </a:r>
            <a:r>
              <a:rPr lang="zh-CN" altLang="en-US" sz="1400" dirty="0"/>
              <a:t> </a:t>
            </a:r>
            <a:r>
              <a:rPr lang="en-US" altLang="zh-CN" sz="1400" dirty="0"/>
              <a:t>B</a:t>
            </a:r>
            <a:r>
              <a:rPr lang="zh-CN" altLang="en-US" sz="1400" dirty="0"/>
              <a:t> </a:t>
            </a:r>
            <a:r>
              <a:rPr lang="en-US" altLang="zh-CN" sz="1400" dirty="0"/>
              <a:t>cell</a:t>
            </a:r>
            <a:r>
              <a:rPr lang="zh-CN" altLang="en-US" sz="1400" dirty="0"/>
              <a:t> </a:t>
            </a:r>
            <a:r>
              <a:rPr lang="en-US" altLang="zh-CN" sz="1400" dirty="0"/>
              <a:t>in</a:t>
            </a:r>
            <a:r>
              <a:rPr lang="zh-CN" altLang="en-US" sz="1400" dirty="0"/>
              <a:t> </a:t>
            </a:r>
            <a:r>
              <a:rPr lang="en-US" altLang="zh-CN" sz="1400" dirty="0"/>
              <a:t>early</a:t>
            </a:r>
            <a:r>
              <a:rPr lang="zh-CN" altLang="en-US" sz="1400" dirty="0"/>
              <a:t> </a:t>
            </a:r>
            <a:r>
              <a:rPr lang="en-US" altLang="zh-CN" sz="1400" dirty="0"/>
              <a:t>pregnant</a:t>
            </a:r>
            <a:r>
              <a:rPr lang="zh-CN" altLang="en-US" sz="1400" dirty="0"/>
              <a:t> </a:t>
            </a:r>
            <a:r>
              <a:rPr lang="en-US" altLang="zh-CN" sz="1400" dirty="0"/>
              <a:t>mouse</a:t>
            </a:r>
            <a:r>
              <a:rPr lang="zh-CN" altLang="en-US" sz="1400" dirty="0"/>
              <a:t> </a:t>
            </a:r>
            <a:r>
              <a:rPr lang="en-US" altLang="zh-CN" sz="1400" dirty="0"/>
              <a:t>uterus.</a:t>
            </a:r>
            <a:r>
              <a:rPr lang="zh-CN" altLang="en-US" sz="1400" dirty="0"/>
              <a:t>  </a:t>
            </a:r>
            <a:endParaRPr lang="en-US" sz="1400" dirty="0"/>
          </a:p>
        </p:txBody>
      </p:sp>
      <p:pic>
        <p:nvPicPr>
          <p:cNvPr id="7" name="Picture 6" descr="Diagram&#10;&#10;Description automatically generated">
            <a:extLst>
              <a:ext uri="{FF2B5EF4-FFF2-40B4-BE49-F238E27FC236}">
                <a16:creationId xmlns="" xmlns:a16="http://schemas.microsoft.com/office/drawing/2014/main" id="{DD8D50ED-3000-3A40-A808-8005707C11F9}"/>
              </a:ext>
            </a:extLst>
          </p:cNvPr>
          <p:cNvPicPr>
            <a:picLocks noChangeAspect="1"/>
          </p:cNvPicPr>
          <p:nvPr/>
        </p:nvPicPr>
        <p:blipFill>
          <a:blip r:embed="rId3"/>
          <a:stretch>
            <a:fillRect/>
          </a:stretch>
        </p:blipFill>
        <p:spPr>
          <a:xfrm rot="5400000">
            <a:off x="1948239" y="4781758"/>
            <a:ext cx="3195122" cy="5591464"/>
          </a:xfrm>
          <a:prstGeom prst="rect">
            <a:avLst/>
          </a:prstGeom>
        </p:spPr>
      </p:pic>
      <p:sp>
        <p:nvSpPr>
          <p:cNvPr id="18" name="TextBox 17">
            <a:extLst>
              <a:ext uri="{FF2B5EF4-FFF2-40B4-BE49-F238E27FC236}">
                <a16:creationId xmlns="" xmlns:a16="http://schemas.microsoft.com/office/drawing/2014/main" id="{B186EC5F-C39E-BB4C-BF64-95C6E8F75204}"/>
              </a:ext>
            </a:extLst>
          </p:cNvPr>
          <p:cNvSpPr txBox="1"/>
          <p:nvPr/>
        </p:nvSpPr>
        <p:spPr>
          <a:xfrm>
            <a:off x="123875" y="769059"/>
            <a:ext cx="543268" cy="369332"/>
          </a:xfrm>
          <a:prstGeom prst="rect">
            <a:avLst/>
          </a:prstGeom>
          <a:noFill/>
        </p:spPr>
        <p:txBody>
          <a:bodyPr wrap="square" rtlCol="0">
            <a:spAutoFit/>
          </a:bodyPr>
          <a:lstStyle/>
          <a:p>
            <a:r>
              <a:rPr lang="en-US" altLang="zh-CN" dirty="0"/>
              <a:t>A</a:t>
            </a:r>
            <a:endParaRPr lang="en-US" dirty="0"/>
          </a:p>
        </p:txBody>
      </p:sp>
      <p:sp>
        <p:nvSpPr>
          <p:cNvPr id="19" name="TextBox 18">
            <a:extLst>
              <a:ext uri="{FF2B5EF4-FFF2-40B4-BE49-F238E27FC236}">
                <a16:creationId xmlns="" xmlns:a16="http://schemas.microsoft.com/office/drawing/2014/main" id="{84E9A98F-26B3-1347-8038-B376387F8092}"/>
              </a:ext>
            </a:extLst>
          </p:cNvPr>
          <p:cNvSpPr txBox="1"/>
          <p:nvPr/>
        </p:nvSpPr>
        <p:spPr>
          <a:xfrm>
            <a:off x="233606" y="351560"/>
            <a:ext cx="6390788" cy="307777"/>
          </a:xfrm>
          <a:prstGeom prst="rect">
            <a:avLst/>
          </a:prstGeom>
          <a:noFill/>
        </p:spPr>
        <p:txBody>
          <a:bodyPr wrap="square">
            <a:spAutoFit/>
          </a:bodyPr>
          <a:lstStyle/>
          <a:p>
            <a:r>
              <a:rPr lang="en-US" altLang="zh-CN" sz="1400" b="1" dirty="0"/>
              <a:t>Figure</a:t>
            </a:r>
            <a:r>
              <a:rPr lang="zh-CN" altLang="en-US" sz="1400" b="1" dirty="0"/>
              <a:t> </a:t>
            </a:r>
            <a:r>
              <a:rPr lang="en-US" altLang="zh-CN" sz="1400" b="1" dirty="0"/>
              <a:t>S8	</a:t>
            </a:r>
            <a:r>
              <a:rPr lang="en-US" altLang="zh-CN" sz="1400" dirty="0"/>
              <a:t>The</a:t>
            </a:r>
            <a:r>
              <a:rPr lang="zh-CN" altLang="en-US" sz="1400" dirty="0"/>
              <a:t> </a:t>
            </a:r>
            <a:r>
              <a:rPr lang="en-US" altLang="zh-CN" sz="1400" dirty="0"/>
              <a:t>phenotype</a:t>
            </a:r>
            <a:r>
              <a:rPr lang="zh-CN" altLang="en-US" sz="1400" dirty="0"/>
              <a:t> </a:t>
            </a:r>
            <a:r>
              <a:rPr lang="en-US" altLang="zh-CN" sz="1400" dirty="0"/>
              <a:t>markers</a:t>
            </a:r>
            <a:r>
              <a:rPr lang="zh-CN" altLang="en-US" sz="1400" dirty="0"/>
              <a:t> </a:t>
            </a:r>
            <a:r>
              <a:rPr lang="en-US" altLang="zh-CN" sz="1400" dirty="0"/>
              <a:t>of</a:t>
            </a:r>
            <a:r>
              <a:rPr lang="zh-CN" altLang="en-US" sz="1400" dirty="0"/>
              <a:t> </a:t>
            </a:r>
            <a:r>
              <a:rPr lang="en-US" altLang="zh-CN" sz="1400" dirty="0"/>
              <a:t>macrophage</a:t>
            </a:r>
            <a:r>
              <a:rPr lang="zh-CN" altLang="en-US" sz="1400" dirty="0"/>
              <a:t> </a:t>
            </a:r>
            <a:r>
              <a:rPr lang="en-US" altLang="zh-CN" sz="1400" dirty="0"/>
              <a:t>in</a:t>
            </a:r>
            <a:r>
              <a:rPr lang="zh-CN" altLang="en-US" sz="1400" dirty="0"/>
              <a:t> </a:t>
            </a:r>
            <a:r>
              <a:rPr lang="en-US" altLang="zh-CN" sz="1400" dirty="0"/>
              <a:t>early</a:t>
            </a:r>
            <a:r>
              <a:rPr lang="zh-CN" altLang="en-US" sz="1400" dirty="0"/>
              <a:t> </a:t>
            </a:r>
            <a:r>
              <a:rPr lang="en-US" altLang="zh-CN" sz="1400" dirty="0"/>
              <a:t>pregnant</a:t>
            </a:r>
            <a:r>
              <a:rPr lang="zh-CN" altLang="en-US" sz="1400" dirty="0"/>
              <a:t> </a:t>
            </a:r>
            <a:r>
              <a:rPr lang="en-US" altLang="zh-CN" sz="1400" dirty="0"/>
              <a:t>mouse</a:t>
            </a:r>
            <a:r>
              <a:rPr lang="zh-CN" altLang="en-US" sz="1400" dirty="0"/>
              <a:t> </a:t>
            </a:r>
            <a:r>
              <a:rPr lang="en-US" altLang="zh-CN" sz="1400" dirty="0"/>
              <a:t>uterus.</a:t>
            </a:r>
            <a:r>
              <a:rPr lang="zh-CN" altLang="en-US" sz="1400" dirty="0"/>
              <a:t>  </a:t>
            </a:r>
            <a:endParaRPr lang="en-US" sz="1400" dirty="0"/>
          </a:p>
        </p:txBody>
      </p:sp>
      <p:pic>
        <p:nvPicPr>
          <p:cNvPr id="25" name="Picture 24">
            <a:extLst>
              <a:ext uri="{FF2B5EF4-FFF2-40B4-BE49-F238E27FC236}">
                <a16:creationId xmlns="" xmlns:a16="http://schemas.microsoft.com/office/drawing/2014/main" id="{DAD44401-59B7-4E41-8FED-E1DC087E210F}"/>
              </a:ext>
            </a:extLst>
          </p:cNvPr>
          <p:cNvPicPr>
            <a:picLocks noChangeAspect="1"/>
          </p:cNvPicPr>
          <p:nvPr/>
        </p:nvPicPr>
        <p:blipFill>
          <a:blip r:embed="rId4"/>
          <a:stretch>
            <a:fillRect/>
          </a:stretch>
        </p:blipFill>
        <p:spPr>
          <a:xfrm rot="5400000">
            <a:off x="2656736" y="-1442637"/>
            <a:ext cx="1558684" cy="6624404"/>
          </a:xfrm>
          <a:prstGeom prst="rect">
            <a:avLst/>
          </a:prstGeom>
        </p:spPr>
      </p:pic>
      <p:cxnSp>
        <p:nvCxnSpPr>
          <p:cNvPr id="27" name="Straight Connector 26">
            <a:extLst>
              <a:ext uri="{FF2B5EF4-FFF2-40B4-BE49-F238E27FC236}">
                <a16:creationId xmlns="" xmlns:a16="http://schemas.microsoft.com/office/drawing/2014/main" id="{58487F6A-2446-5A46-BE3F-6574F670E054}"/>
              </a:ext>
            </a:extLst>
          </p:cNvPr>
          <p:cNvCxnSpPr/>
          <p:nvPr/>
        </p:nvCxnSpPr>
        <p:spPr>
          <a:xfrm>
            <a:off x="813816" y="2665162"/>
            <a:ext cx="3474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 xmlns:a16="http://schemas.microsoft.com/office/drawing/2014/main" id="{0B81E996-BFB6-6041-8C3E-65C9269AFFFC}"/>
              </a:ext>
            </a:extLst>
          </p:cNvPr>
          <p:cNvCxnSpPr/>
          <p:nvPr/>
        </p:nvCxnSpPr>
        <p:spPr>
          <a:xfrm>
            <a:off x="4535424" y="2658051"/>
            <a:ext cx="197924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 xmlns:a16="http://schemas.microsoft.com/office/drawing/2014/main" id="{FDC5E7D5-480D-3341-BC98-2E9E261FFD87}"/>
              </a:ext>
            </a:extLst>
          </p:cNvPr>
          <p:cNvSpPr txBox="1"/>
          <p:nvPr/>
        </p:nvSpPr>
        <p:spPr>
          <a:xfrm>
            <a:off x="2098548" y="2684141"/>
            <a:ext cx="905256" cy="261610"/>
          </a:xfrm>
          <a:prstGeom prst="rect">
            <a:avLst/>
          </a:prstGeom>
          <a:noFill/>
        </p:spPr>
        <p:txBody>
          <a:bodyPr wrap="square" rtlCol="0">
            <a:spAutoFit/>
          </a:bodyPr>
          <a:lstStyle/>
          <a:p>
            <a:r>
              <a:rPr lang="en-US" altLang="zh-CN" sz="1100" dirty="0"/>
              <a:t>M1</a:t>
            </a:r>
            <a:r>
              <a:rPr lang="zh-CN" altLang="en-US" sz="1100" dirty="0"/>
              <a:t> </a:t>
            </a:r>
            <a:r>
              <a:rPr lang="en-US" altLang="zh-CN" sz="1100" dirty="0"/>
              <a:t>markers</a:t>
            </a:r>
            <a:endParaRPr lang="en-US" sz="1100" dirty="0"/>
          </a:p>
        </p:txBody>
      </p:sp>
      <p:sp>
        <p:nvSpPr>
          <p:cNvPr id="33" name="TextBox 32">
            <a:extLst>
              <a:ext uri="{FF2B5EF4-FFF2-40B4-BE49-F238E27FC236}">
                <a16:creationId xmlns="" xmlns:a16="http://schemas.microsoft.com/office/drawing/2014/main" id="{BB461697-B04F-1744-B863-00201436F85C}"/>
              </a:ext>
            </a:extLst>
          </p:cNvPr>
          <p:cNvSpPr txBox="1"/>
          <p:nvPr/>
        </p:nvSpPr>
        <p:spPr>
          <a:xfrm>
            <a:off x="5168429" y="2685524"/>
            <a:ext cx="905256" cy="261610"/>
          </a:xfrm>
          <a:prstGeom prst="rect">
            <a:avLst/>
          </a:prstGeom>
          <a:noFill/>
        </p:spPr>
        <p:txBody>
          <a:bodyPr wrap="square" rtlCol="0">
            <a:spAutoFit/>
          </a:bodyPr>
          <a:lstStyle/>
          <a:p>
            <a:r>
              <a:rPr lang="en-US" altLang="zh-CN" sz="1100" dirty="0"/>
              <a:t>M2</a:t>
            </a:r>
            <a:r>
              <a:rPr lang="zh-CN" altLang="en-US" sz="1100" dirty="0"/>
              <a:t> </a:t>
            </a:r>
            <a:r>
              <a:rPr lang="en-US" altLang="zh-CN" sz="1100" dirty="0"/>
              <a:t>markers</a:t>
            </a:r>
            <a:endParaRPr lang="en-US" sz="1100" dirty="0"/>
          </a:p>
        </p:txBody>
      </p:sp>
      <p:sp>
        <p:nvSpPr>
          <p:cNvPr id="34" name="TextBox 33">
            <a:extLst>
              <a:ext uri="{FF2B5EF4-FFF2-40B4-BE49-F238E27FC236}">
                <a16:creationId xmlns="" xmlns:a16="http://schemas.microsoft.com/office/drawing/2014/main" id="{2A47BF4C-9DB0-0341-80DF-C8FBA1B2C6D4}"/>
              </a:ext>
            </a:extLst>
          </p:cNvPr>
          <p:cNvSpPr txBox="1"/>
          <p:nvPr/>
        </p:nvSpPr>
        <p:spPr>
          <a:xfrm>
            <a:off x="123875" y="2975498"/>
            <a:ext cx="543268" cy="369332"/>
          </a:xfrm>
          <a:prstGeom prst="rect">
            <a:avLst/>
          </a:prstGeom>
          <a:noFill/>
        </p:spPr>
        <p:txBody>
          <a:bodyPr wrap="square" rtlCol="0">
            <a:spAutoFit/>
          </a:bodyPr>
          <a:lstStyle/>
          <a:p>
            <a:r>
              <a:rPr lang="en-US" altLang="zh-CN" dirty="0"/>
              <a:t>B</a:t>
            </a:r>
            <a:endParaRPr lang="en-US" dirty="0"/>
          </a:p>
        </p:txBody>
      </p:sp>
      <p:sp>
        <p:nvSpPr>
          <p:cNvPr id="35" name="TextBox 34">
            <a:extLst>
              <a:ext uri="{FF2B5EF4-FFF2-40B4-BE49-F238E27FC236}">
                <a16:creationId xmlns="" xmlns:a16="http://schemas.microsoft.com/office/drawing/2014/main" id="{464A64B1-007F-9242-BBAE-0712EA5AF82B}"/>
              </a:ext>
            </a:extLst>
          </p:cNvPr>
          <p:cNvSpPr txBox="1"/>
          <p:nvPr/>
        </p:nvSpPr>
        <p:spPr>
          <a:xfrm>
            <a:off x="6296837" y="4646160"/>
            <a:ext cx="621792" cy="261610"/>
          </a:xfrm>
          <a:prstGeom prst="rect">
            <a:avLst/>
          </a:prstGeom>
          <a:noFill/>
        </p:spPr>
        <p:txBody>
          <a:bodyPr wrap="square" rtlCol="0">
            <a:spAutoFit/>
          </a:bodyPr>
          <a:lstStyle/>
          <a:p>
            <a:r>
              <a:rPr lang="en-US" altLang="zh-CN" sz="1100" dirty="0"/>
              <a:t>M2d</a:t>
            </a:r>
            <a:endParaRPr lang="en-US" sz="1100" dirty="0"/>
          </a:p>
        </p:txBody>
      </p:sp>
      <p:cxnSp>
        <p:nvCxnSpPr>
          <p:cNvPr id="36" name="Straight Connector 35">
            <a:extLst>
              <a:ext uri="{FF2B5EF4-FFF2-40B4-BE49-F238E27FC236}">
                <a16:creationId xmlns="" xmlns:a16="http://schemas.microsoft.com/office/drawing/2014/main" id="{D2A9EB0E-810A-EE4F-90D8-3E8103352CED}"/>
              </a:ext>
            </a:extLst>
          </p:cNvPr>
          <p:cNvCxnSpPr/>
          <p:nvPr/>
        </p:nvCxnSpPr>
        <p:spPr>
          <a:xfrm>
            <a:off x="2942841" y="4643146"/>
            <a:ext cx="331371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 xmlns:a16="http://schemas.microsoft.com/office/drawing/2014/main" id="{A85DA2D1-6905-AF4E-AD83-B1AF2044021D}"/>
              </a:ext>
            </a:extLst>
          </p:cNvPr>
          <p:cNvSpPr txBox="1"/>
          <p:nvPr/>
        </p:nvSpPr>
        <p:spPr>
          <a:xfrm>
            <a:off x="4366526" y="4639251"/>
            <a:ext cx="466344" cy="261610"/>
          </a:xfrm>
          <a:prstGeom prst="rect">
            <a:avLst/>
          </a:prstGeom>
          <a:noFill/>
        </p:spPr>
        <p:txBody>
          <a:bodyPr wrap="square" rtlCol="0">
            <a:spAutoFit/>
          </a:bodyPr>
          <a:lstStyle/>
          <a:p>
            <a:r>
              <a:rPr lang="en-US" altLang="zh-CN" sz="1100" dirty="0"/>
              <a:t>M2c</a:t>
            </a:r>
            <a:endParaRPr lang="en-US" sz="1100" dirty="0"/>
          </a:p>
        </p:txBody>
      </p:sp>
      <p:cxnSp>
        <p:nvCxnSpPr>
          <p:cNvPr id="40" name="Straight Connector 39">
            <a:extLst>
              <a:ext uri="{FF2B5EF4-FFF2-40B4-BE49-F238E27FC236}">
                <a16:creationId xmlns="" xmlns:a16="http://schemas.microsoft.com/office/drawing/2014/main" id="{3AF4C0B8-0929-3849-9B08-A02FEE4BAF9F}"/>
              </a:ext>
            </a:extLst>
          </p:cNvPr>
          <p:cNvCxnSpPr/>
          <p:nvPr/>
        </p:nvCxnSpPr>
        <p:spPr>
          <a:xfrm>
            <a:off x="2098548" y="4642056"/>
            <a:ext cx="72443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 xmlns:a16="http://schemas.microsoft.com/office/drawing/2014/main" id="{CB23C6AD-32ED-CA4D-843D-50B4ACA667B6}"/>
              </a:ext>
            </a:extLst>
          </p:cNvPr>
          <p:cNvCxnSpPr/>
          <p:nvPr/>
        </p:nvCxnSpPr>
        <p:spPr>
          <a:xfrm>
            <a:off x="883376" y="4642056"/>
            <a:ext cx="107692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 xmlns:a16="http://schemas.microsoft.com/office/drawing/2014/main" id="{536B5180-8DCA-D542-9322-E283F83F99E6}"/>
              </a:ext>
            </a:extLst>
          </p:cNvPr>
          <p:cNvSpPr txBox="1"/>
          <p:nvPr/>
        </p:nvSpPr>
        <p:spPr>
          <a:xfrm>
            <a:off x="2227595" y="4646160"/>
            <a:ext cx="466344" cy="261610"/>
          </a:xfrm>
          <a:prstGeom prst="rect">
            <a:avLst/>
          </a:prstGeom>
          <a:noFill/>
        </p:spPr>
        <p:txBody>
          <a:bodyPr wrap="square" rtlCol="0">
            <a:spAutoFit/>
          </a:bodyPr>
          <a:lstStyle/>
          <a:p>
            <a:r>
              <a:rPr lang="en-US" altLang="zh-CN" sz="1100" dirty="0"/>
              <a:t>M2b</a:t>
            </a:r>
            <a:endParaRPr lang="en-US" sz="1100" dirty="0"/>
          </a:p>
        </p:txBody>
      </p:sp>
      <p:sp>
        <p:nvSpPr>
          <p:cNvPr id="45" name="TextBox 44">
            <a:extLst>
              <a:ext uri="{FF2B5EF4-FFF2-40B4-BE49-F238E27FC236}">
                <a16:creationId xmlns="" xmlns:a16="http://schemas.microsoft.com/office/drawing/2014/main" id="{17FAB7A4-7252-3A4F-ABAC-3A4282007EE7}"/>
              </a:ext>
            </a:extLst>
          </p:cNvPr>
          <p:cNvSpPr txBox="1"/>
          <p:nvPr/>
        </p:nvSpPr>
        <p:spPr>
          <a:xfrm>
            <a:off x="1188665" y="4639251"/>
            <a:ext cx="466344" cy="261610"/>
          </a:xfrm>
          <a:prstGeom prst="rect">
            <a:avLst/>
          </a:prstGeom>
          <a:noFill/>
        </p:spPr>
        <p:txBody>
          <a:bodyPr wrap="square" rtlCol="0">
            <a:spAutoFit/>
          </a:bodyPr>
          <a:lstStyle/>
          <a:p>
            <a:r>
              <a:rPr lang="en-US" altLang="zh-CN" sz="1100" dirty="0"/>
              <a:t>M2a</a:t>
            </a:r>
            <a:endParaRPr lang="en-US" sz="1100" dirty="0"/>
          </a:p>
        </p:txBody>
      </p:sp>
      <p:cxnSp>
        <p:nvCxnSpPr>
          <p:cNvPr id="47" name="Straight Connector 46">
            <a:extLst>
              <a:ext uri="{FF2B5EF4-FFF2-40B4-BE49-F238E27FC236}">
                <a16:creationId xmlns="" xmlns:a16="http://schemas.microsoft.com/office/drawing/2014/main" id="{7BDD8763-23C2-E548-9A53-E949FA624228}"/>
              </a:ext>
            </a:extLst>
          </p:cNvPr>
          <p:cNvCxnSpPr/>
          <p:nvPr/>
        </p:nvCxnSpPr>
        <p:spPr>
          <a:xfrm>
            <a:off x="6296837" y="4639251"/>
            <a:ext cx="43565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 xmlns:a16="http://schemas.microsoft.com/office/drawing/2014/main" id="{0079C4DD-83B1-3E48-82CF-FDDAA5107FE2}"/>
              </a:ext>
            </a:extLst>
          </p:cNvPr>
          <p:cNvPicPr>
            <a:picLocks noChangeAspect="1"/>
          </p:cNvPicPr>
          <p:nvPr/>
        </p:nvPicPr>
        <p:blipFill>
          <a:blip r:embed="rId5"/>
          <a:stretch>
            <a:fillRect/>
          </a:stretch>
        </p:blipFill>
        <p:spPr>
          <a:xfrm rot="5400000">
            <a:off x="2961358" y="826395"/>
            <a:ext cx="1168355" cy="6425951"/>
          </a:xfrm>
          <a:prstGeom prst="rect">
            <a:avLst/>
          </a:prstGeom>
        </p:spPr>
      </p:pic>
      <p:sp>
        <p:nvSpPr>
          <p:cNvPr id="24" name="TextBox 23">
            <a:extLst>
              <a:ext uri="{FF2B5EF4-FFF2-40B4-BE49-F238E27FC236}">
                <a16:creationId xmlns="" xmlns:a16="http://schemas.microsoft.com/office/drawing/2014/main" id="{657678D0-71FB-7B4E-B222-00BFA00DB73A}"/>
              </a:ext>
            </a:extLst>
          </p:cNvPr>
          <p:cNvSpPr txBox="1"/>
          <p:nvPr/>
        </p:nvSpPr>
        <p:spPr>
          <a:xfrm>
            <a:off x="2693939" y="3283980"/>
            <a:ext cx="1933348" cy="215444"/>
          </a:xfrm>
          <a:prstGeom prst="rect">
            <a:avLst/>
          </a:prstGeom>
          <a:noFill/>
        </p:spPr>
        <p:txBody>
          <a:bodyPr wrap="square" rtlCol="0">
            <a:spAutoFit/>
          </a:bodyPr>
          <a:lstStyle/>
          <a:p>
            <a:r>
              <a:rPr lang="en-US" altLang="zh-CN" sz="800" dirty="0"/>
              <a:t>Normalized</a:t>
            </a:r>
            <a:r>
              <a:rPr lang="zh-CN" altLang="en-US" sz="800" dirty="0"/>
              <a:t> </a:t>
            </a:r>
            <a:r>
              <a:rPr lang="en-US" altLang="zh-CN" sz="800" dirty="0"/>
              <a:t>expression</a:t>
            </a:r>
            <a:r>
              <a:rPr lang="zh-CN" altLang="en-US" sz="800" dirty="0"/>
              <a:t> </a:t>
            </a:r>
            <a:r>
              <a:rPr lang="en-US" altLang="zh-CN" sz="800" dirty="0"/>
              <a:t>level</a:t>
            </a:r>
            <a:endParaRPr lang="en-US" sz="800" dirty="0"/>
          </a:p>
        </p:txBody>
      </p:sp>
      <p:sp>
        <p:nvSpPr>
          <p:cNvPr id="26" name="TextBox 25">
            <a:extLst>
              <a:ext uri="{FF2B5EF4-FFF2-40B4-BE49-F238E27FC236}">
                <a16:creationId xmlns="" xmlns:a16="http://schemas.microsoft.com/office/drawing/2014/main" id="{E2A3947A-1C81-4C4B-90CF-23845EE3ADAE}"/>
              </a:ext>
            </a:extLst>
          </p:cNvPr>
          <p:cNvSpPr txBox="1"/>
          <p:nvPr/>
        </p:nvSpPr>
        <p:spPr>
          <a:xfrm>
            <a:off x="2693939" y="946629"/>
            <a:ext cx="1933348" cy="215444"/>
          </a:xfrm>
          <a:prstGeom prst="rect">
            <a:avLst/>
          </a:prstGeom>
          <a:noFill/>
        </p:spPr>
        <p:txBody>
          <a:bodyPr wrap="square" rtlCol="0">
            <a:spAutoFit/>
          </a:bodyPr>
          <a:lstStyle/>
          <a:p>
            <a:r>
              <a:rPr lang="en-US" altLang="zh-CN" sz="800" dirty="0"/>
              <a:t>Normalized</a:t>
            </a:r>
            <a:r>
              <a:rPr lang="zh-CN" altLang="en-US" sz="800" dirty="0"/>
              <a:t> </a:t>
            </a:r>
            <a:r>
              <a:rPr lang="en-US" altLang="zh-CN" sz="800" dirty="0"/>
              <a:t>expression</a:t>
            </a:r>
            <a:r>
              <a:rPr lang="zh-CN" altLang="en-US" sz="800" dirty="0"/>
              <a:t> </a:t>
            </a:r>
            <a:r>
              <a:rPr lang="en-US" altLang="zh-CN" sz="800" dirty="0"/>
              <a:t>level</a:t>
            </a:r>
            <a:endParaRPr lang="en-US" sz="800" dirty="0"/>
          </a:p>
        </p:txBody>
      </p:sp>
    </p:spTree>
    <p:extLst>
      <p:ext uri="{BB962C8B-B14F-4D97-AF65-F5344CB8AC3E}">
        <p14:creationId xmlns:p14="http://schemas.microsoft.com/office/powerpoint/2010/main" val="22098014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287617</TotalTime>
  <Words>119</Words>
  <Application>Microsoft Office PowerPoint</Application>
  <PresentationFormat>A4 紙張 (210x297 公釐)</PresentationFormat>
  <Paragraphs>65</Paragraphs>
  <Slides>5</Slides>
  <Notes>5</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5</vt:i4>
      </vt:variant>
    </vt:vector>
  </HeadingPairs>
  <TitlesOfParts>
    <vt:vector size="11" baseType="lpstr">
      <vt:lpstr>等线</vt:lpstr>
      <vt:lpstr>Arial</vt:lpstr>
      <vt:lpstr>Calibri</vt:lpstr>
      <vt:lpstr>Calibri Light</vt:lpstr>
      <vt:lpstr>Times New Roman</vt:lpstr>
      <vt:lpstr>Office Theme</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jessicaj</dc:creator>
  <cp:lastModifiedBy>Calvin Kai Fai Lee</cp:lastModifiedBy>
  <cp:revision>172</cp:revision>
  <dcterms:created xsi:type="dcterms:W3CDTF">2022-01-16T04:28:39Z</dcterms:created>
  <dcterms:modified xsi:type="dcterms:W3CDTF">2022-12-02T03:44:00Z</dcterms:modified>
</cp:coreProperties>
</file>