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1" r:id="rId2"/>
    <p:sldId id="272" r:id="rId3"/>
    <p:sldId id="273" r:id="rId4"/>
    <p:sldId id="274" r:id="rId5"/>
    <p:sldId id="262" r:id="rId6"/>
    <p:sldId id="263" r:id="rId7"/>
    <p:sldId id="264" r:id="rId8"/>
    <p:sldId id="268" r:id="rId9"/>
    <p:sldId id="266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AD4E4B49-47F7-4E17-A264-552D3EA761B1}">
          <p14:sldIdLst>
            <p14:sldId id="271"/>
            <p14:sldId id="272"/>
            <p14:sldId id="273"/>
            <p14:sldId id="274"/>
            <p14:sldId id="262"/>
            <p14:sldId id="263"/>
            <p14:sldId id="264"/>
            <p14:sldId id="268"/>
            <p14:sldId id="26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29" autoAdjust="0"/>
  </p:normalViewPr>
  <p:slideViewPr>
    <p:cSldViewPr snapToGrid="0">
      <p:cViewPr varScale="1">
        <p:scale>
          <a:sx n="106" d="100"/>
          <a:sy n="106" d="100"/>
        </p:scale>
        <p:origin x="65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9083D-BF35-49EE-9D38-7C27D924F2E3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4C818D-B34A-4BA4-80F9-AA0E3FAC97E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6898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4C818D-B34A-4BA4-80F9-AA0E3FAC97EC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874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2" indent="0" algn="ctr">
              <a:buNone/>
              <a:defRPr sz="2000"/>
            </a:lvl2pPr>
            <a:lvl3pPr marL="914423" indent="0" algn="ctr">
              <a:buNone/>
              <a:defRPr sz="1800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8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2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556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4040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5674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7967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3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3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2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8211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8870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91" y="2505076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8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7599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9774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6550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8" indent="0">
              <a:buNone/>
              <a:defRPr sz="1000"/>
            </a:lvl7pPr>
            <a:lvl8pPr marL="3200480" indent="0">
              <a:buNone/>
              <a:defRPr sz="1000"/>
            </a:lvl8pPr>
            <a:lvl9pPr marL="3657692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1019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8" indent="0">
              <a:buNone/>
              <a:defRPr sz="2000"/>
            </a:lvl7pPr>
            <a:lvl8pPr marL="3200480" indent="0">
              <a:buNone/>
              <a:defRPr sz="2000"/>
            </a:lvl8pPr>
            <a:lvl9pPr marL="3657692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2" indent="0">
              <a:buNone/>
              <a:defRPr sz="1400"/>
            </a:lvl2pPr>
            <a:lvl3pPr marL="914423" indent="0">
              <a:buNone/>
              <a:defRPr sz="1200"/>
            </a:lvl3pPr>
            <a:lvl4pPr marL="1371634" indent="0">
              <a:buNone/>
              <a:defRPr sz="1000"/>
            </a:lvl4pPr>
            <a:lvl5pPr marL="1828846" indent="0">
              <a:buNone/>
              <a:defRPr sz="1000"/>
            </a:lvl5pPr>
            <a:lvl6pPr marL="2286057" indent="0">
              <a:buNone/>
              <a:defRPr sz="1000"/>
            </a:lvl6pPr>
            <a:lvl7pPr marL="2743268" indent="0">
              <a:buNone/>
              <a:defRPr sz="1000"/>
            </a:lvl7pPr>
            <a:lvl8pPr marL="3200480" indent="0">
              <a:buNone/>
              <a:defRPr sz="1000"/>
            </a:lvl8pPr>
            <a:lvl9pPr marL="3657692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0723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A8037-E6A0-4582-BF77-36F1CA5248C8}" type="datetimeFigureOut">
              <a:rPr lang="ko-KR" altLang="en-US" smtClean="0"/>
              <a:pPr/>
              <a:t>2023-04-28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4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EB56D-A536-482A-8551-BAECBD5A2CD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9797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23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4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69B9AC1A-56CA-44E9-BD11-F56A821A0FCF}"/>
              </a:ext>
            </a:extLst>
          </p:cNvPr>
          <p:cNvSpPr txBox="1"/>
          <p:nvPr/>
        </p:nvSpPr>
        <p:spPr>
          <a:xfrm>
            <a:off x="108641" y="5552473"/>
            <a:ext cx="11757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600" b="1" dirty="0">
                <a:latin typeface="Times New Roman" pitchFamily="18" charset="0"/>
                <a:cs typeface="Times New Roman" pitchFamily="18" charset="0"/>
              </a:rPr>
              <a:t>Table S1. Hematology analysis with repeated oral administration of 10um or less polypropylene microplastics for four weeks.</a:t>
            </a:r>
            <a:endParaRPr lang="ko-KR" alt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61A9335-99A0-5B2E-16C3-016F9BAB5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41" y="871137"/>
            <a:ext cx="11974717" cy="1573070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EF814989-8543-713B-5AD1-E5F9EE10E4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41" y="3618708"/>
            <a:ext cx="11974718" cy="17440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CC4CAB-D5C2-C88A-3EFA-E9761D2520C5}"/>
              </a:ext>
            </a:extLst>
          </p:cNvPr>
          <p:cNvSpPr txBox="1"/>
          <p:nvPr/>
        </p:nvSpPr>
        <p:spPr>
          <a:xfrm>
            <a:off x="-209373" y="343058"/>
            <a:ext cx="143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(a) male</a:t>
            </a:r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AE46BA-2A8E-1ED1-F532-924DA01457F9}"/>
              </a:ext>
            </a:extLst>
          </p:cNvPr>
          <p:cNvSpPr txBox="1"/>
          <p:nvPr/>
        </p:nvSpPr>
        <p:spPr>
          <a:xfrm>
            <a:off x="-91678" y="3080016"/>
            <a:ext cx="143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(b) female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7526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69B9AC1A-56CA-44E9-BD11-F56A821A0FCF}"/>
              </a:ext>
            </a:extLst>
          </p:cNvPr>
          <p:cNvSpPr txBox="1"/>
          <p:nvPr/>
        </p:nvSpPr>
        <p:spPr>
          <a:xfrm>
            <a:off x="149489" y="6137588"/>
            <a:ext cx="11757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600" b="1" dirty="0">
                <a:latin typeface="Times New Roman" pitchFamily="18" charset="0"/>
                <a:cs typeface="Times New Roman" pitchFamily="18" charset="0"/>
              </a:rPr>
              <a:t>Table S2. Serum biochemistry analysis with repeated oral administration of 10um or less polypropylene microplastics for four weeks.</a:t>
            </a:r>
            <a:endParaRPr lang="ko-KR" alt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-209373" y="343058"/>
            <a:ext cx="143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(a) male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8AF68B-A7FD-49BE-33E9-BD69616717AF}"/>
              </a:ext>
            </a:extLst>
          </p:cNvPr>
          <p:cNvSpPr txBox="1"/>
          <p:nvPr/>
        </p:nvSpPr>
        <p:spPr>
          <a:xfrm>
            <a:off x="-91678" y="3080016"/>
            <a:ext cx="143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(b) female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9EDE1A5-7B30-DA19-06AE-FC21B1626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22" y="712390"/>
            <a:ext cx="10893914" cy="21600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68DB7A6C-391B-95AA-F03F-A8E4BC1D28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422" y="3429000"/>
            <a:ext cx="10862940" cy="2387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589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69B9AC1A-56CA-44E9-BD11-F56A821A0FCF}"/>
              </a:ext>
            </a:extLst>
          </p:cNvPr>
          <p:cNvSpPr txBox="1"/>
          <p:nvPr/>
        </p:nvSpPr>
        <p:spPr>
          <a:xfrm>
            <a:off x="84146" y="6222554"/>
            <a:ext cx="11757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600" b="1" dirty="0">
                <a:latin typeface="Times New Roman" pitchFamily="18" charset="0"/>
                <a:cs typeface="Times New Roman" pitchFamily="18" charset="0"/>
              </a:rPr>
              <a:t>Table S3. Hematology analysis with repeated oral administration of 10~50um polypropylene microplastics for four weeks.</a:t>
            </a:r>
            <a:endParaRPr lang="ko-KR" alt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63B97E-CF95-189A-D730-50971979D557}"/>
              </a:ext>
            </a:extLst>
          </p:cNvPr>
          <p:cNvSpPr txBox="1"/>
          <p:nvPr/>
        </p:nvSpPr>
        <p:spPr>
          <a:xfrm>
            <a:off x="-209373" y="343058"/>
            <a:ext cx="143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(a) male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054C47-57C8-2A3A-CBE4-6FD455EAC964}"/>
              </a:ext>
            </a:extLst>
          </p:cNvPr>
          <p:cNvSpPr txBox="1"/>
          <p:nvPr/>
        </p:nvSpPr>
        <p:spPr>
          <a:xfrm>
            <a:off x="-91678" y="3080016"/>
            <a:ext cx="143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(b) female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D59A60C-4600-A107-2EB9-81766C055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46" y="832239"/>
            <a:ext cx="12077471" cy="1503555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71DBEBA-45AF-3F3B-53D5-972EF28134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46" y="3485597"/>
            <a:ext cx="12002230" cy="165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959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extLst>
              <a:ext uri="{FF2B5EF4-FFF2-40B4-BE49-F238E27FC236}">
                <a16:creationId xmlns:a16="http://schemas.microsoft.com/office/drawing/2014/main" id="{69B9AC1A-56CA-44E9-BD11-F56A821A0FCF}"/>
              </a:ext>
            </a:extLst>
          </p:cNvPr>
          <p:cNvSpPr txBox="1"/>
          <p:nvPr/>
        </p:nvSpPr>
        <p:spPr>
          <a:xfrm>
            <a:off x="68008" y="6092452"/>
            <a:ext cx="11757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600" b="1" dirty="0">
                <a:latin typeface="Times New Roman" pitchFamily="18" charset="0"/>
                <a:cs typeface="Times New Roman" pitchFamily="18" charset="0"/>
              </a:rPr>
              <a:t>Table S4. Serum biochemistry analysis with repeated oral administration of 10~50um polypropylene microplastics for four weeks.</a:t>
            </a:r>
            <a:endParaRPr lang="ko-KR" alt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-209373" y="343058"/>
            <a:ext cx="143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(a) male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68AF68B-A7FD-49BE-33E9-BD69616717AF}"/>
              </a:ext>
            </a:extLst>
          </p:cNvPr>
          <p:cNvSpPr txBox="1"/>
          <p:nvPr/>
        </p:nvSpPr>
        <p:spPr>
          <a:xfrm>
            <a:off x="-91678" y="3080016"/>
            <a:ext cx="1431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(b) female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C08D856-A3CE-44C0-DD94-4E1F0A83B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83" y="702472"/>
            <a:ext cx="10713912" cy="21600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D09482EC-9223-A0F9-3D0A-924997920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283" y="3449348"/>
            <a:ext cx="10713912" cy="239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52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256198" y="728124"/>
            <a:ext cx="5619156" cy="4320000"/>
            <a:chOff x="285886" y="1915656"/>
            <a:chExt cx="5619156" cy="43200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0000000-0008-0000-0000-000004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5886" y="1915656"/>
              <a:ext cx="5559609" cy="4320000"/>
            </a:xfrm>
            <a:prstGeom prst="rect">
              <a:avLst/>
            </a:prstGeom>
            <a:noFill/>
            <a:ln w="0">
              <a:noFill/>
            </a:ln>
          </p:spPr>
        </p:pic>
        <p:cxnSp>
          <p:nvCxnSpPr>
            <p:cNvPr id="4" name="직선 화살표 연결선 20">
              <a:extLst>
                <a:ext uri="{FF2B5EF4-FFF2-40B4-BE49-F238E27FC236}">
                  <a16:creationId xmlns:a16="http://schemas.microsoft.com/office/drawing/2014/main" id="{038AE73A-32D6-6C89-ABC3-63430CF7D6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74207" y="5127162"/>
              <a:ext cx="0" cy="17854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59">
              <a:extLst>
                <a:ext uri="{FF2B5EF4-FFF2-40B4-BE49-F238E27FC236}">
                  <a16:creationId xmlns:a16="http://schemas.microsoft.com/office/drawing/2014/main" id="{AB82E208-33D0-04F1-3F9C-9778D3906D57}"/>
                </a:ext>
              </a:extLst>
            </p:cNvPr>
            <p:cNvSpPr txBox="1"/>
            <p:nvPr/>
          </p:nvSpPr>
          <p:spPr>
            <a:xfrm>
              <a:off x="2259895" y="5286834"/>
              <a:ext cx="84347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3.29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cxnSp>
          <p:nvCxnSpPr>
            <p:cNvPr id="6" name="직선 화살표 연결선 20">
              <a:extLst>
                <a:ext uri="{FF2B5EF4-FFF2-40B4-BE49-F238E27FC236}">
                  <a16:creationId xmlns:a16="http://schemas.microsoft.com/office/drawing/2014/main" id="{C92107E5-C083-99B0-A654-35B74101B4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36754" y="3153964"/>
              <a:ext cx="13882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59">
              <a:extLst>
                <a:ext uri="{FF2B5EF4-FFF2-40B4-BE49-F238E27FC236}">
                  <a16:creationId xmlns:a16="http://schemas.microsoft.com/office/drawing/2014/main" id="{76B20DDE-568D-145D-E677-1D016DCE20E7}"/>
                </a:ext>
              </a:extLst>
            </p:cNvPr>
            <p:cNvSpPr txBox="1"/>
            <p:nvPr/>
          </p:nvSpPr>
          <p:spPr>
            <a:xfrm>
              <a:off x="4447657" y="3020926"/>
              <a:ext cx="84347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2.84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cxnSp>
          <p:nvCxnSpPr>
            <p:cNvPr id="8" name="직선 화살표 연결선 20">
              <a:extLst>
                <a:ext uri="{FF2B5EF4-FFF2-40B4-BE49-F238E27FC236}">
                  <a16:creationId xmlns:a16="http://schemas.microsoft.com/office/drawing/2014/main" id="{0599A99D-8DE3-4517-86CA-24CE4C773BEA}"/>
                </a:ext>
              </a:extLst>
            </p:cNvPr>
            <p:cNvCxnSpPr>
              <a:cxnSpLocks/>
            </p:cNvCxnSpPr>
            <p:nvPr/>
          </p:nvCxnSpPr>
          <p:spPr>
            <a:xfrm>
              <a:off x="723812" y="4801829"/>
              <a:ext cx="0" cy="224893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59">
              <a:extLst>
                <a:ext uri="{FF2B5EF4-FFF2-40B4-BE49-F238E27FC236}">
                  <a16:creationId xmlns:a16="http://schemas.microsoft.com/office/drawing/2014/main" id="{C5C32E48-C11F-3977-689F-280FFBAEA297}"/>
                </a:ext>
              </a:extLst>
            </p:cNvPr>
            <p:cNvSpPr txBox="1"/>
            <p:nvPr/>
          </p:nvSpPr>
          <p:spPr>
            <a:xfrm>
              <a:off x="406960" y="4524753"/>
              <a:ext cx="84347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8.15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cxnSp>
          <p:nvCxnSpPr>
            <p:cNvPr id="10" name="직선 화살표 연결선 20">
              <a:extLst>
                <a:ext uri="{FF2B5EF4-FFF2-40B4-BE49-F238E27FC236}">
                  <a16:creationId xmlns:a16="http://schemas.microsoft.com/office/drawing/2014/main" id="{019D1CEA-2235-4131-0805-E19D8AECCF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88072" y="3833781"/>
              <a:ext cx="0" cy="17854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59">
              <a:extLst>
                <a:ext uri="{FF2B5EF4-FFF2-40B4-BE49-F238E27FC236}">
                  <a16:creationId xmlns:a16="http://schemas.microsoft.com/office/drawing/2014/main" id="{73A5715A-3ECC-FA7D-8B42-72730AF9DB04}"/>
                </a:ext>
              </a:extLst>
            </p:cNvPr>
            <p:cNvSpPr txBox="1"/>
            <p:nvPr/>
          </p:nvSpPr>
          <p:spPr>
            <a:xfrm>
              <a:off x="3947160" y="3997086"/>
              <a:ext cx="84347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2.59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cxnSp>
          <p:nvCxnSpPr>
            <p:cNvPr id="12" name="직선 화살표 연결선 20">
              <a:extLst>
                <a:ext uri="{FF2B5EF4-FFF2-40B4-BE49-F238E27FC236}">
                  <a16:creationId xmlns:a16="http://schemas.microsoft.com/office/drawing/2014/main" id="{B7AF5424-6168-47F7-108C-B0A46A02C9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37992" y="3605856"/>
              <a:ext cx="0" cy="17854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0874C2D4-215A-32DB-3B09-5BA7DEF1A3BD}"/>
                </a:ext>
              </a:extLst>
            </p:cNvPr>
            <p:cNvSpPr txBox="1"/>
            <p:nvPr/>
          </p:nvSpPr>
          <p:spPr>
            <a:xfrm>
              <a:off x="4748560" y="3749414"/>
              <a:ext cx="84347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7.54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cxnSp>
          <p:nvCxnSpPr>
            <p:cNvPr id="14" name="직선 화살표 연결선 20">
              <a:extLst>
                <a:ext uri="{FF2B5EF4-FFF2-40B4-BE49-F238E27FC236}">
                  <a16:creationId xmlns:a16="http://schemas.microsoft.com/office/drawing/2014/main" id="{0082A4F3-4CB8-3C2E-52F2-AC2820763FF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42409" y="5223396"/>
              <a:ext cx="0" cy="17854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59">
              <a:extLst>
                <a:ext uri="{FF2B5EF4-FFF2-40B4-BE49-F238E27FC236}">
                  <a16:creationId xmlns:a16="http://schemas.microsoft.com/office/drawing/2014/main" id="{B1C9592D-6CE7-143E-8F49-585DB9A7FDEC}"/>
                </a:ext>
              </a:extLst>
            </p:cNvPr>
            <p:cNvSpPr txBox="1"/>
            <p:nvPr/>
          </p:nvSpPr>
          <p:spPr>
            <a:xfrm>
              <a:off x="828097" y="5383068"/>
              <a:ext cx="84347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5.87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cxnSp>
          <p:nvCxnSpPr>
            <p:cNvPr id="16" name="직선 화살표 연결선 20">
              <a:extLst>
                <a:ext uri="{FF2B5EF4-FFF2-40B4-BE49-F238E27FC236}">
                  <a16:creationId xmlns:a16="http://schemas.microsoft.com/office/drawing/2014/main" id="{9322D78D-0722-D2C6-3120-3612D94EEC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66465" y="3337560"/>
              <a:ext cx="280695" cy="30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59">
              <a:extLst>
                <a:ext uri="{FF2B5EF4-FFF2-40B4-BE49-F238E27FC236}">
                  <a16:creationId xmlns:a16="http://schemas.microsoft.com/office/drawing/2014/main" id="{B47333C6-ABA2-329E-5E6F-70F9F363A185}"/>
                </a:ext>
              </a:extLst>
            </p:cNvPr>
            <p:cNvSpPr txBox="1"/>
            <p:nvPr/>
          </p:nvSpPr>
          <p:spPr>
            <a:xfrm>
              <a:off x="2928784" y="3199060"/>
              <a:ext cx="84347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5.03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cxnSp>
          <p:nvCxnSpPr>
            <p:cNvPr id="18" name="직선 화살표 연결선 20">
              <a:extLst>
                <a:ext uri="{FF2B5EF4-FFF2-40B4-BE49-F238E27FC236}">
                  <a16:creationId xmlns:a16="http://schemas.microsoft.com/office/drawing/2014/main" id="{5E9A0134-65A5-3347-093B-46C74AF1BC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09331" y="4561654"/>
              <a:ext cx="0" cy="17854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59">
              <a:extLst>
                <a:ext uri="{FF2B5EF4-FFF2-40B4-BE49-F238E27FC236}">
                  <a16:creationId xmlns:a16="http://schemas.microsoft.com/office/drawing/2014/main" id="{0F86A45E-EB72-E912-D435-FBF2A16CC47D}"/>
                </a:ext>
              </a:extLst>
            </p:cNvPr>
            <p:cNvSpPr txBox="1"/>
            <p:nvPr/>
          </p:nvSpPr>
          <p:spPr>
            <a:xfrm>
              <a:off x="4595019" y="4721326"/>
              <a:ext cx="84347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4.28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cxnSp>
          <p:nvCxnSpPr>
            <p:cNvPr id="20" name="직선 화살표 연결선 20">
              <a:extLst>
                <a:ext uri="{FF2B5EF4-FFF2-40B4-BE49-F238E27FC236}">
                  <a16:creationId xmlns:a16="http://schemas.microsoft.com/office/drawing/2014/main" id="{01B61D7D-B9FA-5728-A4C9-E01C289BD5C5}"/>
                </a:ext>
              </a:extLst>
            </p:cNvPr>
            <p:cNvCxnSpPr>
              <a:cxnSpLocks/>
            </p:cNvCxnSpPr>
            <p:nvPr/>
          </p:nvCxnSpPr>
          <p:spPr>
            <a:xfrm>
              <a:off x="4127562" y="2679613"/>
              <a:ext cx="0" cy="33016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59">
              <a:extLst>
                <a:ext uri="{FF2B5EF4-FFF2-40B4-BE49-F238E27FC236}">
                  <a16:creationId xmlns:a16="http://schemas.microsoft.com/office/drawing/2014/main" id="{BDFB4CD9-8A6C-6285-4A7E-6FD2F7370DD7}"/>
                </a:ext>
              </a:extLst>
            </p:cNvPr>
            <p:cNvSpPr txBox="1"/>
            <p:nvPr/>
          </p:nvSpPr>
          <p:spPr>
            <a:xfrm>
              <a:off x="3632096" y="2446584"/>
              <a:ext cx="84347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5.54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cxnSp>
          <p:nvCxnSpPr>
            <p:cNvPr id="22" name="직선 화살표 연결선 20">
              <a:extLst>
                <a:ext uri="{FF2B5EF4-FFF2-40B4-BE49-F238E27FC236}">
                  <a16:creationId xmlns:a16="http://schemas.microsoft.com/office/drawing/2014/main" id="{C43F05E1-8719-08F4-D674-D24C13A8A028}"/>
                </a:ext>
              </a:extLst>
            </p:cNvPr>
            <p:cNvCxnSpPr>
              <a:cxnSpLocks/>
            </p:cNvCxnSpPr>
            <p:nvPr/>
          </p:nvCxnSpPr>
          <p:spPr>
            <a:xfrm>
              <a:off x="5363696" y="3449985"/>
              <a:ext cx="0" cy="17459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59">
              <a:extLst>
                <a:ext uri="{FF2B5EF4-FFF2-40B4-BE49-F238E27FC236}">
                  <a16:creationId xmlns:a16="http://schemas.microsoft.com/office/drawing/2014/main" id="{C4407F17-0245-DFDF-28B2-C9B333A042E4}"/>
                </a:ext>
              </a:extLst>
            </p:cNvPr>
            <p:cNvSpPr txBox="1"/>
            <p:nvPr/>
          </p:nvSpPr>
          <p:spPr>
            <a:xfrm>
              <a:off x="5061564" y="3221958"/>
              <a:ext cx="84347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6.55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4C2CC988-B19A-70F9-FEAC-0663D6C1A7BC}"/>
                </a:ext>
              </a:extLst>
            </p:cNvPr>
            <p:cNvSpPr/>
            <p:nvPr/>
          </p:nvSpPr>
          <p:spPr>
            <a:xfrm>
              <a:off x="4118866" y="2045214"/>
              <a:ext cx="177863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200" b="1" dirty="0" err="1">
                  <a:latin typeface="+mn-ea"/>
                </a:rPr>
                <a:t>D</a:t>
              </a:r>
              <a:r>
                <a:rPr lang="en-US" altLang="ko-KR" sz="1200" b="1" baseline="-25000" dirty="0" err="1">
                  <a:latin typeface="+mn-ea"/>
                </a:rPr>
                <a:t>n</a:t>
              </a:r>
              <a:r>
                <a:rPr lang="en-US" altLang="ko-KR" sz="1200" b="1" dirty="0">
                  <a:latin typeface="+mn-ea"/>
                </a:rPr>
                <a:t> : 5.16±2.98µm</a:t>
              </a: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6242388" y="728124"/>
            <a:ext cx="5559609" cy="4320000"/>
            <a:chOff x="6272076" y="1915656"/>
            <a:chExt cx="5559609" cy="4320000"/>
          </a:xfrm>
        </p:grpSpPr>
        <p:pic>
          <p:nvPicPr>
            <p:cNvPr id="26" name="Picture 4">
              <a:extLst>
                <a:ext uri="{FF2B5EF4-FFF2-40B4-BE49-F238E27FC236}">
                  <a16:creationId xmlns:a16="http://schemas.microsoft.com/office/drawing/2014/main" id="{00000000-0008-0000-0000-000006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72076" y="1915656"/>
              <a:ext cx="5559609" cy="4320000"/>
            </a:xfrm>
            <a:prstGeom prst="rect">
              <a:avLst/>
            </a:prstGeom>
            <a:noFill/>
            <a:ln w="0">
              <a:noFill/>
            </a:ln>
          </p:spPr>
        </p:pic>
        <p:cxnSp>
          <p:nvCxnSpPr>
            <p:cNvPr id="27" name="직선 화살표 연결선 20">
              <a:extLst>
                <a:ext uri="{FF2B5EF4-FFF2-40B4-BE49-F238E27FC236}">
                  <a16:creationId xmlns:a16="http://schemas.microsoft.com/office/drawing/2014/main" id="{681191A4-845A-AD57-6031-E810956F5C6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831983" y="4276640"/>
              <a:ext cx="0" cy="17854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화살표 연결선 20">
              <a:extLst>
                <a:ext uri="{FF2B5EF4-FFF2-40B4-BE49-F238E27FC236}">
                  <a16:creationId xmlns:a16="http://schemas.microsoft.com/office/drawing/2014/main" id="{B548DD17-4B21-12A0-AC1C-4ED14B06B6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308483" y="5663480"/>
              <a:ext cx="0" cy="17854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59">
              <a:extLst>
                <a:ext uri="{FF2B5EF4-FFF2-40B4-BE49-F238E27FC236}">
                  <a16:creationId xmlns:a16="http://schemas.microsoft.com/office/drawing/2014/main" id="{6044EDE6-A5B9-90D8-6ABC-53FC55C73832}"/>
                </a:ext>
              </a:extLst>
            </p:cNvPr>
            <p:cNvSpPr txBox="1"/>
            <p:nvPr/>
          </p:nvSpPr>
          <p:spPr>
            <a:xfrm>
              <a:off x="8994170" y="5823152"/>
              <a:ext cx="104854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31.43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sp>
          <p:nvSpPr>
            <p:cNvPr id="30" name="TextBox 59">
              <a:extLst>
                <a:ext uri="{FF2B5EF4-FFF2-40B4-BE49-F238E27FC236}">
                  <a16:creationId xmlns:a16="http://schemas.microsoft.com/office/drawing/2014/main" id="{9E08C30F-65BA-DCC3-0E10-2ECD7FAAFC5E}"/>
                </a:ext>
              </a:extLst>
            </p:cNvPr>
            <p:cNvSpPr txBox="1"/>
            <p:nvPr/>
          </p:nvSpPr>
          <p:spPr>
            <a:xfrm>
              <a:off x="6436390" y="4540836"/>
              <a:ext cx="9600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24.79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  <p:cxnSp>
          <p:nvCxnSpPr>
            <p:cNvPr id="31" name="직선 화살표 연결선 20">
              <a:extLst>
                <a:ext uri="{FF2B5EF4-FFF2-40B4-BE49-F238E27FC236}">
                  <a16:creationId xmlns:a16="http://schemas.microsoft.com/office/drawing/2014/main" id="{528A620D-C34A-44DF-570F-585A0AB645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200783" y="3758480"/>
              <a:ext cx="0" cy="17854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172C58BB-C6DA-E961-1D31-63282C6AA507}"/>
                </a:ext>
              </a:extLst>
            </p:cNvPr>
            <p:cNvSpPr/>
            <p:nvPr/>
          </p:nvSpPr>
          <p:spPr>
            <a:xfrm>
              <a:off x="10042720" y="2030327"/>
              <a:ext cx="177863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200" b="1" dirty="0" err="1">
                  <a:latin typeface="+mn-ea"/>
                </a:rPr>
                <a:t>D</a:t>
              </a:r>
              <a:r>
                <a:rPr lang="en-US" altLang="ko-KR" sz="1200" b="1" baseline="-25000" dirty="0" err="1">
                  <a:latin typeface="+mn-ea"/>
                </a:rPr>
                <a:t>n</a:t>
              </a:r>
              <a:r>
                <a:rPr lang="en-US" altLang="ko-KR" sz="1200" b="1" dirty="0">
                  <a:latin typeface="+mn-ea"/>
                </a:rPr>
                <a:t> : 31.1±6.32µm</a:t>
              </a:r>
            </a:p>
          </p:txBody>
        </p:sp>
        <p:sp>
          <p:nvSpPr>
            <p:cNvPr id="33" name="TextBox 59">
              <a:extLst>
                <a:ext uri="{FF2B5EF4-FFF2-40B4-BE49-F238E27FC236}">
                  <a16:creationId xmlns:a16="http://schemas.microsoft.com/office/drawing/2014/main" id="{5E99EF6D-DC9C-A561-7038-EFE8CD78210F}"/>
                </a:ext>
              </a:extLst>
            </p:cNvPr>
            <p:cNvSpPr txBox="1"/>
            <p:nvPr/>
          </p:nvSpPr>
          <p:spPr>
            <a:xfrm>
              <a:off x="10720740" y="4012326"/>
              <a:ext cx="9600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37.12 </a:t>
              </a:r>
              <a:r>
                <a:rPr lang="el-GR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μ</a:t>
              </a:r>
              <a:r>
                <a:rPr lang="en-US" altLang="ko-KR" sz="1200" b="1" dirty="0">
                  <a:ln w="9525">
                    <a:solidFill>
                      <a:srgbClr val="FF0000"/>
                    </a:solidFill>
                  </a:ln>
                  <a:solidFill>
                    <a:srgbClr val="FF0000"/>
                  </a:solidFill>
                </a:rPr>
                <a:t>m</a:t>
              </a: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82876" y="823409"/>
            <a:ext cx="2524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/>
              <a:t>Cy-PP(~5µM)</a:t>
            </a:r>
            <a:endParaRPr lang="ko-KR" altLang="en-US" sz="1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6274601" y="819975"/>
            <a:ext cx="2350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/>
              <a:t>Cy-PP(10~50 µM)</a:t>
            </a:r>
            <a:endParaRPr lang="ko-KR" altLang="en-US" sz="1200" b="1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9B9AC1A-56CA-44E9-BD11-F56A821A0FCF}"/>
              </a:ext>
            </a:extLst>
          </p:cNvPr>
          <p:cNvSpPr txBox="1"/>
          <p:nvPr/>
        </p:nvSpPr>
        <p:spPr>
          <a:xfrm>
            <a:off x="129413" y="5130270"/>
            <a:ext cx="11757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600" b="1">
                <a:latin typeface="Times New Roman" pitchFamily="18" charset="0"/>
                <a:cs typeface="Times New Roman" pitchFamily="18" charset="0"/>
              </a:rPr>
              <a:t>Figure S1. SEM images of Cy 5.5-COOH labeled polypropylene (PP) microplastics with two size, approximately 5 </a:t>
            </a:r>
            <a:r>
              <a:rPr lang="el-GR" altLang="ko-KR" sz="1600" b="1">
                <a:latin typeface="Times New Roman" panose="02020603050405020304" pitchFamily="18" charset="0"/>
                <a:cs typeface="Times New Roman" pitchFamily="18" charset="0"/>
              </a:rPr>
              <a:t>μ</a:t>
            </a:r>
            <a:r>
              <a:rPr lang="en-US" altLang="ko-KR" sz="1600" b="1">
                <a:latin typeface="Times New Roman" pitchFamily="18" charset="0"/>
                <a:cs typeface="Times New Roman" pitchFamily="18" charset="0"/>
              </a:rPr>
              <a:t>m and 10-50</a:t>
            </a:r>
            <a:r>
              <a:rPr lang="el-GR" altLang="ko-KR" sz="1600" b="1">
                <a:latin typeface="Times New Roman" panose="02020603050405020304" pitchFamily="18" charset="0"/>
                <a:cs typeface="Times New Roman" pitchFamily="18" charset="0"/>
              </a:rPr>
              <a:t> μ</a:t>
            </a:r>
            <a:r>
              <a:rPr lang="en-US" altLang="ko-KR" sz="1600" b="1">
                <a:latin typeface="Times New Roman" pitchFamily="18" charset="0"/>
                <a:cs typeface="Times New Roman" pitchFamily="18" charset="0"/>
              </a:rPr>
              <a:t>m. </a:t>
            </a:r>
            <a:endParaRPr lang="ko-KR" alt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-209373" y="343058"/>
            <a:ext cx="829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(a)</a:t>
            </a:r>
            <a:endParaRPr lang="ko-KR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5875354" y="373104"/>
            <a:ext cx="829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(b)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77528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>
            <a:extLst>
              <a:ext uri="{FF2B5EF4-FFF2-40B4-BE49-F238E27FC236}">
                <a16:creationId xmlns:a16="http://schemas.microsoft.com/office/drawing/2014/main" id="{8F524311-C464-41F2-9BF7-5897B1A62E73}"/>
              </a:ext>
            </a:extLst>
          </p:cNvPr>
          <p:cNvGrpSpPr/>
          <p:nvPr/>
        </p:nvGrpSpPr>
        <p:grpSpPr>
          <a:xfrm>
            <a:off x="967615" y="0"/>
            <a:ext cx="8585059" cy="6006798"/>
            <a:chOff x="1481969" y="590216"/>
            <a:chExt cx="8585059" cy="6006798"/>
          </a:xfrm>
        </p:grpSpPr>
        <p:pic>
          <p:nvPicPr>
            <p:cNvPr id="23" name="그림 22">
              <a:extLst>
                <a:ext uri="{FF2B5EF4-FFF2-40B4-BE49-F238E27FC236}">
                  <a16:creationId xmlns:a16="http://schemas.microsoft.com/office/drawing/2014/main" id="{C297E36D-1E86-4D88-9467-DC81D8752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81969" y="590216"/>
              <a:ext cx="4614031" cy="3206299"/>
            </a:xfrm>
            <a:prstGeom prst="rect">
              <a:avLst/>
            </a:prstGeom>
          </p:spPr>
        </p:pic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E80480B7-0CCE-493D-8551-D05F25FA78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52996" y="590216"/>
              <a:ext cx="4614032" cy="3206300"/>
            </a:xfrm>
            <a:prstGeom prst="rect">
              <a:avLst/>
            </a:prstGeom>
          </p:spPr>
        </p:pic>
        <p:pic>
          <p:nvPicPr>
            <p:cNvPr id="25" name="그림 24">
              <a:extLst>
                <a:ext uri="{FF2B5EF4-FFF2-40B4-BE49-F238E27FC236}">
                  <a16:creationId xmlns:a16="http://schemas.microsoft.com/office/drawing/2014/main" id="{11896905-438D-462D-A50B-F2A6C9769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25098" y="3420686"/>
              <a:ext cx="4570901" cy="3176328"/>
            </a:xfrm>
            <a:prstGeom prst="rect">
              <a:avLst/>
            </a:prstGeom>
          </p:spPr>
        </p:pic>
        <p:pic>
          <p:nvPicPr>
            <p:cNvPr id="26" name="그림 25">
              <a:extLst>
                <a:ext uri="{FF2B5EF4-FFF2-40B4-BE49-F238E27FC236}">
                  <a16:creationId xmlns:a16="http://schemas.microsoft.com/office/drawing/2014/main" id="{2BE3B370-0A60-45D5-A6F4-32A34AA1C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61622" y="3420374"/>
              <a:ext cx="4558936" cy="3168014"/>
            </a:xfrm>
            <a:prstGeom prst="rect">
              <a:avLst/>
            </a:prstGeom>
          </p:spPr>
        </p:pic>
      </p:grpSp>
      <p:sp>
        <p:nvSpPr>
          <p:cNvPr id="6" name="_x695221608">
            <a:extLst>
              <a:ext uri="{FF2B5EF4-FFF2-40B4-BE49-F238E27FC236}">
                <a16:creationId xmlns:a16="http://schemas.microsoft.com/office/drawing/2014/main" id="{76E73E80-FF5A-FF35-1E0F-18268A456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8793" y="611619"/>
            <a:ext cx="859753" cy="2062126"/>
          </a:xfrm>
          <a:prstGeom prst="rect">
            <a:avLst/>
          </a:prstGeom>
          <a:solidFill>
            <a:schemeClr val="accent6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7" name="_x695221608">
            <a:extLst>
              <a:ext uri="{FF2B5EF4-FFF2-40B4-BE49-F238E27FC236}">
                <a16:creationId xmlns:a16="http://schemas.microsoft.com/office/drawing/2014/main" id="{76E73E80-FF5A-FF35-1E0F-18268A456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436" y="611619"/>
            <a:ext cx="1071846" cy="2030558"/>
          </a:xfrm>
          <a:prstGeom prst="rect">
            <a:avLst/>
          </a:prstGeom>
          <a:solidFill>
            <a:schemeClr val="accent6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8" name="_x695221608">
            <a:extLst>
              <a:ext uri="{FF2B5EF4-FFF2-40B4-BE49-F238E27FC236}">
                <a16:creationId xmlns:a16="http://schemas.microsoft.com/office/drawing/2014/main" id="{76E73E80-FF5A-FF35-1E0F-18268A456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490" y="611619"/>
            <a:ext cx="859753" cy="2062126"/>
          </a:xfrm>
          <a:prstGeom prst="rect">
            <a:avLst/>
          </a:prstGeom>
          <a:solidFill>
            <a:schemeClr val="accent6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9" name="_x695221608">
            <a:extLst>
              <a:ext uri="{FF2B5EF4-FFF2-40B4-BE49-F238E27FC236}">
                <a16:creationId xmlns:a16="http://schemas.microsoft.com/office/drawing/2014/main" id="{76E73E80-FF5A-FF35-1E0F-18268A456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8271" y="570239"/>
            <a:ext cx="1186553" cy="2071627"/>
          </a:xfrm>
          <a:prstGeom prst="rect">
            <a:avLst/>
          </a:prstGeom>
          <a:solidFill>
            <a:schemeClr val="accent6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0" name="_x695221608">
            <a:extLst>
              <a:ext uri="{FF2B5EF4-FFF2-40B4-BE49-F238E27FC236}">
                <a16:creationId xmlns:a16="http://schemas.microsoft.com/office/drawing/2014/main" id="{76E73E80-FF5A-FF35-1E0F-18268A456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875" y="3418979"/>
            <a:ext cx="968755" cy="2050597"/>
          </a:xfrm>
          <a:prstGeom prst="rect">
            <a:avLst/>
          </a:prstGeom>
          <a:solidFill>
            <a:schemeClr val="accent6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1" name="_x695221608">
            <a:extLst>
              <a:ext uri="{FF2B5EF4-FFF2-40B4-BE49-F238E27FC236}">
                <a16:creationId xmlns:a16="http://schemas.microsoft.com/office/drawing/2014/main" id="{76E73E80-FF5A-FF35-1E0F-18268A456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1419" y="3457011"/>
            <a:ext cx="1157987" cy="2012565"/>
          </a:xfrm>
          <a:prstGeom prst="rect">
            <a:avLst/>
          </a:prstGeom>
          <a:solidFill>
            <a:schemeClr val="accent6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2" name="_x695221608">
            <a:extLst>
              <a:ext uri="{FF2B5EF4-FFF2-40B4-BE49-F238E27FC236}">
                <a16:creationId xmlns:a16="http://schemas.microsoft.com/office/drawing/2014/main" id="{76E73E80-FF5A-FF35-1E0F-18268A456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490" y="3401037"/>
            <a:ext cx="853793" cy="2058203"/>
          </a:xfrm>
          <a:prstGeom prst="rect">
            <a:avLst/>
          </a:prstGeom>
          <a:solidFill>
            <a:schemeClr val="accent6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3" name="_x695221608">
            <a:extLst>
              <a:ext uri="{FF2B5EF4-FFF2-40B4-BE49-F238E27FC236}">
                <a16:creationId xmlns:a16="http://schemas.microsoft.com/office/drawing/2014/main" id="{76E73E80-FF5A-FF35-1E0F-18268A456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8818" y="3362713"/>
            <a:ext cx="1107863" cy="2087473"/>
          </a:xfrm>
          <a:prstGeom prst="rect">
            <a:avLst/>
          </a:prstGeom>
          <a:solidFill>
            <a:schemeClr val="accent6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B9AC1A-56CA-44E9-BD11-F56A821A0FCF}"/>
              </a:ext>
            </a:extLst>
          </p:cNvPr>
          <p:cNvSpPr txBox="1"/>
          <p:nvPr/>
        </p:nvSpPr>
        <p:spPr>
          <a:xfrm>
            <a:off x="120455" y="6195091"/>
            <a:ext cx="11757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600" b="1" dirty="0">
                <a:latin typeface="Times New Roman" pitchFamily="18" charset="0"/>
                <a:cs typeface="Times New Roman" pitchFamily="18" charset="0"/>
              </a:rPr>
              <a:t>Figure S2. FT-IR of PP and Cy 5.5-COOH labeled PP microplastics with two size, approximately 5 </a:t>
            </a:r>
            <a:r>
              <a:rPr lang="el-GR" altLang="ko-KR" sz="1600" b="1" dirty="0">
                <a:latin typeface="Times New Roman" panose="02020603050405020304" pitchFamily="18" charset="0"/>
                <a:cs typeface="Times New Roman" pitchFamily="18" charset="0"/>
              </a:rPr>
              <a:t>μ</a:t>
            </a:r>
            <a:r>
              <a:rPr lang="en-US" altLang="ko-KR" sz="1600" b="1" dirty="0">
                <a:latin typeface="Times New Roman" pitchFamily="18" charset="0"/>
                <a:cs typeface="Times New Roman" pitchFamily="18" charset="0"/>
              </a:rPr>
              <a:t>m and 10-50</a:t>
            </a:r>
            <a:r>
              <a:rPr lang="el-GR" altLang="ko-KR" sz="1600" b="1" dirty="0">
                <a:latin typeface="Times New Roman" panose="02020603050405020304" pitchFamily="18" charset="0"/>
                <a:cs typeface="Times New Roman" pitchFamily="18" charset="0"/>
              </a:rPr>
              <a:t> μ</a:t>
            </a:r>
            <a:r>
              <a:rPr lang="en-US" altLang="ko-KR" sz="1600" b="1" dirty="0">
                <a:latin typeface="Times New Roman" pitchFamily="18" charset="0"/>
                <a:cs typeface="Times New Roman" pitchFamily="18" charset="0"/>
              </a:rPr>
              <a:t>m. </a:t>
            </a:r>
            <a:endParaRPr lang="ko-KR" alt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24174" y="257002"/>
            <a:ext cx="2524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/>
              <a:t>Cy-PP(~5µM)</a:t>
            </a:r>
            <a:endParaRPr lang="ko-KR" altLang="en-US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771841" y="3037624"/>
            <a:ext cx="2350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/>
              <a:t>Cy-PP(10~50 µM)</a:t>
            </a:r>
            <a:endParaRPr lang="ko-KR" altLang="en-US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967615" y="197861"/>
            <a:ext cx="829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(a)</a:t>
            </a:r>
            <a:endParaRPr lang="ko-KR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67606" y="2931285"/>
            <a:ext cx="829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(b)</a:t>
            </a:r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804475" y="250712"/>
            <a:ext cx="25242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/>
              <a:t>PP(~5µM)</a:t>
            </a:r>
            <a:endParaRPr lang="ko-KR" altLang="en-US" sz="1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848472" y="3043150"/>
            <a:ext cx="2350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/>
              <a:t>PP(10~50 µM)</a:t>
            </a:r>
            <a:endParaRPr lang="ko-KR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807106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F70C478B-925B-4901-8668-6EA9222A738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8780" y="1116877"/>
            <a:ext cx="5782773" cy="356541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B9AC1A-56CA-44E9-BD11-F56A821A0FCF}"/>
              </a:ext>
            </a:extLst>
          </p:cNvPr>
          <p:cNvSpPr txBox="1"/>
          <p:nvPr/>
        </p:nvSpPr>
        <p:spPr>
          <a:xfrm>
            <a:off x="2237671" y="4814980"/>
            <a:ext cx="80701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600" b="1">
                <a:latin typeface="Times New Roman" pitchFamily="18" charset="0"/>
                <a:cs typeface="Times New Roman" pitchFamily="18" charset="0"/>
              </a:rPr>
              <a:t>Figure S3. Standard curve for fluorescence intensity of Cy5.5-COOH by concentration.</a:t>
            </a:r>
            <a:endParaRPr lang="ko-KR" alt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4688042A-EC42-4CD1-89C5-5B6A481E44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995780"/>
              </p:ext>
            </p:extLst>
          </p:nvPr>
        </p:nvGraphicFramePr>
        <p:xfrm>
          <a:off x="6657579" y="3329558"/>
          <a:ext cx="1184279" cy="213115"/>
        </p:xfrm>
        <a:graphic>
          <a:graphicData uri="http://schemas.openxmlformats.org/drawingml/2006/table">
            <a:tbl>
              <a:tblPr/>
              <a:tblGrid>
                <a:gridCol w="674082">
                  <a:extLst>
                    <a:ext uri="{9D8B030D-6E8A-4147-A177-3AD203B41FA5}">
                      <a16:colId xmlns:a16="http://schemas.microsoft.com/office/drawing/2014/main" val="245642175"/>
                    </a:ext>
                  </a:extLst>
                </a:gridCol>
                <a:gridCol w="510197">
                  <a:extLst>
                    <a:ext uri="{9D8B030D-6E8A-4147-A177-3AD203B41FA5}">
                      <a16:colId xmlns:a16="http://schemas.microsoft.com/office/drawing/2014/main" val="734616443"/>
                    </a:ext>
                  </a:extLst>
                </a:gridCol>
              </a:tblGrid>
              <a:tr h="21311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R</a:t>
                      </a:r>
                      <a:r>
                        <a:rPr lang="en-US" sz="1000" b="0" i="0" u="none" strike="noStrike" baseline="30000" dirty="0">
                          <a:effectLst/>
                          <a:latin typeface="Arial" panose="020B0604020202020204" pitchFamily="34" charset="0"/>
                        </a:rPr>
                        <a:t>2 </a:t>
                      </a:r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= 1.0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ko-KR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8234229"/>
                  </a:ext>
                </a:extLst>
              </a:tr>
            </a:tbl>
          </a:graphicData>
        </a:graphic>
      </p:graphicFrame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6A5C28B8-82DB-496A-9FBE-59704E36B1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925749"/>
              </p:ext>
            </p:extLst>
          </p:nvPr>
        </p:nvGraphicFramePr>
        <p:xfrm>
          <a:off x="5726267" y="3528442"/>
          <a:ext cx="2115591" cy="213115"/>
        </p:xfrm>
        <a:graphic>
          <a:graphicData uri="http://schemas.openxmlformats.org/drawingml/2006/table">
            <a:tbl>
              <a:tblPr/>
              <a:tblGrid>
                <a:gridCol w="2115591">
                  <a:extLst>
                    <a:ext uri="{9D8B030D-6E8A-4147-A177-3AD203B41FA5}">
                      <a16:colId xmlns:a16="http://schemas.microsoft.com/office/drawing/2014/main" val="3929232573"/>
                    </a:ext>
                  </a:extLst>
                </a:gridCol>
              </a:tblGrid>
              <a:tr h="21311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Y = 15210*X + 37.03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4146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040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9A4671FB-3D94-4220-B258-20908DB65BE1}"/>
              </a:ext>
            </a:extLst>
          </p:cNvPr>
          <p:cNvSpPr txBox="1"/>
          <p:nvPr/>
        </p:nvSpPr>
        <p:spPr>
          <a:xfrm>
            <a:off x="2246725" y="4988502"/>
            <a:ext cx="80701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600" b="1" dirty="0">
                <a:latin typeface="Times New Roman" pitchFamily="18" charset="0"/>
                <a:cs typeface="Times New Roman" pitchFamily="18" charset="0"/>
              </a:rPr>
              <a:t>Figure S4. Fluorescence stability of Cy5.5-COOH and Cy-PP microplastics.</a:t>
            </a:r>
            <a:endParaRPr lang="ko-KR" alt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id="{FA22A5FE-D14A-47BE-BD82-6B98DBC0E5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588193"/>
              </p:ext>
            </p:extLst>
          </p:nvPr>
        </p:nvGraphicFramePr>
        <p:xfrm>
          <a:off x="2759074" y="1095375"/>
          <a:ext cx="5394325" cy="3893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5" r:id="rId2" imgW="3835800" imgH="2647440" progId="Prism5.Document">
                  <p:embed/>
                </p:oleObj>
              </mc:Choice>
              <mc:Fallback>
                <p:oleObj name="Prism 5" r:id="rId2" imgW="3835800" imgH="2647440" progId="Prism5.Document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9074" y="1095375"/>
                        <a:ext cx="5394325" cy="38931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2913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19098D2-6306-4845-8AE7-F0862536FCC0}"/>
              </a:ext>
            </a:extLst>
          </p:cNvPr>
          <p:cNvSpPr txBox="1"/>
          <p:nvPr/>
        </p:nvSpPr>
        <p:spPr>
          <a:xfrm>
            <a:off x="43180" y="5539401"/>
            <a:ext cx="121056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ko-KR" sz="1600" b="1" dirty="0">
                <a:latin typeface="Times New Roman" pitchFamily="18" charset="0"/>
                <a:cs typeface="Times New Roman" pitchFamily="18" charset="0"/>
              </a:rPr>
              <a:t>Figure S5. </a:t>
            </a:r>
            <a:r>
              <a:rPr lang="en-US" altLang="ko-KR" sz="1600" b="1" i="1" dirty="0">
                <a:latin typeface="Times New Roman" pitchFamily="18" charset="0"/>
                <a:cs typeface="Times New Roman" pitchFamily="18" charset="0"/>
              </a:rPr>
              <a:t>In vivo</a:t>
            </a:r>
            <a:r>
              <a:rPr lang="en-US" altLang="ko-KR" sz="1600" b="1" dirty="0">
                <a:latin typeface="Times New Roman" pitchFamily="18" charset="0"/>
                <a:cs typeface="Times New Roman" pitchFamily="18" charset="0"/>
              </a:rPr>
              <a:t> biodistribution of fluorescent probe(Cy5.5) labeled polypropylene microplastics in mice.</a:t>
            </a:r>
          </a:p>
          <a:p>
            <a:pPr algn="just"/>
            <a:r>
              <a:rPr lang="en-US" altLang="ko-KR" sz="1600" dirty="0">
                <a:latin typeface="Times New Roman" pitchFamily="18" charset="0"/>
                <a:cs typeface="Times New Roman" pitchFamily="18" charset="0"/>
              </a:rPr>
              <a:t>After oral administration, in vivo images were obtained at 0.2, 0.5, 1, 2, 4, 6, 8, and 24 h time points. Cy-PP (~5 µm) and Cy-PP (10~50 µm) administered groups showed that Cy-PP was mostly excreted through the gastrointestinal tract for 24 hours, with only a few remaining in the gastrointestinal tract.</a:t>
            </a:r>
            <a:endParaRPr lang="ko-KR" alt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D5B27A8-B3F8-44C2-B42F-5E8528C67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661" y="57779"/>
            <a:ext cx="9023818" cy="53791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60B53E20-B542-4A41-9483-FA96E6A771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856" y="35953"/>
            <a:ext cx="811405" cy="504734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FC9CC59-1F73-4AD4-8660-9D5F2262F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6379" y="4791176"/>
            <a:ext cx="750357" cy="645778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F4F084F1-C728-4A7C-B060-5CA798BCD183}"/>
              </a:ext>
            </a:extLst>
          </p:cNvPr>
          <p:cNvSpPr/>
          <p:nvPr/>
        </p:nvSpPr>
        <p:spPr>
          <a:xfrm>
            <a:off x="580722" y="816447"/>
            <a:ext cx="928695" cy="129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</a:rPr>
              <a:t>Corn oil</a:t>
            </a:r>
          </a:p>
          <a:p>
            <a:pPr algn="ctr"/>
            <a:r>
              <a:rPr lang="en-US" altLang="ko-KR" sz="1200" b="1" dirty="0">
                <a:solidFill>
                  <a:schemeClr val="tx1"/>
                </a:solidFill>
              </a:rPr>
              <a:t>Group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B27EA228-DF28-4B3B-910C-A493A95996F7}"/>
              </a:ext>
            </a:extLst>
          </p:cNvPr>
          <p:cNvSpPr/>
          <p:nvPr/>
        </p:nvSpPr>
        <p:spPr>
          <a:xfrm>
            <a:off x="2968990" y="713632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0.2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6C4F10D-5C7B-46DA-BCF2-52E83D6CF372}"/>
              </a:ext>
            </a:extLst>
          </p:cNvPr>
          <p:cNvSpPr/>
          <p:nvPr/>
        </p:nvSpPr>
        <p:spPr>
          <a:xfrm>
            <a:off x="5233515" y="713632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0.5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52A9C569-3DD8-4858-B2B1-3DE93F4EEAAD}"/>
              </a:ext>
            </a:extLst>
          </p:cNvPr>
          <p:cNvSpPr/>
          <p:nvPr/>
        </p:nvSpPr>
        <p:spPr>
          <a:xfrm>
            <a:off x="7503827" y="713631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1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8A2B7027-AA6D-425C-A142-71FE94237D5C}"/>
              </a:ext>
            </a:extLst>
          </p:cNvPr>
          <p:cNvSpPr/>
          <p:nvPr/>
        </p:nvSpPr>
        <p:spPr>
          <a:xfrm>
            <a:off x="9774139" y="707844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2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0CE1847F-4904-4BF7-B23D-D4AA2179B90D}"/>
              </a:ext>
            </a:extLst>
          </p:cNvPr>
          <p:cNvSpPr/>
          <p:nvPr/>
        </p:nvSpPr>
        <p:spPr>
          <a:xfrm>
            <a:off x="2969391" y="1565278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4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46D18E5F-4BD0-49D9-9DE6-E0A81C35F206}"/>
              </a:ext>
            </a:extLst>
          </p:cNvPr>
          <p:cNvSpPr/>
          <p:nvPr/>
        </p:nvSpPr>
        <p:spPr>
          <a:xfrm>
            <a:off x="5233916" y="1565278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6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44CCFD23-E2C1-4BD7-86D5-B06AC91F917B}"/>
              </a:ext>
            </a:extLst>
          </p:cNvPr>
          <p:cNvSpPr/>
          <p:nvPr/>
        </p:nvSpPr>
        <p:spPr>
          <a:xfrm>
            <a:off x="7510015" y="1565277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8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62006BE-A9B2-4487-9820-E64ABD0CA64D}"/>
              </a:ext>
            </a:extLst>
          </p:cNvPr>
          <p:cNvSpPr/>
          <p:nvPr/>
        </p:nvSpPr>
        <p:spPr>
          <a:xfrm>
            <a:off x="9786114" y="1565277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24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3E91F5E-F108-4B48-BE03-FF1AB91EF590}"/>
              </a:ext>
            </a:extLst>
          </p:cNvPr>
          <p:cNvSpPr/>
          <p:nvPr/>
        </p:nvSpPr>
        <p:spPr>
          <a:xfrm>
            <a:off x="2962550" y="2559847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0.2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F2662BE-5A6B-4C06-9317-6194F7B8F84F}"/>
              </a:ext>
            </a:extLst>
          </p:cNvPr>
          <p:cNvSpPr/>
          <p:nvPr/>
        </p:nvSpPr>
        <p:spPr>
          <a:xfrm>
            <a:off x="5227075" y="2559847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0.5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C0951FC0-FD9D-46A4-BA5C-45F06C0159ED}"/>
              </a:ext>
            </a:extLst>
          </p:cNvPr>
          <p:cNvSpPr/>
          <p:nvPr/>
        </p:nvSpPr>
        <p:spPr>
          <a:xfrm>
            <a:off x="7508961" y="2559846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1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8F814F9C-A485-46A6-8168-27B5A6AC8825}"/>
              </a:ext>
            </a:extLst>
          </p:cNvPr>
          <p:cNvSpPr/>
          <p:nvPr/>
        </p:nvSpPr>
        <p:spPr>
          <a:xfrm>
            <a:off x="9779273" y="2559846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2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F095A365-D98F-459F-A03B-A9F94EE1E495}"/>
              </a:ext>
            </a:extLst>
          </p:cNvPr>
          <p:cNvSpPr/>
          <p:nvPr/>
        </p:nvSpPr>
        <p:spPr>
          <a:xfrm>
            <a:off x="2962951" y="3415406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4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6E075A10-91FF-45E2-8543-B0B6F3AB2EEC}"/>
              </a:ext>
            </a:extLst>
          </p:cNvPr>
          <p:cNvSpPr/>
          <p:nvPr/>
        </p:nvSpPr>
        <p:spPr>
          <a:xfrm>
            <a:off x="5227476" y="3402895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6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E53C3EB3-941A-43FC-A4CE-75306FD7B4EE}"/>
              </a:ext>
            </a:extLst>
          </p:cNvPr>
          <p:cNvSpPr/>
          <p:nvPr/>
        </p:nvSpPr>
        <p:spPr>
          <a:xfrm>
            <a:off x="7511725" y="3410403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8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04CE4EB-E7F7-43DE-8C5C-834FB251EDBA}"/>
              </a:ext>
            </a:extLst>
          </p:cNvPr>
          <p:cNvSpPr/>
          <p:nvPr/>
        </p:nvSpPr>
        <p:spPr>
          <a:xfrm>
            <a:off x="9779674" y="3403831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24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1BF960F0-93EF-4C7B-A0F3-D304FFBE0230}"/>
              </a:ext>
            </a:extLst>
          </p:cNvPr>
          <p:cNvSpPr/>
          <p:nvPr/>
        </p:nvSpPr>
        <p:spPr>
          <a:xfrm>
            <a:off x="2969675" y="4432360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0.2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DD186408-0B74-433C-AB3A-BA5076AC8053}"/>
              </a:ext>
            </a:extLst>
          </p:cNvPr>
          <p:cNvSpPr/>
          <p:nvPr/>
        </p:nvSpPr>
        <p:spPr>
          <a:xfrm>
            <a:off x="5228413" y="4426573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0.5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15A840CD-4B9B-49A2-A1FB-1CEBACE2BFA9}"/>
              </a:ext>
            </a:extLst>
          </p:cNvPr>
          <p:cNvSpPr/>
          <p:nvPr/>
        </p:nvSpPr>
        <p:spPr>
          <a:xfrm>
            <a:off x="7510299" y="4432359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1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5D9C1B79-D602-4859-8418-883E7CBE2AE4}"/>
              </a:ext>
            </a:extLst>
          </p:cNvPr>
          <p:cNvSpPr/>
          <p:nvPr/>
        </p:nvSpPr>
        <p:spPr>
          <a:xfrm>
            <a:off x="9780611" y="4420785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2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F9B3B75E-99FA-4646-9C8D-445282DAE491}"/>
              </a:ext>
            </a:extLst>
          </p:cNvPr>
          <p:cNvSpPr/>
          <p:nvPr/>
        </p:nvSpPr>
        <p:spPr>
          <a:xfrm>
            <a:off x="2964289" y="5297454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4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754E325-619A-4E09-8DBA-3B6E0656E23A}"/>
              </a:ext>
            </a:extLst>
          </p:cNvPr>
          <p:cNvSpPr/>
          <p:nvPr/>
        </p:nvSpPr>
        <p:spPr>
          <a:xfrm>
            <a:off x="5228814" y="5303241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6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EC1A192F-6540-4FA3-8691-30095098A656}"/>
              </a:ext>
            </a:extLst>
          </p:cNvPr>
          <p:cNvSpPr/>
          <p:nvPr/>
        </p:nvSpPr>
        <p:spPr>
          <a:xfrm>
            <a:off x="7510700" y="5297453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8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0B2E8118-6326-450C-B835-5C8E9F12CA07}"/>
              </a:ext>
            </a:extLst>
          </p:cNvPr>
          <p:cNvSpPr/>
          <p:nvPr/>
        </p:nvSpPr>
        <p:spPr>
          <a:xfrm>
            <a:off x="488835" y="2642622"/>
            <a:ext cx="1106195" cy="1500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</a:rPr>
              <a:t>Cy-PP(5µm)</a:t>
            </a:r>
          </a:p>
          <a:p>
            <a:pPr algn="ctr"/>
            <a:r>
              <a:rPr lang="en-US" altLang="ko-KR" sz="1200" b="1" dirty="0">
                <a:solidFill>
                  <a:schemeClr val="tx1"/>
                </a:solidFill>
              </a:rPr>
              <a:t>Group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98AD241D-8E00-4C5A-A13D-D7D74993A93E}"/>
              </a:ext>
            </a:extLst>
          </p:cNvPr>
          <p:cNvSpPr/>
          <p:nvPr/>
        </p:nvSpPr>
        <p:spPr>
          <a:xfrm>
            <a:off x="320229" y="4545785"/>
            <a:ext cx="1378393" cy="160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chemeClr val="tx1"/>
                </a:solidFill>
              </a:rPr>
              <a:t>Cy-PP(10~50µm)</a:t>
            </a:r>
          </a:p>
          <a:p>
            <a:pPr algn="ctr"/>
            <a:r>
              <a:rPr lang="en-US" altLang="ko-KR" sz="1200" b="1" dirty="0">
                <a:solidFill>
                  <a:schemeClr val="tx1"/>
                </a:solidFill>
              </a:rPr>
              <a:t>Group</a:t>
            </a:r>
            <a:endParaRPr lang="ko-KR" altLang="en-US" sz="1200" b="1">
              <a:solidFill>
                <a:schemeClr val="tx1"/>
              </a:solidFill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432CC7F4-BC45-4B3C-8ADF-B5A26339BA45}"/>
              </a:ext>
            </a:extLst>
          </p:cNvPr>
          <p:cNvSpPr/>
          <p:nvPr/>
        </p:nvSpPr>
        <p:spPr>
          <a:xfrm>
            <a:off x="365756" y="71227"/>
            <a:ext cx="1338905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1B52E00C-4147-4FE3-8A73-EF3A7E0EAD91}"/>
              </a:ext>
            </a:extLst>
          </p:cNvPr>
          <p:cNvSpPr/>
          <p:nvPr/>
        </p:nvSpPr>
        <p:spPr>
          <a:xfrm>
            <a:off x="365755" y="1915671"/>
            <a:ext cx="1338905" cy="162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D7B734AE-9158-4088-A001-7C6F4DDEFA2F}"/>
              </a:ext>
            </a:extLst>
          </p:cNvPr>
          <p:cNvSpPr/>
          <p:nvPr/>
        </p:nvSpPr>
        <p:spPr>
          <a:xfrm>
            <a:off x="359717" y="3782632"/>
            <a:ext cx="1338905" cy="1648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BF2B2120-D0C9-4A44-9A23-2B93DB0AEF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0793" y="4657214"/>
            <a:ext cx="2171074" cy="786312"/>
          </a:xfrm>
          <a:prstGeom prst="rect">
            <a:avLst/>
          </a:prstGeom>
        </p:spPr>
      </p:pic>
      <p:sp>
        <p:nvSpPr>
          <p:cNvPr id="39" name="직사각형 38">
            <a:extLst>
              <a:ext uri="{FF2B5EF4-FFF2-40B4-BE49-F238E27FC236}">
                <a16:creationId xmlns:a16="http://schemas.microsoft.com/office/drawing/2014/main" id="{04E6A635-6017-4ED6-8D16-67BB6634F791}"/>
              </a:ext>
            </a:extLst>
          </p:cNvPr>
          <p:cNvSpPr/>
          <p:nvPr/>
        </p:nvSpPr>
        <p:spPr>
          <a:xfrm>
            <a:off x="9775225" y="5303240"/>
            <a:ext cx="951128" cy="137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>
                <a:solidFill>
                  <a:schemeClr val="tx1"/>
                </a:solidFill>
              </a:rPr>
              <a:t>Post 24 h</a:t>
            </a:r>
            <a:endParaRPr lang="ko-KR" altLang="en-US" sz="10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431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1402</TotalTime>
  <Words>447</Words>
  <Application>Microsoft Office PowerPoint</Application>
  <PresentationFormat>와이드스크린</PresentationFormat>
  <Paragraphs>76</Paragraphs>
  <Slides>9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맑은 고딕</vt:lpstr>
      <vt:lpstr>Arial</vt:lpstr>
      <vt:lpstr>Times New Roman</vt:lpstr>
      <vt:lpstr>Office 테마</vt:lpstr>
      <vt:lpstr>Prism 5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이시준</cp:lastModifiedBy>
  <cp:revision>103</cp:revision>
  <dcterms:created xsi:type="dcterms:W3CDTF">2023-01-09T03:37:07Z</dcterms:created>
  <dcterms:modified xsi:type="dcterms:W3CDTF">2023-04-28T03:11:13Z</dcterms:modified>
</cp:coreProperties>
</file>