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77" r:id="rId2"/>
    <p:sldId id="364" r:id="rId3"/>
    <p:sldId id="365" r:id="rId4"/>
    <p:sldId id="366" r:id="rId5"/>
    <p:sldId id="360" r:id="rId6"/>
    <p:sldId id="358" r:id="rId7"/>
    <p:sldId id="279" r:id="rId8"/>
    <p:sldId id="357" r:id="rId9"/>
    <p:sldId id="280" r:id="rId10"/>
    <p:sldId id="281" r:id="rId11"/>
    <p:sldId id="359" r:id="rId12"/>
    <p:sldId id="379" r:id="rId13"/>
    <p:sldId id="381" r:id="rId14"/>
    <p:sldId id="382" r:id="rId15"/>
    <p:sldId id="383" r:id="rId16"/>
    <p:sldId id="384" r:id="rId17"/>
    <p:sldId id="386" r:id="rId18"/>
    <p:sldId id="385" r:id="rId19"/>
    <p:sldId id="387" r:id="rId20"/>
    <p:sldId id="380" r:id="rId21"/>
    <p:sldId id="388" r:id="rId22"/>
    <p:sldId id="389" r:id="rId23"/>
    <p:sldId id="390" r:id="rId24"/>
    <p:sldId id="378" r:id="rId25"/>
    <p:sldId id="375" r:id="rId26"/>
    <p:sldId id="376" r:id="rId27"/>
    <p:sldId id="413" r:id="rId28"/>
    <p:sldId id="414" r:id="rId29"/>
    <p:sldId id="411" r:id="rId30"/>
    <p:sldId id="415" r:id="rId31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71"/>
    <p:restoredTop sz="96327"/>
  </p:normalViewPr>
  <p:slideViewPr>
    <p:cSldViewPr snapToGrid="0">
      <p:cViewPr varScale="1">
        <p:scale>
          <a:sx n="86" d="100"/>
          <a:sy n="86" d="100"/>
        </p:scale>
        <p:origin x="21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33706-3EBE-ECDF-0497-16147837BB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399A05-8F82-E956-675D-A40FA83361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F2AFFE2-93A1-BB20-3986-FAEE990D3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393F5AF-8577-9BFD-6E7E-2ED2F101E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53D49E-D80A-E1F3-3FB4-36941B75D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41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32330E-F86C-1B4C-E20D-74F72BE91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C45B9-3BFF-0291-40CE-AF3AB6F9BF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FF7F66-D8D1-2FBC-A00B-5DF93249C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1089AE-C635-EFC6-B3E4-42C919A79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C83CB9-86A4-262B-2E2A-E3CE4ACC0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565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07B15F4-F00A-4E23-A930-F8FA9B9456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2D90D5F-74D3-F813-D6AE-2D0682A96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182F6A-37F0-80E2-6476-C281E5F62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FC28324-A39D-FA1C-AF29-D72397CF4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D8EF81-FB48-708A-E603-ACFE31220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6176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D808BF-E47D-3F1A-3BC7-5EE8BEFBD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5FB755-9295-F67B-010B-98C7C5120A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452BB7-6147-206C-3CC5-3EAD2EF6C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B28A53-D544-2150-B188-712952EDD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EB39CE-CDCA-D047-0AFF-E4AF4D2C9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9506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2FB420-BCC3-5EEC-28A2-BD9CD1423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225F028-B08D-8CBC-82A5-DFAA29D09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A8F1847-AD1B-1954-EF51-28B658781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D02E21-5122-9004-9EBA-F6DF7D8DA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F0F5687-4F2C-8E12-7E54-CCB71099F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4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988D18-DC38-8B22-55FB-4F55ADA0A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571BA6-4A39-C925-4F6E-1639DBA501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6003D18-CF6F-A9C7-45C6-75C3A12244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23ED1DD-9769-43B6-6198-27F30E9FE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D1A8AAD-626E-1956-E472-0B2D3F13B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60A464-5116-A595-62BB-1FE1CFF5A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9391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55C31-16CF-716F-6D7A-420DD8B6A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1B8D029-7FDF-474D-6BBE-E7CB5ECC0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FDA28C2-F5A5-CF35-AA95-F1ADC521B1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BC37A56-0095-2BCC-073E-62ECF47B2B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BD99763-6DA1-9F1B-D691-65020403FC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6CA8207-38DB-08C8-50F6-C15FFB298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26D49EE-9EC0-80DC-1B0D-29D2F0FE9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C83CDC2-BCD2-A718-A288-D365E50FF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8735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939FA8-D5BD-6F1F-7CF7-37B26E4C5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31FDC44-453C-12DD-510A-B451DE461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E319226-0F9B-E9D6-09EB-3DFBF1FCA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74390F-ABBB-CC55-F520-FA63BAB99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9494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CB6719B-B6E6-2921-DA86-ECA312942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4E23A43-0585-F347-D64A-9B337A0C8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B328F3-DB75-6BBE-70DC-43442821B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017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761B54-400C-6477-5270-CCDF4ECB0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1C74C2-AF83-62AC-B75C-03BF559F6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8BCC41E-085D-F340-EAD3-0BFFC987A0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F02B45-A260-0276-D316-23A58F2B0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BA3B7C4-072F-3398-4294-0D3A3434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8F7C8FF-6BA7-B8E9-40B1-15B476D52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330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61B5F2-71F1-FDB9-9A83-D26EA88FE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6F84DE-3B5E-BB3E-BC1F-F22D281B76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FCA91DD-05B0-4415-A9F9-F28E03DEB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259DBF-BEB8-5973-80C2-80A92CDE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8013047-0A91-9298-0EEB-E00A9821E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4C58D3-EA8A-7B76-CDB9-926057D30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4325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BC74266-C016-A6DF-6F07-CF79ADFEA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81CF5D-CDD3-7D6E-7C8A-CD8EF1A2E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53ABF4-E190-D480-8BD6-64F72DEB45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918F0-3093-0042-98F7-9C43C6003425}" type="datetimeFigureOut">
              <a:rPr lang="es-ES" smtClean="0"/>
              <a:t>11/05/2023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0F3D07-E44C-8278-2346-5DDA364225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1ADF71-2EE5-244A-8BB3-7632CB8C9A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A2A39-9E73-2D42-9D36-35F23064C7E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1466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C6B7BB4-3D35-AB41-89FA-36F4081CF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217413"/>
              </p:ext>
            </p:extLst>
          </p:nvPr>
        </p:nvGraphicFramePr>
        <p:xfrm>
          <a:off x="1757362" y="1263157"/>
          <a:ext cx="9387575" cy="4149915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561518">
                  <a:extLst>
                    <a:ext uri="{9D8B030D-6E8A-4147-A177-3AD203B41FA5}">
                      <a16:colId xmlns:a16="http://schemas.microsoft.com/office/drawing/2014/main" val="1899289483"/>
                    </a:ext>
                  </a:extLst>
                </a:gridCol>
                <a:gridCol w="1390534">
                  <a:extLst>
                    <a:ext uri="{9D8B030D-6E8A-4147-A177-3AD203B41FA5}">
                      <a16:colId xmlns:a16="http://schemas.microsoft.com/office/drawing/2014/main" val="2499815366"/>
                    </a:ext>
                  </a:extLst>
                </a:gridCol>
                <a:gridCol w="1323833">
                  <a:extLst>
                    <a:ext uri="{9D8B030D-6E8A-4147-A177-3AD203B41FA5}">
                      <a16:colId xmlns:a16="http://schemas.microsoft.com/office/drawing/2014/main" val="3882784788"/>
                    </a:ext>
                  </a:extLst>
                </a:gridCol>
                <a:gridCol w="1433015">
                  <a:extLst>
                    <a:ext uri="{9D8B030D-6E8A-4147-A177-3AD203B41FA5}">
                      <a16:colId xmlns:a16="http://schemas.microsoft.com/office/drawing/2014/main" val="2733193679"/>
                    </a:ext>
                  </a:extLst>
                </a:gridCol>
                <a:gridCol w="1678675">
                  <a:extLst>
                    <a:ext uri="{9D8B030D-6E8A-4147-A177-3AD203B41FA5}">
                      <a16:colId xmlns:a16="http://schemas.microsoft.com/office/drawing/2014/main" val="22617998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Lipid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22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934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3-ketoacyl-CoA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thiolase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P42765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558138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3-ketoacyl-CoA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thiolase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peroxisomal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P09110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21920422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Acetyl-coenzyme A synthetase 2-like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Q9NUB1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41367239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family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member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9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Q9H845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1077757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Delta(3 5)-Delta(2 4)-dienoyl-CoA isomerase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Q13011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15701319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Enoyl-CoA delta isomerase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P42126 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22416982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Long-chain-fatty-acid--CoA ligase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P33121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2804310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specific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ACADm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P11310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16349182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Peroxisomal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multifunctional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enzyme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P51659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13906751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Short/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branched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specific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P45954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4030147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Short-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specific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P16219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1056855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Very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long-chain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specific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P49748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482440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Trifunctional enzyme subunit alpha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P40939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1461492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Trifunctional enzyme subunit beta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P55084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40631204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4-dienoyl-CoA reductase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Q16698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3804403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Enoyl-CoA hydratase  mitochondrial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P30084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3659395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3-hydroxyacyl-CoA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type-2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Q99714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1041589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Hydroxyacyl-coenzyme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Q16836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35274225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Acetyl-CoA acetyltransferase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P24752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5" marR="4575" marT="4575" marB="0" anchor="ctr"/>
                </a:tc>
                <a:extLst>
                  <a:ext uri="{0D108BD9-81ED-4DB2-BD59-A6C34878D82A}">
                    <a16:rowId xmlns:a16="http://schemas.microsoft.com/office/drawing/2014/main" val="446007515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33F277B0-70BD-5043-8319-6244E28377F9}"/>
              </a:ext>
            </a:extLst>
          </p:cNvPr>
          <p:cNvSpPr txBox="1"/>
          <p:nvPr/>
        </p:nvSpPr>
        <p:spPr>
          <a:xfrm>
            <a:off x="1757362" y="653511"/>
            <a:ext cx="9387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Table S1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Classification of altered cardiac proteins under HTN-T2DM. By proteomics, the identification number (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UniprotKB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 and main cellular function of the significantly differentiated proteins (p &lt; 0.05) in HTN-T2DM against control or HTN. </a:t>
            </a:r>
            <a:endParaRPr lang="es-ES" sz="12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00DBD28-E908-639E-2D62-A3879A13FD07}"/>
              </a:ext>
            </a:extLst>
          </p:cNvPr>
          <p:cNvSpPr txBox="1"/>
          <p:nvPr/>
        </p:nvSpPr>
        <p:spPr>
          <a:xfrm>
            <a:off x="0" y="6581001"/>
            <a:ext cx="751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S1.</a:t>
            </a:r>
          </a:p>
        </p:txBody>
      </p:sp>
    </p:spTree>
    <p:extLst>
      <p:ext uri="{BB962C8B-B14F-4D97-AF65-F5344CB8AC3E}">
        <p14:creationId xmlns:p14="http://schemas.microsoft.com/office/powerpoint/2010/main" val="2243493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61E8F71-29D5-564F-8389-7D1514CBC4DC}"/>
              </a:ext>
            </a:extLst>
          </p:cNvPr>
          <p:cNvGraphicFramePr>
            <a:graphicFrameLocks noGrp="1"/>
          </p:cNvGraphicFramePr>
          <p:nvPr/>
        </p:nvGraphicFramePr>
        <p:xfrm>
          <a:off x="3070746" y="3130500"/>
          <a:ext cx="7432154" cy="3608383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677899">
                  <a:extLst>
                    <a:ext uri="{9D8B030D-6E8A-4147-A177-3AD203B41FA5}">
                      <a16:colId xmlns:a16="http://schemas.microsoft.com/office/drawing/2014/main" val="4133650957"/>
                    </a:ext>
                  </a:extLst>
                </a:gridCol>
                <a:gridCol w="975988">
                  <a:extLst>
                    <a:ext uri="{9D8B030D-6E8A-4147-A177-3AD203B41FA5}">
                      <a16:colId xmlns:a16="http://schemas.microsoft.com/office/drawing/2014/main" val="1902013278"/>
                    </a:ext>
                  </a:extLst>
                </a:gridCol>
                <a:gridCol w="1433015">
                  <a:extLst>
                    <a:ext uri="{9D8B030D-6E8A-4147-A177-3AD203B41FA5}">
                      <a16:colId xmlns:a16="http://schemas.microsoft.com/office/drawing/2014/main" val="1641920549"/>
                    </a:ext>
                  </a:extLst>
                </a:gridCol>
                <a:gridCol w="1345252">
                  <a:extLst>
                    <a:ext uri="{9D8B030D-6E8A-4147-A177-3AD203B41FA5}">
                      <a16:colId xmlns:a16="http://schemas.microsoft.com/office/drawing/2014/main" val="2636570796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respiration_Complex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74407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00787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synthase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gamma 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P36542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2603706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subunit f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P56134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107903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synthase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 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P56385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9492531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synthase-coupling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factor 6 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P18859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7494226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subunit d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O75947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643396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subunit O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P48047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8713295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F(0) complex subunit B1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P24539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8179556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ATP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synthase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membrane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Q96IX5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0.17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0.29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5274587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subunit beta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P06576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</a:rPr>
                        <a:t>n.s.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1858724"/>
                  </a:ext>
                </a:extLst>
              </a:tr>
              <a:tr h="203513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mitochondrial F1 complex assembly factor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Q8N5M1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 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93645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subunit alpha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P25705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4995701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subunit delta  mitochondrial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P30049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9803419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protein 8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P03928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8230301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 synthase subunit g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O75964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11654624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970FDF1-25B0-0141-9CD0-C40FED60BAC6}"/>
              </a:ext>
            </a:extLst>
          </p:cNvPr>
          <p:cNvGraphicFramePr>
            <a:graphicFrameLocks noGrp="1"/>
          </p:cNvGraphicFramePr>
          <p:nvPr/>
        </p:nvGraphicFramePr>
        <p:xfrm>
          <a:off x="3070746" y="189858"/>
          <a:ext cx="7206018" cy="275717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446406">
                  <a:extLst>
                    <a:ext uri="{9D8B030D-6E8A-4147-A177-3AD203B41FA5}">
                      <a16:colId xmlns:a16="http://schemas.microsoft.com/office/drawing/2014/main" val="2612104029"/>
                    </a:ext>
                  </a:extLst>
                </a:gridCol>
                <a:gridCol w="824343">
                  <a:extLst>
                    <a:ext uri="{9D8B030D-6E8A-4147-A177-3AD203B41FA5}">
                      <a16:colId xmlns:a16="http://schemas.microsoft.com/office/drawing/2014/main" val="3868350476"/>
                    </a:ext>
                  </a:extLst>
                </a:gridCol>
                <a:gridCol w="1446768">
                  <a:extLst>
                    <a:ext uri="{9D8B030D-6E8A-4147-A177-3AD203B41FA5}">
                      <a16:colId xmlns:a16="http://schemas.microsoft.com/office/drawing/2014/main" val="2295208549"/>
                    </a:ext>
                  </a:extLst>
                </a:gridCol>
                <a:gridCol w="1488501">
                  <a:extLst>
                    <a:ext uri="{9D8B030D-6E8A-4147-A177-3AD203B41FA5}">
                      <a16:colId xmlns:a16="http://schemas.microsoft.com/office/drawing/2014/main" val="4238933778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respiration_Complex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IV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39859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endParaRPr lang="es-ES" sz="1200" b="1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96133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c oxidase subunit 5A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P20674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</a:rPr>
                        <a:t>n.s.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6716725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 oxidase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5B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P10606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</a:t>
                      </a:r>
                      <a:r>
                        <a:rPr lang="en-US" altLang="zh-CN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zh-CN" sz="12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872027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 oxidase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4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isoform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P13073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2223971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c oxidase subunit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P00403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3787482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c oxidase subunit 6C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P09669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8093084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c oxidase subunit 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P00414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2790167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c oxidase assembly factor 3 homolog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Q9Y2R0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35583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c oxidase subunit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P00395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2717855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 oxidase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6B1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P14854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319434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Cytochrome c oxidase subunit NDUFA4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O00483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0.20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62435195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984E8F5-406C-DADC-FA84-D2673BFFBEDA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1153837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C2C6146-E217-7746-A44B-6EB9A3017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563384"/>
              </p:ext>
            </p:extLst>
          </p:nvPr>
        </p:nvGraphicFramePr>
        <p:xfrm>
          <a:off x="219075" y="15955"/>
          <a:ext cx="11394856" cy="6898023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434846">
                  <a:extLst>
                    <a:ext uri="{9D8B030D-6E8A-4147-A177-3AD203B41FA5}">
                      <a16:colId xmlns:a16="http://schemas.microsoft.com/office/drawing/2014/main" val="2732556790"/>
                    </a:ext>
                  </a:extLst>
                </a:gridCol>
                <a:gridCol w="933473">
                  <a:extLst>
                    <a:ext uri="{9D8B030D-6E8A-4147-A177-3AD203B41FA5}">
                      <a16:colId xmlns:a16="http://schemas.microsoft.com/office/drawing/2014/main" val="2870179570"/>
                    </a:ext>
                  </a:extLst>
                </a:gridCol>
                <a:gridCol w="1281638">
                  <a:extLst>
                    <a:ext uri="{9D8B030D-6E8A-4147-A177-3AD203B41FA5}">
                      <a16:colId xmlns:a16="http://schemas.microsoft.com/office/drawing/2014/main" val="3775735587"/>
                    </a:ext>
                  </a:extLst>
                </a:gridCol>
                <a:gridCol w="1330997">
                  <a:extLst>
                    <a:ext uri="{9D8B030D-6E8A-4147-A177-3AD203B41FA5}">
                      <a16:colId xmlns:a16="http://schemas.microsoft.com/office/drawing/2014/main" val="3896474741"/>
                    </a:ext>
                  </a:extLst>
                </a:gridCol>
                <a:gridCol w="3413902">
                  <a:extLst>
                    <a:ext uri="{9D8B030D-6E8A-4147-A177-3AD203B41FA5}">
                      <a16:colId xmlns:a16="http://schemas.microsoft.com/office/drawing/2014/main" val="3296884404"/>
                    </a:ext>
                  </a:extLst>
                </a:gridCol>
              </a:tblGrid>
              <a:tr h="20672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homeostasis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97823"/>
                  </a:ext>
                </a:extLst>
              </a:tr>
              <a:tr h="3535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1865589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M-AAA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Protease-Interacting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Q8WWC4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Exchange of metabolites and 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53515468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Sodium/potassium-transporting ATPase subunit alpha-1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P05023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Exchange of metabolites and 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643279868"/>
                  </a:ext>
                </a:extLst>
              </a:tr>
              <a:tr h="17737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Sodium/potassium-transporting ATPase subunit alpha-3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P13637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Exchange of metabolites and 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559440179"/>
                  </a:ext>
                </a:extLst>
              </a:tr>
              <a:tr h="17737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Voltage-dependent anion-selective channel protein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P21796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</a:rPr>
                        <a:t>n.s.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Exchange of metabolites and 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2887747210"/>
                  </a:ext>
                </a:extLst>
              </a:tr>
              <a:tr h="17737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Voltage-dependent anion-selective channel protein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P45880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Exchange of metabolites and 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114072072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Voltage-dependent anion-selective channel protein 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Q9Y277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Exchange of metabolites and 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1811936545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Heat shock protein 75 kDa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Q12931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Maintaince of mitochondrial function and polarization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2638705510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MICOS complex subunit MIC26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Q9BUR5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crista junctions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1537998475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MICOS complex subunit MIC27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Q6UXV4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crista junctions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536378835"/>
                  </a:ext>
                </a:extLst>
              </a:tr>
              <a:tr h="17737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MICOS complex subunit MIC60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Q16891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crista junctions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1097902245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Lon Peptidase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P36776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miochondrial inner homeostasis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936038854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LETM1 and EF-hand domain-containing protein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O95202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miochondrial morphology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110002473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Prohibitin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P35232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miochondrial morphology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2044695883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Prohibitin-2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Q99623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miochondrial morphology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1847496686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deglycase DJ-1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Q99497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miochondrial morphology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2316325626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Stress-70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P38646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miochondrial morphology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4173756075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ATPase family AAA domain-containing protein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Q8NBU5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Maintaince of mitochondrial morphology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121544219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Sorting and assembly machinery component 50 homolog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Q9Y512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mitochondrial cristae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115712522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DnaJ homolog subfamily A member 3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Q96EY1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mitochondrial morphology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201809091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DnaJ homolog subfamily C member 11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Q9NVH1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mitochondrial morphology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4007089968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Dynamin-1-like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O00429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peroxisomal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division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1759894355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Mitofusin-2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O95140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clustering and fusion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38522573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Transcription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factor A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Q00059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DNA transcription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2636064910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fission 1 protein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Q9Y3D6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fission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1885920475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Dynamin-like 120 kDa protein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O60313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fusion and fission 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56848141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carrier homolog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Q9Y6C9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fussion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179037956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Matrix Protein P1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P10809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organiazation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2226854947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import inner membrane translocase subunit TIM50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Q3ZCQ8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protein import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209422650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import receptor subunit TOM22 homolog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Q9NS69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protein import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433018641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import receptor subunit TOM40 homolog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O96008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protein import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413305239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import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receptor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TOM70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O94826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protein import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57974860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28S ribosomal protein S27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Q92552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synthesis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273" marR="1273" marT="1273" marB="0" anchor="ctr"/>
                </a:tc>
                <a:extLst>
                  <a:ext uri="{0D108BD9-81ED-4DB2-BD59-A6C34878D82A}">
                    <a16:rowId xmlns:a16="http://schemas.microsoft.com/office/drawing/2014/main" val="3977733679"/>
                  </a:ext>
                </a:extLst>
              </a:tr>
              <a:tr h="185318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sirtuin-5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Q9NXA8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dependent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lysine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3376778288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8714DE17-4AF4-6504-D434-0E19FBF37C9A}"/>
              </a:ext>
            </a:extLst>
          </p:cNvPr>
          <p:cNvSpPr txBox="1"/>
          <p:nvPr/>
        </p:nvSpPr>
        <p:spPr>
          <a:xfrm>
            <a:off x="10808247" y="6565046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1550211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FE10EF6-76C6-C749-B963-694158885D21}"/>
              </a:ext>
            </a:extLst>
          </p:cNvPr>
          <p:cNvGraphicFramePr>
            <a:graphicFrameLocks noGrp="1"/>
          </p:cNvGraphicFramePr>
          <p:nvPr/>
        </p:nvGraphicFramePr>
        <p:xfrm>
          <a:off x="578069" y="365369"/>
          <a:ext cx="10583916" cy="592422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046483">
                  <a:extLst>
                    <a:ext uri="{9D8B030D-6E8A-4147-A177-3AD203B41FA5}">
                      <a16:colId xmlns:a16="http://schemas.microsoft.com/office/drawing/2014/main" val="1053315974"/>
                    </a:ext>
                  </a:extLst>
                </a:gridCol>
                <a:gridCol w="1008993">
                  <a:extLst>
                    <a:ext uri="{9D8B030D-6E8A-4147-A177-3AD203B41FA5}">
                      <a16:colId xmlns:a16="http://schemas.microsoft.com/office/drawing/2014/main" val="2447677615"/>
                    </a:ext>
                  </a:extLst>
                </a:gridCol>
                <a:gridCol w="1555531">
                  <a:extLst>
                    <a:ext uri="{9D8B030D-6E8A-4147-A177-3AD203B41FA5}">
                      <a16:colId xmlns:a16="http://schemas.microsoft.com/office/drawing/2014/main" val="27314536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51535366"/>
                    </a:ext>
                  </a:extLst>
                </a:gridCol>
                <a:gridCol w="2448909">
                  <a:extLst>
                    <a:ext uri="{9D8B030D-6E8A-4147-A177-3AD203B41FA5}">
                      <a16:colId xmlns:a16="http://schemas.microsoft.com/office/drawing/2014/main" val="18270032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Oxidative stress and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Inflammation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026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endParaRPr lang="es-ES" sz="1200" b="1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754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Ig gamma-3 chain C region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P01860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3.72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n.s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700752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Ig gamma-4 chain C region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P01861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2.76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2.94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351159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Ig heavy chain V-III region GAL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A0A0C4DH32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3.85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28222178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NLR family member X1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Q86UT6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327328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Proteasome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activator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Q06323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352928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Proteasome activator complex subunit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Q9UL46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3159586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UBX domain-containing protein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Q04323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42320644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Alpha-aminoadipic semialdehyde dehydrogenase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P49419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293447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Extracellular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superoxide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dismutase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[Cu-Zn]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P08294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3.83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1433895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Peroxiredoxin-5 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P30044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19019096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Superoxide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dismutase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[Cu-Zn]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P00441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2135498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Superoxide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dismutase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[Mn] 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P04179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90328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Thioredoxin-dependent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peroxide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reductase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P30048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52257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5-oxoprolinase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O14841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Glutathione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metabolic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1101442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Glutathione S-transferase kappa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Q9Y2Q3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Glutathione metabolic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23674639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PRA1 family protein 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O75915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Glutathione metabolic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33374659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Cytosol aminopeptidase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P28838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Glutathione metabolic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1550361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Glutamate--cysteine ligase catalytic subunit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P48506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Glutathione synthesizes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1997956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Complement C1q Binding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Q07021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3809916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Complement C1r subcomponent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P00736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2.02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34955304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Complement component C7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P10643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4.32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2513782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Complement component C8 alpha chain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P07357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480292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Complement component C6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P13671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12966658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Membrane primary amine oxidase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Q16853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6.17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3.72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3223508348"/>
                  </a:ext>
                </a:extLst>
              </a:tr>
              <a:tr h="112501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Nicotinate phosphoribosyltransferase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Q6XQN6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n.s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 biosynthesis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8315059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NAD(P)H dehydrogenase [quinone]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P15559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0.61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Quinone detoxification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7740032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Elongation factor 1-beta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P24534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Translation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elongation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15" marR="2715" marT="2715" marB="0" anchor="ctr"/>
                </a:tc>
                <a:extLst>
                  <a:ext uri="{0D108BD9-81ED-4DB2-BD59-A6C34878D82A}">
                    <a16:rowId xmlns:a16="http://schemas.microsoft.com/office/drawing/2014/main" val="641502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Quinone oxidoreductase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Q08257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Detoxification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xenobiotics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607283505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E897A14D-44CC-2DEE-2E73-F4675C36DB7B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303563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07C700A-0DDD-EA46-B97D-A5C52674B036}"/>
              </a:ext>
            </a:extLst>
          </p:cNvPr>
          <p:cNvGraphicFramePr>
            <a:graphicFrameLocks noGrp="1"/>
          </p:cNvGraphicFramePr>
          <p:nvPr/>
        </p:nvGraphicFramePr>
        <p:xfrm>
          <a:off x="222424" y="902043"/>
          <a:ext cx="11578279" cy="4765857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620528">
                  <a:extLst>
                    <a:ext uri="{9D8B030D-6E8A-4147-A177-3AD203B41FA5}">
                      <a16:colId xmlns:a16="http://schemas.microsoft.com/office/drawing/2014/main" val="700795747"/>
                    </a:ext>
                  </a:extLst>
                </a:gridCol>
                <a:gridCol w="1260389">
                  <a:extLst>
                    <a:ext uri="{9D8B030D-6E8A-4147-A177-3AD203B41FA5}">
                      <a16:colId xmlns:a16="http://schemas.microsoft.com/office/drawing/2014/main" val="3256392581"/>
                    </a:ext>
                  </a:extLst>
                </a:gridCol>
                <a:gridCol w="1519881">
                  <a:extLst>
                    <a:ext uri="{9D8B030D-6E8A-4147-A177-3AD203B41FA5}">
                      <a16:colId xmlns:a16="http://schemas.microsoft.com/office/drawing/2014/main" val="244412095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762871654"/>
                    </a:ext>
                  </a:extLst>
                </a:gridCol>
                <a:gridCol w="3805881">
                  <a:extLst>
                    <a:ext uri="{9D8B030D-6E8A-4147-A177-3AD203B41FA5}">
                      <a16:colId xmlns:a16="http://schemas.microsoft.com/office/drawing/2014/main" val="25510334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contraction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893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314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Spectrin alpha chain  non-erythrocytic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Q13813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n.s</a:t>
                      </a:r>
                      <a:r>
                        <a:rPr lang="en-US" altLang="zh-CN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zh-CN" altLang="en-US" sz="12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binding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816235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Synaptopodin 2-like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Q9H987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binding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4066753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Tropomyosin alpha-1 chain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P09493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binding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1525435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Tropomyosin alpha-4 chain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P67936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binding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420475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Troponin C  slow skeletal and cardiac muscles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P63316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binding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2936621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Transgelin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Q01995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2.81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cross-linking/gelling protein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2656408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Alpha-actinin-2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P35609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cytoskeleton organization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17715321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Alpha-actinin-4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O43707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cytoskeleton organization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3264041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Dihydropyrimidinase-related protein 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Q14195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2.32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filament organization</a:t>
                      </a:r>
                      <a:endParaRPr lang="es-ES" sz="12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2393564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Unconventional myosin-Ic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O00159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1.65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Actin-based molecular motors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35122736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Filamin-C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Q14315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Actin-cross-linking protein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3784354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Myopalladin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Q86TC9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Tether to alpha-actinin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33354704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Gelsolin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P06396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Assemble and disassemble of actin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9418188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Nebulette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O76041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Assemble of Z-disk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742827818"/>
                  </a:ext>
                </a:extLst>
              </a:tr>
              <a:tr h="65012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Obscurin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Q5VST9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n.s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Assembly of myosin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23002002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Troponin T  cardiac muscle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P45379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Bindg to tropomyosin and troponin-C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35442221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Troponin I  cardiac muscle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P19429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Blocking actin-myosin in relaxation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25685735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T-complex protein 1 subunit epsilon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P48643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 of actin and tubulin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42941991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Ras-related protein R-Ras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P10301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1.79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Organization of the actin cytoskeleton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1998072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Nesh-Binding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Q7Z7G0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3.10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 of actin cytoskeleton reorganization</a:t>
                      </a:r>
                      <a:endParaRPr lang="es-ES" sz="12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11023707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Xin actin-binding repeat-containing protein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Q702N8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Protects actin filaments from depolymerization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12439637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Xin actin-binding repeat-containing protein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A4UGR9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2.94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Protects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filaments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from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depolymerization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78" marR="2278" marT="2278" marB="0" anchor="ctr"/>
                </a:tc>
                <a:extLst>
                  <a:ext uri="{0D108BD9-81ED-4DB2-BD59-A6C34878D82A}">
                    <a16:rowId xmlns:a16="http://schemas.microsoft.com/office/drawing/2014/main" val="306302683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1ABC4843-4DA4-D344-839D-7A520DD289C4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1804147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3D1D6C6-B03A-0B4B-BFE6-1A5B880AB039}"/>
              </a:ext>
            </a:extLst>
          </p:cNvPr>
          <p:cNvGraphicFramePr>
            <a:graphicFrameLocks noGrp="1"/>
          </p:cNvGraphicFramePr>
          <p:nvPr/>
        </p:nvGraphicFramePr>
        <p:xfrm>
          <a:off x="455139" y="1002031"/>
          <a:ext cx="11281721" cy="442569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397747">
                  <a:extLst>
                    <a:ext uri="{9D8B030D-6E8A-4147-A177-3AD203B41FA5}">
                      <a16:colId xmlns:a16="http://schemas.microsoft.com/office/drawing/2014/main" val="1383163389"/>
                    </a:ext>
                  </a:extLst>
                </a:gridCol>
                <a:gridCol w="1149412">
                  <a:extLst>
                    <a:ext uri="{9D8B030D-6E8A-4147-A177-3AD203B41FA5}">
                      <a16:colId xmlns:a16="http://schemas.microsoft.com/office/drawing/2014/main" val="464767576"/>
                    </a:ext>
                  </a:extLst>
                </a:gridCol>
                <a:gridCol w="1261853">
                  <a:extLst>
                    <a:ext uri="{9D8B030D-6E8A-4147-A177-3AD203B41FA5}">
                      <a16:colId xmlns:a16="http://schemas.microsoft.com/office/drawing/2014/main" val="2337872424"/>
                    </a:ext>
                  </a:extLst>
                </a:gridCol>
                <a:gridCol w="1474246">
                  <a:extLst>
                    <a:ext uri="{9D8B030D-6E8A-4147-A177-3AD203B41FA5}">
                      <a16:colId xmlns:a16="http://schemas.microsoft.com/office/drawing/2014/main" val="3719227852"/>
                    </a:ext>
                  </a:extLst>
                </a:gridCol>
                <a:gridCol w="2998463">
                  <a:extLst>
                    <a:ext uri="{9D8B030D-6E8A-4147-A177-3AD203B41FA5}">
                      <a16:colId xmlns:a16="http://schemas.microsoft.com/office/drawing/2014/main" val="38932034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contraction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(Cont.)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160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839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calmodulin-dependent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kinase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II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beta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Q13554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  <a:r>
                        <a:rPr lang="es-ES" sz="1200" u="none" strike="noStrike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2+ </a:t>
                      </a:r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homeostasis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657589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S100-A1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P23297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  <a:r>
                        <a:rPr lang="es-ES" sz="1200" u="none" strike="noStrike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2+ </a:t>
                      </a:r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homeostasis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13180928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Sodium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exchanger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P32418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  <a:r>
                        <a:rPr lang="es-ES" sz="1200" u="none" strike="noStrike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2+ </a:t>
                      </a:r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homeostasis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7219155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calmodulin-dependent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kinase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II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delta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Q13557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  <a:r>
                        <a:rPr lang="es-ES" sz="1200" u="none" strike="noStrike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2+</a:t>
                      </a:r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homeostatis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3145578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Vesicle-associated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membrane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protein-associated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B/C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O95292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  <a:r>
                        <a:rPr lang="es-ES" sz="1200" u="none" strike="noStrike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2+</a:t>
                      </a:r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homeostatis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42667929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Aspartyl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asparaginyl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hydroxylase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Q12797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  <a:r>
                        <a:rPr lang="es-ES" sz="1200" u="none" strike="noStrike" baseline="30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2+</a:t>
                      </a:r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homeostatis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3233428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Sarcalumenin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Q86TD4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transport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1111762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Sarcoplasmic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reticulum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histidine-rich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calcium-binding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P23327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transport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4251250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Sarcoplasmic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endoplasmic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reticulum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P16615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Translocation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23654859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Calsequestrin-2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O14958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Stores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26072126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Myoglobin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P02144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Storage and facilitated transfer of oxygen</a:t>
                      </a:r>
                      <a:endParaRPr lang="es-ES" sz="12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26863777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Catenin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alpha-1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P35221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 adhesion</a:t>
                      </a:r>
                      <a:endParaRPr lang="es-ES" sz="12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1976180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Catenin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alpha-3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Q9UI47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 adhesion</a:t>
                      </a:r>
                      <a:endParaRPr lang="es-ES" sz="12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37642325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Catenin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beta-1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P35222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 adhesion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22260715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surface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MUC18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P43121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2.38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 adhesion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2956876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Talin-2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Q9Y4G6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 adhesion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1549542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Cadherin-2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P19022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Calcium-dependent cell adhesion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5791805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Nidogen-2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Q14112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Cell-extracellular matrix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29238370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Dermatopontin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Q07507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2.30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Cell-matrix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interactions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matrix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assembly</a:t>
                      </a:r>
                      <a:endParaRPr lang="es-ES" sz="1200" b="0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3384159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junction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alpha-1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P17302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junction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communication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65" marR="2665" marT="2665" marB="0" anchor="ctr"/>
                </a:tc>
                <a:extLst>
                  <a:ext uri="{0D108BD9-81ED-4DB2-BD59-A6C34878D82A}">
                    <a16:rowId xmlns:a16="http://schemas.microsoft.com/office/drawing/2014/main" val="1077505737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8F19378F-D69F-E394-4549-8F9202EA6B62}"/>
              </a:ext>
            </a:extLst>
          </p:cNvPr>
          <p:cNvSpPr txBox="1"/>
          <p:nvPr/>
        </p:nvSpPr>
        <p:spPr>
          <a:xfrm>
            <a:off x="0" y="6534388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699024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E1123B-6D57-B94C-AB38-E6A272B787CC}"/>
              </a:ext>
            </a:extLst>
          </p:cNvPr>
          <p:cNvGraphicFramePr>
            <a:graphicFrameLocks noGrp="1"/>
          </p:cNvGraphicFramePr>
          <p:nvPr/>
        </p:nvGraphicFramePr>
        <p:xfrm>
          <a:off x="352425" y="1414941"/>
          <a:ext cx="11375920" cy="3078471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095998">
                  <a:extLst>
                    <a:ext uri="{9D8B030D-6E8A-4147-A177-3AD203B41FA5}">
                      <a16:colId xmlns:a16="http://schemas.microsoft.com/office/drawing/2014/main" val="4150173901"/>
                    </a:ext>
                  </a:extLst>
                </a:gridCol>
                <a:gridCol w="838429">
                  <a:extLst>
                    <a:ext uri="{9D8B030D-6E8A-4147-A177-3AD203B41FA5}">
                      <a16:colId xmlns:a16="http://schemas.microsoft.com/office/drawing/2014/main" val="2792851126"/>
                    </a:ext>
                  </a:extLst>
                </a:gridCol>
                <a:gridCol w="1677219">
                  <a:extLst>
                    <a:ext uri="{9D8B030D-6E8A-4147-A177-3AD203B41FA5}">
                      <a16:colId xmlns:a16="http://schemas.microsoft.com/office/drawing/2014/main" val="3504739966"/>
                    </a:ext>
                  </a:extLst>
                </a:gridCol>
                <a:gridCol w="1251836">
                  <a:extLst>
                    <a:ext uri="{9D8B030D-6E8A-4147-A177-3AD203B41FA5}">
                      <a16:colId xmlns:a16="http://schemas.microsoft.com/office/drawing/2014/main" val="716291427"/>
                    </a:ext>
                  </a:extLst>
                </a:gridCol>
                <a:gridCol w="3512438">
                  <a:extLst>
                    <a:ext uri="{9D8B030D-6E8A-4147-A177-3AD203B41FA5}">
                      <a16:colId xmlns:a16="http://schemas.microsoft.com/office/drawing/2014/main" val="1301225959"/>
                    </a:ext>
                  </a:extLst>
                </a:gridCol>
              </a:tblGrid>
              <a:tr h="8066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contraction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(Cont.)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124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endParaRPr lang="es-ES" sz="1200" b="1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Heart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304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Calpain-1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catalytic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P07384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Cytoskeletal remodeling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50782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Calpain-2 catalytic subunit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P17655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Cytoskeletal remodeling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37751270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Dystroglycan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Q14118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Cytoskeletion and extracellular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1824592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Plakophilin-2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Q99959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and extracellular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2801748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Dystrophin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P11532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and the extracellular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3130470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Alpha-sarcoglycan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Q16586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and the extracellular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27374346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sarcoglycan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Q16585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and the extracellular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525347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Delta-sarcoglycan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Q92629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and the extracellular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574405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Gamma-sarcoglycan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Q13326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and the extracellular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16311796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Sarcospan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Q14714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and the extracellular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3642870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LIM domain-binding protein 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O75112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assemble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3969184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Myosin-9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P35579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reorganization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32988662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Junction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plakoglobin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P14923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Influence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arrangement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537" marR="2537" marT="2537" marB="0" anchor="ctr"/>
                </a:tc>
                <a:extLst>
                  <a:ext uri="{0D108BD9-81ED-4DB2-BD59-A6C34878D82A}">
                    <a16:rowId xmlns:a16="http://schemas.microsoft.com/office/drawing/2014/main" val="207291386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B1CD43F2-7CC6-3B48-1CC0-C8A426409E08}"/>
              </a:ext>
            </a:extLst>
          </p:cNvPr>
          <p:cNvSpPr txBox="1"/>
          <p:nvPr/>
        </p:nvSpPr>
        <p:spPr>
          <a:xfrm>
            <a:off x="15240" y="6534388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3960883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1742F7B-FC55-1246-94EC-A09DBD130E9B}"/>
              </a:ext>
            </a:extLst>
          </p:cNvPr>
          <p:cNvGraphicFramePr>
            <a:graphicFrameLocks noGrp="1"/>
          </p:cNvGraphicFramePr>
          <p:nvPr/>
        </p:nvGraphicFramePr>
        <p:xfrm>
          <a:off x="130628" y="1314630"/>
          <a:ext cx="11617918" cy="3854197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161972">
                  <a:extLst>
                    <a:ext uri="{9D8B030D-6E8A-4147-A177-3AD203B41FA5}">
                      <a16:colId xmlns:a16="http://schemas.microsoft.com/office/drawing/2014/main" val="792772096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366826697"/>
                    </a:ext>
                  </a:extLst>
                </a:gridCol>
                <a:gridCol w="1243586">
                  <a:extLst>
                    <a:ext uri="{9D8B030D-6E8A-4147-A177-3AD203B41FA5}">
                      <a16:colId xmlns:a16="http://schemas.microsoft.com/office/drawing/2014/main" val="654361651"/>
                    </a:ext>
                  </a:extLst>
                </a:gridCol>
                <a:gridCol w="1296414">
                  <a:extLst>
                    <a:ext uri="{9D8B030D-6E8A-4147-A177-3AD203B41FA5}">
                      <a16:colId xmlns:a16="http://schemas.microsoft.com/office/drawing/2014/main" val="946966973"/>
                    </a:ext>
                  </a:extLst>
                </a:gridCol>
                <a:gridCol w="4115846">
                  <a:extLst>
                    <a:ext uri="{9D8B030D-6E8A-4147-A177-3AD203B41FA5}">
                      <a16:colId xmlns:a16="http://schemas.microsoft.com/office/drawing/2014/main" val="42811674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contraction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(Cont.)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4652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Heart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14635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Cathepsin Z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Q9UBR2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Carboxy-monopeptidase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120116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Proline synthase co-transcribed bacterial homolog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O94903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Intracellular homeostatic regulation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2997901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Myocardial zonula adherens protein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P0CAP1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Intracellular signal transduction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1696580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Desmin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P17661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Intracytoplasmic filamentous network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4924618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Microfibrillar-associated protein 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Q13361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Maintaining large vessel integrity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31332652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Vimentin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P08670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2.46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cellular morphology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1389513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Transmembrane protein 65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Q6PI78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Cardiac development and function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2174153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Histone-lysine N-methyltransferase SMYD1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Q8NB12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Cardiomyocyte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differentiation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22357006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Basic Leucine Zipper And W2 Domains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Q9Y6E2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 differentiation</a:t>
                      </a:r>
                      <a:endParaRPr lang="es-ES" sz="12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1183774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Nucleophosmin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P06748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proliferation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8759298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Prostaglandin reductase 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Q8N4Q0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Negative regulation of fat cell differentiation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3369893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Cysteine and glycine-rich protein 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P50461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Organization of cytosolic structures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9747480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Desmoplakin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P15924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Organization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desmosomal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Cadherin-plakoglobin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complexes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11055135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Muscular LMNA-interacting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Q5VWP3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Protection against cardiac hypertrophy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4123796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Latent-transforming growth factor beta-binding protein 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Q8N2S1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integrin-dependent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Activation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TGF-beta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41806982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PDZ and LIM domain protein 5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Q96HC4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Scaffolding PKC to the Z-disk region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2632473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Laminin subunit beta-2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P55268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1.64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Constituent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basement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membranes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6" marR="2096" marT="2096" marB="0" anchor="ctr"/>
                </a:tc>
                <a:extLst>
                  <a:ext uri="{0D108BD9-81ED-4DB2-BD59-A6C34878D82A}">
                    <a16:rowId xmlns:a16="http://schemas.microsoft.com/office/drawing/2014/main" val="107345041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36560C80-1F47-D61A-6EB3-6C03763EDFA8}"/>
              </a:ext>
            </a:extLst>
          </p:cNvPr>
          <p:cNvSpPr txBox="1"/>
          <p:nvPr/>
        </p:nvSpPr>
        <p:spPr>
          <a:xfrm>
            <a:off x="0" y="6488668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2474232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D92F6BB-D6AE-9742-8C31-9110F6821860}"/>
              </a:ext>
            </a:extLst>
          </p:cNvPr>
          <p:cNvGraphicFramePr>
            <a:graphicFrameLocks noGrp="1"/>
          </p:cNvGraphicFramePr>
          <p:nvPr/>
        </p:nvGraphicFramePr>
        <p:xfrm>
          <a:off x="106878" y="793428"/>
          <a:ext cx="11396724" cy="4809732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312722">
                  <a:extLst>
                    <a:ext uri="{9D8B030D-6E8A-4147-A177-3AD203B41FA5}">
                      <a16:colId xmlns:a16="http://schemas.microsoft.com/office/drawing/2014/main" val="3676036196"/>
                    </a:ext>
                  </a:extLst>
                </a:gridCol>
                <a:gridCol w="707916">
                  <a:extLst>
                    <a:ext uri="{9D8B030D-6E8A-4147-A177-3AD203B41FA5}">
                      <a16:colId xmlns:a16="http://schemas.microsoft.com/office/drawing/2014/main" val="3809937791"/>
                    </a:ext>
                  </a:extLst>
                </a:gridCol>
                <a:gridCol w="1359244">
                  <a:extLst>
                    <a:ext uri="{9D8B030D-6E8A-4147-A177-3AD203B41FA5}">
                      <a16:colId xmlns:a16="http://schemas.microsoft.com/office/drawing/2014/main" val="3374549988"/>
                    </a:ext>
                  </a:extLst>
                </a:gridCol>
                <a:gridCol w="1247540">
                  <a:extLst>
                    <a:ext uri="{9D8B030D-6E8A-4147-A177-3AD203B41FA5}">
                      <a16:colId xmlns:a16="http://schemas.microsoft.com/office/drawing/2014/main" val="4031466347"/>
                    </a:ext>
                  </a:extLst>
                </a:gridCol>
                <a:gridCol w="3769302">
                  <a:extLst>
                    <a:ext uri="{9D8B030D-6E8A-4147-A177-3AD203B41FA5}">
                      <a16:colId xmlns:a16="http://schemas.microsoft.com/office/drawing/2014/main" val="41088253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contraction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(Cont.)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6925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Heart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460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Chloride intracellular channel protein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O00299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2.23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Chloride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88470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Sodium/potassium-transporting ATPase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P05026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Exchange of Na+ and K+ 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3755229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Cytoplasmic aconitate hydratase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P21399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sensor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1465316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Glycerol-3-phosphate dehydrogenase 1-like protein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Q8N335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Regulating cardiac sodium current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1669227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cAMP-dependent protein kinase type I-alpha regulatory subunit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P10644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 of cAMP signaling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3533865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cAMP-dependent protein kinase type II-alpha regulatory subunit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P13861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Regulatory subunit of the cAMP-dependent protein kinases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12103278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14-3-3 protein beta/alpha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P31946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Signal transduction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4082879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14-3-3 protein epsilon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P62258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Signal transduction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16866048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14-3-3 protein zeta/delta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P63104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1.64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Signal transduction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1929091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LIM domain only protein 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Q8WWI1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Signal transduction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15158831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Phosphodiesterase 1C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Q14123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Signal transduction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772623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NipSnap homolog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O75323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Vesicular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2169732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NipSnap homolog 3B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Q9BS92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Vesicular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734541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Transmembrane emp24 domain-containing protein 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P49755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Vesicular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2348069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Vesicle-fusing ATPase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P46459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2.30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Vesicular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24174133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EH domain-containing protein 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Q9H223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Membrane reorganization/tubulation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1908783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Ras-related protein Rab-18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Q9NP72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Membrane trafficking in organelles and vesicles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2457030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Ras-related protein Rab-7a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P51149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Membrane trafficking in organelles and vesicles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5955990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Dystrobrevin alpha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Q9Y4J8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Stability of synapses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2635533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Alpha-1-syntrophin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Q13424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Synapse formation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1650123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Elongation factor 1-delta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P29692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Translation elongation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1214462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Elongation factor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P13639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Translation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elongation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409" marR="2409" marT="2409" marB="0" anchor="ctr"/>
                </a:tc>
                <a:extLst>
                  <a:ext uri="{0D108BD9-81ED-4DB2-BD59-A6C34878D82A}">
                    <a16:rowId xmlns:a16="http://schemas.microsoft.com/office/drawing/2014/main" val="3826519632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BEABCC4E-91CB-0937-9998-51BD4583492F}"/>
              </a:ext>
            </a:extLst>
          </p:cNvPr>
          <p:cNvSpPr txBox="1"/>
          <p:nvPr/>
        </p:nvSpPr>
        <p:spPr>
          <a:xfrm>
            <a:off x="0" y="6534388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3294228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C1CE2DC-27DA-2849-85C0-56F93DB0C6B9}"/>
              </a:ext>
            </a:extLst>
          </p:cNvPr>
          <p:cNvGraphicFramePr>
            <a:graphicFrameLocks noGrp="1"/>
          </p:cNvGraphicFramePr>
          <p:nvPr/>
        </p:nvGraphicFramePr>
        <p:xfrm>
          <a:off x="148279" y="407774"/>
          <a:ext cx="11800704" cy="6113451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151872">
                  <a:extLst>
                    <a:ext uri="{9D8B030D-6E8A-4147-A177-3AD203B41FA5}">
                      <a16:colId xmlns:a16="http://schemas.microsoft.com/office/drawing/2014/main" val="1727338935"/>
                    </a:ext>
                  </a:extLst>
                </a:gridCol>
                <a:gridCol w="988541">
                  <a:extLst>
                    <a:ext uri="{9D8B030D-6E8A-4147-A177-3AD203B41FA5}">
                      <a16:colId xmlns:a16="http://schemas.microsoft.com/office/drawing/2014/main" val="4242313823"/>
                    </a:ext>
                  </a:extLst>
                </a:gridCol>
                <a:gridCol w="1186249">
                  <a:extLst>
                    <a:ext uri="{9D8B030D-6E8A-4147-A177-3AD203B41FA5}">
                      <a16:colId xmlns:a16="http://schemas.microsoft.com/office/drawing/2014/main" val="2397924585"/>
                    </a:ext>
                  </a:extLst>
                </a:gridCol>
                <a:gridCol w="1322173">
                  <a:extLst>
                    <a:ext uri="{9D8B030D-6E8A-4147-A177-3AD203B41FA5}">
                      <a16:colId xmlns:a16="http://schemas.microsoft.com/office/drawing/2014/main" val="750833784"/>
                    </a:ext>
                  </a:extLst>
                </a:gridCol>
                <a:gridCol w="4151869">
                  <a:extLst>
                    <a:ext uri="{9D8B030D-6E8A-4147-A177-3AD203B41FA5}">
                      <a16:colId xmlns:a16="http://schemas.microsoft.com/office/drawing/2014/main" val="39090323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contraction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(Cont.)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3591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endParaRPr lang="es-ES" sz="1200" b="1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2648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Ryanodine receptor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Q92736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Contraction of cardiac muscle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2228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Junctophilin-2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Q9BR39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Excitation-contraction coupling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1993264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Voltage-dependent calcium channel subunit alpha-2/delta-1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P54289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Excitation-contraction coupling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2865507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Myomesin-1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P52179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Major component of the vertebrate myofibrillar M band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15302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Myomesin-2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P54296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Major component of the vertebrate myofibrillar M band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2880563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Myomesin-3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Q5VTT5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Link the intermediate filament cytoskeleton to the M-disk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35201688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Tubulin alpha-8 chain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Q9NY65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Major constituent of microtubules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2446399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Actin  alpha skeletal muscle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P68133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Major contractile protein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1656480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Myosin-binding protein C  cardiac-type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Q14896 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Modulation of muscle contraction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2136070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 regulatory light chain 2  ventricular/cardiac muscle isoform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P10916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n.s</a:t>
                      </a:r>
                      <a:r>
                        <a:rPr lang="en-US" altLang="zh-CN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 contraction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40974768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Myosin-11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P35749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5.93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3.81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 contraction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39418721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Myosin-6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P13533 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 contraction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3121628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Myosin-7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P12883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 contraction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18501880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 light chain 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P08590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light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1347957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 light chain 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P12829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light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2064593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 light polypeptide 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P60660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4.09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light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381004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Zinc finger homeobox protein 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Q86UP3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 differentiation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38385724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Calponin-1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P51911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3.57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 and modulation of muscle contraction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119416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Heat shock protein beta-2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Q16082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muscle structure and function</a:t>
                      </a:r>
                      <a:endParaRPr lang="es-ES" sz="12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39191941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Heat shock protein beta-7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Q9UBY9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 of heart contraction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508027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Caldesmon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Q05682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4.45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2.63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 of actomyosin interactions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2956555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 regulatory light polypeptide 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P24844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6.44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3.58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 of cell contractile activity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3047785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 light chain kinase 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Q32MK0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Promotes sarcomere formation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6298639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Telethonin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O15273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Sarcomere assemble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4201165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Alpha-parvin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Q9NVD7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2.06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Sarcomere organization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19954975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unc-45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homolog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Q8IWX7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Proper folding of the myosin motor domain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33021812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phosphatase 1 regulatory subunit 12C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Q9BZL4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Regulates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phosphatase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activity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807284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Synemin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O15061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Structural support in muscle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9471402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LIM and calponin homology domains-containing protein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Q9UPQ0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Activation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non-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IIa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7" marR="1467" marT="1467" marB="0" anchor="ctr"/>
                </a:tc>
                <a:extLst>
                  <a:ext uri="{0D108BD9-81ED-4DB2-BD59-A6C34878D82A}">
                    <a16:rowId xmlns:a16="http://schemas.microsoft.com/office/drawing/2014/main" val="3861762658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B31BA6A9-452F-6DA4-E7D2-4C5FFAF77271}"/>
              </a:ext>
            </a:extLst>
          </p:cNvPr>
          <p:cNvSpPr txBox="1"/>
          <p:nvPr/>
        </p:nvSpPr>
        <p:spPr>
          <a:xfrm>
            <a:off x="0" y="6549628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3565324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BE3A859-FD1E-5442-90AB-B8DA2E09F11E}"/>
              </a:ext>
            </a:extLst>
          </p:cNvPr>
          <p:cNvGraphicFramePr>
            <a:graphicFrameLocks noGrp="1"/>
          </p:cNvGraphicFramePr>
          <p:nvPr/>
        </p:nvGraphicFramePr>
        <p:xfrm>
          <a:off x="333631" y="1408671"/>
          <a:ext cx="11392931" cy="3465255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200401">
                  <a:extLst>
                    <a:ext uri="{9D8B030D-6E8A-4147-A177-3AD203B41FA5}">
                      <a16:colId xmlns:a16="http://schemas.microsoft.com/office/drawing/2014/main" val="4054377115"/>
                    </a:ext>
                  </a:extLst>
                </a:gridCol>
                <a:gridCol w="1532238">
                  <a:extLst>
                    <a:ext uri="{9D8B030D-6E8A-4147-A177-3AD203B41FA5}">
                      <a16:colId xmlns:a16="http://schemas.microsoft.com/office/drawing/2014/main" val="1393218844"/>
                    </a:ext>
                  </a:extLst>
                </a:gridCol>
                <a:gridCol w="1964724">
                  <a:extLst>
                    <a:ext uri="{9D8B030D-6E8A-4147-A177-3AD203B41FA5}">
                      <a16:colId xmlns:a16="http://schemas.microsoft.com/office/drawing/2014/main" val="346076925"/>
                    </a:ext>
                  </a:extLst>
                </a:gridCol>
                <a:gridCol w="1643448">
                  <a:extLst>
                    <a:ext uri="{9D8B030D-6E8A-4147-A177-3AD203B41FA5}">
                      <a16:colId xmlns:a16="http://schemas.microsoft.com/office/drawing/2014/main" val="474535960"/>
                    </a:ext>
                  </a:extLst>
                </a:gridCol>
                <a:gridCol w="3052120">
                  <a:extLst>
                    <a:ext uri="{9D8B030D-6E8A-4147-A177-3AD203B41FA5}">
                      <a16:colId xmlns:a16="http://schemas.microsoft.com/office/drawing/2014/main" val="12162743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Fibrosis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961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endParaRPr lang="es-ES" sz="1200" b="1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Heart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9389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Serpin H1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P50454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Collagen biosynthetic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538183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Collagen alpha-1(XVIII) chain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P39060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3.47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Extracellular matrix organization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2309065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Collagen alpha-1(XXVIII) chain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Q2UY09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Extracellular matrix organization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6984871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Hyaluronan and proteoglycan link protein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P10915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Structre of extracellular matrix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3864815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Fibronectin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P02751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3.07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Fibril formation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157021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Fibulin-1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P23142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Fibril formation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3369245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Collagen alpha-2(I) chain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P08123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2.76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Fibrillar forming collagen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8051271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Decorin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P07585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3.81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Fibrils formation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3767551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Myozenin-2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Q9NPC6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Myofibrillogenesis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4258144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Keratin  type I cytoskeletal 19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P08727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2.47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Organization of myofibers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22452034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EMILIN-1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Q9Y6C2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3.08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Formation of the elastic fiber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29779930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Lumican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P51884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2.88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Interstitial collagenous matrices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24850443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Collagen alpha-1(VI) chain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P12109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1.78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Major structural component of microfibrils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38582190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Collagen alpha-2(VI) chain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P12110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2.00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Major structural component of microfibrils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10351355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Collagen alpha-3(VI) chain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P12111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2.00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Major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structural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component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microfibrils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195" marR="3195" marT="3195" marB="0" anchor="ctr"/>
                </a:tc>
                <a:extLst>
                  <a:ext uri="{0D108BD9-81ED-4DB2-BD59-A6C34878D82A}">
                    <a16:rowId xmlns:a16="http://schemas.microsoft.com/office/drawing/2014/main" val="594797495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858B4E0F-13E2-9AE4-19DE-1093BD4434FA}"/>
              </a:ext>
            </a:extLst>
          </p:cNvPr>
          <p:cNvSpPr txBox="1"/>
          <p:nvPr/>
        </p:nvSpPr>
        <p:spPr>
          <a:xfrm>
            <a:off x="0" y="6549628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2501042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3AD4EA9-486E-D243-A546-BA6C1E663B36}"/>
              </a:ext>
            </a:extLst>
          </p:cNvPr>
          <p:cNvGraphicFramePr>
            <a:graphicFrameLocks noGrp="1"/>
          </p:cNvGraphicFramePr>
          <p:nvPr/>
        </p:nvGraphicFramePr>
        <p:xfrm>
          <a:off x="628152" y="1001056"/>
          <a:ext cx="10631606" cy="4497913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340934">
                  <a:extLst>
                    <a:ext uri="{9D8B030D-6E8A-4147-A177-3AD203B41FA5}">
                      <a16:colId xmlns:a16="http://schemas.microsoft.com/office/drawing/2014/main" val="1140235839"/>
                    </a:ext>
                  </a:extLst>
                </a:gridCol>
                <a:gridCol w="985406">
                  <a:extLst>
                    <a:ext uri="{9D8B030D-6E8A-4147-A177-3AD203B41FA5}">
                      <a16:colId xmlns:a16="http://schemas.microsoft.com/office/drawing/2014/main" val="3380435523"/>
                    </a:ext>
                  </a:extLst>
                </a:gridCol>
                <a:gridCol w="1551411">
                  <a:extLst>
                    <a:ext uri="{9D8B030D-6E8A-4147-A177-3AD203B41FA5}">
                      <a16:colId xmlns:a16="http://schemas.microsoft.com/office/drawing/2014/main" val="223493461"/>
                    </a:ext>
                  </a:extLst>
                </a:gridCol>
                <a:gridCol w="1382858">
                  <a:extLst>
                    <a:ext uri="{9D8B030D-6E8A-4147-A177-3AD203B41FA5}">
                      <a16:colId xmlns:a16="http://schemas.microsoft.com/office/drawing/2014/main" val="156408447"/>
                    </a:ext>
                  </a:extLst>
                </a:gridCol>
                <a:gridCol w="3370997">
                  <a:extLst>
                    <a:ext uri="{9D8B030D-6E8A-4147-A177-3AD203B41FA5}">
                      <a16:colId xmlns:a16="http://schemas.microsoft.com/office/drawing/2014/main" val="35041638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Lipid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(cont.)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8469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endParaRPr lang="es-ES" sz="1200" b="1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Heart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0486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Trans-2-enoyl-CoA reductase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Q9BV79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biosynthesis 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679143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Estradiol 17-beta-dehydrogenase 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Q92506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biosynthesis 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21984427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carnitine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acylcarnitine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carrier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O43772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9823036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Acyl-CoA-binding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P07108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40038748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Acyl-coenzyme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thioesterase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9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Q9Y305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36651168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Carnitine O-acetyltransferase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P43155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32992316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Carnitine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palmitoyltransferase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Q92523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951505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Carnitine O-palmitoyltransferase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P23786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31785793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Malonyl-CoA decarboxylase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O95822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1582146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Microsomal glutathione S-transferase 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O14880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oxidation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2758130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acid-binding protein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P05413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30297961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D-beta-hydroxybutyrate dehydrogenase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Q02338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Fatty acid catabolism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2242342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 ceramidase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Q13510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Sphingolipid metabolism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2518099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Prostaglandin E synthase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Q9H7Z7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Prostaglandin biosynthesis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20973209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Prostaglandin reductase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Q8N8N7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Prostaglandin biosynthesis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4147445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Phosphatidate cytidylyltransferase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O95674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Lipid biosynthesis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893346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Phosphatidylinositol transfer protein alpha isoform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Q00169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Lipid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27926875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Apolipoprotein A-I Binding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Q8NCW5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Lipid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38434064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Perilipin-3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O60664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lipid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storage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droplets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565" marR="3565" marT="3565" marB="0" anchor="ctr"/>
                </a:tc>
                <a:extLst>
                  <a:ext uri="{0D108BD9-81ED-4DB2-BD59-A6C34878D82A}">
                    <a16:rowId xmlns:a16="http://schemas.microsoft.com/office/drawing/2014/main" val="7555422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Succinyl-CoA:3-ketoacid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coenzyme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transferase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P55809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Ketone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body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1739504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Prosaposin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P07602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Sphingolipid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484883340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DCCDBAA9-9F91-68BC-5812-E87D2CFB452E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2743721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B736818-4530-A849-A321-1190545C86EA}"/>
              </a:ext>
            </a:extLst>
          </p:cNvPr>
          <p:cNvGraphicFramePr>
            <a:graphicFrameLocks noGrp="1"/>
          </p:cNvGraphicFramePr>
          <p:nvPr/>
        </p:nvGraphicFramePr>
        <p:xfrm>
          <a:off x="893379" y="1797434"/>
          <a:ext cx="10321158" cy="2714625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705032">
                  <a:extLst>
                    <a:ext uri="{9D8B030D-6E8A-4147-A177-3AD203B41FA5}">
                      <a16:colId xmlns:a16="http://schemas.microsoft.com/office/drawing/2014/main" val="1627632877"/>
                    </a:ext>
                  </a:extLst>
                </a:gridCol>
                <a:gridCol w="1841489">
                  <a:extLst>
                    <a:ext uri="{9D8B030D-6E8A-4147-A177-3AD203B41FA5}">
                      <a16:colId xmlns:a16="http://schemas.microsoft.com/office/drawing/2014/main" val="3382634305"/>
                    </a:ext>
                  </a:extLst>
                </a:gridCol>
                <a:gridCol w="1526941">
                  <a:extLst>
                    <a:ext uri="{9D8B030D-6E8A-4147-A177-3AD203B41FA5}">
                      <a16:colId xmlns:a16="http://schemas.microsoft.com/office/drawing/2014/main" val="139652094"/>
                    </a:ext>
                  </a:extLst>
                </a:gridCol>
                <a:gridCol w="1660634">
                  <a:extLst>
                    <a:ext uri="{9D8B030D-6E8A-4147-A177-3AD203B41FA5}">
                      <a16:colId xmlns:a16="http://schemas.microsoft.com/office/drawing/2014/main" val="3877835300"/>
                    </a:ext>
                  </a:extLst>
                </a:gridCol>
                <a:gridCol w="1587062">
                  <a:extLst>
                    <a:ext uri="{9D8B030D-6E8A-4147-A177-3AD203B41FA5}">
                      <a16:colId xmlns:a16="http://schemas.microsoft.com/office/drawing/2014/main" val="2837839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Apoptsis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9519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9049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Annexin A2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P07355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1.46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15542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Annexin A4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P09525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3.98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3.02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5681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Annexin A5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P08758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1.80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701269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Apoptosis-inducing factor 1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O95831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65292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Bcl-2-like protein 13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Q9BXK5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992068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FAM162A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Q96A26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71058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28S ribosomal protein S29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P62273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803869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Casein kinase II subunit alpha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P68400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07262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Peptidyl-prolyl cis-trans isomerase F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P30405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2845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Alpha-crystallin B chain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P02511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0.23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 dirty="0">
                          <a:solidFill>
                            <a:srgbClr val="222222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Anti-apoptosis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40519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BAG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family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molecular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chaperone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O95817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Anti-apoptosis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86331191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C36C1101-D990-9D2F-0B55-E3BEE5D73279}"/>
              </a:ext>
            </a:extLst>
          </p:cNvPr>
          <p:cNvSpPr txBox="1"/>
          <p:nvPr/>
        </p:nvSpPr>
        <p:spPr>
          <a:xfrm>
            <a:off x="0" y="6549628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1049437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7D6DE2D-806E-2F4F-B251-932DC0FC4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545715"/>
              </p:ext>
            </p:extLst>
          </p:nvPr>
        </p:nvGraphicFramePr>
        <p:xfrm>
          <a:off x="178130" y="192319"/>
          <a:ext cx="11234538" cy="6331695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289144">
                  <a:extLst>
                    <a:ext uri="{9D8B030D-6E8A-4147-A177-3AD203B41FA5}">
                      <a16:colId xmlns:a16="http://schemas.microsoft.com/office/drawing/2014/main" val="1937238239"/>
                    </a:ext>
                  </a:extLst>
                </a:gridCol>
                <a:gridCol w="1519881">
                  <a:extLst>
                    <a:ext uri="{9D8B030D-6E8A-4147-A177-3AD203B41FA5}">
                      <a16:colId xmlns:a16="http://schemas.microsoft.com/office/drawing/2014/main" val="1929827657"/>
                    </a:ext>
                  </a:extLst>
                </a:gridCol>
                <a:gridCol w="1680519">
                  <a:extLst>
                    <a:ext uri="{9D8B030D-6E8A-4147-A177-3AD203B41FA5}">
                      <a16:colId xmlns:a16="http://schemas.microsoft.com/office/drawing/2014/main" val="1768632345"/>
                    </a:ext>
                  </a:extLst>
                </a:gridCol>
                <a:gridCol w="1594022">
                  <a:extLst>
                    <a:ext uri="{9D8B030D-6E8A-4147-A177-3AD203B41FA5}">
                      <a16:colId xmlns:a16="http://schemas.microsoft.com/office/drawing/2014/main" val="788542009"/>
                    </a:ext>
                  </a:extLst>
                </a:gridCol>
                <a:gridCol w="3150972">
                  <a:extLst>
                    <a:ext uri="{9D8B030D-6E8A-4147-A177-3AD203B41FA5}">
                      <a16:colId xmlns:a16="http://schemas.microsoft.com/office/drawing/2014/main" val="39848708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physiology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1174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7832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 of microtubule dynamics protein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Q96DB5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Mitotic regulation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98160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Heterogeneous nuclear ribonucleoprotein A1-like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Q32P51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mRNA processing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618061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Heterogeneous nuclear ribonucleoprotein K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P61978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mRNA processing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336358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Heterogeneous nuclear ribonucleoprotein 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P14866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mRNA processing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2216034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Heterogeneous nuclear ribonucleoprotein M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P52272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mRNA processing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499794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Heterogeneous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nuclear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ribonucleoproteins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C1/C2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P07910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mRNA processing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7958112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Single-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stranded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DNA-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binding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Q04837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mtDNA replication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917230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Spliceosome RNA helicase DDX39B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Q13838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Nuclear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export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spliced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unspliced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3836740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Importin subunit beta-1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Q14974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Nuclear protein import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2482534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Importin-5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O00410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Nuclear protein import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22014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Transportin-1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Q92973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Nuclear protein import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3884016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Lamin A/C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P02545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Nuclear stability,Cardiac homeostasis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23437392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Ankyrin repeat domain-containing protein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Q15327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Nuclear transcription factor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22687195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Core histone macro-H2A.1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O75367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35783324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H1.0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P07305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2031160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H2A.V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Q71UI9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2515891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H2A.Z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P0C0S5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6800089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H2B type 1-B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P33778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7779275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H2B type 1-J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P06899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35248540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H2B type 1-O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P23527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2946519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H2B type 2-E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Q16778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2602248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 protein 1-like 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Q99733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assembly.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3946628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Adenylate kinase 4  mitochondrial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P27144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Maintaining cellular nucleotides homeostasis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3608622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GTP:AMP phosphotransferase AK3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Q9UIJ7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Maintaining cellular nucleotides homeostasis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40842359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ATP-dependent RNA helicase 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Q08211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0.46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DNA replication 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906179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Lamin-B2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Q03252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Nucler stability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368764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X-ray repair cross-complementing protein 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P12956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Chromosome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translocation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31093776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Coiled-coil domain-containing protein 141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Q6ZP82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Radial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migration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centrosomal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32951381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Adenylyl cyclase-associated protein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Q01518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2.30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 of filament dynamics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9679324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RNA-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binding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Musashi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homolog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Q96DH6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Development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cycle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800" marR="1800" marT="1800" marB="0" anchor="ctr"/>
                </a:tc>
                <a:extLst>
                  <a:ext uri="{0D108BD9-81ED-4DB2-BD59-A6C34878D82A}">
                    <a16:rowId xmlns:a16="http://schemas.microsoft.com/office/drawing/2014/main" val="1020024800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36828C87-B75C-8222-3136-951265C8E453}"/>
              </a:ext>
            </a:extLst>
          </p:cNvPr>
          <p:cNvSpPr txBox="1"/>
          <p:nvPr/>
        </p:nvSpPr>
        <p:spPr>
          <a:xfrm>
            <a:off x="0" y="6601326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16473264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771EFE2-F574-7D46-A01E-96719824FF2F}"/>
              </a:ext>
            </a:extLst>
          </p:cNvPr>
          <p:cNvGraphicFramePr>
            <a:graphicFrameLocks noGrp="1"/>
          </p:cNvGraphicFramePr>
          <p:nvPr/>
        </p:nvGraphicFramePr>
        <p:xfrm>
          <a:off x="320635" y="442208"/>
          <a:ext cx="10972799" cy="5951855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251780">
                  <a:extLst>
                    <a:ext uri="{9D8B030D-6E8A-4147-A177-3AD203B41FA5}">
                      <a16:colId xmlns:a16="http://schemas.microsoft.com/office/drawing/2014/main" val="166094022"/>
                    </a:ext>
                  </a:extLst>
                </a:gridCol>
                <a:gridCol w="1581665">
                  <a:extLst>
                    <a:ext uri="{9D8B030D-6E8A-4147-A177-3AD203B41FA5}">
                      <a16:colId xmlns:a16="http://schemas.microsoft.com/office/drawing/2014/main" val="1268971524"/>
                    </a:ext>
                  </a:extLst>
                </a:gridCol>
                <a:gridCol w="1804087">
                  <a:extLst>
                    <a:ext uri="{9D8B030D-6E8A-4147-A177-3AD203B41FA5}">
                      <a16:colId xmlns:a16="http://schemas.microsoft.com/office/drawing/2014/main" val="1002682633"/>
                    </a:ext>
                  </a:extLst>
                </a:gridCol>
                <a:gridCol w="1692875">
                  <a:extLst>
                    <a:ext uri="{9D8B030D-6E8A-4147-A177-3AD203B41FA5}">
                      <a16:colId xmlns:a16="http://schemas.microsoft.com/office/drawing/2014/main" val="2623539048"/>
                    </a:ext>
                  </a:extLst>
                </a:gridCol>
                <a:gridCol w="2642392">
                  <a:extLst>
                    <a:ext uri="{9D8B030D-6E8A-4147-A177-3AD203B41FA5}">
                      <a16:colId xmlns:a16="http://schemas.microsoft.com/office/drawing/2014/main" val="25681238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physiology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(cont.)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570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7889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Tripeptidyl-peptidase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O14773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Peptide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catabolic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136116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Small nuclear ribonucleoprotein Sm D3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P62318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pre-mRNA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splicing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15445643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Heat shock protein HSP 90-alpha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P07900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Proper folding of specific target proteins</a:t>
                      </a:r>
                      <a:endParaRPr lang="es-ES" sz="12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17199793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Heat shock protein HSP 90-beta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P08238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0.64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Proper folding of specific target proteins</a:t>
                      </a:r>
                      <a:endParaRPr lang="es-ES" sz="12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1620044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Elongation factor 1-alpha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Q05639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19467368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78 kDa glucose-regulated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P11021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folding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11319753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DnaJ homolog subfamily B member 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Q9UDY4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folding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2031572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Heat shock cognate 71 kDa protein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P11142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quality control 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4544619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DnaJ homolog subfamily A member 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Q8WW22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refolding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20700059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acidic ribosomal protein P0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P05388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44947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L12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P30050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2230019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L13a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P40429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2757766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L14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P50914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28745308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L15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P61313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20578279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L17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P18621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1127336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P62829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37483939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P62888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4083029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P36578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18457207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P46777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387676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Q02878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3555248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P18124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38221566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P32969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2417566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Eukaryotic translation initiation factor 2 subunit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P05198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1640125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Eukaryotic translation initiation factor 2 subunit 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P41091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28985952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Eukaryotic translation initiation factor 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P55010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1821130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acidic ribosomal protein P2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P05387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synthesis.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590006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Elongation factor Tu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P49411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synthesis.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28624714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Syntaxin-7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O15400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trafficking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4" marR="2794" marT="2794" marB="0" anchor="ctr"/>
                </a:tc>
                <a:extLst>
                  <a:ext uri="{0D108BD9-81ED-4DB2-BD59-A6C34878D82A}">
                    <a16:rowId xmlns:a16="http://schemas.microsoft.com/office/drawing/2014/main" val="3730948221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9F4F403D-00F3-23CC-9976-ACFA39E8A19F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1107526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736CE6C-881D-E74D-B200-00AAB8FC909E}"/>
              </a:ext>
            </a:extLst>
          </p:cNvPr>
          <p:cNvGraphicFramePr>
            <a:graphicFrameLocks noGrp="1"/>
          </p:cNvGraphicFramePr>
          <p:nvPr/>
        </p:nvGraphicFramePr>
        <p:xfrm>
          <a:off x="174296" y="923243"/>
          <a:ext cx="11190390" cy="4205572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354138">
                  <a:extLst>
                    <a:ext uri="{9D8B030D-6E8A-4147-A177-3AD203B41FA5}">
                      <a16:colId xmlns:a16="http://schemas.microsoft.com/office/drawing/2014/main" val="3228349075"/>
                    </a:ext>
                  </a:extLst>
                </a:gridCol>
                <a:gridCol w="1435453">
                  <a:extLst>
                    <a:ext uri="{9D8B030D-6E8A-4147-A177-3AD203B41FA5}">
                      <a16:colId xmlns:a16="http://schemas.microsoft.com/office/drawing/2014/main" val="2065426445"/>
                    </a:ext>
                  </a:extLst>
                </a:gridCol>
                <a:gridCol w="1567542">
                  <a:extLst>
                    <a:ext uri="{9D8B030D-6E8A-4147-A177-3AD203B41FA5}">
                      <a16:colId xmlns:a16="http://schemas.microsoft.com/office/drawing/2014/main" val="908550679"/>
                    </a:ext>
                  </a:extLst>
                </a:gridCol>
                <a:gridCol w="1341912">
                  <a:extLst>
                    <a:ext uri="{9D8B030D-6E8A-4147-A177-3AD203B41FA5}">
                      <a16:colId xmlns:a16="http://schemas.microsoft.com/office/drawing/2014/main" val="1596064529"/>
                    </a:ext>
                  </a:extLst>
                </a:gridCol>
                <a:gridCol w="3491345">
                  <a:extLst>
                    <a:ext uri="{9D8B030D-6E8A-4147-A177-3AD203B41FA5}">
                      <a16:colId xmlns:a16="http://schemas.microsoft.com/office/drawing/2014/main" val="2813259327"/>
                    </a:ext>
                  </a:extLst>
                </a:gridCol>
              </a:tblGrid>
              <a:tr h="89496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physiology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(Cont.)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4659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7269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DNA damage-binding protein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Q16531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ubiquitination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86893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Cathepsin B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P07858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 degradation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23965426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S100-A13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Q99584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Proteins export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2842155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Proteasome subunit alpha type-3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P25788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Proteolytic degradation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3565846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Proteasome subunit alpha type-4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P25789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Proteolytic degradation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19538062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Proteasome subunit alpha type-5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P28066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Proteolytic degradation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249939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Proteasome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type-6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P60900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Proteolytic degradation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2897861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phosphatase 1 regulatory subunit 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Q15435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Regulatory subunit of protein phosphatase 1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1335124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26S proteasome non-ATPase regulatory subunit 12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O00232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protein homeostasis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20136655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Ubiquitin carboxyl-terminal hydrolase 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P45974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1.49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Ubiquitin-dependent protein catabolic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4026073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Lupus La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P05455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RNA metabolism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27524603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40S ribosomal protein S2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P15880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maturation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784608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40S ribosomal protein S24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P62847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maturation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20397541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40S ribosomal protein S6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P62753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maturation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2719746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40S ribosomal protein S7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P62081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maturation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38520624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40S ribosomal protein S8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P62241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maturation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3734958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Dual specificity protein phosphatase 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P51452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Negative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proliferation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differention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822227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Ribophorin I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P04843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0.43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N-glycosylation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899911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Presequence protease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Q5JRX3 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n.s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.</a:t>
                      </a:r>
                      <a:endParaRPr lang="zh-CN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Peptide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cleavage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626" marR="2626" marT="2626" marB="0" anchor="ctr"/>
                </a:tc>
                <a:extLst>
                  <a:ext uri="{0D108BD9-81ED-4DB2-BD59-A6C34878D82A}">
                    <a16:rowId xmlns:a16="http://schemas.microsoft.com/office/drawing/2014/main" val="2834745403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8B9FC8C7-A157-05EC-59C8-2C0F8212B7EE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21214117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61E716E-D56B-0C4E-89E4-373CDC4B12AD}"/>
              </a:ext>
            </a:extLst>
          </p:cNvPr>
          <p:cNvGraphicFramePr>
            <a:graphicFrameLocks noGrp="1"/>
          </p:cNvGraphicFramePr>
          <p:nvPr/>
        </p:nvGraphicFramePr>
        <p:xfrm>
          <a:off x="506806" y="723287"/>
          <a:ext cx="10893508" cy="3083833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554556">
                  <a:extLst>
                    <a:ext uri="{9D8B030D-6E8A-4147-A177-3AD203B41FA5}">
                      <a16:colId xmlns:a16="http://schemas.microsoft.com/office/drawing/2014/main" val="3928075897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755296363"/>
                    </a:ext>
                  </a:extLst>
                </a:gridCol>
                <a:gridCol w="1199408">
                  <a:extLst>
                    <a:ext uri="{9D8B030D-6E8A-4147-A177-3AD203B41FA5}">
                      <a16:colId xmlns:a16="http://schemas.microsoft.com/office/drawing/2014/main" val="3336098646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953834518"/>
                    </a:ext>
                  </a:extLst>
                </a:gridCol>
                <a:gridCol w="3883233">
                  <a:extLst>
                    <a:ext uri="{9D8B030D-6E8A-4147-A177-3AD203B41FA5}">
                      <a16:colId xmlns:a16="http://schemas.microsoft.com/office/drawing/2014/main" val="33299977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Other</a:t>
                      </a:r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factors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684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4234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5'-AMP-activated protein kinase catalytic subunit alpha-2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P54646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energy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866720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Sulfite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oxidase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P51687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Sulfur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11718520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Propionyl-CoA carboxylase alpha chain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P05165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Metabolites catabolism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71706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26S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proteasome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non-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Q9UNM6 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dependent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ubiquitinated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37666526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26S proteasome non-ATPase regulatory subunit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Q13200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dependent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ubiquitinated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1526155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26S proteasome non-ATPase regulatory subunit 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P55036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dependent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ubiquitinated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607301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AFG3-like protein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Q9Y4W6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Axonal and neuron development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6257259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Prolyl endopeptidase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P48147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Maturation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hormones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neuropeptides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43901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dopachrome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decarboxylase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P30046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Melanin biosynthesis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1780570724"/>
                  </a:ext>
                </a:extLst>
              </a:tr>
              <a:tr h="101874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Pyridoxal kinase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O00764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Cofactor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815738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Olfactomedin-like protein 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Q9NRN5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Dorsoventral patterning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2246124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Retinol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Q8NBN7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Retinol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2633953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Retinol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14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Q9HBH5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Retinol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128291766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153F6459-BF51-C898-3F83-AA4774C940BF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14916856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68642DD-F9EC-5F45-91AD-F8DB159353B5}"/>
              </a:ext>
            </a:extLst>
          </p:cNvPr>
          <p:cNvGraphicFramePr>
            <a:graphicFrameLocks noGrp="1"/>
          </p:cNvGraphicFramePr>
          <p:nvPr/>
        </p:nvGraphicFramePr>
        <p:xfrm>
          <a:off x="1186147" y="1200450"/>
          <a:ext cx="8720919" cy="3900888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160732">
                  <a:extLst>
                    <a:ext uri="{9D8B030D-6E8A-4147-A177-3AD203B41FA5}">
                      <a16:colId xmlns:a16="http://schemas.microsoft.com/office/drawing/2014/main" val="2726366672"/>
                    </a:ext>
                  </a:extLst>
                </a:gridCol>
                <a:gridCol w="752462">
                  <a:extLst>
                    <a:ext uri="{9D8B030D-6E8A-4147-A177-3AD203B41FA5}">
                      <a16:colId xmlns:a16="http://schemas.microsoft.com/office/drawing/2014/main" val="1322489260"/>
                    </a:ext>
                  </a:extLst>
                </a:gridCol>
                <a:gridCol w="1078173">
                  <a:extLst>
                    <a:ext uri="{9D8B030D-6E8A-4147-A177-3AD203B41FA5}">
                      <a16:colId xmlns:a16="http://schemas.microsoft.com/office/drawing/2014/main" val="1245307417"/>
                    </a:ext>
                  </a:extLst>
                </a:gridCol>
                <a:gridCol w="2729552">
                  <a:extLst>
                    <a:ext uri="{9D8B030D-6E8A-4147-A177-3AD203B41FA5}">
                      <a16:colId xmlns:a16="http://schemas.microsoft.com/office/drawing/2014/main" val="35751462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32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acetyl-transferring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]]-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phosphatase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Q9P0J1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235591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Glucosamine-6-phosphate isomerase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P46926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0.54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Carbohydrate metatolism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2380012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UDP-glucose 6-dehydrogenase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O60701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0.62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Carbohydrate metatolism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3713771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b5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O43169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0.60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respiration(complex III)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3374963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c oxidase subunit 6B1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P14854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0.66</a:t>
                      </a:r>
                      <a:endParaRPr lang="en-US" altLang="zh-CN" sz="1200" b="1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respiration(complex IV)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13233425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Succinate-semialdehyde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P51649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0.64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37473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Sepiapterin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reductase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P35270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Tetra-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hydrobiopterin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2334560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Tripeptidyl-peptidase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P29144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1.77 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Intracellular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amino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homeostasis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8906173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LETM1 and EF-hand domain-containing protein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O95202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0.59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morphology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2950004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Mitofusin-2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O95140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clustering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fusion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1311402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import inner membrane translocase subunit TIM50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Q3ZCQ8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import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3953526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NAD(P)H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P15559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detoxification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343280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NLR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family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member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X1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Q86UT6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inflammation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1849989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UBX domain-containing protein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Q04323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0.54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Anti-inflammation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2285606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Complement C1q Binding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Q07021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0.63</a:t>
                      </a:r>
                      <a:endParaRPr lang="en-US" altLang="zh-CN" sz="1200" b="1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Inflammation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extLst>
                  <a:ext uri="{0D108BD9-81ED-4DB2-BD59-A6C34878D82A}">
                    <a16:rowId xmlns:a16="http://schemas.microsoft.com/office/drawing/2014/main" val="9594819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Annexin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P07355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Apoptosis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3821171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Talin-2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Q9Y4G6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0.52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adhesion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1025405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Junction plakoglobin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P14923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Cytosekeletion and extracellular interaction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11495345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Myosin-6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P13533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1.88 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Muscle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contraction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046" marR="3046" marT="3046" marB="0" anchor="ctr"/>
                </a:tc>
                <a:extLst>
                  <a:ext uri="{0D108BD9-81ED-4DB2-BD59-A6C34878D82A}">
                    <a16:rowId xmlns:a16="http://schemas.microsoft.com/office/drawing/2014/main" val="2147500221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709D78DA-A0D1-4642-B4E8-F22CC644D592}"/>
              </a:ext>
            </a:extLst>
          </p:cNvPr>
          <p:cNvSpPr txBox="1"/>
          <p:nvPr/>
        </p:nvSpPr>
        <p:spPr>
          <a:xfrm>
            <a:off x="1186147" y="554119"/>
            <a:ext cx="8720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Table S2.</a:t>
            </a:r>
            <a:r>
              <a:rPr lang="en-US" sz="12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Classification</a:t>
            </a:r>
            <a:r>
              <a:rPr lang="en-US" sz="12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 altered cardiac proteins under HTN. By proteomics, the identification number (</a:t>
            </a:r>
            <a:r>
              <a:rPr lang="en-US" sz="12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UniprotKB</a:t>
            </a:r>
            <a:r>
              <a:rPr lang="en-US" sz="12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and main cellular function of the significantly differentiated proteins (p &lt; 0.05) in HTN against control. </a:t>
            </a:r>
          </a:p>
          <a:p>
            <a:endParaRPr lang="es-ES" sz="12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678A48C-376D-A54D-AFE3-83D8D4F6A18C}"/>
              </a:ext>
            </a:extLst>
          </p:cNvPr>
          <p:cNvSpPr txBox="1"/>
          <p:nvPr/>
        </p:nvSpPr>
        <p:spPr>
          <a:xfrm>
            <a:off x="0" y="6549628"/>
            <a:ext cx="751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S2.</a:t>
            </a:r>
          </a:p>
        </p:txBody>
      </p:sp>
    </p:spTree>
    <p:extLst>
      <p:ext uri="{BB962C8B-B14F-4D97-AF65-F5344CB8AC3E}">
        <p14:creationId xmlns:p14="http://schemas.microsoft.com/office/powerpoint/2010/main" val="7503463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70DA2BD-E94A-BC4E-AACE-FE780742EABF}"/>
              </a:ext>
            </a:extLst>
          </p:cNvPr>
          <p:cNvGraphicFramePr>
            <a:graphicFrameLocks noGrp="1"/>
          </p:cNvGraphicFramePr>
          <p:nvPr/>
        </p:nvGraphicFramePr>
        <p:xfrm>
          <a:off x="1569316" y="719569"/>
          <a:ext cx="8379725" cy="445329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280727">
                  <a:extLst>
                    <a:ext uri="{9D8B030D-6E8A-4147-A177-3AD203B41FA5}">
                      <a16:colId xmlns:a16="http://schemas.microsoft.com/office/drawing/2014/main" val="576872336"/>
                    </a:ext>
                  </a:extLst>
                </a:gridCol>
                <a:gridCol w="1004670">
                  <a:extLst>
                    <a:ext uri="{9D8B030D-6E8A-4147-A177-3AD203B41FA5}">
                      <a16:colId xmlns:a16="http://schemas.microsoft.com/office/drawing/2014/main" val="3781024156"/>
                    </a:ext>
                  </a:extLst>
                </a:gridCol>
                <a:gridCol w="1173707">
                  <a:extLst>
                    <a:ext uri="{9D8B030D-6E8A-4147-A177-3AD203B41FA5}">
                      <a16:colId xmlns:a16="http://schemas.microsoft.com/office/drawing/2014/main" val="1427615080"/>
                    </a:ext>
                  </a:extLst>
                </a:gridCol>
                <a:gridCol w="2920621">
                  <a:extLst>
                    <a:ext uri="{9D8B030D-6E8A-4147-A177-3AD203B41FA5}">
                      <a16:colId xmlns:a16="http://schemas.microsoft.com/office/drawing/2014/main" val="7494024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646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Heterogeneous nuclear ribonucleoprotein A1-like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Q32P51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0.74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mRNA processing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213991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Spliceosome RNA helicase DDX39B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Q13838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0.66</a:t>
                      </a:r>
                      <a:endParaRPr lang="en-US" altLang="zh-CN" sz="1200" b="1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Nuclear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export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spliced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unspliced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mRNA 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10558617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Core histone macro-H2A.1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O75367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3241036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H2B type 1-B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P33778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1504828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H2B type 1-J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P06899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34502419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H2B type 1-O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P23527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4149892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Histone H2B type 2-E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Q16778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Nucleosome assembly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4204382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Lupus La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P05455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0.54</a:t>
                      </a:r>
                      <a:endParaRPr lang="en-US" altLang="zh-CN" sz="1200" b="1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RNA metabolism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2745260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40S ribosomal protein S2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P15880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0.63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maturation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9311772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40S ribosomal protein S24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P62847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0.63</a:t>
                      </a:r>
                      <a:endParaRPr lang="en-US" altLang="zh-CN" sz="1200" b="1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maturation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3180827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40S ribosomal protein S7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P62081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maturation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27989087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Asparagine--tRNA ligase  cytoplasmic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O43776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0.69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38479201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Lysine--tRNA ligase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Q15046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</a:t>
                      </a:r>
                      <a:endParaRPr lang="en-US" altLang="zh-CN" sz="1200" b="1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1376116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DnaJ homolog subfamily B member 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Q9UDY4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0.48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folding 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3232592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L13a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P40429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0.48</a:t>
                      </a:r>
                      <a:endParaRPr lang="en-US" altLang="zh-CN" sz="1200" b="1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22080432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L15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P61313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0.62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1562771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L17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P18621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0.62</a:t>
                      </a:r>
                      <a:endParaRPr lang="en-US" altLang="zh-CN" sz="1200" b="1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2666515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P62829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0.63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2808168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P46777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0.46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5039019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60S ribosomal protein L6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Q02878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0.66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11510843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26S protease regulatory subunit 6B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P43686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Maintenance of protein homeostasis 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1576282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S100-A13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Q99584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0.76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export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90" marR="2790" marT="2790" marB="0" anchor="ctr"/>
                </a:tc>
                <a:extLst>
                  <a:ext uri="{0D108BD9-81ED-4DB2-BD59-A6C34878D82A}">
                    <a16:rowId xmlns:a16="http://schemas.microsoft.com/office/drawing/2014/main" val="2924771869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BA0CF0C6-9399-97EB-9926-3FABEA5EEF8E}"/>
              </a:ext>
            </a:extLst>
          </p:cNvPr>
          <p:cNvSpPr txBox="1"/>
          <p:nvPr/>
        </p:nvSpPr>
        <p:spPr>
          <a:xfrm>
            <a:off x="0" y="6549628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S2 (cont.)</a:t>
            </a:r>
          </a:p>
        </p:txBody>
      </p:sp>
    </p:spTree>
    <p:extLst>
      <p:ext uri="{BB962C8B-B14F-4D97-AF65-F5344CB8AC3E}">
        <p14:creationId xmlns:p14="http://schemas.microsoft.com/office/powerpoint/2010/main" val="41428614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97FF487-8582-E44E-B03C-9A616F2B0C22}"/>
              </a:ext>
            </a:extLst>
          </p:cNvPr>
          <p:cNvGraphicFramePr>
            <a:graphicFrameLocks noGrp="1"/>
          </p:cNvGraphicFramePr>
          <p:nvPr/>
        </p:nvGraphicFramePr>
        <p:xfrm>
          <a:off x="1353312" y="2068894"/>
          <a:ext cx="9363456" cy="1523576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389376">
                  <a:extLst>
                    <a:ext uri="{9D8B030D-6E8A-4147-A177-3AD203B41FA5}">
                      <a16:colId xmlns:a16="http://schemas.microsoft.com/office/drawing/2014/main" val="587862789"/>
                    </a:ext>
                  </a:extLst>
                </a:gridCol>
                <a:gridCol w="816864">
                  <a:extLst>
                    <a:ext uri="{9D8B030D-6E8A-4147-A177-3AD203B41FA5}">
                      <a16:colId xmlns:a16="http://schemas.microsoft.com/office/drawing/2014/main" val="38258502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502394053"/>
                    </a:ext>
                  </a:extLst>
                </a:gridCol>
                <a:gridCol w="3633216">
                  <a:extLst>
                    <a:ext uri="{9D8B030D-6E8A-4147-A177-3AD203B41FA5}">
                      <a16:colId xmlns:a16="http://schemas.microsoft.com/office/drawing/2014/main" val="11175144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Heart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）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074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Ras-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related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Rap-1b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P61224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2.28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Membrane trafficking in organelles and vesicles transport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625106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ATP-citrate synthase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P53396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2.13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ctr"/>
                </a:tc>
                <a:extLst>
                  <a:ext uri="{0D108BD9-81ED-4DB2-BD59-A6C34878D82A}">
                    <a16:rowId xmlns:a16="http://schemas.microsoft.com/office/drawing/2014/main" val="10170557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Alpha-adducin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P35611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2.09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Cytoskeleton assemble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ctr"/>
                </a:tc>
                <a:extLst>
                  <a:ext uri="{0D108BD9-81ED-4DB2-BD59-A6C34878D82A}">
                    <a16:rowId xmlns:a16="http://schemas.microsoft.com/office/drawing/2014/main" val="37412837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Guanine nucleotide-binding protein subunit alpha-11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P29992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1.66</a:t>
                      </a:r>
                      <a:endParaRPr lang="en-US" altLang="zh-CN" sz="12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Transmembrane transduction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ctr"/>
                </a:tc>
                <a:extLst>
                  <a:ext uri="{0D108BD9-81ED-4DB2-BD59-A6C34878D82A}">
                    <a16:rowId xmlns:a16="http://schemas.microsoft.com/office/drawing/2014/main" val="1583774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kDa heat shock protein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P61604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protein import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ctr"/>
                </a:tc>
                <a:extLst>
                  <a:ext uri="{0D108BD9-81ED-4DB2-BD59-A6C34878D82A}">
                    <a16:rowId xmlns:a16="http://schemas.microsoft.com/office/drawing/2014/main" val="14781132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DNA-(apurinic or apyrimidinic site) lyase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P27695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0.63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8648" marR="8648" marT="8648" marB="0" anchor="ctr"/>
                </a:tc>
                <a:extLst>
                  <a:ext uri="{0D108BD9-81ED-4DB2-BD59-A6C34878D82A}">
                    <a16:rowId xmlns:a16="http://schemas.microsoft.com/office/drawing/2014/main" val="978869022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21F3B03F-6BD0-AB43-9FE5-33E16ACF02CB}"/>
              </a:ext>
            </a:extLst>
          </p:cNvPr>
          <p:cNvSpPr txBox="1"/>
          <p:nvPr/>
        </p:nvSpPr>
        <p:spPr>
          <a:xfrm>
            <a:off x="1353312" y="1242060"/>
            <a:ext cx="9363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Table S3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Altered proteins in HTN-T2DM vs. HTN hearts. The fold-change of significantly altered cardiac proteins (p &lt; 0.05) found in HTN-T2DM against HTN. The identification number (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UniprotKB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 and main cellular function are also shown</a:t>
            </a:r>
            <a:endParaRPr lang="es-ES" sz="1200" kern="1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2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28D0A55-C404-9CC4-D3FA-B73C34603635}"/>
              </a:ext>
            </a:extLst>
          </p:cNvPr>
          <p:cNvSpPr txBox="1"/>
          <p:nvPr/>
        </p:nvSpPr>
        <p:spPr>
          <a:xfrm>
            <a:off x="0" y="6549628"/>
            <a:ext cx="751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S3.</a:t>
            </a:r>
          </a:p>
        </p:txBody>
      </p:sp>
    </p:spTree>
    <p:extLst>
      <p:ext uri="{BB962C8B-B14F-4D97-AF65-F5344CB8AC3E}">
        <p14:creationId xmlns:p14="http://schemas.microsoft.com/office/powerpoint/2010/main" val="27248534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>
            <a:extLst>
              <a:ext uri="{FF2B5EF4-FFF2-40B4-BE49-F238E27FC236}">
                <a16:creationId xmlns:a16="http://schemas.microsoft.com/office/drawing/2014/main" id="{371A8BE4-5A58-656E-734E-B237039500C1}"/>
              </a:ext>
            </a:extLst>
          </p:cNvPr>
          <p:cNvGrpSpPr/>
          <p:nvPr/>
        </p:nvGrpSpPr>
        <p:grpSpPr>
          <a:xfrm>
            <a:off x="2722420" y="1081215"/>
            <a:ext cx="3140373" cy="3939273"/>
            <a:chOff x="2347665" y="601530"/>
            <a:chExt cx="3140373" cy="393927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1627385-1F59-8043-A236-9D890F1555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20262"/>
            <a:stretch/>
          </p:blipFill>
          <p:spPr>
            <a:xfrm>
              <a:off x="2347665" y="2185194"/>
              <a:ext cx="2743200" cy="2106371"/>
            </a:xfrm>
            <a:prstGeom prst="rect">
              <a:avLst/>
            </a:prstGeom>
          </p:spPr>
        </p:pic>
        <p:sp>
          <p:nvSpPr>
            <p:cNvPr id="75" name="CuadroTexto 2">
              <a:extLst>
                <a:ext uri="{FF2B5EF4-FFF2-40B4-BE49-F238E27FC236}">
                  <a16:creationId xmlns:a16="http://schemas.microsoft.com/office/drawing/2014/main" id="{B631DFDF-DD5F-1E4A-9DB9-381A12DF2944}"/>
                </a:ext>
              </a:extLst>
            </p:cNvPr>
            <p:cNvSpPr txBox="1"/>
            <p:nvPr/>
          </p:nvSpPr>
          <p:spPr>
            <a:xfrm>
              <a:off x="2365208" y="601530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/>
                <a:t>A</a:t>
              </a:r>
            </a:p>
          </p:txBody>
        </p:sp>
        <p:sp>
          <p:nvSpPr>
            <p:cNvPr id="113" name="文本框 97">
              <a:extLst>
                <a:ext uri="{FF2B5EF4-FFF2-40B4-BE49-F238E27FC236}">
                  <a16:creationId xmlns:a16="http://schemas.microsoft.com/office/drawing/2014/main" id="{40B6F7AE-4812-8E4A-A98D-A20ED9369BCB}"/>
                </a:ext>
              </a:extLst>
            </p:cNvPr>
            <p:cNvSpPr txBox="1"/>
            <p:nvPr/>
          </p:nvSpPr>
          <p:spPr>
            <a:xfrm>
              <a:off x="2570474" y="1343845"/>
              <a:ext cx="5534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Rictor</a:t>
              </a:r>
              <a:endParaRPr kumimoji="1"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" name="文本框 98">
              <a:extLst>
                <a:ext uri="{FF2B5EF4-FFF2-40B4-BE49-F238E27FC236}">
                  <a16:creationId xmlns:a16="http://schemas.microsoft.com/office/drawing/2014/main" id="{1D77472A-E6E6-B54C-870D-C209201A3211}"/>
                </a:ext>
              </a:extLst>
            </p:cNvPr>
            <p:cNvSpPr txBox="1"/>
            <p:nvPr/>
          </p:nvSpPr>
          <p:spPr>
            <a:xfrm>
              <a:off x="2469307" y="1687684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GADPH</a:t>
              </a:r>
              <a:endParaRPr kumimoji="1"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文本框 40">
              <a:extLst>
                <a:ext uri="{FF2B5EF4-FFF2-40B4-BE49-F238E27FC236}">
                  <a16:creationId xmlns:a16="http://schemas.microsoft.com/office/drawing/2014/main" id="{8BA05BB9-C8C8-4D77-9839-7AC996349187}"/>
                </a:ext>
              </a:extLst>
            </p:cNvPr>
            <p:cNvSpPr txBox="1"/>
            <p:nvPr/>
          </p:nvSpPr>
          <p:spPr>
            <a:xfrm>
              <a:off x="4491297" y="327763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b="1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kumimoji="1" lang="zh-CN" altLang="en-US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7" name="Grupo 26">
              <a:extLst>
                <a:ext uri="{FF2B5EF4-FFF2-40B4-BE49-F238E27FC236}">
                  <a16:creationId xmlns:a16="http://schemas.microsoft.com/office/drawing/2014/main" id="{B2F65810-94F3-CB2A-1427-69F634D74064}"/>
                </a:ext>
              </a:extLst>
            </p:cNvPr>
            <p:cNvGrpSpPr/>
            <p:nvPr/>
          </p:nvGrpSpPr>
          <p:grpSpPr>
            <a:xfrm>
              <a:off x="4970948" y="1725226"/>
              <a:ext cx="453301" cy="246221"/>
              <a:chOff x="6421348" y="4300679"/>
              <a:chExt cx="453301" cy="246221"/>
            </a:xfrm>
          </p:grpSpPr>
          <p:cxnSp>
            <p:nvCxnSpPr>
              <p:cNvPr id="28" name="Conector recto 27">
                <a:extLst>
                  <a:ext uri="{FF2B5EF4-FFF2-40B4-BE49-F238E27FC236}">
                    <a16:creationId xmlns:a16="http://schemas.microsoft.com/office/drawing/2014/main" id="{C63CF0AC-97E5-C8EA-D5F4-B9BE2416B80C}"/>
                  </a:ext>
                </a:extLst>
              </p:cNvPr>
              <p:cNvCxnSpPr/>
              <p:nvPr/>
            </p:nvCxnSpPr>
            <p:spPr>
              <a:xfrm>
                <a:off x="6421348" y="4428162"/>
                <a:ext cx="720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CuadroTexto 28">
                <a:extLst>
                  <a:ext uri="{FF2B5EF4-FFF2-40B4-BE49-F238E27FC236}">
                    <a16:creationId xmlns:a16="http://schemas.microsoft.com/office/drawing/2014/main" id="{681F7DE7-935C-B5D1-7E6D-74EB2C70E1DB}"/>
                  </a:ext>
                </a:extLst>
              </p:cNvPr>
              <p:cNvSpPr txBox="1"/>
              <p:nvPr/>
            </p:nvSpPr>
            <p:spPr>
              <a:xfrm>
                <a:off x="6422281" y="4300679"/>
                <a:ext cx="452368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/>
                  <a:t>37kD</a:t>
                </a:r>
              </a:p>
            </p:txBody>
          </p:sp>
        </p:grpSp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0B3D5B74-D930-1251-C6DA-853722292AA8}"/>
                </a:ext>
              </a:extLst>
            </p:cNvPr>
            <p:cNvGrpSpPr/>
            <p:nvPr/>
          </p:nvGrpSpPr>
          <p:grpSpPr>
            <a:xfrm>
              <a:off x="4969014" y="1256570"/>
              <a:ext cx="519024" cy="246221"/>
              <a:chOff x="6421348" y="4300679"/>
              <a:chExt cx="519024" cy="246221"/>
            </a:xfrm>
          </p:grpSpPr>
          <p:cxnSp>
            <p:nvCxnSpPr>
              <p:cNvPr id="31" name="Conector recto 30">
                <a:extLst>
                  <a:ext uri="{FF2B5EF4-FFF2-40B4-BE49-F238E27FC236}">
                    <a16:creationId xmlns:a16="http://schemas.microsoft.com/office/drawing/2014/main" id="{8C9D634C-4D97-72A7-680E-89F432F56CC3}"/>
                  </a:ext>
                </a:extLst>
              </p:cNvPr>
              <p:cNvCxnSpPr/>
              <p:nvPr/>
            </p:nvCxnSpPr>
            <p:spPr>
              <a:xfrm>
                <a:off x="6421348" y="4428162"/>
                <a:ext cx="720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15281940-CC71-7CAD-458A-89A661016849}"/>
                  </a:ext>
                </a:extLst>
              </p:cNvPr>
              <p:cNvSpPr txBox="1"/>
              <p:nvPr/>
            </p:nvSpPr>
            <p:spPr>
              <a:xfrm>
                <a:off x="6422281" y="4300679"/>
                <a:ext cx="51809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/>
                  <a:t>192kD</a:t>
                </a: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931A818-8BD1-104F-BABC-88EF3C34473B}"/>
                </a:ext>
              </a:extLst>
            </p:cNvPr>
            <p:cNvGrpSpPr/>
            <p:nvPr/>
          </p:nvGrpSpPr>
          <p:grpSpPr>
            <a:xfrm>
              <a:off x="3328289" y="4286513"/>
              <a:ext cx="1633874" cy="254290"/>
              <a:chOff x="7193681" y="4724602"/>
              <a:chExt cx="1633874" cy="254290"/>
            </a:xfrm>
          </p:grpSpPr>
          <p:sp>
            <p:nvSpPr>
              <p:cNvPr id="57" name="文本框 28">
                <a:extLst>
                  <a:ext uri="{FF2B5EF4-FFF2-40B4-BE49-F238E27FC236}">
                    <a16:creationId xmlns:a16="http://schemas.microsoft.com/office/drawing/2014/main" id="{9F2B802A-DE5D-EE45-9103-3F602E988BE2}"/>
                  </a:ext>
                </a:extLst>
              </p:cNvPr>
              <p:cNvSpPr txBox="1"/>
              <p:nvPr/>
            </p:nvSpPr>
            <p:spPr>
              <a:xfrm>
                <a:off x="7193681" y="4732671"/>
                <a:ext cx="37382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Ctrl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8" name="文本框 20">
                <a:extLst>
                  <a:ext uri="{FF2B5EF4-FFF2-40B4-BE49-F238E27FC236}">
                    <a16:creationId xmlns:a16="http://schemas.microsoft.com/office/drawing/2014/main" id="{ED645EC6-223A-AE49-A628-8A0283BBB554}"/>
                  </a:ext>
                </a:extLst>
              </p:cNvPr>
              <p:cNvSpPr txBox="1"/>
              <p:nvPr/>
            </p:nvSpPr>
            <p:spPr>
              <a:xfrm>
                <a:off x="7657646" y="4729655"/>
                <a:ext cx="63350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siPGC1</a:t>
                </a:r>
                <a:r>
                  <a:rPr kumimoji="1" lang="en-US" altLang="zh-CN" sz="1000" b="1" dirty="0">
                    <a:latin typeface="Symbol" pitchFamily="2" charset="2"/>
                    <a:cs typeface="Calibri" panose="020F0502020204030204" pitchFamily="34" charset="0"/>
                  </a:rPr>
                  <a:t>a</a:t>
                </a:r>
                <a:endParaRPr kumimoji="1" lang="zh-CN" altLang="en-US" sz="1000" b="1" dirty="0">
                  <a:latin typeface="Symbol" pitchFamily="2" charset="2"/>
                  <a:cs typeface="Calibri" panose="020F0502020204030204" pitchFamily="34" charset="0"/>
                </a:endParaRPr>
              </a:p>
            </p:txBody>
          </p:sp>
          <p:sp>
            <p:nvSpPr>
              <p:cNvPr id="59" name="文本框 127">
                <a:extLst>
                  <a:ext uri="{FF2B5EF4-FFF2-40B4-BE49-F238E27FC236}">
                    <a16:creationId xmlns:a16="http://schemas.microsoft.com/office/drawing/2014/main" id="{3FAEFC94-447E-6C45-A077-A5D59889F447}"/>
                  </a:ext>
                </a:extLst>
              </p:cNvPr>
              <p:cNvSpPr txBox="1"/>
              <p:nvPr/>
            </p:nvSpPr>
            <p:spPr>
              <a:xfrm>
                <a:off x="8243741" y="4724602"/>
                <a:ext cx="58381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siRictor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AC570372-EE08-EE4C-9019-4902AF4E44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482" t="63823" r="47448" b="32685"/>
            <a:stretch/>
          </p:blipFill>
          <p:spPr>
            <a:xfrm>
              <a:off x="3161652" y="1221605"/>
              <a:ext cx="1775100" cy="4029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59D3E6A2-B325-1A41-B8F0-3F301A108B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6909" t="29731" r="40702" b="66706"/>
            <a:stretch/>
          </p:blipFill>
          <p:spPr>
            <a:xfrm>
              <a:off x="3155470" y="1701326"/>
              <a:ext cx="1781281" cy="303774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9F90E573-A78A-164C-A9F5-60AD1A00917E}"/>
                </a:ext>
              </a:extLst>
            </p:cNvPr>
            <p:cNvGrpSpPr/>
            <p:nvPr/>
          </p:nvGrpSpPr>
          <p:grpSpPr>
            <a:xfrm>
              <a:off x="3277261" y="927757"/>
              <a:ext cx="1759700" cy="286731"/>
              <a:chOff x="6984299" y="1332507"/>
              <a:chExt cx="1759700" cy="286731"/>
            </a:xfrm>
          </p:grpSpPr>
          <p:sp>
            <p:nvSpPr>
              <p:cNvPr id="81" name="文本框 28">
                <a:extLst>
                  <a:ext uri="{FF2B5EF4-FFF2-40B4-BE49-F238E27FC236}">
                    <a16:creationId xmlns:a16="http://schemas.microsoft.com/office/drawing/2014/main" id="{B99481A5-067C-0242-AB14-B5FF8C223DB4}"/>
                  </a:ext>
                </a:extLst>
              </p:cNvPr>
              <p:cNvSpPr txBox="1"/>
              <p:nvPr/>
            </p:nvSpPr>
            <p:spPr>
              <a:xfrm>
                <a:off x="7421139" y="1342238"/>
                <a:ext cx="7152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2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siPGC1</a:t>
                </a:r>
                <a:r>
                  <a:rPr kumimoji="1" lang="el-GR" altLang="zh-CN" sz="12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α</a:t>
                </a:r>
                <a:endParaRPr kumimoji="1" lang="zh-CN" altLang="en-US" sz="12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2" name="文本框 28">
                <a:extLst>
                  <a:ext uri="{FF2B5EF4-FFF2-40B4-BE49-F238E27FC236}">
                    <a16:creationId xmlns:a16="http://schemas.microsoft.com/office/drawing/2014/main" id="{5FFDA822-39B4-3445-85A1-63AC4805C255}"/>
                  </a:ext>
                </a:extLst>
              </p:cNvPr>
              <p:cNvSpPr txBox="1"/>
              <p:nvPr/>
            </p:nvSpPr>
            <p:spPr>
              <a:xfrm>
                <a:off x="6984299" y="1342239"/>
                <a:ext cx="41229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2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Ctrl</a:t>
                </a:r>
                <a:endParaRPr kumimoji="1" lang="zh-CN" altLang="en-US" sz="12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4" name="文本框 28">
                <a:extLst>
                  <a:ext uri="{FF2B5EF4-FFF2-40B4-BE49-F238E27FC236}">
                    <a16:creationId xmlns:a16="http://schemas.microsoft.com/office/drawing/2014/main" id="{6408A454-7464-974C-842F-8DD600988743}"/>
                  </a:ext>
                </a:extLst>
              </p:cNvPr>
              <p:cNvSpPr txBox="1"/>
              <p:nvPr/>
            </p:nvSpPr>
            <p:spPr>
              <a:xfrm>
                <a:off x="8081510" y="1332507"/>
                <a:ext cx="6624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200" b="1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siRictor</a:t>
                </a:r>
                <a:endParaRPr kumimoji="1" lang="zh-CN" altLang="en-US" sz="12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C9A4613A-29DC-EF4C-ADD9-D2A12A36B73E}"/>
                </a:ext>
              </a:extLst>
            </p:cNvPr>
            <p:cNvSpPr/>
            <p:nvPr/>
          </p:nvSpPr>
          <p:spPr>
            <a:xfrm>
              <a:off x="3155470" y="1701325"/>
              <a:ext cx="1781281" cy="3065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F8DADBA8-CD84-A043-80FE-303D4BC60D57}"/>
              </a:ext>
            </a:extLst>
          </p:cNvPr>
          <p:cNvGrpSpPr/>
          <p:nvPr/>
        </p:nvGrpSpPr>
        <p:grpSpPr>
          <a:xfrm>
            <a:off x="6177217" y="1068590"/>
            <a:ext cx="3245080" cy="3933270"/>
            <a:chOff x="6177217" y="1068590"/>
            <a:chExt cx="3245080" cy="3933270"/>
          </a:xfrm>
        </p:grpSpPr>
        <p:sp>
          <p:nvSpPr>
            <p:cNvPr id="83" name="CuadroTexto 16">
              <a:extLst>
                <a:ext uri="{FF2B5EF4-FFF2-40B4-BE49-F238E27FC236}">
                  <a16:creationId xmlns:a16="http://schemas.microsoft.com/office/drawing/2014/main" id="{CC9C9FED-7318-DB45-8588-CC68FBBD4A8C}"/>
                </a:ext>
              </a:extLst>
            </p:cNvPr>
            <p:cNvSpPr txBox="1"/>
            <p:nvPr/>
          </p:nvSpPr>
          <p:spPr>
            <a:xfrm>
              <a:off x="6177217" y="1068590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/>
                <a:t>B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8F689F85-FB6A-2A40-8DFF-BB9E9EE97483}"/>
                </a:ext>
              </a:extLst>
            </p:cNvPr>
            <p:cNvGrpSpPr/>
            <p:nvPr/>
          </p:nvGrpSpPr>
          <p:grpSpPr>
            <a:xfrm>
              <a:off x="6598383" y="1715960"/>
              <a:ext cx="652743" cy="821899"/>
              <a:chOff x="6354998" y="1576822"/>
              <a:chExt cx="652743" cy="638490"/>
            </a:xfrm>
          </p:grpSpPr>
          <p:sp>
            <p:nvSpPr>
              <p:cNvPr id="122" name="文本框 97">
                <a:extLst>
                  <a:ext uri="{FF2B5EF4-FFF2-40B4-BE49-F238E27FC236}">
                    <a16:creationId xmlns:a16="http://schemas.microsoft.com/office/drawing/2014/main" id="{657F96D9-EF96-324C-845A-CCC3DA3E2204}"/>
                  </a:ext>
                </a:extLst>
              </p:cNvPr>
              <p:cNvSpPr txBox="1"/>
              <p:nvPr/>
            </p:nvSpPr>
            <p:spPr>
              <a:xfrm>
                <a:off x="6378920" y="1576822"/>
                <a:ext cx="6094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PGC1</a:t>
                </a:r>
                <a:r>
                  <a:rPr kumimoji="1" lang="el-GR" altLang="zh-CN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α</a:t>
                </a:r>
                <a:endParaRPr kumimoji="1" lang="zh-CN" altLang="en-US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3" name="文本框 98">
                <a:extLst>
                  <a:ext uri="{FF2B5EF4-FFF2-40B4-BE49-F238E27FC236}">
                    <a16:creationId xmlns:a16="http://schemas.microsoft.com/office/drawing/2014/main" id="{850B87C1-CDBF-964F-98F4-59C77D86584C}"/>
                  </a:ext>
                </a:extLst>
              </p:cNvPr>
              <p:cNvSpPr txBox="1"/>
              <p:nvPr/>
            </p:nvSpPr>
            <p:spPr>
              <a:xfrm>
                <a:off x="6354998" y="1938313"/>
                <a:ext cx="6527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GADPH</a:t>
                </a:r>
                <a:endParaRPr kumimoji="1" lang="zh-CN" altLang="en-US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8" name="文本框 40">
              <a:extLst>
                <a:ext uri="{FF2B5EF4-FFF2-40B4-BE49-F238E27FC236}">
                  <a16:creationId xmlns:a16="http://schemas.microsoft.com/office/drawing/2014/main" id="{270D4D3B-4828-4EF1-D111-70AD9EEAFC06}"/>
                </a:ext>
              </a:extLst>
            </p:cNvPr>
            <p:cNvSpPr txBox="1"/>
            <p:nvPr/>
          </p:nvSpPr>
          <p:spPr>
            <a:xfrm>
              <a:off x="8047586" y="4000614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b="1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kumimoji="1" lang="zh-CN" altLang="en-US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E614511E-727E-EF3A-8253-626BF48965A0}"/>
                </a:ext>
              </a:extLst>
            </p:cNvPr>
            <p:cNvGrpSpPr/>
            <p:nvPr/>
          </p:nvGrpSpPr>
          <p:grpSpPr>
            <a:xfrm>
              <a:off x="8958256" y="1764591"/>
              <a:ext cx="453301" cy="246221"/>
              <a:chOff x="6421348" y="4300678"/>
              <a:chExt cx="453301" cy="246221"/>
            </a:xfrm>
          </p:grpSpPr>
          <p:cxnSp>
            <p:nvCxnSpPr>
              <p:cNvPr id="13" name="Conector recto 12">
                <a:extLst>
                  <a:ext uri="{FF2B5EF4-FFF2-40B4-BE49-F238E27FC236}">
                    <a16:creationId xmlns:a16="http://schemas.microsoft.com/office/drawing/2014/main" id="{E0E6A621-49A1-DF39-1C07-E51D836C3CEE}"/>
                  </a:ext>
                </a:extLst>
              </p:cNvPr>
              <p:cNvCxnSpPr/>
              <p:nvPr/>
            </p:nvCxnSpPr>
            <p:spPr>
              <a:xfrm>
                <a:off x="6421348" y="4428162"/>
                <a:ext cx="720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5FAF34FA-4776-F337-F506-66263DA3B65C}"/>
                  </a:ext>
                </a:extLst>
              </p:cNvPr>
              <p:cNvSpPr txBox="1"/>
              <p:nvPr/>
            </p:nvSpPr>
            <p:spPr>
              <a:xfrm>
                <a:off x="6422281" y="4300678"/>
                <a:ext cx="452368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/>
                  <a:t>91kD</a:t>
                </a:r>
              </a:p>
            </p:txBody>
          </p:sp>
        </p:grpSp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36F4D920-26C2-90DB-1113-67E5FC10576F}"/>
                </a:ext>
              </a:extLst>
            </p:cNvPr>
            <p:cNvGrpSpPr/>
            <p:nvPr/>
          </p:nvGrpSpPr>
          <p:grpSpPr>
            <a:xfrm>
              <a:off x="8968996" y="2188837"/>
              <a:ext cx="453301" cy="246221"/>
              <a:chOff x="6421348" y="4300679"/>
              <a:chExt cx="453301" cy="246221"/>
            </a:xfrm>
          </p:grpSpPr>
          <p:cxnSp>
            <p:nvCxnSpPr>
              <p:cNvPr id="25" name="Conector recto 24">
                <a:extLst>
                  <a:ext uri="{FF2B5EF4-FFF2-40B4-BE49-F238E27FC236}">
                    <a16:creationId xmlns:a16="http://schemas.microsoft.com/office/drawing/2014/main" id="{E0645648-3E1B-9DA1-79D9-012AC081EE20}"/>
                  </a:ext>
                </a:extLst>
              </p:cNvPr>
              <p:cNvCxnSpPr/>
              <p:nvPr/>
            </p:nvCxnSpPr>
            <p:spPr>
              <a:xfrm>
                <a:off x="6421348" y="4428162"/>
                <a:ext cx="720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9E9FD8A6-A8D6-1013-E7D6-7331CBED7060}"/>
                  </a:ext>
                </a:extLst>
              </p:cNvPr>
              <p:cNvSpPr txBox="1"/>
              <p:nvPr/>
            </p:nvSpPr>
            <p:spPr>
              <a:xfrm>
                <a:off x="6422281" y="4300679"/>
                <a:ext cx="452368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/>
                  <a:t>37kD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97288467-BE88-B145-8A0F-17170DC79C00}"/>
                </a:ext>
              </a:extLst>
            </p:cNvPr>
            <p:cNvGrpSpPr/>
            <p:nvPr/>
          </p:nvGrpSpPr>
          <p:grpSpPr>
            <a:xfrm>
              <a:off x="7499078" y="4747570"/>
              <a:ext cx="1517174" cy="254290"/>
              <a:chOff x="7284860" y="4572297"/>
              <a:chExt cx="1517174" cy="254290"/>
            </a:xfrm>
          </p:grpSpPr>
          <p:sp>
            <p:nvSpPr>
              <p:cNvPr id="6" name="文本框 28">
                <a:extLst>
                  <a:ext uri="{FF2B5EF4-FFF2-40B4-BE49-F238E27FC236}">
                    <a16:creationId xmlns:a16="http://schemas.microsoft.com/office/drawing/2014/main" id="{C173D9E1-BECB-CEB8-C06E-ABD0E6B12D32}"/>
                  </a:ext>
                </a:extLst>
              </p:cNvPr>
              <p:cNvSpPr txBox="1"/>
              <p:nvPr/>
            </p:nvSpPr>
            <p:spPr>
              <a:xfrm>
                <a:off x="7284860" y="4580366"/>
                <a:ext cx="37382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Ctrl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" name="文本框 20">
                <a:extLst>
                  <a:ext uri="{FF2B5EF4-FFF2-40B4-BE49-F238E27FC236}">
                    <a16:creationId xmlns:a16="http://schemas.microsoft.com/office/drawing/2014/main" id="{C00A8264-7770-104C-2393-F9E64399D634}"/>
                  </a:ext>
                </a:extLst>
              </p:cNvPr>
              <p:cNvSpPr txBox="1"/>
              <p:nvPr/>
            </p:nvSpPr>
            <p:spPr>
              <a:xfrm>
                <a:off x="7667657" y="4577350"/>
                <a:ext cx="63350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siPGC1</a:t>
                </a:r>
                <a:r>
                  <a:rPr kumimoji="1" lang="en-US" altLang="zh-CN" sz="1000" b="1" dirty="0">
                    <a:latin typeface="Symbol" pitchFamily="2" charset="2"/>
                    <a:cs typeface="Calibri" panose="020F0502020204030204" pitchFamily="34" charset="0"/>
                  </a:rPr>
                  <a:t>a</a:t>
                </a:r>
                <a:endParaRPr kumimoji="1" lang="zh-CN" altLang="en-US" sz="1000" b="1" dirty="0">
                  <a:latin typeface="Symbol" pitchFamily="2" charset="2"/>
                  <a:cs typeface="Calibri" panose="020F0502020204030204" pitchFamily="34" charset="0"/>
                </a:endParaRPr>
              </a:p>
            </p:txBody>
          </p:sp>
          <p:sp>
            <p:nvSpPr>
              <p:cNvPr id="54" name="文本框 127">
                <a:extLst>
                  <a:ext uri="{FF2B5EF4-FFF2-40B4-BE49-F238E27FC236}">
                    <a16:creationId xmlns:a16="http://schemas.microsoft.com/office/drawing/2014/main" id="{79F928D5-C333-3D4E-98A0-3D7B1EC2A62D}"/>
                  </a:ext>
                </a:extLst>
              </p:cNvPr>
              <p:cNvSpPr txBox="1"/>
              <p:nvPr/>
            </p:nvSpPr>
            <p:spPr>
              <a:xfrm>
                <a:off x="8218220" y="4572297"/>
                <a:ext cx="58381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siRictor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F4D473F-803F-684C-995A-737B7A596CFE}"/>
                </a:ext>
              </a:extLst>
            </p:cNvPr>
            <p:cNvGrpSpPr/>
            <p:nvPr/>
          </p:nvGrpSpPr>
          <p:grpSpPr>
            <a:xfrm>
              <a:off x="7249353" y="1336734"/>
              <a:ext cx="1699076" cy="296835"/>
              <a:chOff x="7044923" y="1317351"/>
              <a:chExt cx="1699076" cy="296835"/>
            </a:xfrm>
          </p:grpSpPr>
          <p:sp>
            <p:nvSpPr>
              <p:cNvPr id="120" name="文本框 28">
                <a:extLst>
                  <a:ext uri="{FF2B5EF4-FFF2-40B4-BE49-F238E27FC236}">
                    <a16:creationId xmlns:a16="http://schemas.microsoft.com/office/drawing/2014/main" id="{9C5623B5-4EC5-194A-814D-3BC1C1C016C5}"/>
                  </a:ext>
                </a:extLst>
              </p:cNvPr>
              <p:cNvSpPr txBox="1"/>
              <p:nvPr/>
            </p:nvSpPr>
            <p:spPr>
              <a:xfrm>
                <a:off x="7465984" y="1332134"/>
                <a:ext cx="7152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2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siPGC1</a:t>
                </a:r>
                <a:r>
                  <a:rPr kumimoji="1" lang="el-GR" altLang="zh-CN" sz="12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α</a:t>
                </a:r>
                <a:endParaRPr kumimoji="1" lang="zh-CN" altLang="en-US" sz="12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1" name="文本框 28">
                <a:extLst>
                  <a:ext uri="{FF2B5EF4-FFF2-40B4-BE49-F238E27FC236}">
                    <a16:creationId xmlns:a16="http://schemas.microsoft.com/office/drawing/2014/main" id="{8D307C90-1974-CA4F-852C-DFF1B319E0FE}"/>
                  </a:ext>
                </a:extLst>
              </p:cNvPr>
              <p:cNvSpPr txBox="1"/>
              <p:nvPr/>
            </p:nvSpPr>
            <p:spPr>
              <a:xfrm>
                <a:off x="7044923" y="1337187"/>
                <a:ext cx="41229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2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Ctrl</a:t>
                </a:r>
                <a:endParaRPr kumimoji="1" lang="zh-CN" altLang="en-US" sz="12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2" name="文本框 28">
                <a:extLst>
                  <a:ext uri="{FF2B5EF4-FFF2-40B4-BE49-F238E27FC236}">
                    <a16:creationId xmlns:a16="http://schemas.microsoft.com/office/drawing/2014/main" id="{E6D676B8-E980-7742-8761-40E67A5F63A1}"/>
                  </a:ext>
                </a:extLst>
              </p:cNvPr>
              <p:cNvSpPr txBox="1"/>
              <p:nvPr/>
            </p:nvSpPr>
            <p:spPr>
              <a:xfrm>
                <a:off x="8081510" y="1317351"/>
                <a:ext cx="6624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200" b="1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siRictor</a:t>
                </a:r>
                <a:endParaRPr kumimoji="1" lang="zh-CN" altLang="en-US" sz="12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D2E2E42F-5A38-0342-9180-3FF561CA1A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3706" t="56738" r="32901" b="38605"/>
            <a:stretch/>
          </p:blipFill>
          <p:spPr>
            <a:xfrm>
              <a:off x="7256478" y="1607418"/>
              <a:ext cx="1666927" cy="45821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F1C7F08-9344-BA48-BF0B-37504274C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20762"/>
            <a:stretch/>
          </p:blipFill>
          <p:spPr>
            <a:xfrm>
              <a:off x="6613162" y="2817735"/>
              <a:ext cx="2473322" cy="19155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BC1CA887-8B14-C846-A289-E4D619C78F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1231" t="29419" r="36099" b="66955"/>
            <a:stretch/>
          </p:blipFill>
          <p:spPr>
            <a:xfrm>
              <a:off x="7252564" y="2166068"/>
              <a:ext cx="1670841" cy="30923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C29AA24-951B-A440-81BC-D7CFBD0CB761}"/>
              </a:ext>
            </a:extLst>
          </p:cNvPr>
          <p:cNvSpPr txBox="1"/>
          <p:nvPr/>
        </p:nvSpPr>
        <p:spPr>
          <a:xfrm>
            <a:off x="2945229" y="5634990"/>
            <a:ext cx="6477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Figure S1.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Gene silencing of 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Rictor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and PGC1α in cardiomyocytes. Representative blots of protein expression for (A) 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Rictor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and (B) PGC1α with/without preincubation with 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siRictor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or siPGC1α. *p&lt;0.05 vs. control. GAPDH was used as protein loading control.</a:t>
            </a:r>
            <a:endParaRPr lang="es-ES" sz="1200" kern="1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sz="12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B02A518-73A4-E818-4F63-24860D074DF7}"/>
              </a:ext>
            </a:extLst>
          </p:cNvPr>
          <p:cNvSpPr txBox="1"/>
          <p:nvPr/>
        </p:nvSpPr>
        <p:spPr>
          <a:xfrm>
            <a:off x="0" y="6549628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Figure S1.</a:t>
            </a:r>
          </a:p>
        </p:txBody>
      </p:sp>
    </p:spTree>
    <p:extLst>
      <p:ext uri="{BB962C8B-B14F-4D97-AF65-F5344CB8AC3E}">
        <p14:creationId xmlns:p14="http://schemas.microsoft.com/office/powerpoint/2010/main" val="2012636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880CD8D-100A-2B43-95E6-C95384DAE8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1796"/>
          <a:stretch/>
        </p:blipFill>
        <p:spPr>
          <a:xfrm>
            <a:off x="4032003" y="2615575"/>
            <a:ext cx="4047942" cy="255249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1FA703E-8DAE-DB4D-8D5C-0832C26C2674}"/>
              </a:ext>
            </a:extLst>
          </p:cNvPr>
          <p:cNvGrpSpPr/>
          <p:nvPr/>
        </p:nvGrpSpPr>
        <p:grpSpPr>
          <a:xfrm>
            <a:off x="5414909" y="2891563"/>
            <a:ext cx="2288493" cy="2221190"/>
            <a:chOff x="5516029" y="3468768"/>
            <a:chExt cx="2288493" cy="2221190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8CCB5E06-3D97-4843-A53B-A01DAA6740B4}"/>
                </a:ext>
              </a:extLst>
            </p:cNvPr>
            <p:cNvSpPr txBox="1"/>
            <p:nvPr/>
          </p:nvSpPr>
          <p:spPr>
            <a:xfrm>
              <a:off x="6271894" y="5167034"/>
              <a:ext cx="4060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>
                  <a:latin typeface="Calibri" panose="020F0502020204030204" pitchFamily="34" charset="0"/>
                  <a:cs typeface="Calibri" panose="020F0502020204030204" pitchFamily="34" charset="0"/>
                </a:rPr>
                <a:t>##</a:t>
              </a:r>
              <a:endParaRPr kumimoji="1" lang="zh-CN" altLang="en-US" sz="1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endParaRPr kumimoji="1" lang="zh-CN" altLang="en-US" sz="1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5" name="文本框 40">
              <a:extLst>
                <a:ext uri="{FF2B5EF4-FFF2-40B4-BE49-F238E27FC236}">
                  <a16:creationId xmlns:a16="http://schemas.microsoft.com/office/drawing/2014/main" id="{1B69BD07-E43E-1B48-9559-9A19A1EBBE0F}"/>
                </a:ext>
              </a:extLst>
            </p:cNvPr>
            <p:cNvSpPr txBox="1"/>
            <p:nvPr/>
          </p:nvSpPr>
          <p:spPr>
            <a:xfrm>
              <a:off x="5516029" y="358205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b="1" dirty="0">
                  <a:latin typeface="Calibri" panose="020F0502020204030204" pitchFamily="34" charset="0"/>
                  <a:cs typeface="Calibri" panose="020F0502020204030204" pitchFamily="34" charset="0"/>
                </a:rPr>
                <a:t>*</a:t>
              </a:r>
              <a:endParaRPr kumimoji="1" lang="zh-CN" altLang="en-US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" name="文本框 40">
              <a:extLst>
                <a:ext uri="{FF2B5EF4-FFF2-40B4-BE49-F238E27FC236}">
                  <a16:creationId xmlns:a16="http://schemas.microsoft.com/office/drawing/2014/main" id="{FE71BAF5-85E5-5449-B822-7F8BCA9C4AC1}"/>
                </a:ext>
              </a:extLst>
            </p:cNvPr>
            <p:cNvSpPr txBox="1"/>
            <p:nvPr/>
          </p:nvSpPr>
          <p:spPr>
            <a:xfrm>
              <a:off x="5856396" y="3468768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b="1" dirty="0">
                  <a:latin typeface="Calibri" panose="020F0502020204030204" pitchFamily="34" charset="0"/>
                  <a:cs typeface="Calibri" panose="020F0502020204030204" pitchFamily="34" charset="0"/>
                </a:rPr>
                <a:t>**</a:t>
              </a:r>
              <a:endParaRPr kumimoji="1" lang="zh-CN" altLang="en-US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endParaRPr kumimoji="1" lang="zh-CN" altLang="en-US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6FD66123-EF9D-8A4F-9856-8C9BDACE2ABF}"/>
                </a:ext>
              </a:extLst>
            </p:cNvPr>
            <p:cNvSpPr txBox="1"/>
            <p:nvPr/>
          </p:nvSpPr>
          <p:spPr>
            <a:xfrm>
              <a:off x="6665648" y="5228293"/>
              <a:ext cx="430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>
                  <a:latin typeface="Calibri" panose="020F0502020204030204" pitchFamily="34" charset="0"/>
                  <a:cs typeface="Calibri" panose="020F0502020204030204" pitchFamily="34" charset="0"/>
                </a:rPr>
                <a:t>##</a:t>
              </a:r>
              <a:endParaRPr kumimoji="1" lang="zh-CN" altLang="en-US" sz="1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endParaRPr kumimoji="1" lang="zh-CN" altLang="en-US" sz="1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E87427E0-BF75-8644-87AF-4FD28F05FD50}"/>
                </a:ext>
              </a:extLst>
            </p:cNvPr>
            <p:cNvSpPr txBox="1"/>
            <p:nvPr/>
          </p:nvSpPr>
          <p:spPr>
            <a:xfrm>
              <a:off x="7092903" y="4709482"/>
              <a:ext cx="3225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>
                  <a:latin typeface="Calibri" panose="020F0502020204030204" pitchFamily="34" charset="0"/>
                  <a:cs typeface="Calibri" panose="020F0502020204030204" pitchFamily="34" charset="0"/>
                </a:rPr>
                <a:t>#</a:t>
              </a:r>
              <a:endParaRPr kumimoji="1" lang="zh-CN" altLang="en-US" sz="1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AE8544B1-D4EA-B943-B54E-0A750E7B8ACF}"/>
                </a:ext>
              </a:extLst>
            </p:cNvPr>
            <p:cNvSpPr txBox="1"/>
            <p:nvPr/>
          </p:nvSpPr>
          <p:spPr>
            <a:xfrm>
              <a:off x="7481998" y="4912902"/>
              <a:ext cx="3225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>
                  <a:latin typeface="Calibri" panose="020F0502020204030204" pitchFamily="34" charset="0"/>
                  <a:cs typeface="Calibri" panose="020F0502020204030204" pitchFamily="34" charset="0"/>
                </a:rPr>
                <a:t>#</a:t>
              </a:r>
              <a:endParaRPr kumimoji="1" lang="zh-CN" altLang="en-US" sz="1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50" name="文本框 6">
            <a:extLst>
              <a:ext uri="{FF2B5EF4-FFF2-40B4-BE49-F238E27FC236}">
                <a16:creationId xmlns:a16="http://schemas.microsoft.com/office/drawing/2014/main" id="{EF1021F3-84EF-318C-52BB-E73A9D4D30DD}"/>
              </a:ext>
            </a:extLst>
          </p:cNvPr>
          <p:cNvSpPr txBox="1"/>
          <p:nvPr/>
        </p:nvSpPr>
        <p:spPr>
          <a:xfrm>
            <a:off x="6329493" y="178061"/>
            <a:ext cx="4299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Rap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文本框 7">
            <a:extLst>
              <a:ext uri="{FF2B5EF4-FFF2-40B4-BE49-F238E27FC236}">
                <a16:creationId xmlns:a16="http://schemas.microsoft.com/office/drawing/2014/main" id="{1E12B61E-9649-A494-22B6-0E3F76D79371}"/>
              </a:ext>
            </a:extLst>
          </p:cNvPr>
          <p:cNvSpPr txBox="1"/>
          <p:nvPr/>
        </p:nvSpPr>
        <p:spPr>
          <a:xfrm>
            <a:off x="7271390" y="184274"/>
            <a:ext cx="448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Met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文本框 9">
            <a:extLst>
              <a:ext uri="{FF2B5EF4-FFF2-40B4-BE49-F238E27FC236}">
                <a16:creationId xmlns:a16="http://schemas.microsoft.com/office/drawing/2014/main" id="{C1732ED8-62BA-20FD-B512-D3B21AA60040}"/>
              </a:ext>
            </a:extLst>
          </p:cNvPr>
          <p:cNvSpPr txBox="1"/>
          <p:nvPr/>
        </p:nvSpPr>
        <p:spPr>
          <a:xfrm>
            <a:off x="3567247" y="516217"/>
            <a:ext cx="979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HFA (90 </a:t>
            </a:r>
            <a:r>
              <a:rPr lang="en-US" altLang="zh-CN" sz="1200" dirty="0"/>
              <a:t>µ</a:t>
            </a:r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M)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文本框 10">
            <a:extLst>
              <a:ext uri="{FF2B5EF4-FFF2-40B4-BE49-F238E27FC236}">
                <a16:creationId xmlns:a16="http://schemas.microsoft.com/office/drawing/2014/main" id="{1C5B7001-A1B3-87AA-533F-1FBA20A337BA}"/>
              </a:ext>
            </a:extLst>
          </p:cNvPr>
          <p:cNvSpPr txBox="1"/>
          <p:nvPr/>
        </p:nvSpPr>
        <p:spPr>
          <a:xfrm>
            <a:off x="3488701" y="853376"/>
            <a:ext cx="1057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HFA (150</a:t>
            </a:r>
            <a:r>
              <a:rPr lang="en-US" altLang="zh-CN" sz="1200" dirty="0"/>
              <a:t> µ</a:t>
            </a:r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M)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文本框 11">
            <a:extLst>
              <a:ext uri="{FF2B5EF4-FFF2-40B4-BE49-F238E27FC236}">
                <a16:creationId xmlns:a16="http://schemas.microsoft.com/office/drawing/2014/main" id="{13A8AFA5-ED90-3238-FB9A-F7E15D3B512F}"/>
              </a:ext>
            </a:extLst>
          </p:cNvPr>
          <p:cNvSpPr txBox="1"/>
          <p:nvPr/>
        </p:nvSpPr>
        <p:spPr>
          <a:xfrm>
            <a:off x="4723354" y="47417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−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文本框 12">
            <a:extLst>
              <a:ext uri="{FF2B5EF4-FFF2-40B4-BE49-F238E27FC236}">
                <a16:creationId xmlns:a16="http://schemas.microsoft.com/office/drawing/2014/main" id="{DC0CB039-1478-D746-6768-F3D3B0A99183}"/>
              </a:ext>
            </a:extLst>
          </p:cNvPr>
          <p:cNvSpPr txBox="1"/>
          <p:nvPr/>
        </p:nvSpPr>
        <p:spPr>
          <a:xfrm>
            <a:off x="4724690" y="79740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−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文本框 13">
            <a:extLst>
              <a:ext uri="{FF2B5EF4-FFF2-40B4-BE49-F238E27FC236}">
                <a16:creationId xmlns:a16="http://schemas.microsoft.com/office/drawing/2014/main" id="{97E49BE3-AEC8-BE4A-6FBA-1AFFA774F485}"/>
              </a:ext>
            </a:extLst>
          </p:cNvPr>
          <p:cNvSpPr txBox="1"/>
          <p:nvPr/>
        </p:nvSpPr>
        <p:spPr>
          <a:xfrm>
            <a:off x="5224552" y="518177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文本框 14">
            <a:extLst>
              <a:ext uri="{FF2B5EF4-FFF2-40B4-BE49-F238E27FC236}">
                <a16:creationId xmlns:a16="http://schemas.microsoft.com/office/drawing/2014/main" id="{A023AF9F-9F1C-02C5-31B2-5FF7BDABFFFB}"/>
              </a:ext>
            </a:extLst>
          </p:cNvPr>
          <p:cNvSpPr txBox="1"/>
          <p:nvPr/>
        </p:nvSpPr>
        <p:spPr>
          <a:xfrm>
            <a:off x="5225163" y="79548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−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文本框 15">
            <a:extLst>
              <a:ext uri="{FF2B5EF4-FFF2-40B4-BE49-F238E27FC236}">
                <a16:creationId xmlns:a16="http://schemas.microsoft.com/office/drawing/2014/main" id="{991F6143-A7F4-2702-0712-EBA3F9C0EC5B}"/>
              </a:ext>
            </a:extLst>
          </p:cNvPr>
          <p:cNvSpPr txBox="1"/>
          <p:nvPr/>
        </p:nvSpPr>
        <p:spPr>
          <a:xfrm>
            <a:off x="6238681" y="518177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文本框 16">
            <a:extLst>
              <a:ext uri="{FF2B5EF4-FFF2-40B4-BE49-F238E27FC236}">
                <a16:creationId xmlns:a16="http://schemas.microsoft.com/office/drawing/2014/main" id="{FB2CB4F1-4B08-F574-107F-419D9D6D54AD}"/>
              </a:ext>
            </a:extLst>
          </p:cNvPr>
          <p:cNvSpPr txBox="1"/>
          <p:nvPr/>
        </p:nvSpPr>
        <p:spPr>
          <a:xfrm>
            <a:off x="6227717" y="79059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−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文本框 19">
            <a:extLst>
              <a:ext uri="{FF2B5EF4-FFF2-40B4-BE49-F238E27FC236}">
                <a16:creationId xmlns:a16="http://schemas.microsoft.com/office/drawing/2014/main" id="{935BE08F-C16D-F7C1-A0E5-694284B83854}"/>
              </a:ext>
            </a:extLst>
          </p:cNvPr>
          <p:cNvSpPr txBox="1"/>
          <p:nvPr/>
        </p:nvSpPr>
        <p:spPr>
          <a:xfrm>
            <a:off x="7140585" y="518177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文本框 20">
            <a:extLst>
              <a:ext uri="{FF2B5EF4-FFF2-40B4-BE49-F238E27FC236}">
                <a16:creationId xmlns:a16="http://schemas.microsoft.com/office/drawing/2014/main" id="{85703CC9-221E-3F58-CF4D-EFD4E1F7D490}"/>
              </a:ext>
            </a:extLst>
          </p:cNvPr>
          <p:cNvSpPr txBox="1"/>
          <p:nvPr/>
        </p:nvSpPr>
        <p:spPr>
          <a:xfrm>
            <a:off x="7120491" y="79935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−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文本框 21">
            <a:extLst>
              <a:ext uri="{FF2B5EF4-FFF2-40B4-BE49-F238E27FC236}">
                <a16:creationId xmlns:a16="http://schemas.microsoft.com/office/drawing/2014/main" id="{950E38AC-493F-D161-48A6-67ABEDC0BA9F}"/>
              </a:ext>
            </a:extLst>
          </p:cNvPr>
          <p:cNvSpPr txBox="1"/>
          <p:nvPr/>
        </p:nvSpPr>
        <p:spPr>
          <a:xfrm>
            <a:off x="5690911" y="47885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−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文本框 22">
            <a:extLst>
              <a:ext uri="{FF2B5EF4-FFF2-40B4-BE49-F238E27FC236}">
                <a16:creationId xmlns:a16="http://schemas.microsoft.com/office/drawing/2014/main" id="{E332DB82-6D4E-4757-11D8-05BCA475D4DE}"/>
              </a:ext>
            </a:extLst>
          </p:cNvPr>
          <p:cNvSpPr txBox="1"/>
          <p:nvPr/>
        </p:nvSpPr>
        <p:spPr>
          <a:xfrm>
            <a:off x="5737211" y="840622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" name="文本框 23">
            <a:extLst>
              <a:ext uri="{FF2B5EF4-FFF2-40B4-BE49-F238E27FC236}">
                <a16:creationId xmlns:a16="http://schemas.microsoft.com/office/drawing/2014/main" id="{34D74DAE-1EDB-B584-7302-573E42696B80}"/>
              </a:ext>
            </a:extLst>
          </p:cNvPr>
          <p:cNvSpPr txBox="1"/>
          <p:nvPr/>
        </p:nvSpPr>
        <p:spPr>
          <a:xfrm>
            <a:off x="6618831" y="49332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−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文本框 24">
            <a:extLst>
              <a:ext uri="{FF2B5EF4-FFF2-40B4-BE49-F238E27FC236}">
                <a16:creationId xmlns:a16="http://schemas.microsoft.com/office/drawing/2014/main" id="{F5562098-514A-FAE7-94DE-F5D919825440}"/>
              </a:ext>
            </a:extLst>
          </p:cNvPr>
          <p:cNvSpPr txBox="1"/>
          <p:nvPr/>
        </p:nvSpPr>
        <p:spPr>
          <a:xfrm>
            <a:off x="6637847" y="840622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6" name="文本框 27">
            <a:extLst>
              <a:ext uri="{FF2B5EF4-FFF2-40B4-BE49-F238E27FC236}">
                <a16:creationId xmlns:a16="http://schemas.microsoft.com/office/drawing/2014/main" id="{5D59C616-3CAB-6C07-E01E-DFFDE5C1D5FF}"/>
              </a:ext>
            </a:extLst>
          </p:cNvPr>
          <p:cNvSpPr txBox="1"/>
          <p:nvPr/>
        </p:nvSpPr>
        <p:spPr>
          <a:xfrm>
            <a:off x="7486006" y="49929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−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文本框 28">
            <a:extLst>
              <a:ext uri="{FF2B5EF4-FFF2-40B4-BE49-F238E27FC236}">
                <a16:creationId xmlns:a16="http://schemas.microsoft.com/office/drawing/2014/main" id="{4F126549-C8B8-40A5-6C61-6FBB4428EFA6}"/>
              </a:ext>
            </a:extLst>
          </p:cNvPr>
          <p:cNvSpPr txBox="1"/>
          <p:nvPr/>
        </p:nvSpPr>
        <p:spPr>
          <a:xfrm>
            <a:off x="7528654" y="840622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8" name="直线连接符 29">
            <a:extLst>
              <a:ext uri="{FF2B5EF4-FFF2-40B4-BE49-F238E27FC236}">
                <a16:creationId xmlns:a16="http://schemas.microsoft.com/office/drawing/2014/main" id="{DC7FE596-988F-5CF9-2788-0EEBAFB98A81}"/>
              </a:ext>
            </a:extLst>
          </p:cNvPr>
          <p:cNvCxnSpPr>
            <a:cxnSpLocks/>
          </p:cNvCxnSpPr>
          <p:nvPr/>
        </p:nvCxnSpPr>
        <p:spPr>
          <a:xfrm>
            <a:off x="6227717" y="465840"/>
            <a:ext cx="6390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线连接符 31">
            <a:extLst>
              <a:ext uri="{FF2B5EF4-FFF2-40B4-BE49-F238E27FC236}">
                <a16:creationId xmlns:a16="http://schemas.microsoft.com/office/drawing/2014/main" id="{C1A1AD3D-7F97-6395-FB57-244BA04291C4}"/>
              </a:ext>
            </a:extLst>
          </p:cNvPr>
          <p:cNvCxnSpPr>
            <a:cxnSpLocks/>
          </p:cNvCxnSpPr>
          <p:nvPr/>
        </p:nvCxnSpPr>
        <p:spPr>
          <a:xfrm>
            <a:off x="4692703" y="465840"/>
            <a:ext cx="13239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线连接符 32">
            <a:extLst>
              <a:ext uri="{FF2B5EF4-FFF2-40B4-BE49-F238E27FC236}">
                <a16:creationId xmlns:a16="http://schemas.microsoft.com/office/drawing/2014/main" id="{E0B22C31-6211-28D9-F2F0-E4F7329A740A}"/>
              </a:ext>
            </a:extLst>
          </p:cNvPr>
          <p:cNvCxnSpPr>
            <a:cxnSpLocks/>
          </p:cNvCxnSpPr>
          <p:nvPr/>
        </p:nvCxnSpPr>
        <p:spPr>
          <a:xfrm>
            <a:off x="7166793" y="465840"/>
            <a:ext cx="63908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33">
            <a:extLst>
              <a:ext uri="{FF2B5EF4-FFF2-40B4-BE49-F238E27FC236}">
                <a16:creationId xmlns:a16="http://schemas.microsoft.com/office/drawing/2014/main" id="{52BF02A6-5ACB-BE26-7EF5-388026CE1E71}"/>
              </a:ext>
            </a:extLst>
          </p:cNvPr>
          <p:cNvSpPr txBox="1"/>
          <p:nvPr/>
        </p:nvSpPr>
        <p:spPr>
          <a:xfrm>
            <a:off x="5150174" y="126927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zh-CN" altLang="en-US" dirty="0"/>
              <a:t>−</a:t>
            </a:r>
            <a:r>
              <a:rPr kumimoji="1" lang="en-US" altLang="zh-CN" sz="12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zh-CN" alt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0" name="组合 98">
            <a:extLst>
              <a:ext uri="{FF2B5EF4-FFF2-40B4-BE49-F238E27FC236}">
                <a16:creationId xmlns:a16="http://schemas.microsoft.com/office/drawing/2014/main" id="{1D369A4D-43EC-7573-6226-40D7826288B5}"/>
              </a:ext>
            </a:extLst>
          </p:cNvPr>
          <p:cNvGrpSpPr/>
          <p:nvPr/>
        </p:nvGrpSpPr>
        <p:grpSpPr>
          <a:xfrm>
            <a:off x="3175580" y="1235370"/>
            <a:ext cx="1486112" cy="1032701"/>
            <a:chOff x="0" y="1935250"/>
            <a:chExt cx="1486112" cy="1032701"/>
          </a:xfrm>
        </p:grpSpPr>
        <p:sp>
          <p:nvSpPr>
            <p:cNvPr id="46" name="文本框 14">
              <a:extLst>
                <a:ext uri="{FF2B5EF4-FFF2-40B4-BE49-F238E27FC236}">
                  <a16:creationId xmlns:a16="http://schemas.microsoft.com/office/drawing/2014/main" id="{1C2D378B-BBD9-176C-6EEE-4036A9EAD66A}"/>
                </a:ext>
              </a:extLst>
            </p:cNvPr>
            <p:cNvSpPr txBox="1"/>
            <p:nvPr/>
          </p:nvSpPr>
          <p:spPr>
            <a:xfrm>
              <a:off x="0" y="1935250"/>
              <a:ext cx="14861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P-p70-S6K</a:t>
              </a:r>
              <a:r>
                <a:rPr kumimoji="1" lang="en-US" altLang="zh-CN" sz="1200" baseline="30000" dirty="0">
                  <a:latin typeface="Calibri" panose="020F0502020204030204" pitchFamily="34" charset="0"/>
                  <a:cs typeface="Calibri" panose="020F0502020204030204" pitchFamily="34" charset="0"/>
                </a:rPr>
                <a:t>Thr421/Ser424</a:t>
              </a:r>
              <a:endParaRPr kumimoji="1" lang="zh-CN" altLang="en-US" sz="1200" baseline="30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文本框 14">
              <a:extLst>
                <a:ext uri="{FF2B5EF4-FFF2-40B4-BE49-F238E27FC236}">
                  <a16:creationId xmlns:a16="http://schemas.microsoft.com/office/drawing/2014/main" id="{00E830AD-D6FD-3BC9-09F1-300F18B54C9C}"/>
                </a:ext>
              </a:extLst>
            </p:cNvPr>
            <p:cNvSpPr txBox="1"/>
            <p:nvPr/>
          </p:nvSpPr>
          <p:spPr>
            <a:xfrm>
              <a:off x="699480" y="2690952"/>
              <a:ext cx="6431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GAPDH</a:t>
              </a:r>
              <a:endParaRPr kumimoji="1" lang="zh-CN" altLang="en-US" sz="1200" baseline="30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43" name="图片 2">
            <a:extLst>
              <a:ext uri="{FF2B5EF4-FFF2-40B4-BE49-F238E27FC236}">
                <a16:creationId xmlns:a16="http://schemas.microsoft.com/office/drawing/2014/main" id="{BE2D9672-1C82-7A39-361F-2A38F0952E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95" t="54357" r="35715" b="38049"/>
          <a:stretch/>
        </p:blipFill>
        <p:spPr>
          <a:xfrm>
            <a:off x="4547570" y="1153124"/>
            <a:ext cx="3449902" cy="32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id="{7B55B7A5-713E-DA42-B331-87F1A2443D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674" t="63645" r="39977" b="30407"/>
          <a:stretch/>
        </p:blipFill>
        <p:spPr>
          <a:xfrm>
            <a:off x="4557369" y="1600608"/>
            <a:ext cx="3433599" cy="3151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5" name="文本框 9">
            <a:extLst>
              <a:ext uri="{FF2B5EF4-FFF2-40B4-BE49-F238E27FC236}">
                <a16:creationId xmlns:a16="http://schemas.microsoft.com/office/drawing/2014/main" id="{9ADB0D7B-9CD4-2A4E-B0DB-D727AC262E39}"/>
              </a:ext>
            </a:extLst>
          </p:cNvPr>
          <p:cNvSpPr txBox="1"/>
          <p:nvPr/>
        </p:nvSpPr>
        <p:spPr>
          <a:xfrm>
            <a:off x="3804015" y="1578770"/>
            <a:ext cx="707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p70-S6K</a:t>
            </a:r>
            <a:endParaRPr kumimoji="1"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ACBF6601-B4AE-E4C7-CF9B-E355CAD3F076}"/>
              </a:ext>
            </a:extLst>
          </p:cNvPr>
          <p:cNvGrpSpPr/>
          <p:nvPr/>
        </p:nvGrpSpPr>
        <p:grpSpPr>
          <a:xfrm>
            <a:off x="7996539" y="1168508"/>
            <a:ext cx="453301" cy="246221"/>
            <a:chOff x="6421348" y="4300679"/>
            <a:chExt cx="453301" cy="246221"/>
          </a:xfrm>
        </p:grpSpPr>
        <p:cxnSp>
          <p:nvCxnSpPr>
            <p:cNvPr id="4" name="Conector recto 3">
              <a:extLst>
                <a:ext uri="{FF2B5EF4-FFF2-40B4-BE49-F238E27FC236}">
                  <a16:creationId xmlns:a16="http://schemas.microsoft.com/office/drawing/2014/main" id="{33EBE716-2249-9F09-6E35-4026C08CB37A}"/>
                </a:ext>
              </a:extLst>
            </p:cNvPr>
            <p:cNvCxnSpPr/>
            <p:nvPr/>
          </p:nvCxnSpPr>
          <p:spPr>
            <a:xfrm>
              <a:off x="6421348" y="4428162"/>
              <a:ext cx="72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8BA0C1D3-CFE6-971B-B82D-2E19FC0257E7}"/>
                </a:ext>
              </a:extLst>
            </p:cNvPr>
            <p:cNvSpPr txBox="1"/>
            <p:nvPr/>
          </p:nvSpPr>
          <p:spPr>
            <a:xfrm>
              <a:off x="6422281" y="4300679"/>
              <a:ext cx="4523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70kD</a:t>
              </a: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F67330DB-2EA9-D89A-72BA-5BB49E4CD0D1}"/>
              </a:ext>
            </a:extLst>
          </p:cNvPr>
          <p:cNvGrpSpPr/>
          <p:nvPr/>
        </p:nvGrpSpPr>
        <p:grpSpPr>
          <a:xfrm>
            <a:off x="8002411" y="1652881"/>
            <a:ext cx="453301" cy="246221"/>
            <a:chOff x="6421348" y="4300679"/>
            <a:chExt cx="453301" cy="246221"/>
          </a:xfrm>
        </p:grpSpPr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D530C2F4-8751-4603-0EB7-26576B51643F}"/>
                </a:ext>
              </a:extLst>
            </p:cNvPr>
            <p:cNvCxnSpPr/>
            <p:nvPr/>
          </p:nvCxnSpPr>
          <p:spPr>
            <a:xfrm>
              <a:off x="6421348" y="4428162"/>
              <a:ext cx="72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E39534D0-6D0B-B95B-283F-FC2E3252A34F}"/>
                </a:ext>
              </a:extLst>
            </p:cNvPr>
            <p:cNvSpPr txBox="1"/>
            <p:nvPr/>
          </p:nvSpPr>
          <p:spPr>
            <a:xfrm>
              <a:off x="6422281" y="4300679"/>
              <a:ext cx="4523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70kD</a:t>
              </a: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0C3A7F4D-0281-0705-366C-936059CC7D01}"/>
              </a:ext>
            </a:extLst>
          </p:cNvPr>
          <p:cNvGrpSpPr/>
          <p:nvPr/>
        </p:nvGrpSpPr>
        <p:grpSpPr>
          <a:xfrm>
            <a:off x="8005881" y="2037938"/>
            <a:ext cx="453301" cy="246221"/>
            <a:chOff x="6421348" y="4300679"/>
            <a:chExt cx="453301" cy="246221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54DECB13-C47B-8F94-4BCD-7F7FB1970FFB}"/>
                </a:ext>
              </a:extLst>
            </p:cNvPr>
            <p:cNvCxnSpPr/>
            <p:nvPr/>
          </p:nvCxnSpPr>
          <p:spPr>
            <a:xfrm>
              <a:off x="6421348" y="4428162"/>
              <a:ext cx="72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52905267-CA70-937D-8127-4B59BE6322D4}"/>
                </a:ext>
              </a:extLst>
            </p:cNvPr>
            <p:cNvSpPr txBox="1"/>
            <p:nvPr/>
          </p:nvSpPr>
          <p:spPr>
            <a:xfrm>
              <a:off x="6422281" y="4300679"/>
              <a:ext cx="4523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37kD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A2FBA80D-D8A7-444C-A1AE-F5E877E10DB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725" t="48941" r="27656" b="42533"/>
          <a:stretch/>
        </p:blipFill>
        <p:spPr>
          <a:xfrm>
            <a:off x="4567094" y="1975430"/>
            <a:ext cx="3438787" cy="3645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6AF4C38B-A377-184F-A6A2-A5214E6E8F8B}"/>
              </a:ext>
            </a:extLst>
          </p:cNvPr>
          <p:cNvSpPr txBox="1"/>
          <p:nvPr/>
        </p:nvSpPr>
        <p:spPr>
          <a:xfrm>
            <a:off x="2723211" y="5929724"/>
            <a:ext cx="70502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Figure S2. 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Activation of mTORC1 by high fatty acid concentrations. Protein levels of mTORC1 mediator, Phospho-p70-S6K</a:t>
            </a:r>
            <a:r>
              <a:rPr lang="en-US" sz="1200" kern="10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Thr421/Ser424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and p70-S6K</a:t>
            </a:r>
            <a:r>
              <a:rPr lang="en-US" sz="1200" kern="10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after HFA incubation (90 and 150 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μM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). Some cells were preincubated with rapamycin or metformin. *p&lt;0.05 vs. control and **p&lt;0.01 vs. </a:t>
            </a:r>
            <a:r>
              <a:rPr lang="en-US" sz="1200" kern="1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ontro</a:t>
            </a:r>
            <a:r>
              <a:rPr lang="en-US" sz="1200" kern="1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l. 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#p&lt;0.05 vs. HFA (90 or 150 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μM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 and ##p&lt;0.01 vs. HFA (90 or 150 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μM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s-ES" sz="1200" kern="1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2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23E0049-A538-B257-9C1F-A59B3C59BC1B}"/>
              </a:ext>
            </a:extLst>
          </p:cNvPr>
          <p:cNvSpPr txBox="1"/>
          <p:nvPr/>
        </p:nvSpPr>
        <p:spPr>
          <a:xfrm>
            <a:off x="0" y="6549628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Figure S2.</a:t>
            </a: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7FB6B355-92DB-E44E-9B26-47D6285DB9AF}"/>
              </a:ext>
            </a:extLst>
          </p:cNvPr>
          <p:cNvGrpSpPr/>
          <p:nvPr/>
        </p:nvGrpSpPr>
        <p:grpSpPr>
          <a:xfrm>
            <a:off x="4058836" y="5070563"/>
            <a:ext cx="3632472" cy="748909"/>
            <a:chOff x="7162860" y="5538419"/>
            <a:chExt cx="3222016" cy="748909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38EC01CF-1541-9A44-BC06-AA810BF24E37}"/>
                </a:ext>
              </a:extLst>
            </p:cNvPr>
            <p:cNvSpPr txBox="1"/>
            <p:nvPr/>
          </p:nvSpPr>
          <p:spPr>
            <a:xfrm>
              <a:off x="9134293" y="6037843"/>
              <a:ext cx="3506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Rap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E04BF5C7-CA25-6A43-9D3A-7C18446EAD8F}"/>
                </a:ext>
              </a:extLst>
            </p:cNvPr>
            <p:cNvSpPr txBox="1"/>
            <p:nvPr/>
          </p:nvSpPr>
          <p:spPr>
            <a:xfrm>
              <a:off x="9877265" y="6040732"/>
              <a:ext cx="3600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Met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3CA5F209-6E7F-EC41-A1AC-E33BB1E6A3B3}"/>
                </a:ext>
              </a:extLst>
            </p:cNvPr>
            <p:cNvSpPr txBox="1"/>
            <p:nvPr/>
          </p:nvSpPr>
          <p:spPr>
            <a:xfrm>
              <a:off x="7211261" y="5603689"/>
              <a:ext cx="7720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HFA (90 </a:t>
              </a:r>
              <a:r>
                <a:rPr lang="en-US" altLang="zh-CN" sz="1000" b="1" dirty="0"/>
                <a:t>µ</a:t>
              </a:r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M)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4820B24A-F17F-F649-BB54-E487712B36A7}"/>
                </a:ext>
              </a:extLst>
            </p:cNvPr>
            <p:cNvSpPr txBox="1"/>
            <p:nvPr/>
          </p:nvSpPr>
          <p:spPr>
            <a:xfrm>
              <a:off x="7162860" y="5764912"/>
              <a:ext cx="83138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HFA (150 </a:t>
              </a:r>
              <a:r>
                <a:rPr lang="en-US" altLang="zh-CN" sz="1000" b="1" dirty="0"/>
                <a:t>µ</a:t>
              </a:r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M)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FA8D77BA-07FC-ED42-8737-42915B1A5D76}"/>
                </a:ext>
              </a:extLst>
            </p:cNvPr>
            <p:cNvSpPr txBox="1"/>
            <p:nvPr/>
          </p:nvSpPr>
          <p:spPr>
            <a:xfrm>
              <a:off x="8019072" y="5538419"/>
              <a:ext cx="271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−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C71408E5-4696-2544-AA63-6EFDFE7CF9DB}"/>
                </a:ext>
              </a:extLst>
            </p:cNvPr>
            <p:cNvSpPr txBox="1"/>
            <p:nvPr/>
          </p:nvSpPr>
          <p:spPr>
            <a:xfrm>
              <a:off x="8023332" y="5699236"/>
              <a:ext cx="271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−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849E68D6-E0E7-6F45-9C6A-D2BCF8FCBF6A}"/>
                </a:ext>
              </a:extLst>
            </p:cNvPr>
            <p:cNvGrpSpPr/>
            <p:nvPr/>
          </p:nvGrpSpPr>
          <p:grpSpPr>
            <a:xfrm>
              <a:off x="8368928" y="5541757"/>
              <a:ext cx="605835" cy="531786"/>
              <a:chOff x="8401783" y="4769405"/>
              <a:chExt cx="605835" cy="531786"/>
            </a:xfrm>
          </p:grpSpPr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FDC3BE42-2938-4B42-89F0-A083A08D1092}"/>
                  </a:ext>
                </a:extLst>
              </p:cNvPr>
              <p:cNvSpPr txBox="1"/>
              <p:nvPr/>
            </p:nvSpPr>
            <p:spPr>
              <a:xfrm>
                <a:off x="8436436" y="4843517"/>
                <a:ext cx="22471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+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9DD6C4CA-DA87-0B48-9EA7-6C48B4C8F862}"/>
                  </a:ext>
                </a:extLst>
              </p:cNvPr>
              <p:cNvSpPr txBox="1"/>
              <p:nvPr/>
            </p:nvSpPr>
            <p:spPr>
              <a:xfrm>
                <a:off x="8401783" y="4931859"/>
                <a:ext cx="271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−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id="{E1FAB417-AD25-FC4D-B51F-98400FCDA193}"/>
                  </a:ext>
                </a:extLst>
              </p:cNvPr>
              <p:cNvSpPr txBox="1"/>
              <p:nvPr/>
            </p:nvSpPr>
            <p:spPr>
              <a:xfrm>
                <a:off x="8736572" y="4769405"/>
                <a:ext cx="271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−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D3485BDF-271C-3C48-858B-0F6520C30938}"/>
                  </a:ext>
                </a:extLst>
              </p:cNvPr>
              <p:cNvSpPr txBox="1"/>
              <p:nvPr/>
            </p:nvSpPr>
            <p:spPr>
              <a:xfrm>
                <a:off x="8763784" y="5015626"/>
                <a:ext cx="22471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+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cxnSp>
          <p:nvCxnSpPr>
            <p:cNvPr id="144" name="直线连接符 143">
              <a:extLst>
                <a:ext uri="{FF2B5EF4-FFF2-40B4-BE49-F238E27FC236}">
                  <a16:creationId xmlns:a16="http://schemas.microsoft.com/office/drawing/2014/main" id="{B1F757C4-7E14-8C48-BCF5-812B15C2F528}"/>
                </a:ext>
              </a:extLst>
            </p:cNvPr>
            <p:cNvCxnSpPr>
              <a:cxnSpLocks/>
            </p:cNvCxnSpPr>
            <p:nvPr/>
          </p:nvCxnSpPr>
          <p:spPr>
            <a:xfrm>
              <a:off x="8994820" y="6022499"/>
              <a:ext cx="63908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线连接符 144">
              <a:extLst>
                <a:ext uri="{FF2B5EF4-FFF2-40B4-BE49-F238E27FC236}">
                  <a16:creationId xmlns:a16="http://schemas.microsoft.com/office/drawing/2014/main" id="{B1800527-F85B-9349-92FF-4FC0A03CE359}"/>
                </a:ext>
              </a:extLst>
            </p:cNvPr>
            <p:cNvCxnSpPr>
              <a:cxnSpLocks/>
            </p:cNvCxnSpPr>
            <p:nvPr/>
          </p:nvCxnSpPr>
          <p:spPr>
            <a:xfrm>
              <a:off x="8005733" y="6020754"/>
              <a:ext cx="8783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CB5C9506-BF0A-E544-A796-586183DE1866}"/>
                </a:ext>
              </a:extLst>
            </p:cNvPr>
            <p:cNvSpPr txBox="1"/>
            <p:nvPr/>
          </p:nvSpPr>
          <p:spPr>
            <a:xfrm>
              <a:off x="8341904" y="5917996"/>
              <a:ext cx="337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zh-CN" altLang="en-US" dirty="0"/>
                <a:t>−</a:t>
              </a:r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A3ACE429-DE3D-F64A-A023-B47E8B9B5DC3}"/>
                </a:ext>
              </a:extLst>
            </p:cNvPr>
            <p:cNvSpPr txBox="1"/>
            <p:nvPr/>
          </p:nvSpPr>
          <p:spPr>
            <a:xfrm>
              <a:off x="9077705" y="5615869"/>
              <a:ext cx="22471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+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FF7C4C0E-8931-294D-B902-C2F27735DE0F}"/>
                </a:ext>
              </a:extLst>
            </p:cNvPr>
            <p:cNvSpPr txBox="1"/>
            <p:nvPr/>
          </p:nvSpPr>
          <p:spPr>
            <a:xfrm>
              <a:off x="9068527" y="5738979"/>
              <a:ext cx="271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−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A877CF2A-155B-834B-B63F-4D4CBA9287A8}"/>
                </a:ext>
              </a:extLst>
            </p:cNvPr>
            <p:cNvSpPr txBox="1"/>
            <p:nvPr/>
          </p:nvSpPr>
          <p:spPr>
            <a:xfrm>
              <a:off x="9407551" y="5541757"/>
              <a:ext cx="271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−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083C06BE-2D89-8540-BB8C-3D141EE2ABF2}"/>
                </a:ext>
              </a:extLst>
            </p:cNvPr>
            <p:cNvSpPr txBox="1"/>
            <p:nvPr/>
          </p:nvSpPr>
          <p:spPr>
            <a:xfrm>
              <a:off x="9432053" y="5791622"/>
              <a:ext cx="22471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000" b="1" dirty="0">
                  <a:latin typeface="Calibri" panose="020F0502020204030204" pitchFamily="34" charset="0"/>
                  <a:cs typeface="Calibri" panose="020F0502020204030204" pitchFamily="34" charset="0"/>
                </a:rPr>
                <a:t>+</a:t>
              </a:r>
              <a:endParaRPr kumimoji="1" lang="zh-CN" altLang="en-US" sz="1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8D5CE085-6650-3548-B006-F9FB57D3DF8A}"/>
                </a:ext>
              </a:extLst>
            </p:cNvPr>
            <p:cNvGrpSpPr/>
            <p:nvPr/>
          </p:nvGrpSpPr>
          <p:grpSpPr>
            <a:xfrm>
              <a:off x="9776109" y="5554315"/>
              <a:ext cx="608767" cy="553996"/>
              <a:chOff x="8490036" y="4775717"/>
              <a:chExt cx="608767" cy="553996"/>
            </a:xfrm>
          </p:grpSpPr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61C90ACF-9DEF-3A45-BE43-C68EB03009D8}"/>
                  </a:ext>
                </a:extLst>
              </p:cNvPr>
              <p:cNvSpPr txBox="1"/>
              <p:nvPr/>
            </p:nvSpPr>
            <p:spPr>
              <a:xfrm>
                <a:off x="8506966" y="4837272"/>
                <a:ext cx="22471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+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CD343DB1-908D-434F-AFA8-7D07A3ED969F}"/>
                  </a:ext>
                </a:extLst>
              </p:cNvPr>
              <p:cNvSpPr txBox="1"/>
              <p:nvPr/>
            </p:nvSpPr>
            <p:spPr>
              <a:xfrm>
                <a:off x="8490036" y="4960381"/>
                <a:ext cx="271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−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id="{8F6A5F4D-26F6-3B46-A47B-CE4750291FE8}"/>
                  </a:ext>
                </a:extLst>
              </p:cNvPr>
              <p:cNvSpPr txBox="1"/>
              <p:nvPr/>
            </p:nvSpPr>
            <p:spPr>
              <a:xfrm>
                <a:off x="8827757" y="4775717"/>
                <a:ext cx="271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−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66952076-DF7C-4546-BBAC-8210C626A8F6}"/>
                  </a:ext>
                </a:extLst>
              </p:cNvPr>
              <p:cNvSpPr txBox="1"/>
              <p:nvPr/>
            </p:nvSpPr>
            <p:spPr>
              <a:xfrm>
                <a:off x="8853837" y="5009380"/>
                <a:ext cx="22471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+</a:t>
                </a:r>
                <a:endParaRPr kumimoji="1" lang="zh-CN" altLang="en-US" sz="1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cxnSp>
          <p:nvCxnSpPr>
            <p:cNvPr id="152" name="直线连接符 151">
              <a:extLst>
                <a:ext uri="{FF2B5EF4-FFF2-40B4-BE49-F238E27FC236}">
                  <a16:creationId xmlns:a16="http://schemas.microsoft.com/office/drawing/2014/main" id="{E59FFA06-468E-EB49-8EC9-50F05549E354}"/>
                </a:ext>
              </a:extLst>
            </p:cNvPr>
            <p:cNvCxnSpPr>
              <a:cxnSpLocks/>
            </p:cNvCxnSpPr>
            <p:nvPr/>
          </p:nvCxnSpPr>
          <p:spPr>
            <a:xfrm>
              <a:off x="9674480" y="6027000"/>
              <a:ext cx="64056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2678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41ADA40-037F-E443-B647-290774AA6178}"/>
              </a:ext>
            </a:extLst>
          </p:cNvPr>
          <p:cNvGraphicFramePr>
            <a:graphicFrameLocks noGrp="1"/>
          </p:cNvGraphicFramePr>
          <p:nvPr/>
        </p:nvGraphicFramePr>
        <p:xfrm>
          <a:off x="1039132" y="42040"/>
          <a:ext cx="10071693" cy="6522248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586675">
                  <a:extLst>
                    <a:ext uri="{9D8B030D-6E8A-4147-A177-3AD203B41FA5}">
                      <a16:colId xmlns:a16="http://schemas.microsoft.com/office/drawing/2014/main" val="409556820"/>
                    </a:ext>
                  </a:extLst>
                </a:gridCol>
                <a:gridCol w="1258280">
                  <a:extLst>
                    <a:ext uri="{9D8B030D-6E8A-4147-A177-3AD203B41FA5}">
                      <a16:colId xmlns:a16="http://schemas.microsoft.com/office/drawing/2014/main" val="2620000267"/>
                    </a:ext>
                  </a:extLst>
                </a:gridCol>
                <a:gridCol w="1583140">
                  <a:extLst>
                    <a:ext uri="{9D8B030D-6E8A-4147-A177-3AD203B41FA5}">
                      <a16:colId xmlns:a16="http://schemas.microsoft.com/office/drawing/2014/main" val="1124266520"/>
                    </a:ext>
                  </a:extLst>
                </a:gridCol>
                <a:gridCol w="1473959">
                  <a:extLst>
                    <a:ext uri="{9D8B030D-6E8A-4147-A177-3AD203B41FA5}">
                      <a16:colId xmlns:a16="http://schemas.microsoft.com/office/drawing/2014/main" val="787678854"/>
                    </a:ext>
                  </a:extLst>
                </a:gridCol>
                <a:gridCol w="2169639">
                  <a:extLst>
                    <a:ext uri="{9D8B030D-6E8A-4147-A177-3AD203B41FA5}">
                      <a16:colId xmlns:a16="http://schemas.microsoft.com/office/drawing/2014/main" val="9622260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Carbohydrate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497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endParaRPr lang="es-ES" sz="1200" b="1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Heart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4845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Malate dehydrogenase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P40926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Gluconeogenesis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40023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Phosphoglycolate phosphatase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A6NDG6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Gluconeogenesis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6687022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Glycogen [starch] synthase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P13807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Gluconeogenesis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39175716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Glycogenin-1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P46976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Gluconeogenesis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807221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Phosphoglucomutase-1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P36871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Glycogen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835026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Glycogen phosphorylase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P11216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Glycogen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854136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Adenylosuccinate synthetase isozyme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Q8N142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2163822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Aldose reductase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P15121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35075305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Alpha-enolase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P06733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27144908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Aspartate aminotransferase  cytoplamstic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P17174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234445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Aspartate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aminotransferase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P00505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19060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ATP-dependent 6-phosphofructokinase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P08237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3155975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Beta-enolase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P13929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977149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Fructose-bisphosphate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aldolase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P04075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998546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Fructose-bisphosphate aldolase C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P09972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33612813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Glucose-6-phosphate isomerase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P06744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23476978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Glyceraldehyde-3-phosphate dehydrogenase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P04406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330830387"/>
                  </a:ext>
                </a:extLst>
              </a:tr>
              <a:tr h="54191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Hexokinase-1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P19367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7103324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Malate dehydrogenase  cytoplasmic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P40925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8118682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pyruvate carrier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O95563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41910062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Phosphoglycerate mutase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P18669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20134113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Phosphoglycerate mutase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P15259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035612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Syndapin III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Q9UKS6 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401566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Triosephosphate isomerase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P60174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39631003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Dihydrolipoyl dehydrogenase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P09622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Glycolysis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792206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Lectin, Mannose Binding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P49257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transport</a:t>
                      </a:r>
                      <a:endParaRPr lang="es-ES" sz="1200" b="0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32569366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Glucosamine-6-phosphate isomerase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P46926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Glycosaminoglycan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2586310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UDP-glucose 6-dehydrogenase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O60701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Glycosaminoglycan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614483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6-phosphofructo-2-kinase/fructose-2 6-bisphosphatase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O60825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Frucose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19244437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Saccharopine dehydrogenase-like oxidoreductase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Q8NBX0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Glycolipid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biosynthetic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735" marR="2735" marT="2735" marB="0" anchor="ctr"/>
                </a:tc>
                <a:extLst>
                  <a:ext uri="{0D108BD9-81ED-4DB2-BD59-A6C34878D82A}">
                    <a16:rowId xmlns:a16="http://schemas.microsoft.com/office/drawing/2014/main" val="2990805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Probable D-lactate dehydrogenase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Q86WU2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lactate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catabolic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1521213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Aldehyde dehydrogenase  mitochondrial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P05091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Acetate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synthesizes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1545519614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61EAB1B1-A9AF-1CDD-1586-947693007F13}"/>
              </a:ext>
            </a:extLst>
          </p:cNvPr>
          <p:cNvSpPr txBox="1"/>
          <p:nvPr/>
        </p:nvSpPr>
        <p:spPr>
          <a:xfrm>
            <a:off x="0" y="6564288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13194525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4D44261-E680-DC49-8CD3-AF6A1EFC4B90}"/>
              </a:ext>
            </a:extLst>
          </p:cNvPr>
          <p:cNvSpPr txBox="1"/>
          <p:nvPr/>
        </p:nvSpPr>
        <p:spPr>
          <a:xfrm>
            <a:off x="2581374" y="5022761"/>
            <a:ext cx="76058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Figure S3.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(A) ATP production in HFA-stimulated cardiomyocytes. By bioluminescence, total ATP synthesis in cultured cells under HFA incubation with/without siPGC1α or 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siRictor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pretreatment. (B) The XF ATP rate index as the ratio between mitochondrial ATP production and glycolytic ATP synthesis, in non-stimulated cells with/without silencing of PGC1a or </a:t>
            </a:r>
            <a:r>
              <a:rPr lang="en-US" sz="1200" kern="1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Rictor</a:t>
            </a:r>
            <a:r>
              <a:rPr lang="en-US" sz="12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or specific inhibitors for PGC1α (SR-18292). **p&lt;0.01 vs. control. </a:t>
            </a:r>
            <a:endParaRPr lang="es-ES" sz="1200" kern="1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BD0B0D4-F7F1-ACBC-CA8A-C20CF7EA826D}"/>
              </a:ext>
            </a:extLst>
          </p:cNvPr>
          <p:cNvSpPr txBox="1"/>
          <p:nvPr/>
        </p:nvSpPr>
        <p:spPr>
          <a:xfrm>
            <a:off x="0" y="6549628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Figure S3.</a:t>
            </a:r>
          </a:p>
        </p:txBody>
      </p:sp>
      <p:pic>
        <p:nvPicPr>
          <p:cNvPr id="8" name="Picture 7" descr="A picture containing diagram, plan, design&#10;&#10;Description automatically generated">
            <a:extLst>
              <a:ext uri="{FF2B5EF4-FFF2-40B4-BE49-F238E27FC236}">
                <a16:creationId xmlns:a16="http://schemas.microsoft.com/office/drawing/2014/main" id="{C8C53727-4819-EF34-2DA8-49B848715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753" y="1517040"/>
            <a:ext cx="5936494" cy="27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32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5A80167-FB70-BD45-9083-A0B4F39C65B3}"/>
              </a:ext>
            </a:extLst>
          </p:cNvPr>
          <p:cNvGraphicFramePr>
            <a:graphicFrameLocks noGrp="1"/>
          </p:cNvGraphicFramePr>
          <p:nvPr/>
        </p:nvGraphicFramePr>
        <p:xfrm>
          <a:off x="309192" y="118794"/>
          <a:ext cx="11578008" cy="6250053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451994">
                  <a:extLst>
                    <a:ext uri="{9D8B030D-6E8A-4147-A177-3AD203B41FA5}">
                      <a16:colId xmlns:a16="http://schemas.microsoft.com/office/drawing/2014/main" val="3754076958"/>
                    </a:ext>
                  </a:extLst>
                </a:gridCol>
                <a:gridCol w="1114097">
                  <a:extLst>
                    <a:ext uri="{9D8B030D-6E8A-4147-A177-3AD203B41FA5}">
                      <a16:colId xmlns:a16="http://schemas.microsoft.com/office/drawing/2014/main" val="1345949920"/>
                    </a:ext>
                  </a:extLst>
                </a:gridCol>
                <a:gridCol w="1513489">
                  <a:extLst>
                    <a:ext uri="{9D8B030D-6E8A-4147-A177-3AD203B41FA5}">
                      <a16:colId xmlns:a16="http://schemas.microsoft.com/office/drawing/2014/main" val="1988953926"/>
                    </a:ext>
                  </a:extLst>
                </a:gridCol>
                <a:gridCol w="1460938">
                  <a:extLst>
                    <a:ext uri="{9D8B030D-6E8A-4147-A177-3AD203B41FA5}">
                      <a16:colId xmlns:a16="http://schemas.microsoft.com/office/drawing/2014/main" val="3845094268"/>
                    </a:ext>
                  </a:extLst>
                </a:gridCol>
                <a:gridCol w="3037490">
                  <a:extLst>
                    <a:ext uri="{9D8B030D-6E8A-4147-A177-3AD203B41FA5}">
                      <a16:colId xmlns:a16="http://schemas.microsoft.com/office/drawing/2014/main" val="18534318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decarboxylation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Tricarboxylic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Cycle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2087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Heart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03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lactate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chain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P07195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783205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Dehydrogenase Complex Component E2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P10515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31108734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dehydrogenase E1 component subunit alpha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P08559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9250521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dehydrogenase E1 component subunit beta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P11177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3387679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dehydrogenase protein X component  mitochondrial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O00330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12947254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[Pyruvate dehydrogenase (acetyl-transferring)] kinase isozyme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Q15118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738389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[Pyruvate dehydrogenase (acetyl-transferring)] kinase isozyme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Q15119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3549756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[Pyruvate dehydrogenase [acetyl-transferring]]-phosphatase 1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Q9P0J1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559282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phosphatase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Q8NCN5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Pyruvate decarboxylation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362823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Aconitate hydratase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Q99798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22641786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Citrate synthase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O75390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2821988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2-oxoglutarate dehydrogenase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Q02218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40866413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2-oxoisovalerate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P12694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1106181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2-oxoisovalerate dehydrogenase subunit beta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P21953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3949588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Branched Chain 2-Oxo-Acid Dehydrogenase Complex Component E2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P11182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28685085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Delta-1-pyrroline-5-carboxylate dehydrogenase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P30038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cycle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2842656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Glutamate dehydrogenase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P00367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4121124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Isocitrate dehydrogenase [NAD] subunit alpha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P50213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14961874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Isocitrate dehydrogenase [NAD] subunit gamma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P51553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n.s.</a:t>
                      </a:r>
                      <a:r>
                        <a:rPr lang="es-E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12008339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Isocitrate dehydrogenase [NADP]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P48735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3145071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L-2-hydroxyglutarate dehydrogenase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Q9H9P8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cycle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14127178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Methylmalonyl-CoA mutase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P22033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3550657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ligase [ADP-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beta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Q9P2R7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1221195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ligase [GDP-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beta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Q96I99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30063457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Isocitrate dehydrogenase [NAD] subunit beta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O43837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742034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Malate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Oxaloacetate-Decarboxylating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P23368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cycle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2843446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Dihydrolipoamide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Succinyltransferase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P36957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cycle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31010451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Alpha-ketoglutarate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component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4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P82909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cycle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2848615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ligase [ADP/GDP-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P53597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TCA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cycle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3798" marR="3798" marT="3798" marB="0" anchor="ctr"/>
                </a:tc>
                <a:extLst>
                  <a:ext uri="{0D108BD9-81ED-4DB2-BD59-A6C34878D82A}">
                    <a16:rowId xmlns:a16="http://schemas.microsoft.com/office/drawing/2014/main" val="1118807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Glyoxylate reductase/hydroxypyruvate reductase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Q9UBQ7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Dicarboxylic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carboxylic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3918073969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8EEFFB17-6A1E-6B9F-C0C6-A9BA0330DC45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376815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0247333-A728-A84E-AD3E-30C08D56A912}"/>
              </a:ext>
            </a:extLst>
          </p:cNvPr>
          <p:cNvGraphicFramePr>
            <a:graphicFrameLocks noGrp="1"/>
          </p:cNvGraphicFramePr>
          <p:nvPr/>
        </p:nvGraphicFramePr>
        <p:xfrm>
          <a:off x="925234" y="90837"/>
          <a:ext cx="9908275" cy="652556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593597">
                  <a:extLst>
                    <a:ext uri="{9D8B030D-6E8A-4147-A177-3AD203B41FA5}">
                      <a16:colId xmlns:a16="http://schemas.microsoft.com/office/drawing/2014/main" val="1086818291"/>
                    </a:ext>
                  </a:extLst>
                </a:gridCol>
                <a:gridCol w="1101233">
                  <a:extLst>
                    <a:ext uri="{9D8B030D-6E8A-4147-A177-3AD203B41FA5}">
                      <a16:colId xmlns:a16="http://schemas.microsoft.com/office/drawing/2014/main" val="2188615705"/>
                    </a:ext>
                  </a:extLst>
                </a:gridCol>
                <a:gridCol w="1446662">
                  <a:extLst>
                    <a:ext uri="{9D8B030D-6E8A-4147-A177-3AD203B41FA5}">
                      <a16:colId xmlns:a16="http://schemas.microsoft.com/office/drawing/2014/main" val="382048450"/>
                    </a:ext>
                  </a:extLst>
                </a:gridCol>
                <a:gridCol w="1310186">
                  <a:extLst>
                    <a:ext uri="{9D8B030D-6E8A-4147-A177-3AD203B41FA5}">
                      <a16:colId xmlns:a16="http://schemas.microsoft.com/office/drawing/2014/main" val="2087278810"/>
                    </a:ext>
                  </a:extLst>
                </a:gridCol>
                <a:gridCol w="2456597">
                  <a:extLst>
                    <a:ext uri="{9D8B030D-6E8A-4147-A177-3AD203B41FA5}">
                      <a16:colId xmlns:a16="http://schemas.microsoft.com/office/drawing/2014/main" val="25591248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007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endParaRPr lang="es-ES" sz="1200" b="1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 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156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Cysteine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desulfurase 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Q9Y697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Alanine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synthesis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06412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S-methyl-5'-thioadenosine phosphorylase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Q13126 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L-methionine biosynthesis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1824793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Calcium-binding mitochondrial carrier protein Aralar1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O75746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transport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2573484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Branched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-amino-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aminotransferase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O15382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3105418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3-hydroxyisobutyrate dehydrogenase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P31937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Amino-acid degradation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3902138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3-hydroxyisobutyryl-CoA hydrolase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Q6NVY1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20719982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Succinate-semialdehyde dehydrogenase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P51649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Amino-acid degradation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41471309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Alanine aminotransferase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P24298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alanine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1575941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Methylglutaconyl-CoA hydratase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Q13825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Leucine degradation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39145586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Isovaleryl-CoA dehydrogenase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P26440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Leucine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12260629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Methylcrotonoyl-CoA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carboxylase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chain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Q9HCC0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Leucine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isovaleric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3632610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Methylcrotonoyl-CoA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carboxylase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Q96RQ3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Leucine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isovaleric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4388614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Methylmalonate-semialdehyde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Q02252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Valine and pyrimidine metabolism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2459662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Aspartate--tRNA ligase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Q6PI48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 aminoacylation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3144413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Aspartate--tRNA ligase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P14868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28520306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Isoleucine--tRNA ligase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Q9NSE4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40279769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Lysine--tRNA ligase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Q15046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3174182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Methionine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ligase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P56192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8937398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Threonine--tRNA ligase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P26639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0.40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31568586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Alanine--tRNA ligase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P49588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3906866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Bifunctional glutamate/proline--tRNA ligase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P07814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1575765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Phenylalanine--tRNA ligase alpha subunit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Q9Y285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7190103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Phenylalanine--tRNA ligase beta subunit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Q9NSD9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3727351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Arginine--tRNA ligase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P54136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15261031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Tryptophan--tRNA ligase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P23381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tRNA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aminoacylation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2700980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Tripeptidyl-peptidase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P29144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1.89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Intracellular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amino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homeostasis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092" marR="2092" marT="2092" marB="0" anchor="ctr"/>
                </a:tc>
                <a:extLst>
                  <a:ext uri="{0D108BD9-81ED-4DB2-BD59-A6C34878D82A}">
                    <a16:rowId xmlns:a16="http://schemas.microsoft.com/office/drawing/2014/main" val="401187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Amine oxidase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flavin-containing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P21397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Oxidative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deamination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15730294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Amine oxidase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flavin-containing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B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P27338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Oxidative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deamination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1192708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4-aminobutyrate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aminotransferase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P80404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Gamma-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aminobutyric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catabolism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3899634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Sepiapterin reductase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P35270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Tetra-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hydrobiopterin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4037517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Dihydropteridine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reductase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P09417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Tetra-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hydrobiopterin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24" marR="1724" marT="1724" marB="0" anchor="ctr"/>
                </a:tc>
                <a:extLst>
                  <a:ext uri="{0D108BD9-81ED-4DB2-BD59-A6C34878D82A}">
                    <a16:rowId xmlns:a16="http://schemas.microsoft.com/office/drawing/2014/main" val="4240909612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0A978E20-6B55-C7FB-1A7C-27C2A4BFDEB0}"/>
              </a:ext>
            </a:extLst>
          </p:cNvPr>
          <p:cNvSpPr txBox="1"/>
          <p:nvPr/>
        </p:nvSpPr>
        <p:spPr>
          <a:xfrm>
            <a:off x="0" y="6595348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3851373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9270707-700A-5D4F-8957-3D24A8D186DC}"/>
              </a:ext>
            </a:extLst>
          </p:cNvPr>
          <p:cNvGraphicFramePr>
            <a:graphicFrameLocks noGrp="1"/>
          </p:cNvGraphicFramePr>
          <p:nvPr/>
        </p:nvGraphicFramePr>
        <p:xfrm>
          <a:off x="126794" y="946886"/>
          <a:ext cx="11293708" cy="4784961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787632">
                  <a:extLst>
                    <a:ext uri="{9D8B030D-6E8A-4147-A177-3AD203B41FA5}">
                      <a16:colId xmlns:a16="http://schemas.microsoft.com/office/drawing/2014/main" val="1298086409"/>
                    </a:ext>
                  </a:extLst>
                </a:gridCol>
                <a:gridCol w="1052723">
                  <a:extLst>
                    <a:ext uri="{9D8B030D-6E8A-4147-A177-3AD203B41FA5}">
                      <a16:colId xmlns:a16="http://schemas.microsoft.com/office/drawing/2014/main" val="2641087369"/>
                    </a:ext>
                  </a:extLst>
                </a:gridCol>
                <a:gridCol w="1324303">
                  <a:extLst>
                    <a:ext uri="{9D8B030D-6E8A-4147-A177-3AD203B41FA5}">
                      <a16:colId xmlns:a16="http://schemas.microsoft.com/office/drawing/2014/main" val="4238191341"/>
                    </a:ext>
                  </a:extLst>
                </a:gridCol>
                <a:gridCol w="1250731">
                  <a:extLst>
                    <a:ext uri="{9D8B030D-6E8A-4147-A177-3AD203B41FA5}">
                      <a16:colId xmlns:a16="http://schemas.microsoft.com/office/drawing/2014/main" val="2925937330"/>
                    </a:ext>
                  </a:extLst>
                </a:gridCol>
                <a:gridCol w="3878319">
                  <a:extLst>
                    <a:ext uri="{9D8B030D-6E8A-4147-A177-3AD203B41FA5}">
                      <a16:colId xmlns:a16="http://schemas.microsoft.com/office/drawing/2014/main" val="2262920679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Respiration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59593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endParaRPr lang="es-ES" sz="1200" b="1" u="none" strike="noStrike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b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Fold-change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Cellular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(Heart)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65913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ADP/ATP translocase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P12235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ADP/ATP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transport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1960564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ADP/ATP translocase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P05141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ADP/ATP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transport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100100681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Adenine phosphoribosyltransferase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P07741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55773841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Adenylate kinase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P54819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AMP/ATP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32643048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Adenylate kinase isoenzyme 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P00568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AMP/ATP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metabolism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130968944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chaperone BCS1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Q9Y276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Assembly of complex III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325088296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 2-oxoglutarate/malate carrier protein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Q02978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Dicarboxylic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transport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49329518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Electron transfer flavoprotein subunit alpha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P13804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</a:rPr>
                        <a:t>n.s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Electron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transfer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30494418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Electron transfer flavoprotein-ubiquinone oxidoreductase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Q16134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Electron transfer</a:t>
                      </a:r>
                      <a:endParaRPr lang="es-ES" sz="1200" b="0" i="0" u="none" strike="noStrike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262392427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Creatine kinase B-type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P12277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Energy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transduction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(ATP--&gt;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Creatine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83726187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Creatine kinase M-type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P06732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Energy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transduction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(ATP--&gt;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Creatine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1945365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Creatine kinase S-type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P17540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Energy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transduction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(ATP--&gt;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Creatine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260696079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Lactoylglutathione lyase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Q04760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Methylglyoxal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degradation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56098838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Phosphate carrier protein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Q00325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groups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transport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427173757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Thioredoxin reductase 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Q9NNW7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redox homeostasis 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9869279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 phosphatase 1K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Q8N3J5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permeability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transition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pore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196469436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NAD(P) transhydrogenase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Q13423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Transhydrogenation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between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NADH and NADP 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310455978"/>
                  </a:ext>
                </a:extLst>
              </a:tr>
              <a:tr h="204454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Atypical kinase ADCK3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Q8NI60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biosynthetic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399903565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 biosynthesis O-methyltransferase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Q9NZJ6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biosynthetic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274059951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 biosynthesis protein COQ9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O75208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biosynthetic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404803057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Coenzyme Q5, Methyltransferase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Q5HYK3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118117317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Coenzyme Q6, Monooxygenase 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Q9Y2Z9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</a:rPr>
                        <a:t>n.s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biosynthesis</a:t>
                      </a:r>
                      <a:endParaRPr lang="es-ES" sz="1200" b="0" i="0" u="none" strike="noStrike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2254" marR="2254" marT="2254" marB="0" anchor="ctr"/>
                </a:tc>
                <a:extLst>
                  <a:ext uri="{0D108BD9-81ED-4DB2-BD59-A6C34878D82A}">
                    <a16:rowId xmlns:a16="http://schemas.microsoft.com/office/drawing/2014/main" val="3534166889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44469AA1-C12A-C077-FCB8-074FFC14B331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4194004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6D6AC8F-C11C-524B-B7CB-25A57E27FCE7}"/>
              </a:ext>
            </a:extLst>
          </p:cNvPr>
          <p:cNvGraphicFramePr>
            <a:graphicFrameLocks noGrp="1"/>
          </p:cNvGraphicFramePr>
          <p:nvPr/>
        </p:nvGraphicFramePr>
        <p:xfrm>
          <a:off x="2047164" y="1090413"/>
          <a:ext cx="8516203" cy="436168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662777">
                  <a:extLst>
                    <a:ext uri="{9D8B030D-6E8A-4147-A177-3AD203B41FA5}">
                      <a16:colId xmlns:a16="http://schemas.microsoft.com/office/drawing/2014/main" val="3536284864"/>
                    </a:ext>
                  </a:extLst>
                </a:gridCol>
                <a:gridCol w="1219408">
                  <a:extLst>
                    <a:ext uri="{9D8B030D-6E8A-4147-A177-3AD203B41FA5}">
                      <a16:colId xmlns:a16="http://schemas.microsoft.com/office/drawing/2014/main" val="3124477079"/>
                    </a:ext>
                  </a:extLst>
                </a:gridCol>
                <a:gridCol w="1241947">
                  <a:extLst>
                    <a:ext uri="{9D8B030D-6E8A-4147-A177-3AD203B41FA5}">
                      <a16:colId xmlns:a16="http://schemas.microsoft.com/office/drawing/2014/main" val="59540899"/>
                    </a:ext>
                  </a:extLst>
                </a:gridCol>
                <a:gridCol w="1392071">
                  <a:extLst>
                    <a:ext uri="{9D8B030D-6E8A-4147-A177-3AD203B41FA5}">
                      <a16:colId xmlns:a16="http://schemas.microsoft.com/office/drawing/2014/main" val="21938241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respiration_Complex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442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9794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assembly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factor 5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Q5TEU4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n.s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88771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O95299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3420479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Q86Y39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754784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Q9UI09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6604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13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Q9P0J0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32951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O43678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74900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5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Q16718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3849059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6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P56556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32231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8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P51970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88489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alpha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9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Q16795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119439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O75438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111922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10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O96000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349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11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Q9NX14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1424965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3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O43676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3077389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4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O95168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42395554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5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O43674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1652475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6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O95139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6727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7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P17568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0128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8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O95169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67464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beta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subcomplex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9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Q9Y6M9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71360946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C1DB0590-6479-6FEA-FF21-AFBEDC97F2DB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3538420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B9A4841-44AD-8B43-8841-ADD701181A50}"/>
              </a:ext>
            </a:extLst>
          </p:cNvPr>
          <p:cNvGraphicFramePr>
            <a:graphicFrameLocks noGrp="1"/>
          </p:cNvGraphicFramePr>
          <p:nvPr/>
        </p:nvGraphicFramePr>
        <p:xfrm>
          <a:off x="2457165" y="1206435"/>
          <a:ext cx="7753635" cy="3421299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805879">
                  <a:extLst>
                    <a:ext uri="{9D8B030D-6E8A-4147-A177-3AD203B41FA5}">
                      <a16:colId xmlns:a16="http://schemas.microsoft.com/office/drawing/2014/main" val="3536284864"/>
                    </a:ext>
                  </a:extLst>
                </a:gridCol>
                <a:gridCol w="1298384">
                  <a:extLst>
                    <a:ext uri="{9D8B030D-6E8A-4147-A177-3AD203B41FA5}">
                      <a16:colId xmlns:a16="http://schemas.microsoft.com/office/drawing/2014/main" val="3124477079"/>
                    </a:ext>
                  </a:extLst>
                </a:gridCol>
                <a:gridCol w="1303172">
                  <a:extLst>
                    <a:ext uri="{9D8B030D-6E8A-4147-A177-3AD203B41FA5}">
                      <a16:colId xmlns:a16="http://schemas.microsoft.com/office/drawing/2014/main" val="59540899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21938241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respiration_Complex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 (Cont.)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442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9794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1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C2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O95298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</a:rPr>
                        <a:t>n.s.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88771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flavoprotein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P49821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3420479151"/>
                  </a:ext>
                </a:extLst>
              </a:tr>
              <a:tr h="30032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flavoprotein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P19404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12754784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iron-sulfur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O75306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6604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iron-sulfur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3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O75489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32951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iron-sulfur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5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O43920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74900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iron-sulfur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7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O75251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extLst>
                  <a:ext uri="{0D108BD9-81ED-4DB2-BD59-A6C34878D82A}">
                    <a16:rowId xmlns:a16="http://schemas.microsoft.com/office/drawing/2014/main" val="3849059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NADH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iron-sulfur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8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O00217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114" marR="4114" marT="411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32231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NADH-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oxidoreductase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1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P03886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0.14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88489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NADH-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oxidoreductase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4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P03905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0.14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9439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NADH-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oxidoreductase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chain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P03915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0.33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111922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NADH-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oxidoreductase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75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kDa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P28331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0.08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349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NADH-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cytochrome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b5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reductase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Q9UHQ9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0.29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11000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Acyl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carrier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mitochondrial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O14561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0.17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52059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Iron-sulfur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protein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NUBPL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Q8TB37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0.31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26237655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B8296CB7-DF7F-5C14-6682-BF82B04CAB1F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492916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2EFB554-EFA6-DA40-BBD0-E916B1B12B5E}"/>
              </a:ext>
            </a:extLst>
          </p:cNvPr>
          <p:cNvGraphicFramePr>
            <a:graphicFrameLocks noGrp="1"/>
          </p:cNvGraphicFramePr>
          <p:nvPr/>
        </p:nvGraphicFramePr>
        <p:xfrm>
          <a:off x="2165445" y="2387815"/>
          <a:ext cx="7861110" cy="318897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726962">
                  <a:extLst>
                    <a:ext uri="{9D8B030D-6E8A-4147-A177-3AD203B41FA5}">
                      <a16:colId xmlns:a16="http://schemas.microsoft.com/office/drawing/2014/main" val="3020447191"/>
                    </a:ext>
                  </a:extLst>
                </a:gridCol>
                <a:gridCol w="1064417">
                  <a:extLst>
                    <a:ext uri="{9D8B030D-6E8A-4147-A177-3AD203B41FA5}">
                      <a16:colId xmlns:a16="http://schemas.microsoft.com/office/drawing/2014/main" val="1364182396"/>
                    </a:ext>
                  </a:extLst>
                </a:gridCol>
                <a:gridCol w="1629036">
                  <a:extLst>
                    <a:ext uri="{9D8B030D-6E8A-4147-A177-3AD203B41FA5}">
                      <a16:colId xmlns:a16="http://schemas.microsoft.com/office/drawing/2014/main" val="4170635463"/>
                    </a:ext>
                  </a:extLst>
                </a:gridCol>
                <a:gridCol w="1440695">
                  <a:extLst>
                    <a:ext uri="{9D8B030D-6E8A-4147-A177-3AD203B41FA5}">
                      <a16:colId xmlns:a16="http://schemas.microsoft.com/office/drawing/2014/main" val="2565180195"/>
                    </a:ext>
                  </a:extLst>
                </a:gridCol>
              </a:tblGrid>
              <a:tr h="16410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respiration_Complex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III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75523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21114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b-c1 complex subunit 1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P31930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</a:t>
                      </a:r>
                      <a:r>
                        <a:rPr lang="en-US" altLang="zh-CN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zh-CN" sz="12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4176896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c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P99999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altLang="zh-C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</a:rPr>
                        <a:t>n.s.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798485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b-c1 complex subunit Rieske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P47985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</a:t>
                      </a:r>
                      <a:r>
                        <a:rPr lang="en-US" altLang="zh-CN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zh-CN" sz="12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630645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b-c1 complex subunit 7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P14927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560151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b-c1 complex subunit 9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Q9UDW1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3613625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b-c1 complex subunit 6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P07919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408175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c1  heme protein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P08574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0.11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4975475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b-c1 complex subunit 8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O14949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5566067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b-c1 complex subunit 2 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P22695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0.13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1481917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P00156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0.14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0995844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P00167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0.45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507664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 b5 type B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O43169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0.38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8739955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4E48B0C-708E-B44A-A84D-1FEC4B9047C5}"/>
              </a:ext>
            </a:extLst>
          </p:cNvPr>
          <p:cNvGraphicFramePr>
            <a:graphicFrameLocks noGrp="1"/>
          </p:cNvGraphicFramePr>
          <p:nvPr/>
        </p:nvGraphicFramePr>
        <p:xfrm>
          <a:off x="2165445" y="633292"/>
          <a:ext cx="7861110" cy="1286768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121055">
                  <a:extLst>
                    <a:ext uri="{9D8B030D-6E8A-4147-A177-3AD203B41FA5}">
                      <a16:colId xmlns:a16="http://schemas.microsoft.com/office/drawing/2014/main" val="3427083214"/>
                    </a:ext>
                  </a:extLst>
                </a:gridCol>
                <a:gridCol w="1024150">
                  <a:extLst>
                    <a:ext uri="{9D8B030D-6E8A-4147-A177-3AD203B41FA5}">
                      <a16:colId xmlns:a16="http://schemas.microsoft.com/office/drawing/2014/main" val="2496746310"/>
                    </a:ext>
                  </a:extLst>
                </a:gridCol>
                <a:gridCol w="1446663">
                  <a:extLst>
                    <a:ext uri="{9D8B030D-6E8A-4147-A177-3AD203B41FA5}">
                      <a16:colId xmlns:a16="http://schemas.microsoft.com/office/drawing/2014/main" val="2672995168"/>
                    </a:ext>
                  </a:extLst>
                </a:gridCol>
                <a:gridCol w="1269242">
                  <a:extLst>
                    <a:ext uri="{9D8B030D-6E8A-4147-A177-3AD203B41FA5}">
                      <a16:colId xmlns:a16="http://schemas.microsoft.com/office/drawing/2014/main" val="4044962159"/>
                    </a:ext>
                  </a:extLst>
                </a:gridCol>
              </a:tblGrid>
              <a:tr h="263783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Mitochondrial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respiration_Complex</a:t>
                      </a:r>
                      <a:r>
                        <a:rPr lang="es-ES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II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4460064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UniProtKB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Ctrl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HTN-T2DM vs. HTN</a:t>
                      </a:r>
                    </a:p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fold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change</a:t>
                      </a:r>
                      <a:r>
                        <a:rPr lang="es-ES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07705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iron-sulfur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(SDHB)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P21912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9176158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cytochrome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b560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Q99643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n.s.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0519047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Succinate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dehydrogenase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ubiquinone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flavoprotein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S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subunit</a:t>
                      </a:r>
                      <a:r>
                        <a:rPr lang="es-E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P31040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 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 </a:t>
                      </a:r>
                      <a:endParaRPr lang="en-US" altLang="zh-CN" sz="12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3418801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9A605B9A-590D-627F-9048-2FCB164D2319}"/>
              </a:ext>
            </a:extLst>
          </p:cNvPr>
          <p:cNvSpPr txBox="1"/>
          <p:nvPr/>
        </p:nvSpPr>
        <p:spPr>
          <a:xfrm>
            <a:off x="0" y="6581001"/>
            <a:ext cx="116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/>
              <a:t>Table S1 (cont.)</a:t>
            </a:r>
          </a:p>
        </p:txBody>
      </p:sp>
    </p:spTree>
    <p:extLst>
      <p:ext uri="{BB962C8B-B14F-4D97-AF65-F5344CB8AC3E}">
        <p14:creationId xmlns:p14="http://schemas.microsoft.com/office/powerpoint/2010/main" val="31363797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8074</Words>
  <Application>Microsoft Office PowerPoint</Application>
  <PresentationFormat>Widescreen</PresentationFormat>
  <Paragraphs>3108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Palatino Linotype</vt:lpstr>
      <vt:lpstr>Symbol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Oscar Lorenzo Gonzalez</dc:creator>
  <cp:lastModifiedBy>MDPI</cp:lastModifiedBy>
  <cp:revision>45</cp:revision>
  <dcterms:created xsi:type="dcterms:W3CDTF">2023-01-20T10:59:02Z</dcterms:created>
  <dcterms:modified xsi:type="dcterms:W3CDTF">2023-05-11T14:28:25Z</dcterms:modified>
</cp:coreProperties>
</file>