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5" r:id="rId3"/>
    <p:sldId id="283" r:id="rId4"/>
    <p:sldId id="284" r:id="rId5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-felhasználó" initials="W" lastIdx="6" clrIdx="0">
    <p:extLst>
      <p:ext uri="{19B8F6BF-5375-455C-9EA6-DF929625EA0E}">
        <p15:presenceInfo xmlns:p15="http://schemas.microsoft.com/office/powerpoint/2012/main" userId="Windows-felhasználó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672" autoAdjust="0"/>
    <p:restoredTop sz="94660"/>
  </p:normalViewPr>
  <p:slideViewPr>
    <p:cSldViewPr snapToGrid="0">
      <p:cViewPr varScale="1">
        <p:scale>
          <a:sx n="73" d="100"/>
          <a:sy n="73" d="100"/>
        </p:scale>
        <p:origin x="10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munkalap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munkalap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munkalap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munkalap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P700*</a:t>
            </a:r>
            <a:r>
              <a:rPr lang="en-US" sz="2000" b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Reduction rates (2465 cell)</a:t>
            </a:r>
            <a:endParaRPr lang="hu-H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423503"/>
        <c:axId val="53424751"/>
      </c:barChart>
      <c:catAx>
        <c:axId val="534235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hu-HU"/>
          </a:p>
        </c:txPr>
        <c:crossAx val="53424751"/>
        <c:crosses val="autoZero"/>
        <c:auto val="1"/>
        <c:lblAlgn val="ctr"/>
        <c:lblOffset val="100"/>
        <c:noMultiLvlLbl val="0"/>
      </c:catAx>
      <c:valAx>
        <c:axId val="53424751"/>
        <c:scaling>
          <c:orientation val="minMax"/>
          <c:max val="2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hu-HU"/>
          </a:p>
        </c:txPr>
        <c:crossAx val="5342350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Sheet1!$T$17</c:f>
              <c:strCache>
                <c:ptCount val="1"/>
                <c:pt idx="0">
                  <c:v>avg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3018-463E-BBB3-69D05969159C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018-463E-BBB3-69D05969159C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Sheet1!$U$18:$U$20</c:f>
                <c:numCache>
                  <c:formatCode>General</c:formatCode>
                  <c:ptCount val="3"/>
                  <c:pt idx="0">
                    <c:v>1.8446670474331777</c:v>
                  </c:pt>
                  <c:pt idx="1">
                    <c:v>1.3360014256001285</c:v>
                  </c:pt>
                  <c:pt idx="2">
                    <c:v>1.0028974833157573</c:v>
                  </c:pt>
                </c:numCache>
              </c:numRef>
            </c:plus>
            <c:minus>
              <c:numRef>
                <c:f>Sheet1!$U$18:$U$20</c:f>
                <c:numCache>
                  <c:formatCode>General</c:formatCode>
                  <c:ptCount val="3"/>
                  <c:pt idx="0">
                    <c:v>1.8446670474331777</c:v>
                  </c:pt>
                  <c:pt idx="1">
                    <c:v>1.3360014256001285</c:v>
                  </c:pt>
                  <c:pt idx="2">
                    <c:v>1.0028974833157573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Sheet1!$S$18:$S$20</c:f>
              <c:strCache>
                <c:ptCount val="3"/>
                <c:pt idx="0">
                  <c:v>control</c:v>
                </c:pt>
                <c:pt idx="1">
                  <c:v>polyB</c:v>
                </c:pt>
                <c:pt idx="2">
                  <c:v>AntiA</c:v>
                </c:pt>
              </c:strCache>
            </c:strRef>
          </c:cat>
          <c:val>
            <c:numRef>
              <c:f>Sheet1!$T$18:$T$20</c:f>
              <c:numCache>
                <c:formatCode>General</c:formatCode>
                <c:ptCount val="3"/>
                <c:pt idx="0">
                  <c:v>10.395577296581335</c:v>
                </c:pt>
                <c:pt idx="1">
                  <c:v>9.5323098631049703</c:v>
                </c:pt>
                <c:pt idx="2">
                  <c:v>9.8267093353449013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F2-4B2D-8BEB-098E4D51BA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47779088"/>
        <c:axId val="847777008"/>
      </c:barChart>
      <c:catAx>
        <c:axId val="847779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hu-HU"/>
          </a:p>
        </c:txPr>
        <c:crossAx val="847777008"/>
        <c:crosses val="autoZero"/>
        <c:auto val="1"/>
        <c:lblAlgn val="ctr"/>
        <c:lblOffset val="100"/>
        <c:noMultiLvlLbl val="0"/>
      </c:catAx>
      <c:valAx>
        <c:axId val="847777008"/>
        <c:scaling>
          <c:orientation val="minMax"/>
          <c:max val="1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i="0" baseline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sz="1600" b="1" i="0" baseline="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ate </a:t>
                </a:r>
                <a:r>
                  <a:rPr lang="en-US" sz="1600" b="1" i="0" baseline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constant (s</a:t>
                </a:r>
                <a:r>
                  <a:rPr lang="en-US" sz="1600" b="1" i="0" baseline="300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en-US" sz="1600" b="1" i="0" baseline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sz="1600" b="1" dirty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hu-HU"/>
          </a:p>
        </c:txPr>
        <c:crossAx val="847779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P700*</a:t>
            </a:r>
            <a:r>
              <a:rPr lang="en-US" sz="2000" b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Reduction rates (2465 cell)</a:t>
            </a:r>
            <a:endParaRPr lang="hu-H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423503"/>
        <c:axId val="53424751"/>
      </c:barChart>
      <c:catAx>
        <c:axId val="534235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hu-HU"/>
          </a:p>
        </c:txPr>
        <c:crossAx val="53424751"/>
        <c:crosses val="autoZero"/>
        <c:auto val="1"/>
        <c:lblAlgn val="ctr"/>
        <c:lblOffset val="100"/>
        <c:noMultiLvlLbl val="0"/>
      </c:catAx>
      <c:valAx>
        <c:axId val="53424751"/>
        <c:scaling>
          <c:orientation val="minMax"/>
          <c:max val="2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hu-HU"/>
          </a:p>
        </c:txPr>
        <c:crossAx val="5342350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394160173512988"/>
          <c:y val="7.382289732590358E-2"/>
          <c:w val="0.77270982210454209"/>
          <c:h val="0.8141487908538734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342-4585-A1AD-E778E685D1CC}"/>
              </c:ext>
            </c:extLst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7342-4585-A1AD-E778E685D1CC}"/>
              </c:ext>
            </c:extLst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342-4585-A1AD-E778E685D1CC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7342-4585-A1AD-E778E685D1CC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Sheet1!$O$19:$O$22</c:f>
                <c:numCache>
                  <c:formatCode>General</c:formatCode>
                  <c:ptCount val="4"/>
                  <c:pt idx="0">
                    <c:v>0.64837154716351764</c:v>
                  </c:pt>
                  <c:pt idx="1">
                    <c:v>1.0825189721256585</c:v>
                  </c:pt>
                  <c:pt idx="2">
                    <c:v>0.87297625654017785</c:v>
                  </c:pt>
                  <c:pt idx="3">
                    <c:v>4.613061484879263</c:v>
                  </c:pt>
                </c:numCache>
              </c:numRef>
            </c:plus>
            <c:minus>
              <c:numRef>
                <c:f>Sheet1!$O$19:$O$22</c:f>
                <c:numCache>
                  <c:formatCode>General</c:formatCode>
                  <c:ptCount val="4"/>
                  <c:pt idx="0">
                    <c:v>0.64837154716351764</c:v>
                  </c:pt>
                  <c:pt idx="1">
                    <c:v>1.0825189721256585</c:v>
                  </c:pt>
                  <c:pt idx="2">
                    <c:v>0.87297625654017785</c:v>
                  </c:pt>
                  <c:pt idx="3">
                    <c:v>4.613061484879263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Sheet1!$A$19:$A$22</c:f>
              <c:strCache>
                <c:ptCount val="4"/>
                <c:pt idx="0">
                  <c:v>control+Dcmu</c:v>
                </c:pt>
                <c:pt idx="1">
                  <c:v>34⁰C+Dcmu</c:v>
                </c:pt>
                <c:pt idx="2">
                  <c:v>36⁰C+Dcmu</c:v>
                </c:pt>
                <c:pt idx="3">
                  <c:v>38⁰C+Dcmu</c:v>
                </c:pt>
              </c:strCache>
            </c:strRef>
          </c:cat>
          <c:val>
            <c:numRef>
              <c:f>Sheet1!$N$19:$N$22</c:f>
              <c:numCache>
                <c:formatCode>General</c:formatCode>
                <c:ptCount val="4"/>
                <c:pt idx="0">
                  <c:v>1.1981097061495956</c:v>
                </c:pt>
                <c:pt idx="1">
                  <c:v>3.9799960585963507</c:v>
                </c:pt>
                <c:pt idx="2">
                  <c:v>5.3320740876785324</c:v>
                </c:pt>
                <c:pt idx="3">
                  <c:v>13.696794853788489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42-4585-A1AD-E778E685D1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44940512"/>
        <c:axId val="1444944672"/>
      </c:barChart>
      <c:catAx>
        <c:axId val="1444940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hu-HU"/>
          </a:p>
        </c:txPr>
        <c:crossAx val="1444944672"/>
        <c:crosses val="autoZero"/>
        <c:auto val="1"/>
        <c:lblAlgn val="ctr"/>
        <c:lblOffset val="100"/>
        <c:noMultiLvlLbl val="0"/>
      </c:catAx>
      <c:valAx>
        <c:axId val="1444944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i="0" baseline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sz="1200" b="1" i="0" baseline="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ate </a:t>
                </a:r>
                <a:r>
                  <a:rPr lang="en-US" sz="1200" b="1" i="0" baseline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constant (s</a:t>
                </a:r>
                <a:r>
                  <a:rPr lang="en-US" sz="1200" b="1" i="0" baseline="300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en-US" sz="1200" b="1" i="0" baseline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sz="1200" b="1" dirty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2.350613240536991E-2"/>
              <c:y val="0.3434465739116162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hu-HU"/>
          </a:p>
        </c:txPr>
        <c:crossAx val="1444940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63C3-7C9F-49EC-AEE0-629B6AA3D595}" type="datetimeFigureOut">
              <a:rPr lang="hu-HU" smtClean="0"/>
              <a:t>2023. 04. 18.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7C7B5-9BD8-42A3-863C-1B9DBF5808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52452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63C3-7C9F-49EC-AEE0-629B6AA3D595}" type="datetimeFigureOut">
              <a:rPr lang="hu-HU" smtClean="0"/>
              <a:t>2023. 04. 18.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7C7B5-9BD8-42A3-863C-1B9DBF5808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15845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63C3-7C9F-49EC-AEE0-629B6AA3D595}" type="datetimeFigureOut">
              <a:rPr lang="hu-HU" smtClean="0"/>
              <a:t>2023. 04. 18.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7C7B5-9BD8-42A3-863C-1B9DBF5808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80738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63C3-7C9F-49EC-AEE0-629B6AA3D595}" type="datetimeFigureOut">
              <a:rPr lang="hu-HU" smtClean="0"/>
              <a:t>2023. 04. 18.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7C7B5-9BD8-42A3-863C-1B9DBF5808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61342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63C3-7C9F-49EC-AEE0-629B6AA3D595}" type="datetimeFigureOut">
              <a:rPr lang="hu-HU" smtClean="0"/>
              <a:t>2023. 04. 18.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7C7B5-9BD8-42A3-863C-1B9DBF5808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6517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63C3-7C9F-49EC-AEE0-629B6AA3D595}" type="datetimeFigureOut">
              <a:rPr lang="hu-HU" smtClean="0"/>
              <a:t>2023. 04. 18.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7C7B5-9BD8-42A3-863C-1B9DBF5808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9956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63C3-7C9F-49EC-AEE0-629B6AA3D595}" type="datetimeFigureOut">
              <a:rPr lang="hu-HU" smtClean="0"/>
              <a:t>2023. 04. 18.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7C7B5-9BD8-42A3-863C-1B9DBF5808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48529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63C3-7C9F-49EC-AEE0-629B6AA3D595}" type="datetimeFigureOut">
              <a:rPr lang="hu-HU" smtClean="0"/>
              <a:t>2023. 04. 18.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7C7B5-9BD8-42A3-863C-1B9DBF5808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07084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63C3-7C9F-49EC-AEE0-629B6AA3D595}" type="datetimeFigureOut">
              <a:rPr lang="hu-HU" smtClean="0"/>
              <a:t>2023. 04. 18.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7C7B5-9BD8-42A3-863C-1B9DBF5808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63064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63C3-7C9F-49EC-AEE0-629B6AA3D595}" type="datetimeFigureOut">
              <a:rPr lang="hu-HU" smtClean="0"/>
              <a:t>2023. 04. 18.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7C7B5-9BD8-42A3-863C-1B9DBF5808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37981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63C3-7C9F-49EC-AEE0-629B6AA3D595}" type="datetimeFigureOut">
              <a:rPr lang="hu-HU" smtClean="0"/>
              <a:t>2023. 04. 18.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7C7B5-9BD8-42A3-863C-1B9DBF5808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74373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563C3-7C9F-49EC-AEE0-629B6AA3D595}" type="datetimeFigureOut">
              <a:rPr lang="hu-HU" smtClean="0"/>
              <a:t>2023. 04. 18.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7C7B5-9BD8-42A3-863C-1B9DBF5808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97834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vass.imre@brc.hu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766762" y="406580"/>
            <a:ext cx="11120438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hu-H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Characterization of the flash-induced fluorescence wave phenomenon in the coral endosymbiont algae, </a:t>
            </a:r>
            <a:r>
              <a:rPr kumimoji="0" lang="en-US" altLang="hu-HU" sz="1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Symbiodiniaceae</a:t>
            </a:r>
            <a:endParaRPr kumimoji="0" lang="hu-HU" altLang="hu-HU" sz="1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altLang="hu-H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hu-H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Sabit</a:t>
            </a:r>
            <a:r>
              <a:rPr kumimoji="0" lang="en-US" altLang="hu-H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Mohammad Aslam</a:t>
            </a:r>
            <a:r>
              <a:rPr kumimoji="0" lang="en-US" altLang="hu-HU" sz="1600" b="1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1,2</a:t>
            </a:r>
            <a:r>
              <a:rPr kumimoji="0" lang="en-US" altLang="hu-H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hu-H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Imre</a:t>
            </a:r>
            <a:r>
              <a:rPr kumimoji="0" lang="en-US" altLang="hu-H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Vass</a:t>
            </a:r>
            <a:r>
              <a:rPr kumimoji="0" lang="en-US" altLang="hu-HU" sz="1600" b="1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</a:t>
            </a:r>
            <a:r>
              <a:rPr kumimoji="0" lang="en-US" altLang="hu-H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and </a:t>
            </a:r>
            <a:r>
              <a:rPr kumimoji="0" lang="en-US" altLang="hu-HU" sz="1600" b="1" i="0" u="none" strike="noStrike" cap="none" normalizeH="0" baseline="0" err="1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Milán</a:t>
            </a:r>
            <a:r>
              <a:rPr kumimoji="0" lang="en-US" altLang="hu-HU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hu-HU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Szabó</a:t>
            </a:r>
            <a:r>
              <a:rPr kumimoji="0" lang="en-US" altLang="hu-HU" sz="1600" b="1" i="0" u="none" strike="noStrike" cap="none" normalizeH="0" baseline="3000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</a:t>
            </a:r>
            <a:r>
              <a:rPr kumimoji="0" lang="hu-HU" altLang="hu-HU" sz="1600" b="1" i="0" u="none" strike="noStrike" cap="none" normalizeH="0" baseline="3000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3,</a:t>
            </a:r>
            <a:r>
              <a:rPr kumimoji="0" lang="en-US" altLang="hu-HU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0" lang="en-US" altLang="hu-H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209006" y="1348706"/>
            <a:ext cx="9705704" cy="841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hu-HU" sz="1000" b="0" i="0" u="none" strike="noStrike" cap="none" normalizeH="0" baseline="30000" dirty="0" smtClean="0">
              <a:ln>
                <a:noFill/>
              </a:ln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hu-HU" sz="1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hu-HU" altLang="hu-HU" sz="10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hu-H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Institute of Plant Biology, Biological Research Centre, </a:t>
            </a:r>
            <a:r>
              <a:rPr kumimoji="0" lang="en-US" altLang="hu-HU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Eötvös</a:t>
            </a:r>
            <a:r>
              <a:rPr kumimoji="0" lang="en-US" altLang="hu-H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hu-HU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Loránd</a:t>
            </a:r>
            <a:r>
              <a:rPr kumimoji="0" lang="en-US" altLang="hu-H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Research Network, Szeged, Hungary; </a:t>
            </a:r>
            <a:endParaRPr kumimoji="0" lang="hu-HU" altLang="hu-H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hu-HU" sz="1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hu-HU" altLang="hu-HU" sz="10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hu-H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Doctoral School of Biology, Faculty of Science and Informatics, University of Szeged, </a:t>
            </a:r>
            <a:r>
              <a:rPr kumimoji="0" lang="en-US" altLang="hu-HU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Hungary</a:t>
            </a:r>
            <a:r>
              <a:rPr kumimoji="0" lang="en-US" altLang="hu-HU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kumimoji="0" lang="hu-HU" altLang="hu-HU" sz="1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zh-CN" sz="1000" baseline="3000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hu-HU" altLang="zh-CN" sz="100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Climate Change Cluster, University of Technology Sydney, Ultimo, Australia</a:t>
            </a:r>
            <a:endParaRPr kumimoji="0" lang="en-US" altLang="zh-CN" sz="11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*</a:t>
            </a:r>
            <a:r>
              <a:rPr lang="hu-HU" altLang="zh-CN" sz="11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Correspondence: </a:t>
            </a:r>
            <a:r>
              <a:rPr kumimoji="0" lang="en-US" altLang="zh-CN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szabo.milan</a:t>
            </a:r>
            <a:r>
              <a:rPr kumimoji="0" lang="en-AU" altLang="zh-CN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@brc.hu</a:t>
            </a: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; </a:t>
            </a: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vass.imre@brc.hu</a:t>
            </a: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4957856" y="2952206"/>
            <a:ext cx="273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hu-HU" dirty="0" smtClean="0"/>
              <a:t> </a:t>
            </a:r>
            <a:r>
              <a:rPr lang="hu-HU" b="1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  <a:endParaRPr lang="hu-HU" b="1" dirty="0">
              <a:solidFill>
                <a:srgbClr val="000000"/>
              </a:solidFill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018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/>
          </p:nvPr>
        </p:nvGraphicFramePr>
        <p:xfrm>
          <a:off x="3439235" y="1525139"/>
          <a:ext cx="5051946" cy="3865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9108983"/>
              </p:ext>
            </p:extLst>
          </p:nvPr>
        </p:nvGraphicFramePr>
        <p:xfrm>
          <a:off x="3861844" y="913800"/>
          <a:ext cx="4206727" cy="4001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1"/>
          <p:cNvSpPr txBox="1"/>
          <p:nvPr/>
        </p:nvSpPr>
        <p:spPr>
          <a:xfrm>
            <a:off x="365760" y="567904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/>
              <a:t>Figure S1. Effect of </a:t>
            </a:r>
            <a:r>
              <a:rPr lang="en-AU" dirty="0" err="1" smtClean="0"/>
              <a:t>polymyxin</a:t>
            </a:r>
            <a:r>
              <a:rPr lang="en-AU" dirty="0" smtClean="0"/>
              <a:t> B and </a:t>
            </a:r>
            <a:r>
              <a:rPr lang="en-AU" dirty="0" err="1" smtClean="0"/>
              <a:t>Antimycin</a:t>
            </a:r>
            <a:r>
              <a:rPr lang="en-AU" dirty="0" smtClean="0"/>
              <a:t> A on the P700+ re-reduction kinetics under the same condition as was used to induce the wave phenomenon. Measurements were done in the presence of DCMU.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88784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49549" y="1461640"/>
            <a:ext cx="22998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2465 protoplast </a:t>
            </a:r>
            <a:endParaRPr lang="en-US" sz="2400" dirty="0"/>
          </a:p>
          <a:p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1692543" y="1654507"/>
          <a:ext cx="5049745" cy="386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6" name="Graph" r:id="rId3" imgW="3920760" imgH="3000960" progId="Origin95.Graph">
                  <p:embed/>
                </p:oleObj>
              </mc:Choice>
              <mc:Fallback>
                <p:oleObj name="Graph" r:id="rId3" imgW="3920760" imgH="3000960" progId="Origin95.Graph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92543" y="1654507"/>
                        <a:ext cx="5049745" cy="3863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635595" y="1461640"/>
            <a:ext cx="148309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2465 Cell </a:t>
            </a:r>
            <a:endParaRPr lang="en-US" sz="2400" dirty="0"/>
          </a:p>
          <a:p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5828726" y="1654506"/>
          <a:ext cx="5049744" cy="386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7" name="Graph" r:id="rId5" imgW="3920760" imgH="3000960" progId="Origin95.Graph">
                  <p:embed/>
                </p:oleObj>
              </mc:Choice>
              <mc:Fallback>
                <p:oleObj name="Graph" r:id="rId5" imgW="3920760" imgH="3000960" progId="Origin95.Graph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828726" y="1654506"/>
                        <a:ext cx="5049744" cy="3863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7"/>
          <p:cNvSpPr txBox="1"/>
          <p:nvPr/>
        </p:nvSpPr>
        <p:spPr>
          <a:xfrm>
            <a:off x="981976" y="5749845"/>
            <a:ext cx="9896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/>
              <a:t>Figure S2. Flash-induced fluorescence relaxation in intact cells and protoplasts prepared according to Bashir et al. 2022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072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1857489"/>
              </p:ext>
            </p:extLst>
          </p:nvPr>
        </p:nvGraphicFramePr>
        <p:xfrm>
          <a:off x="4475555" y="1610483"/>
          <a:ext cx="5051946" cy="3865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6527483"/>
              </p:ext>
            </p:extLst>
          </p:nvPr>
        </p:nvGraphicFramePr>
        <p:xfrm>
          <a:off x="6003610" y="1682212"/>
          <a:ext cx="3836712" cy="32738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4722782"/>
              </p:ext>
            </p:extLst>
          </p:nvPr>
        </p:nvGraphicFramePr>
        <p:xfrm>
          <a:off x="1333361" y="1365683"/>
          <a:ext cx="5184479" cy="39670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3" name="Graph" r:id="rId5" imgW="3920760" imgH="3000960" progId="Origin95.Graph">
                  <p:embed/>
                </p:oleObj>
              </mc:Choice>
              <mc:Fallback>
                <p:oleObj name="Graph" r:id="rId5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33361" y="1365683"/>
                        <a:ext cx="5184479" cy="39670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2"/>
          <p:cNvSpPr txBox="1"/>
          <p:nvPr/>
        </p:nvSpPr>
        <p:spPr>
          <a:xfrm>
            <a:off x="2098700" y="5830780"/>
            <a:ext cx="9026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/>
              <a:t>Figure S3. P700+ re-reduction</a:t>
            </a:r>
            <a:r>
              <a:rPr lang="hu-HU" dirty="0" smtClean="0"/>
              <a:t> </a:t>
            </a:r>
            <a:r>
              <a:rPr lang="hu-HU" dirty="0" err="1" smtClean="0"/>
              <a:t>traces</a:t>
            </a:r>
            <a:r>
              <a:rPr lang="hu-HU" dirty="0" smtClean="0"/>
              <a:t> and </a:t>
            </a:r>
            <a:r>
              <a:rPr lang="hu-HU" dirty="0" err="1" smtClean="0"/>
              <a:t>the</a:t>
            </a:r>
            <a:r>
              <a:rPr lang="en-AU" dirty="0" smtClean="0"/>
              <a:t> rates </a:t>
            </a:r>
            <a:r>
              <a:rPr lang="hu-HU" dirty="0" smtClean="0"/>
              <a:t>of re-</a:t>
            </a:r>
            <a:r>
              <a:rPr lang="hu-HU" dirty="0" err="1" smtClean="0"/>
              <a:t>reduction</a:t>
            </a:r>
            <a:r>
              <a:rPr lang="hu-HU" dirty="0" smtClean="0"/>
              <a:t> </a:t>
            </a:r>
            <a:r>
              <a:rPr lang="en-AU" dirty="0" smtClean="0"/>
              <a:t>as a function of temperature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7219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1198</TotalTime>
  <Words>190</Words>
  <Application>Microsoft Office PowerPoint</Application>
  <PresentationFormat>Szélesvásznú</PresentationFormat>
  <Paragraphs>18</Paragraphs>
  <Slides>4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13" baseType="lpstr">
      <vt:lpstr>SimSun</vt:lpstr>
      <vt:lpstr>Arial</vt:lpstr>
      <vt:lpstr>Calibri</vt:lpstr>
      <vt:lpstr>Calibri Light</vt:lpstr>
      <vt:lpstr>等线</vt:lpstr>
      <vt:lpstr>Palatino Linotype</vt:lpstr>
      <vt:lpstr>Times New Roman</vt:lpstr>
      <vt:lpstr>Office Theme</vt:lpstr>
      <vt:lpstr>Graph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Windows-felhasználó</dc:creator>
  <cp:lastModifiedBy>Windows-felhasználó</cp:lastModifiedBy>
  <cp:revision>68</cp:revision>
  <dcterms:created xsi:type="dcterms:W3CDTF">2023-02-03T08:49:20Z</dcterms:created>
  <dcterms:modified xsi:type="dcterms:W3CDTF">2023-04-18T15:15:16Z</dcterms:modified>
</cp:coreProperties>
</file>