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ostafa\Desktop\New%20Microsoft%20Excel%20Worksheet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ostafa\Desktop\New%20Microsoft%20Excel%20Worksheet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ostafa\Desktop\New%20Microsoft%20Excel%20Worksheet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ostafa\Desktop\New%20Microsoft%20Excel%20Worksheet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ostafa\Desktop\New%20Microsoft%20Excel%20Worksheet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ostafa\Desktop\New%20Microsoft%20Excel%20Worksheet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ostafa\Desktop\New%20Microsoft%20Excel%20Worksheet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ostafa\Desktop\New%20Microsoft%20Excel%20Worksheet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ostafa\Desktop\New%20Microsoft%20Excel%20Worksheet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ostafa\Desktop\New%20Microsoft%20Excel%20Worksheet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ostafa\Desktop\New%20Microsoft%20Excel%20Worksheet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ostafa\Desktop\New%20Microsoft%20Excel%20Worksheet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ostafa\Desktop\New%20Microsoft%20Excel%20Worksheet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ostafa\Desktop\New%20Microsoft%20Excel%20Worksheet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ostafa\Desktop\New%20Microsoft%20Excel%20Worksheet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ostafa\Desktop\New%20Microsoft%20Excel%20Workshee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SPL_ C18</a:t>
            </a:r>
          </a:p>
        </c:rich>
      </c:tx>
      <c:layout>
        <c:manualLayout>
          <c:xMode val="edge"/>
          <c:yMode val="edge"/>
          <c:x val="0.38856981721917416"/>
          <c:y val="3.5476854669553699E-2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Frequency</c:v>
          </c:tx>
          <c:invertIfNegative val="0"/>
          <c:cat>
            <c:numRef>
              <c:f>SPL!$C$15:$C$26</c:f>
              <c:numCache>
                <c:formatCode>General</c:formatCode>
                <c:ptCount val="12"/>
                <c:pt idx="0">
                  <c:v>3</c:v>
                </c:pt>
                <c:pt idx="1">
                  <c:v>6</c:v>
                </c:pt>
                <c:pt idx="2">
                  <c:v>9</c:v>
                </c:pt>
                <c:pt idx="3">
                  <c:v>12</c:v>
                </c:pt>
                <c:pt idx="4">
                  <c:v>15</c:v>
                </c:pt>
                <c:pt idx="5">
                  <c:v>18</c:v>
                </c:pt>
                <c:pt idx="6">
                  <c:v>21</c:v>
                </c:pt>
                <c:pt idx="7">
                  <c:v>24</c:v>
                </c:pt>
                <c:pt idx="8">
                  <c:v>27</c:v>
                </c:pt>
                <c:pt idx="9">
                  <c:v>30</c:v>
                </c:pt>
                <c:pt idx="10">
                  <c:v>33</c:v>
                </c:pt>
              </c:numCache>
            </c:numRef>
          </c:cat>
          <c:val>
            <c:numRef>
              <c:f>SPL!$D$15:$D$26</c:f>
              <c:numCache>
                <c:formatCode>General</c:formatCode>
                <c:ptCount val="12"/>
                <c:pt idx="0">
                  <c:v>0</c:v>
                </c:pt>
                <c:pt idx="1">
                  <c:v>1</c:v>
                </c:pt>
                <c:pt idx="2">
                  <c:v>27</c:v>
                </c:pt>
                <c:pt idx="3">
                  <c:v>55</c:v>
                </c:pt>
                <c:pt idx="4">
                  <c:v>78</c:v>
                </c:pt>
                <c:pt idx="5">
                  <c:v>24</c:v>
                </c:pt>
                <c:pt idx="6">
                  <c:v>6</c:v>
                </c:pt>
                <c:pt idx="7">
                  <c:v>2</c:v>
                </c:pt>
                <c:pt idx="8">
                  <c:v>2</c:v>
                </c:pt>
                <c:pt idx="9">
                  <c:v>1</c:v>
                </c:pt>
                <c:pt idx="1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0A8-4763-B02E-979F3F2822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6224256"/>
        <c:axId val="166225792"/>
      </c:barChart>
      <c:catAx>
        <c:axId val="1662242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solidFill>
            <a:schemeClr val="bg1"/>
          </a:solidFill>
          <a:ln>
            <a:solidFill>
              <a:schemeClr val="tx1"/>
            </a:solidFill>
          </a:ln>
        </c:spPr>
        <c:txPr>
          <a:bodyPr/>
          <a:lstStyle/>
          <a:p>
            <a:pPr>
              <a:defRPr sz="14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LID4096"/>
          </a:p>
        </c:txPr>
        <c:crossAx val="166225792"/>
        <c:crosses val="autoZero"/>
        <c:auto val="1"/>
        <c:lblAlgn val="ctr"/>
        <c:lblOffset val="100"/>
        <c:noMultiLvlLbl val="0"/>
      </c:catAx>
      <c:valAx>
        <c:axId val="166225792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No. of genotypes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4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LID4096"/>
          </a:p>
        </c:txPr>
        <c:crossAx val="166224256"/>
        <c:crosses val="autoZero"/>
        <c:crossBetween val="between"/>
      </c:valAx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GNPS_D18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8393223256204763"/>
          <c:y val="0.14754302242938386"/>
          <c:w val="0.77301453276707111"/>
          <c:h val="0.70554762252651326"/>
        </c:manualLayout>
      </c:layout>
      <c:barChart>
        <c:barDir val="col"/>
        <c:grouping val="clustered"/>
        <c:varyColors val="0"/>
        <c:ser>
          <c:idx val="0"/>
          <c:order val="0"/>
          <c:tx>
            <c:v>Frequency</c:v>
          </c:tx>
          <c:invertIfNegative val="0"/>
          <c:cat>
            <c:numRef>
              <c:f>GNPS!$J$15:$J$26</c:f>
              <c:numCache>
                <c:formatCode>General</c:formatCode>
                <c:ptCount val="12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</c:numCache>
            </c:numRef>
          </c:cat>
          <c:val>
            <c:numRef>
              <c:f>GNPS!$K$15:$K$26</c:f>
              <c:numCache>
                <c:formatCode>General</c:formatCode>
                <c:ptCount val="12"/>
                <c:pt idx="0">
                  <c:v>0</c:v>
                </c:pt>
                <c:pt idx="1">
                  <c:v>1</c:v>
                </c:pt>
                <c:pt idx="2">
                  <c:v>6</c:v>
                </c:pt>
                <c:pt idx="3">
                  <c:v>19</c:v>
                </c:pt>
                <c:pt idx="4">
                  <c:v>43</c:v>
                </c:pt>
                <c:pt idx="5">
                  <c:v>65</c:v>
                </c:pt>
                <c:pt idx="6">
                  <c:v>33</c:v>
                </c:pt>
                <c:pt idx="7">
                  <c:v>14</c:v>
                </c:pt>
                <c:pt idx="8">
                  <c:v>10</c:v>
                </c:pt>
                <c:pt idx="9">
                  <c:v>4</c:v>
                </c:pt>
                <c:pt idx="1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02E-4405-85E5-0B4196D9DC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2696704"/>
        <c:axId val="172698240"/>
      </c:barChart>
      <c:catAx>
        <c:axId val="1726967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4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LID4096"/>
          </a:p>
        </c:txPr>
        <c:crossAx val="172698240"/>
        <c:crosses val="autoZero"/>
        <c:auto val="1"/>
        <c:lblAlgn val="ctr"/>
        <c:lblOffset val="100"/>
        <c:noMultiLvlLbl val="0"/>
      </c:catAx>
      <c:valAx>
        <c:axId val="172698240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 of genotypes</a:t>
                </a:r>
              </a:p>
            </c:rich>
          </c:tx>
          <c:layout>
            <c:manualLayout>
              <c:xMode val="edge"/>
              <c:yMode val="edge"/>
              <c:x val="0"/>
              <c:y val="0.2230848728983778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4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LID4096"/>
          </a:p>
        </c:txPr>
        <c:crossAx val="172696704"/>
        <c:crosses val="autoZero"/>
        <c:crossBetween val="between"/>
      </c:valAx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GNPS_C19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5834581140247103"/>
          <c:y val="0.1739443026824882"/>
          <c:w val="0.81253232433126543"/>
          <c:h val="0.67728509863992226"/>
        </c:manualLayout>
      </c:layout>
      <c:barChart>
        <c:barDir val="col"/>
        <c:grouping val="clustered"/>
        <c:varyColors val="0"/>
        <c:ser>
          <c:idx val="0"/>
          <c:order val="0"/>
          <c:tx>
            <c:v>Frequency</c:v>
          </c:tx>
          <c:invertIfNegative val="0"/>
          <c:cat>
            <c:numRef>
              <c:f>GNPS!$Q$17:$Q$29</c:f>
              <c:numCache>
                <c:formatCode>General</c:formatCode>
                <c:ptCount val="13"/>
                <c:pt idx="0">
                  <c:v>20</c:v>
                </c:pt>
                <c:pt idx="1">
                  <c:v>30</c:v>
                </c:pt>
                <c:pt idx="2">
                  <c:v>40</c:v>
                </c:pt>
                <c:pt idx="3">
                  <c:v>50</c:v>
                </c:pt>
                <c:pt idx="4">
                  <c:v>60</c:v>
                </c:pt>
                <c:pt idx="5">
                  <c:v>70</c:v>
                </c:pt>
                <c:pt idx="6">
                  <c:v>80</c:v>
                </c:pt>
                <c:pt idx="7">
                  <c:v>90</c:v>
                </c:pt>
                <c:pt idx="8">
                  <c:v>100</c:v>
                </c:pt>
                <c:pt idx="9">
                  <c:v>110</c:v>
                </c:pt>
                <c:pt idx="10">
                  <c:v>120</c:v>
                </c:pt>
                <c:pt idx="11">
                  <c:v>130</c:v>
                </c:pt>
              </c:numCache>
            </c:numRef>
          </c:cat>
          <c:val>
            <c:numRef>
              <c:f>GNPS!$R$17:$R$29</c:f>
              <c:numCache>
                <c:formatCode>General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7</c:v>
                </c:pt>
                <c:pt idx="3">
                  <c:v>35</c:v>
                </c:pt>
                <c:pt idx="4">
                  <c:v>58</c:v>
                </c:pt>
                <c:pt idx="5">
                  <c:v>37</c:v>
                </c:pt>
                <c:pt idx="6">
                  <c:v>24</c:v>
                </c:pt>
                <c:pt idx="7">
                  <c:v>20</c:v>
                </c:pt>
                <c:pt idx="8">
                  <c:v>11</c:v>
                </c:pt>
                <c:pt idx="9">
                  <c:v>2</c:v>
                </c:pt>
                <c:pt idx="10">
                  <c:v>2</c:v>
                </c:pt>
                <c:pt idx="1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371-41EC-A661-C0FBA7FB17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2711296"/>
        <c:axId val="172725376"/>
      </c:barChart>
      <c:catAx>
        <c:axId val="1727112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4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LID4096"/>
          </a:p>
        </c:txPr>
        <c:crossAx val="172725376"/>
        <c:crosses val="autoZero"/>
        <c:auto val="1"/>
        <c:lblAlgn val="ctr"/>
        <c:lblOffset val="100"/>
        <c:noMultiLvlLbl val="0"/>
      </c:catAx>
      <c:valAx>
        <c:axId val="172725376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 .of genotypes</a:t>
                </a:r>
              </a:p>
            </c:rich>
          </c:tx>
          <c:layout>
            <c:manualLayout>
              <c:xMode val="edge"/>
              <c:yMode val="edge"/>
              <c:x val="1.3237211030119763E-2"/>
              <c:y val="0.2122169402210971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LID4096"/>
          </a:p>
        </c:txPr>
        <c:crossAx val="172711296"/>
        <c:crosses val="autoZero"/>
        <c:crossBetween val="between"/>
      </c:valAx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GNPS_D19</a:t>
            </a:r>
          </a:p>
        </c:rich>
      </c:tx>
      <c:layout>
        <c:manualLayout>
          <c:xMode val="edge"/>
          <c:yMode val="edge"/>
          <c:x val="0.37291620762033928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5834581140247103"/>
          <c:y val="0.1739443026824882"/>
          <c:w val="0.81253232433126543"/>
          <c:h val="0.67728509863992226"/>
        </c:manualLayout>
      </c:layout>
      <c:barChart>
        <c:barDir val="col"/>
        <c:grouping val="clustered"/>
        <c:varyColors val="0"/>
        <c:ser>
          <c:idx val="0"/>
          <c:order val="0"/>
          <c:tx>
            <c:v>Frequency</c:v>
          </c:tx>
          <c:invertIfNegative val="0"/>
          <c:cat>
            <c:numRef>
              <c:f>GNPS!$X$15:$X$26</c:f>
              <c:numCache>
                <c:formatCode>General</c:formatCode>
                <c:ptCount val="12"/>
                <c:pt idx="0">
                  <c:v>30</c:v>
                </c:pt>
                <c:pt idx="1">
                  <c:v>40</c:v>
                </c:pt>
                <c:pt idx="2">
                  <c:v>50</c:v>
                </c:pt>
                <c:pt idx="3">
                  <c:v>60</c:v>
                </c:pt>
                <c:pt idx="4">
                  <c:v>70</c:v>
                </c:pt>
                <c:pt idx="5">
                  <c:v>80</c:v>
                </c:pt>
                <c:pt idx="6">
                  <c:v>90</c:v>
                </c:pt>
                <c:pt idx="7">
                  <c:v>100</c:v>
                </c:pt>
                <c:pt idx="8">
                  <c:v>110</c:v>
                </c:pt>
                <c:pt idx="9">
                  <c:v>120</c:v>
                </c:pt>
                <c:pt idx="10">
                  <c:v>130</c:v>
                </c:pt>
              </c:numCache>
            </c:numRef>
          </c:cat>
          <c:val>
            <c:numRef>
              <c:f>GNPS!$Y$15:$Y$26</c:f>
              <c:numCache>
                <c:formatCode>General</c:formatCode>
                <c:ptCount val="12"/>
                <c:pt idx="0">
                  <c:v>0</c:v>
                </c:pt>
                <c:pt idx="1">
                  <c:v>13</c:v>
                </c:pt>
                <c:pt idx="2">
                  <c:v>51</c:v>
                </c:pt>
                <c:pt idx="3">
                  <c:v>54</c:v>
                </c:pt>
                <c:pt idx="4">
                  <c:v>31</c:v>
                </c:pt>
                <c:pt idx="5">
                  <c:v>21</c:v>
                </c:pt>
                <c:pt idx="6">
                  <c:v>11</c:v>
                </c:pt>
                <c:pt idx="7">
                  <c:v>10</c:v>
                </c:pt>
                <c:pt idx="8">
                  <c:v>4</c:v>
                </c:pt>
                <c:pt idx="9">
                  <c:v>1</c:v>
                </c:pt>
                <c:pt idx="1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99-45CC-A616-918A98A9EF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2746624"/>
        <c:axId val="172748160"/>
      </c:barChart>
      <c:catAx>
        <c:axId val="1727466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4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LID4096"/>
          </a:p>
        </c:txPr>
        <c:crossAx val="172748160"/>
        <c:crosses val="autoZero"/>
        <c:auto val="1"/>
        <c:lblAlgn val="ctr"/>
        <c:lblOffset val="100"/>
        <c:noMultiLvlLbl val="0"/>
      </c:catAx>
      <c:valAx>
        <c:axId val="172748160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 of genotypes</a:t>
                </a:r>
              </a:p>
            </c:rich>
          </c:tx>
          <c:layout>
            <c:manualLayout>
              <c:xMode val="edge"/>
              <c:yMode val="edge"/>
              <c:x val="0"/>
              <c:y val="0.1926075249632886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LID4096"/>
          </a:p>
        </c:txPr>
        <c:crossAx val="172746624"/>
        <c:crosses val="autoZero"/>
        <c:crossBetween val="between"/>
      </c:valAx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TKW_C18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Frequency</c:v>
          </c:tx>
          <c:invertIfNegative val="0"/>
          <c:cat>
            <c:numRef>
              <c:f>TKW!$C$13:$C$19</c:f>
              <c:numCache>
                <c:formatCode>General</c:formatCode>
                <c:ptCount val="7"/>
                <c:pt idx="0">
                  <c:v>20</c:v>
                </c:pt>
                <c:pt idx="1">
                  <c:v>30</c:v>
                </c:pt>
                <c:pt idx="2">
                  <c:v>40</c:v>
                </c:pt>
                <c:pt idx="3">
                  <c:v>50</c:v>
                </c:pt>
                <c:pt idx="4">
                  <c:v>60</c:v>
                </c:pt>
                <c:pt idx="5">
                  <c:v>70</c:v>
                </c:pt>
              </c:numCache>
            </c:numRef>
          </c:cat>
          <c:val>
            <c:numRef>
              <c:f>TKW!$D$13:$D$19</c:f>
              <c:numCache>
                <c:formatCode>General</c:formatCode>
                <c:ptCount val="7"/>
                <c:pt idx="0">
                  <c:v>0</c:v>
                </c:pt>
                <c:pt idx="1">
                  <c:v>17</c:v>
                </c:pt>
                <c:pt idx="2">
                  <c:v>47</c:v>
                </c:pt>
                <c:pt idx="3">
                  <c:v>88</c:v>
                </c:pt>
                <c:pt idx="4">
                  <c:v>39</c:v>
                </c:pt>
                <c:pt idx="5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06D-4EEA-B137-1265F3A090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2868352"/>
        <c:axId val="172869888"/>
      </c:barChart>
      <c:catAx>
        <c:axId val="1728683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4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LID4096"/>
          </a:p>
        </c:txPr>
        <c:crossAx val="172869888"/>
        <c:crosses val="autoZero"/>
        <c:auto val="1"/>
        <c:lblAlgn val="ctr"/>
        <c:lblOffset val="100"/>
        <c:noMultiLvlLbl val="0"/>
      </c:catAx>
      <c:valAx>
        <c:axId val="172869888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>
                    <a:solidFill>
                      <a:schemeClr val="tx1"/>
                    </a:solidFill>
                  </a:defRPr>
                </a:pP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No. of genotypes</a:t>
                </a:r>
              </a:p>
            </c:rich>
          </c:tx>
          <c:layout>
            <c:manualLayout>
              <c:xMode val="edge"/>
              <c:yMode val="edge"/>
              <c:x val="0"/>
              <c:y val="0.2788323685674167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4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LID4096"/>
          </a:p>
        </c:txPr>
        <c:crossAx val="172868352"/>
        <c:crosses val="autoZero"/>
        <c:crossBetween val="between"/>
      </c:valAx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TKW_D18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Frequency</c:v>
          </c:tx>
          <c:invertIfNegative val="0"/>
          <c:cat>
            <c:numRef>
              <c:f>TKW!$J$13:$J$21</c:f>
              <c:numCache>
                <c:formatCode>General</c:formatCode>
                <c:ptCount val="9"/>
                <c:pt idx="0">
                  <c:v>20</c:v>
                </c:pt>
                <c:pt idx="1">
                  <c:v>30</c:v>
                </c:pt>
                <c:pt idx="2">
                  <c:v>40</c:v>
                </c:pt>
                <c:pt idx="3">
                  <c:v>50</c:v>
                </c:pt>
                <c:pt idx="4">
                  <c:v>60</c:v>
                </c:pt>
                <c:pt idx="5">
                  <c:v>70</c:v>
                </c:pt>
                <c:pt idx="6">
                  <c:v>80</c:v>
                </c:pt>
                <c:pt idx="7">
                  <c:v>90</c:v>
                </c:pt>
              </c:numCache>
            </c:numRef>
          </c:cat>
          <c:val>
            <c:numRef>
              <c:f>TKW!$K$13:$K$21</c:f>
              <c:numCache>
                <c:formatCode>General</c:formatCode>
                <c:ptCount val="9"/>
                <c:pt idx="0">
                  <c:v>0</c:v>
                </c:pt>
                <c:pt idx="1">
                  <c:v>12</c:v>
                </c:pt>
                <c:pt idx="2">
                  <c:v>57</c:v>
                </c:pt>
                <c:pt idx="3">
                  <c:v>79</c:v>
                </c:pt>
                <c:pt idx="4">
                  <c:v>39</c:v>
                </c:pt>
                <c:pt idx="5">
                  <c:v>9</c:v>
                </c:pt>
                <c:pt idx="6">
                  <c:v>0</c:v>
                </c:pt>
                <c:pt idx="7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446-46AF-8063-62DDAED2494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2882944"/>
        <c:axId val="172892928"/>
      </c:barChart>
      <c:catAx>
        <c:axId val="1728829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4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LID4096"/>
          </a:p>
        </c:txPr>
        <c:crossAx val="172892928"/>
        <c:crosses val="autoZero"/>
        <c:auto val="1"/>
        <c:lblAlgn val="ctr"/>
        <c:lblOffset val="100"/>
        <c:noMultiLvlLbl val="0"/>
      </c:catAx>
      <c:valAx>
        <c:axId val="172892928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 .f genotypes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4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LID4096"/>
          </a:p>
        </c:txPr>
        <c:crossAx val="172882944"/>
        <c:crosses val="autoZero"/>
        <c:crossBetween val="between"/>
      </c:valAx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TKW_C19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Frequency</c:v>
          </c:tx>
          <c:invertIfNegative val="0"/>
          <c:cat>
            <c:numRef>
              <c:f>TKW!$R$12:$R$19</c:f>
              <c:numCache>
                <c:formatCode>General</c:formatCode>
                <c:ptCount val="8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</c:numCache>
            </c:numRef>
          </c:cat>
          <c:val>
            <c:numRef>
              <c:f>TKW!$S$12:$S$19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10</c:v>
                </c:pt>
                <c:pt idx="3">
                  <c:v>54</c:v>
                </c:pt>
                <c:pt idx="4">
                  <c:v>84</c:v>
                </c:pt>
                <c:pt idx="5">
                  <c:v>39</c:v>
                </c:pt>
                <c:pt idx="6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B66-459F-8EFC-4BB792A268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2914176"/>
        <c:axId val="172915712"/>
      </c:barChart>
      <c:catAx>
        <c:axId val="1729141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4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LID4096"/>
          </a:p>
        </c:txPr>
        <c:crossAx val="172915712"/>
        <c:crosses val="autoZero"/>
        <c:auto val="1"/>
        <c:lblAlgn val="ctr"/>
        <c:lblOffset val="100"/>
        <c:noMultiLvlLbl val="0"/>
      </c:catAx>
      <c:valAx>
        <c:axId val="172915712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 .of genotypes</a:t>
                </a:r>
              </a:p>
            </c:rich>
          </c:tx>
          <c:layout>
            <c:manualLayout>
              <c:xMode val="edge"/>
              <c:yMode val="edge"/>
              <c:x val="0"/>
              <c:y val="0.2382560110424538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4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LID4096"/>
          </a:p>
        </c:txPr>
        <c:crossAx val="172914176"/>
        <c:crosses val="autoZero"/>
        <c:crossBetween val="between"/>
      </c:valAx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TKW_D19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Frequency</c:v>
          </c:tx>
          <c:invertIfNegative val="0"/>
          <c:cat>
            <c:numRef>
              <c:f>TKW!$Y$12:$Y$18</c:f>
              <c:numCache>
                <c:formatCode>General</c:formatCode>
                <c:ptCount val="7"/>
                <c:pt idx="0">
                  <c:v>20</c:v>
                </c:pt>
                <c:pt idx="1">
                  <c:v>30</c:v>
                </c:pt>
                <c:pt idx="2">
                  <c:v>40</c:v>
                </c:pt>
                <c:pt idx="3">
                  <c:v>50</c:v>
                </c:pt>
                <c:pt idx="4">
                  <c:v>60</c:v>
                </c:pt>
                <c:pt idx="5">
                  <c:v>70</c:v>
                </c:pt>
              </c:numCache>
            </c:numRef>
          </c:cat>
          <c:val>
            <c:numRef>
              <c:f>TKW!$Z$12:$Z$18</c:f>
              <c:numCache>
                <c:formatCode>General</c:formatCode>
                <c:ptCount val="7"/>
                <c:pt idx="0">
                  <c:v>0</c:v>
                </c:pt>
                <c:pt idx="1">
                  <c:v>11</c:v>
                </c:pt>
                <c:pt idx="2">
                  <c:v>60</c:v>
                </c:pt>
                <c:pt idx="3">
                  <c:v>90</c:v>
                </c:pt>
                <c:pt idx="4">
                  <c:v>32</c:v>
                </c:pt>
                <c:pt idx="5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AC-429F-AA2F-C991444379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3223936"/>
        <c:axId val="173225472"/>
      </c:barChart>
      <c:catAx>
        <c:axId val="1732239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4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LID4096"/>
          </a:p>
        </c:txPr>
        <c:crossAx val="173225472"/>
        <c:crosses val="autoZero"/>
        <c:auto val="1"/>
        <c:lblAlgn val="ctr"/>
        <c:lblOffset val="100"/>
        <c:noMultiLvlLbl val="0"/>
      </c:catAx>
      <c:valAx>
        <c:axId val="173225472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 of genotypes</a:t>
                </a:r>
              </a:p>
            </c:rich>
          </c:tx>
          <c:layout>
            <c:manualLayout>
              <c:xMode val="edge"/>
              <c:yMode val="edge"/>
              <c:x val="0"/>
              <c:y val="0.2177891160436686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4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LID4096"/>
          </a:p>
        </c:txPr>
        <c:crossAx val="173223936"/>
        <c:crosses val="autoZero"/>
        <c:crossBetween val="between"/>
      </c:valAx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SPL_D18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Frequency</c:v>
          </c:tx>
          <c:invertIfNegative val="0"/>
          <c:cat>
            <c:numRef>
              <c:f>SPL!$J$11:$J$18</c:f>
              <c:numCache>
                <c:formatCode>General</c:formatCode>
                <c:ptCount val="8"/>
                <c:pt idx="0">
                  <c:v>3</c:v>
                </c:pt>
                <c:pt idx="1">
                  <c:v>6</c:v>
                </c:pt>
                <c:pt idx="2">
                  <c:v>9</c:v>
                </c:pt>
                <c:pt idx="3">
                  <c:v>12</c:v>
                </c:pt>
                <c:pt idx="4">
                  <c:v>15</c:v>
                </c:pt>
                <c:pt idx="5">
                  <c:v>18</c:v>
                </c:pt>
                <c:pt idx="6">
                  <c:v>21</c:v>
                </c:pt>
              </c:numCache>
            </c:numRef>
          </c:cat>
          <c:val>
            <c:numRef>
              <c:f>SPL!$K$11:$K$18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33</c:v>
                </c:pt>
                <c:pt idx="3">
                  <c:v>77</c:v>
                </c:pt>
                <c:pt idx="4">
                  <c:v>77</c:v>
                </c:pt>
                <c:pt idx="5">
                  <c:v>8</c:v>
                </c:pt>
                <c:pt idx="6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FA7-42B9-88E5-06F4490724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9325568"/>
        <c:axId val="179327360"/>
      </c:barChart>
      <c:catAx>
        <c:axId val="1793255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4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LID4096"/>
          </a:p>
        </c:txPr>
        <c:crossAx val="179327360"/>
        <c:crosses val="autoZero"/>
        <c:auto val="1"/>
        <c:lblAlgn val="ctr"/>
        <c:lblOffset val="100"/>
        <c:noMultiLvlLbl val="0"/>
      </c:catAx>
      <c:valAx>
        <c:axId val="179327360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 of genotypes 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4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LID4096"/>
          </a:p>
        </c:txPr>
        <c:crossAx val="179325568"/>
        <c:crosses val="autoZero"/>
        <c:crossBetween val="between"/>
      </c:valAx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SPL_C19</a:t>
            </a:r>
          </a:p>
        </c:rich>
      </c:tx>
      <c:layout>
        <c:manualLayout>
          <c:xMode val="edge"/>
          <c:yMode val="edge"/>
          <c:x val="0.38928440264612496"/>
          <c:y val="7.6570576064627444E-2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Frequency</c:v>
          </c:tx>
          <c:invertIfNegative val="0"/>
          <c:cat>
            <c:numRef>
              <c:f>SPL!$Q$13:$Q$22</c:f>
              <c:numCache>
                <c:formatCode>General</c:formatCode>
                <c:ptCount val="10"/>
                <c:pt idx="0">
                  <c:v>3</c:v>
                </c:pt>
                <c:pt idx="1">
                  <c:v>6</c:v>
                </c:pt>
                <c:pt idx="2">
                  <c:v>9</c:v>
                </c:pt>
                <c:pt idx="3">
                  <c:v>12</c:v>
                </c:pt>
                <c:pt idx="4">
                  <c:v>15</c:v>
                </c:pt>
                <c:pt idx="5">
                  <c:v>18</c:v>
                </c:pt>
                <c:pt idx="6">
                  <c:v>21</c:v>
                </c:pt>
                <c:pt idx="7">
                  <c:v>24</c:v>
                </c:pt>
                <c:pt idx="8">
                  <c:v>27</c:v>
                </c:pt>
              </c:numCache>
            </c:numRef>
          </c:cat>
          <c:val>
            <c:numRef>
              <c:f>SPL!$R$13:$R$22</c:f>
              <c:numCache>
                <c:formatCode>General</c:formatCode>
                <c:ptCount val="10"/>
                <c:pt idx="0">
                  <c:v>0</c:v>
                </c:pt>
                <c:pt idx="1">
                  <c:v>1</c:v>
                </c:pt>
                <c:pt idx="2">
                  <c:v>22</c:v>
                </c:pt>
                <c:pt idx="3">
                  <c:v>56</c:v>
                </c:pt>
                <c:pt idx="4">
                  <c:v>86</c:v>
                </c:pt>
                <c:pt idx="5">
                  <c:v>26</c:v>
                </c:pt>
                <c:pt idx="6">
                  <c:v>4</c:v>
                </c:pt>
                <c:pt idx="7">
                  <c:v>0</c:v>
                </c:pt>
                <c:pt idx="8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DB9-4DE1-B5CD-B05FEABDC1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9360896"/>
        <c:axId val="179362432"/>
      </c:barChart>
      <c:catAx>
        <c:axId val="1793608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solidFill>
            <a:schemeClr val="bg1"/>
          </a:solidFill>
          <a:ln>
            <a:solidFill>
              <a:schemeClr val="tx1"/>
            </a:solidFill>
          </a:ln>
        </c:spPr>
        <c:txPr>
          <a:bodyPr/>
          <a:lstStyle/>
          <a:p>
            <a:pPr>
              <a:defRPr sz="14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LID4096"/>
          </a:p>
        </c:txPr>
        <c:crossAx val="179362432"/>
        <c:crosses val="autoZero"/>
        <c:auto val="1"/>
        <c:lblAlgn val="ctr"/>
        <c:lblOffset val="100"/>
        <c:noMultiLvlLbl val="0"/>
      </c:catAx>
      <c:valAx>
        <c:axId val="179362432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 .of genotypes 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4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LID4096"/>
          </a:p>
        </c:txPr>
        <c:crossAx val="179360896"/>
        <c:crosses val="autoZero"/>
        <c:crossBetween val="between"/>
      </c:valAx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SPL_D19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847198954201428"/>
          <c:y val="0.20489559904924742"/>
          <c:w val="0.77822831398643377"/>
          <c:h val="0.66456065802123987"/>
        </c:manualLayout>
      </c:layout>
      <c:barChart>
        <c:barDir val="col"/>
        <c:grouping val="clustered"/>
        <c:varyColors val="0"/>
        <c:ser>
          <c:idx val="0"/>
          <c:order val="0"/>
          <c:tx>
            <c:v>Frequency</c:v>
          </c:tx>
          <c:invertIfNegative val="0"/>
          <c:cat>
            <c:numRef>
              <c:f>SPL!$X$12:$X$20</c:f>
              <c:numCache>
                <c:formatCode>General</c:formatCode>
                <c:ptCount val="9"/>
                <c:pt idx="0">
                  <c:v>3</c:v>
                </c:pt>
                <c:pt idx="1">
                  <c:v>6</c:v>
                </c:pt>
                <c:pt idx="2">
                  <c:v>9</c:v>
                </c:pt>
                <c:pt idx="3">
                  <c:v>12</c:v>
                </c:pt>
                <c:pt idx="4">
                  <c:v>15</c:v>
                </c:pt>
                <c:pt idx="5">
                  <c:v>18</c:v>
                </c:pt>
                <c:pt idx="6">
                  <c:v>21</c:v>
                </c:pt>
                <c:pt idx="7">
                  <c:v>24</c:v>
                </c:pt>
              </c:numCache>
            </c:numRef>
          </c:cat>
          <c:val>
            <c:numRef>
              <c:f>SPL!$Y$12:$Y$20</c:f>
              <c:numCache>
                <c:formatCode>General</c:formatCode>
                <c:ptCount val="9"/>
                <c:pt idx="0">
                  <c:v>0</c:v>
                </c:pt>
                <c:pt idx="1">
                  <c:v>2</c:v>
                </c:pt>
                <c:pt idx="2">
                  <c:v>30</c:v>
                </c:pt>
                <c:pt idx="3">
                  <c:v>83</c:v>
                </c:pt>
                <c:pt idx="4">
                  <c:v>73</c:v>
                </c:pt>
                <c:pt idx="5">
                  <c:v>6</c:v>
                </c:pt>
                <c:pt idx="6">
                  <c:v>2</c:v>
                </c:pt>
                <c:pt idx="7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D8C-4684-8597-075EFBDCD2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9387776"/>
        <c:axId val="179393664"/>
      </c:barChart>
      <c:catAx>
        <c:axId val="1793877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4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LID4096"/>
          </a:p>
        </c:txPr>
        <c:crossAx val="179393664"/>
        <c:crosses val="autoZero"/>
        <c:auto val="1"/>
        <c:lblAlgn val="ctr"/>
        <c:lblOffset val="100"/>
        <c:noMultiLvlLbl val="0"/>
      </c:catAx>
      <c:valAx>
        <c:axId val="179393664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 of genotypes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4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LID4096"/>
          </a:p>
        </c:txPr>
        <c:crossAx val="179387776"/>
        <c:crosses val="autoZero"/>
        <c:crossBetween val="between"/>
      </c:valAx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NSPS_C18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Frequency</c:v>
          </c:tx>
          <c:invertIfNegative val="0"/>
          <c:cat>
            <c:numRef>
              <c:f>NSPS!$C$8:$C$13</c:f>
              <c:numCache>
                <c:formatCode>General</c:formatCode>
                <c:ptCount val="6"/>
                <c:pt idx="0">
                  <c:v>15</c:v>
                </c:pt>
                <c:pt idx="1">
                  <c:v>20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</c:numCache>
            </c:numRef>
          </c:cat>
          <c:val>
            <c:numRef>
              <c:f>NSPS!$D$8:$D$13</c:f>
              <c:numCache>
                <c:formatCode>General</c:formatCode>
                <c:ptCount val="6"/>
                <c:pt idx="0">
                  <c:v>0</c:v>
                </c:pt>
                <c:pt idx="1">
                  <c:v>2</c:v>
                </c:pt>
                <c:pt idx="2">
                  <c:v>68</c:v>
                </c:pt>
                <c:pt idx="3">
                  <c:v>123</c:v>
                </c:pt>
                <c:pt idx="4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8AE-4672-A826-FD2E8FCD10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2519424"/>
        <c:axId val="172520960"/>
      </c:barChart>
      <c:catAx>
        <c:axId val="1725194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4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LID4096"/>
          </a:p>
        </c:txPr>
        <c:crossAx val="172520960"/>
        <c:crosses val="autoZero"/>
        <c:auto val="1"/>
        <c:lblAlgn val="ctr"/>
        <c:lblOffset val="100"/>
        <c:noMultiLvlLbl val="0"/>
      </c:catAx>
      <c:valAx>
        <c:axId val="172520960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No. of genotypes</a:t>
                </a:r>
              </a:p>
            </c:rich>
          </c:tx>
          <c:layout>
            <c:manualLayout>
              <c:xMode val="edge"/>
              <c:yMode val="edge"/>
              <c:x val="1.1389835817296256E-4"/>
              <c:y val="0.2468584785495452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4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LID4096"/>
          </a:p>
        </c:txPr>
        <c:crossAx val="172519424"/>
        <c:crosses val="autoZero"/>
        <c:crossBetween val="between"/>
      </c:valAx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NSPS_D18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Frequency</c:v>
          </c:tx>
          <c:invertIfNegative val="0"/>
          <c:cat>
            <c:numRef>
              <c:f>NSPS!$J$10:$J$15</c:f>
              <c:numCache>
                <c:formatCode>General</c:formatCode>
                <c:ptCount val="6"/>
                <c:pt idx="0">
                  <c:v>15</c:v>
                </c:pt>
                <c:pt idx="1">
                  <c:v>20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</c:numCache>
            </c:numRef>
          </c:cat>
          <c:val>
            <c:numRef>
              <c:f>NSPS!$K$10:$K$15</c:f>
              <c:numCache>
                <c:formatCode>General</c:formatCode>
                <c:ptCount val="6"/>
                <c:pt idx="0">
                  <c:v>0</c:v>
                </c:pt>
                <c:pt idx="1">
                  <c:v>3</c:v>
                </c:pt>
                <c:pt idx="2">
                  <c:v>122</c:v>
                </c:pt>
                <c:pt idx="3">
                  <c:v>71</c:v>
                </c:pt>
                <c:pt idx="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DD1-4887-AED8-CA82AC380B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2546304"/>
        <c:axId val="172548096"/>
      </c:barChart>
      <c:catAx>
        <c:axId val="1725463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4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LID4096"/>
          </a:p>
        </c:txPr>
        <c:crossAx val="172548096"/>
        <c:crosses val="autoZero"/>
        <c:auto val="1"/>
        <c:lblAlgn val="ctr"/>
        <c:lblOffset val="100"/>
        <c:noMultiLvlLbl val="0"/>
      </c:catAx>
      <c:valAx>
        <c:axId val="172548096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No. of  genotypes</a:t>
                </a:r>
              </a:p>
            </c:rich>
          </c:tx>
          <c:layout>
            <c:manualLayout>
              <c:xMode val="edge"/>
              <c:yMode val="edge"/>
              <c:x val="0"/>
              <c:y val="0.18187177061349247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4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LID4096"/>
          </a:p>
        </c:txPr>
        <c:crossAx val="172546304"/>
        <c:crosses val="autoZero"/>
        <c:crossBetween val="between"/>
      </c:valAx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NSPS_C19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Frequency</c:v>
          </c:tx>
          <c:invertIfNegative val="0"/>
          <c:cat>
            <c:numRef>
              <c:f>NSPS!$Q$10:$Q$15</c:f>
              <c:numCache>
                <c:formatCode>General</c:formatCode>
                <c:ptCount val="6"/>
                <c:pt idx="0">
                  <c:v>15</c:v>
                </c:pt>
                <c:pt idx="1">
                  <c:v>20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</c:numCache>
            </c:numRef>
          </c:cat>
          <c:val>
            <c:numRef>
              <c:f>NSPS!$R$10:$R$15</c:f>
              <c:numCache>
                <c:formatCode>General</c:formatCode>
                <c:ptCount val="6"/>
                <c:pt idx="0">
                  <c:v>0</c:v>
                </c:pt>
                <c:pt idx="1">
                  <c:v>3</c:v>
                </c:pt>
                <c:pt idx="2">
                  <c:v>80</c:v>
                </c:pt>
                <c:pt idx="3">
                  <c:v>105</c:v>
                </c:pt>
                <c:pt idx="4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F3B-48D0-9961-5F56C38CFB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2586496"/>
        <c:axId val="172588032"/>
      </c:barChart>
      <c:catAx>
        <c:axId val="1725864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4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LID4096"/>
          </a:p>
        </c:txPr>
        <c:crossAx val="172588032"/>
        <c:crosses val="autoZero"/>
        <c:auto val="1"/>
        <c:lblAlgn val="ctr"/>
        <c:lblOffset val="100"/>
        <c:noMultiLvlLbl val="0"/>
      </c:catAx>
      <c:valAx>
        <c:axId val="172588032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 of genotypes</a:t>
                </a:r>
              </a:p>
            </c:rich>
          </c:tx>
          <c:layout>
            <c:manualLayout>
              <c:xMode val="edge"/>
              <c:yMode val="edge"/>
              <c:x val="1.0416666666666666E-2"/>
              <c:y val="0.281816213786980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4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LID4096"/>
          </a:p>
        </c:txPr>
        <c:crossAx val="172586496"/>
        <c:crosses val="autoZero"/>
        <c:crossBetween val="between"/>
      </c:valAx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NSPS_D19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Frequency</c:v>
          </c:tx>
          <c:invertIfNegative val="0"/>
          <c:cat>
            <c:numRef>
              <c:f>NSPS!$X$10:$X$15</c:f>
              <c:numCache>
                <c:formatCode>General</c:formatCode>
                <c:ptCount val="6"/>
                <c:pt idx="0">
                  <c:v>15</c:v>
                </c:pt>
                <c:pt idx="1">
                  <c:v>20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</c:numCache>
            </c:numRef>
          </c:cat>
          <c:val>
            <c:numRef>
              <c:f>NSPS!$Y$10:$Y$15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99</c:v>
                </c:pt>
                <c:pt idx="3">
                  <c:v>94</c:v>
                </c:pt>
                <c:pt idx="4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38B-4E1F-B8CE-D5D6F4F5249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2621824"/>
        <c:axId val="172623360"/>
      </c:barChart>
      <c:catAx>
        <c:axId val="1726218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4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LID4096"/>
          </a:p>
        </c:txPr>
        <c:crossAx val="172623360"/>
        <c:crosses val="autoZero"/>
        <c:auto val="1"/>
        <c:lblAlgn val="ctr"/>
        <c:lblOffset val="100"/>
        <c:noMultiLvlLbl val="0"/>
      </c:catAx>
      <c:valAx>
        <c:axId val="172623360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>
                    <a:solidFill>
                      <a:schemeClr val="tx1"/>
                    </a:solidFill>
                  </a:defRPr>
                </a:pP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No. of genotypes</a:t>
                </a:r>
              </a:p>
            </c:rich>
          </c:tx>
          <c:layout>
            <c:manualLayout>
              <c:xMode val="edge"/>
              <c:yMode val="edge"/>
              <c:x val="1.0136256831996732E-2"/>
              <c:y val="0.29384119460871294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4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LID4096"/>
          </a:p>
        </c:txPr>
        <c:crossAx val="172621824"/>
        <c:crosses val="autoZero"/>
        <c:crossBetween val="between"/>
      </c:valAx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GNPS_C18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8393223256204763"/>
          <c:y val="0.14555822700767643"/>
          <c:w val="0.78224022591083142"/>
          <c:h val="0.68868671203195631"/>
        </c:manualLayout>
      </c:layout>
      <c:barChart>
        <c:barDir val="col"/>
        <c:grouping val="clustered"/>
        <c:varyColors val="0"/>
        <c:ser>
          <c:idx val="0"/>
          <c:order val="0"/>
          <c:tx>
            <c:v>Frequency</c:v>
          </c:tx>
          <c:invertIfNegative val="0"/>
          <c:cat>
            <c:numRef>
              <c:f>GNPS!$C$18:$C$32</c:f>
              <c:numCache>
                <c:formatCode>General</c:formatCode>
                <c:ptCount val="15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</c:numCache>
            </c:numRef>
          </c:cat>
          <c:val>
            <c:numRef>
              <c:f>GNPS!$D$18:$D$32</c:f>
              <c:numCache>
                <c:formatCode>General</c:formatCode>
                <c:ptCount val="15"/>
                <c:pt idx="0">
                  <c:v>0</c:v>
                </c:pt>
                <c:pt idx="1">
                  <c:v>0</c:v>
                </c:pt>
                <c:pt idx="2">
                  <c:v>6</c:v>
                </c:pt>
                <c:pt idx="3">
                  <c:v>9</c:v>
                </c:pt>
                <c:pt idx="4">
                  <c:v>39</c:v>
                </c:pt>
                <c:pt idx="5">
                  <c:v>51</c:v>
                </c:pt>
                <c:pt idx="6">
                  <c:v>32</c:v>
                </c:pt>
                <c:pt idx="7">
                  <c:v>22</c:v>
                </c:pt>
                <c:pt idx="8">
                  <c:v>17</c:v>
                </c:pt>
                <c:pt idx="9">
                  <c:v>11</c:v>
                </c:pt>
                <c:pt idx="10">
                  <c:v>6</c:v>
                </c:pt>
                <c:pt idx="11">
                  <c:v>1</c:v>
                </c:pt>
                <c:pt idx="12">
                  <c:v>2</c:v>
                </c:pt>
                <c:pt idx="1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433-431F-BF2E-23DFEED57D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2644992"/>
        <c:axId val="172659072"/>
      </c:barChart>
      <c:catAx>
        <c:axId val="1726449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LID4096"/>
          </a:p>
        </c:txPr>
        <c:crossAx val="172659072"/>
        <c:crosses val="autoZero"/>
        <c:auto val="1"/>
        <c:lblAlgn val="ctr"/>
        <c:lblOffset val="100"/>
        <c:noMultiLvlLbl val="0"/>
      </c:catAx>
      <c:valAx>
        <c:axId val="172659072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 of genotypes</a:t>
                </a:r>
              </a:p>
            </c:rich>
          </c:tx>
          <c:layout>
            <c:manualLayout>
              <c:xMode val="edge"/>
              <c:yMode val="edge"/>
              <c:x val="0"/>
              <c:y val="0.2574896820324155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4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LID4096"/>
          </a:p>
        </c:txPr>
        <c:crossAx val="172644992"/>
        <c:crosses val="autoZero"/>
        <c:crossBetween val="between"/>
      </c:valAx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81A7D-3E21-57D0-90A1-66FFF9FDC9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2B13AD-231C-B8A1-1DA2-4D1D69C02F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0FCA79-516F-C5BB-5E70-2C986D3C9E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93194-3FBA-4B89-AC47-C3A69D5AA336}" type="datetimeFigureOut">
              <a:rPr lang="en-US" smtClean="0"/>
              <a:t>5/18/2023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FAFFF2-318C-BFE1-B0EF-388A316A46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BB7733-5DED-C342-1306-5C9280F7F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F37ED-F493-43CF-B6E8-6EB341CD1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196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4F4C35-BB68-1594-E80B-04C04CA4A4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7930BB-192F-72A1-6F1E-7181AE49CF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DDDC33-80C8-F25C-5B52-B07EF9378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93194-3FBA-4B89-AC47-C3A69D5AA336}" type="datetimeFigureOut">
              <a:rPr lang="en-US" smtClean="0"/>
              <a:t>5/18/2023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8AB4CA-BDC9-8562-954A-CD27171644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EDE97D-1B25-D268-2F5D-EAF52B339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F37ED-F493-43CF-B6E8-6EB341CD1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68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ED1D1A7-A202-B4DB-FAFE-C96D17DE8B2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2B5700-9033-0BFA-787E-D358C14FAB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427449-AD2B-47B4-54F7-559A773828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93194-3FBA-4B89-AC47-C3A69D5AA336}" type="datetimeFigureOut">
              <a:rPr lang="en-US" smtClean="0"/>
              <a:t>5/18/2023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C8C106-16E5-3B5D-CC26-6161B7E1B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406A2C-2CC2-188F-05D1-3BCD023AD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F37ED-F493-43CF-B6E8-6EB341CD1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097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2D8DD5-5346-C9B6-CA1A-FAF5DD913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055B65-E311-DB3C-7D5A-5817D680A8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C1F0C1-B0F3-8F24-B55E-E56620848A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93194-3FBA-4B89-AC47-C3A69D5AA336}" type="datetimeFigureOut">
              <a:rPr lang="en-US" smtClean="0"/>
              <a:t>5/18/2023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39306C-09FD-FA4A-8426-FC15096386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B76EAD-6DC5-9130-1CC1-53C90375D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F37ED-F493-43CF-B6E8-6EB341CD1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42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6F3FA1-A226-2126-08DE-93B1AE9E6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3CF701-BDF1-BA0A-FB5E-1F00F54146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E49B90-D2B6-6C57-CEDB-60A0C804C1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93194-3FBA-4B89-AC47-C3A69D5AA336}" type="datetimeFigureOut">
              <a:rPr lang="en-US" smtClean="0"/>
              <a:t>5/18/2023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0C261D-8296-70E3-DA2B-CF925BB6B0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D5A938-BC9E-7FA6-75B4-3F9038AAD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F37ED-F493-43CF-B6E8-6EB341CD1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648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1B78A-105A-7C3A-9CFD-E56514A0A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B15943-2012-D637-FDDC-2634CD7E72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C5310D-DE2C-056A-E8B3-49DC21539B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ABB35B-5258-71F8-FB6A-C3BCBF559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93194-3FBA-4B89-AC47-C3A69D5AA336}" type="datetimeFigureOut">
              <a:rPr lang="en-US" smtClean="0"/>
              <a:t>5/18/2023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73921C-1D8D-54D6-96F3-AA67EEB0B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DD7DFC-D559-B6CE-3E7F-39FBB2D9D4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F37ED-F493-43CF-B6E8-6EB341CD1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1816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ED011A-0E6A-4A5B-2006-F4A56223FE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7348B0-C34A-83CE-BED0-C2A2661D5D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518E84-D4F0-6082-A1D1-038E953ADA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84087B4-5164-ED30-9FCE-B8B131D254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FC7DB65-F599-D84B-DE4B-9B4F53B393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ECE268-098B-1E9A-DE77-FC21E62F52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93194-3FBA-4B89-AC47-C3A69D5AA336}" type="datetimeFigureOut">
              <a:rPr lang="en-US" smtClean="0"/>
              <a:t>5/18/2023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66B4B5-171D-DD8A-382F-ABCDB54BF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EEEFC6C-32E0-509E-92B1-86F126A52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F37ED-F493-43CF-B6E8-6EB341CD1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594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08BBD9-96D7-A81B-CF89-3373E39DA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BA59B0-6133-3434-EA88-CD6F71BAC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93194-3FBA-4B89-AC47-C3A69D5AA336}" type="datetimeFigureOut">
              <a:rPr lang="en-US" smtClean="0"/>
              <a:t>5/18/2023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E46FED-4BD8-5664-F802-E48E4E221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F29054-589E-2C2C-DDB7-AE685DD6F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F37ED-F493-43CF-B6E8-6EB341CD1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500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97FB580-1877-08D8-A8DE-500708936C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93194-3FBA-4B89-AC47-C3A69D5AA336}" type="datetimeFigureOut">
              <a:rPr lang="en-US" smtClean="0"/>
              <a:t>5/18/2023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862C33F-4240-AE7E-F89B-4BC6A2AA07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E84D51-459C-8092-7C30-D5149D34B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F37ED-F493-43CF-B6E8-6EB341CD1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340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079C98-6446-F188-6C6E-75247E558C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4AD7F8-6EC9-8119-EB48-EBE7CA3AB8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B4D626-D789-B72F-34E3-C2D918D329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9D7A37-9EB0-A6EF-11F9-ED071D5A0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93194-3FBA-4B89-AC47-C3A69D5AA336}" type="datetimeFigureOut">
              <a:rPr lang="en-US" smtClean="0"/>
              <a:t>5/18/2023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6FA2E5-8355-5E63-B7DC-649977F04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ACDECA-BA8D-F92C-0C36-7B07EF9C0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F37ED-F493-43CF-B6E8-6EB341CD1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289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02451A-8B4F-DE29-C8A1-96F8B8F24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D0DE0D-BDCA-CBF9-79B0-D426DE3091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AD9550-53DD-7CB6-5910-42E03BE428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A42693-CEF9-5611-66CA-CF5AD66C82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93194-3FBA-4B89-AC47-C3A69D5AA336}" type="datetimeFigureOut">
              <a:rPr lang="en-US" smtClean="0"/>
              <a:t>5/18/2023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68DA6A-45CD-6143-2FAC-8BCC0FD828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1627B3-0C41-459D-7127-B36AA0A44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F37ED-F493-43CF-B6E8-6EB341CD1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448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E429F8F-F5C9-0D23-FCDA-A27A89DF01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637EEB-30DB-03EC-157B-51C3F8711B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3ABAF0-0F15-BC1B-7D91-52C018E351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393194-3FBA-4B89-AC47-C3A69D5AA336}" type="datetimeFigureOut">
              <a:rPr lang="en-US" smtClean="0"/>
              <a:t>5/18/2023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B32826-FB42-3F65-E30E-C37B838B2C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37CE9B-6596-4A41-FA19-2517F3582F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7F37ED-F493-43CF-B6E8-6EB341CD1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541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12.xml"/><Relationship Id="rId4" Type="http://schemas.openxmlformats.org/officeDocument/2006/relationships/chart" Target="../charts/char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16.xml"/><Relationship Id="rId4" Type="http://schemas.openxmlformats.org/officeDocument/2006/relationships/chart" Target="../charts/char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9DAAE5DA-6DA0-7969-F8DA-8A0ADE80992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2030039"/>
              </p:ext>
            </p:extLst>
          </p:nvPr>
        </p:nvGraphicFramePr>
        <p:xfrm>
          <a:off x="827298" y="832439"/>
          <a:ext cx="4113670" cy="28638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52D77AD7-0E19-0598-BE61-76BFCA89F13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9462792"/>
              </p:ext>
            </p:extLst>
          </p:nvPr>
        </p:nvGraphicFramePr>
        <p:xfrm>
          <a:off x="827298" y="3858773"/>
          <a:ext cx="4236315" cy="27552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1D975149-1A3D-D75F-34F7-E7ED7E9558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1977332"/>
              </p:ext>
            </p:extLst>
          </p:nvPr>
        </p:nvGraphicFramePr>
        <p:xfrm>
          <a:off x="6349818" y="669944"/>
          <a:ext cx="4302140" cy="29854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3D279C9C-5975-E98B-5D32-1227EB69E55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5931548"/>
              </p:ext>
            </p:extLst>
          </p:nvPr>
        </p:nvGraphicFramePr>
        <p:xfrm>
          <a:off x="6472463" y="3655425"/>
          <a:ext cx="4462561" cy="27552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CD202763-DC3D-7502-E4A0-EE6A4653BF5E}"/>
              </a:ext>
            </a:extLst>
          </p:cNvPr>
          <p:cNvSpPr txBox="1"/>
          <p:nvPr/>
        </p:nvSpPr>
        <p:spPr>
          <a:xfrm>
            <a:off x="0" y="-37942"/>
            <a:ext cx="1219200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Supplementary Figure S1: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Genetic variation among genotypes in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spike-related traits under both conditions (control and drought) in two seasons (1918 and 1918), </a:t>
            </a:r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Spike length </a:t>
            </a:r>
            <a:r>
              <a:rPr lang="en-US" sz="2000" dirty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(SL).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6845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21B6DDF0-B017-0323-5E55-4B9372AFA0F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85734"/>
              </p:ext>
            </p:extLst>
          </p:nvPr>
        </p:nvGraphicFramePr>
        <p:xfrm>
          <a:off x="381563" y="801858"/>
          <a:ext cx="4495236" cy="30280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13FBCA0A-07BB-59A7-2148-7DAED6CD6AC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3714885"/>
              </p:ext>
            </p:extLst>
          </p:nvPr>
        </p:nvGraphicFramePr>
        <p:xfrm>
          <a:off x="381563" y="4051150"/>
          <a:ext cx="4495236" cy="2806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5789EA1A-BCF2-996D-9199-CBEC6177C5A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24588610"/>
              </p:ext>
            </p:extLst>
          </p:nvPr>
        </p:nvGraphicFramePr>
        <p:xfrm>
          <a:off x="5919537" y="801858"/>
          <a:ext cx="4876800" cy="2919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B19B2FAB-057E-C68A-18D3-0FA0DEC204B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3838232"/>
              </p:ext>
            </p:extLst>
          </p:nvPr>
        </p:nvGraphicFramePr>
        <p:xfrm>
          <a:off x="5919537" y="3721250"/>
          <a:ext cx="5011712" cy="30280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28A5081E-6370-8958-CD54-895045D0843C}"/>
              </a:ext>
            </a:extLst>
          </p:cNvPr>
          <p:cNvSpPr txBox="1"/>
          <p:nvPr/>
        </p:nvSpPr>
        <p:spPr>
          <a:xfrm>
            <a:off x="0" y="-37942"/>
            <a:ext cx="12192001" cy="9848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Supplementary Figure S2: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Genetic variation among genotypes in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spike-related traits under both conditions (control and drought) in two seasons (1918 and 1918), </a:t>
            </a:r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number of </a:t>
            </a:r>
            <a:r>
              <a:rPr lang="en-US" sz="1800" dirty="0" err="1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spikelets</a:t>
            </a:r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per spike, (NSPS). </a:t>
            </a:r>
            <a:endParaRPr lang="en-US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44853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16458F55-71EC-ED49-439A-C112D96105A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63175410"/>
              </p:ext>
            </p:extLst>
          </p:nvPr>
        </p:nvGraphicFramePr>
        <p:xfrm>
          <a:off x="802105" y="908938"/>
          <a:ext cx="4331368" cy="29512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D2B9EEB7-92D9-289A-2D04-19007CC6581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62855501"/>
              </p:ext>
            </p:extLst>
          </p:nvPr>
        </p:nvGraphicFramePr>
        <p:xfrm>
          <a:off x="802105" y="3860223"/>
          <a:ext cx="4331369" cy="29512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E49165C9-1787-567E-8432-2A7C0BC33D6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3408784"/>
              </p:ext>
            </p:extLst>
          </p:nvPr>
        </p:nvGraphicFramePr>
        <p:xfrm>
          <a:off x="6481010" y="908939"/>
          <a:ext cx="4797083" cy="2738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F89C6348-8AA6-3FBD-CB86-F0867A5B4EF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3004848"/>
              </p:ext>
            </p:extLst>
          </p:nvPr>
        </p:nvGraphicFramePr>
        <p:xfrm>
          <a:off x="6592812" y="3995109"/>
          <a:ext cx="4797083" cy="27385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40EDB57-A0FE-94C0-B3DD-7A360EEE25ED}"/>
              </a:ext>
            </a:extLst>
          </p:cNvPr>
          <p:cNvSpPr txBox="1"/>
          <p:nvPr/>
        </p:nvSpPr>
        <p:spPr>
          <a:xfrm>
            <a:off x="0" y="-37942"/>
            <a:ext cx="12192001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Supplementary Figure S3: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Genetic variation among genotypes in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spike-related traits under both conditions (control and drought) in two seasons (1918 and 1918), </a:t>
            </a:r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grain number </a:t>
            </a:r>
            <a:r>
              <a:rPr lang="en-US" dirty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per spike (GNPS).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5009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74AC6BF3-CAF9-A4BF-284F-1B7C38A987B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16285265"/>
              </p:ext>
            </p:extLst>
          </p:nvPr>
        </p:nvGraphicFramePr>
        <p:xfrm>
          <a:off x="712183" y="980036"/>
          <a:ext cx="4417255" cy="2707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1475587B-0269-F66D-C9DA-A7A9962666B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3642474"/>
              </p:ext>
            </p:extLst>
          </p:nvPr>
        </p:nvGraphicFramePr>
        <p:xfrm>
          <a:off x="712183" y="4028645"/>
          <a:ext cx="4417253" cy="28293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EA543686-6084-0670-ACA1-84B6E658449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45563112"/>
              </p:ext>
            </p:extLst>
          </p:nvPr>
        </p:nvGraphicFramePr>
        <p:xfrm>
          <a:off x="6266677" y="808650"/>
          <a:ext cx="4441261" cy="2707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1CAB7632-D6EC-EB7D-83D3-FDDE3E2C9EB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5049676"/>
              </p:ext>
            </p:extLst>
          </p:nvPr>
        </p:nvGraphicFramePr>
        <p:xfrm>
          <a:off x="6443142" y="4263102"/>
          <a:ext cx="4417253" cy="25948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59628DB9-E376-89D5-3003-CBED47C9CC16}"/>
              </a:ext>
            </a:extLst>
          </p:cNvPr>
          <p:cNvSpPr txBox="1"/>
          <p:nvPr/>
        </p:nvSpPr>
        <p:spPr>
          <a:xfrm>
            <a:off x="0" y="-37942"/>
            <a:ext cx="12192001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Supplementary Figure S4: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Genetic variation among genotypes in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spike-related traits under both conditions (control and drought) in two seasons (1918 and 1918), </a:t>
            </a:r>
            <a:r>
              <a:rPr lang="en-US" dirty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thousand-kernel weight (TKW).</a:t>
            </a:r>
            <a:r>
              <a:rPr lang="en-US" sz="1800" dirty="0">
                <a:solidFill>
                  <a:srgbClr val="000000"/>
                </a:solidFill>
                <a:effectLst/>
                <a:latin typeface="URWPalladioL-Roma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8691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239</Words>
  <Application>Microsoft Office PowerPoint</Application>
  <PresentationFormat>Widescreen</PresentationFormat>
  <Paragraphs>36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Palatino Linotype</vt:lpstr>
      <vt:lpstr>Times New Roman</vt:lpstr>
      <vt:lpstr>URWPalladioL-Roma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Mostafa 14224423</dc:creator>
  <cp:lastModifiedBy>Dr. Ahmed Sallam</cp:lastModifiedBy>
  <cp:revision>8</cp:revision>
  <dcterms:created xsi:type="dcterms:W3CDTF">2023-02-07T09:32:59Z</dcterms:created>
  <dcterms:modified xsi:type="dcterms:W3CDTF">2023-05-18T11:18:32Z</dcterms:modified>
</cp:coreProperties>
</file>