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8" d="100"/>
          <a:sy n="78" d="100"/>
        </p:scale>
        <p:origin x="850" y="77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ostafa\Desktop\New%20Microsoft%20Excel%20Worksheet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SPL_ C18</a:t>
            </a:r>
          </a:p>
        </c:rich>
      </c:tx>
      <c:layout>
        <c:manualLayout>
          <c:xMode val="edge"/>
          <c:yMode val="edge"/>
          <c:x val="0.38856981721917416"/>
          <c:y val="3.5476854669553699E-2"/>
        </c:manualLayout>
      </c:layout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SPL!$C$15:$C$26</c:f>
              <c:numCache>
                <c:formatCode>General</c:formatCode>
                <c:ptCount val="12"/>
                <c:pt idx="0">
                  <c:v>3</c:v>
                </c:pt>
                <c:pt idx="1">
                  <c:v>6</c:v>
                </c:pt>
                <c:pt idx="2">
                  <c:v>9</c:v>
                </c:pt>
                <c:pt idx="3">
                  <c:v>12</c:v>
                </c:pt>
                <c:pt idx="4">
                  <c:v>15</c:v>
                </c:pt>
                <c:pt idx="5">
                  <c:v>18</c:v>
                </c:pt>
                <c:pt idx="6">
                  <c:v>21</c:v>
                </c:pt>
                <c:pt idx="7">
                  <c:v>24</c:v>
                </c:pt>
                <c:pt idx="8">
                  <c:v>27</c:v>
                </c:pt>
                <c:pt idx="9">
                  <c:v>30</c:v>
                </c:pt>
                <c:pt idx="10">
                  <c:v>33</c:v>
                </c:pt>
              </c:numCache>
            </c:numRef>
          </c:cat>
          <c:val>
            <c:numRef>
              <c:f>SPL!$D$15:$D$26</c:f>
              <c:numCache>
                <c:formatCode>General</c:formatCode>
                <c:ptCount val="12"/>
                <c:pt idx="0">
                  <c:v>0</c:v>
                </c:pt>
                <c:pt idx="1">
                  <c:v>1</c:v>
                </c:pt>
                <c:pt idx="2">
                  <c:v>27</c:v>
                </c:pt>
                <c:pt idx="3">
                  <c:v>55</c:v>
                </c:pt>
                <c:pt idx="4">
                  <c:v>78</c:v>
                </c:pt>
                <c:pt idx="5">
                  <c:v>24</c:v>
                </c:pt>
                <c:pt idx="6">
                  <c:v>6</c:v>
                </c:pt>
                <c:pt idx="7">
                  <c:v>2</c:v>
                </c:pt>
                <c:pt idx="8">
                  <c:v>2</c:v>
                </c:pt>
                <c:pt idx="9">
                  <c:v>1</c:v>
                </c:pt>
                <c:pt idx="10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0A8-4763-B02E-979F3F2822A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66224256"/>
        <c:axId val="166225792"/>
      </c:barChart>
      <c:catAx>
        <c:axId val="1662242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solidFill>
            <a:schemeClr val="bg1"/>
          </a:solidFill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66225792"/>
        <c:crosses val="autoZero"/>
        <c:auto val="1"/>
        <c:lblAlgn val="ctr"/>
        <c:lblOffset val="100"/>
        <c:noMultiLvlLbl val="0"/>
      </c:catAx>
      <c:valAx>
        <c:axId val="166225792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No. of genotypes</a:t>
                </a:r>
              </a:p>
            </c:rich>
          </c:tx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66224256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GNPS_D18</a:t>
            </a:r>
          </a:p>
        </c:rich>
      </c:tx>
      <c:overlay val="0"/>
    </c:title>
    <c:autoTitleDeleted val="0"/>
    <c:plotArea>
      <c:layout>
        <c:manualLayout>
          <c:layoutTarget val="inner"/>
          <c:xMode val="edge"/>
          <c:yMode val="edge"/>
          <c:x val="0.18393223256204763"/>
          <c:y val="0.14754302242938386"/>
          <c:w val="0.77301453276707111"/>
          <c:h val="0.70554762252651326"/>
        </c:manualLayout>
      </c:layout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GNPS!$J$15:$J$26</c:f>
              <c:numCache>
                <c:formatCode>General</c:formatCode>
                <c:ptCount val="12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  <c:pt idx="10">
                  <c:v>110</c:v>
                </c:pt>
              </c:numCache>
            </c:numRef>
          </c:cat>
          <c:val>
            <c:numRef>
              <c:f>GNPS!$K$15:$K$26</c:f>
              <c:numCache>
                <c:formatCode>General</c:formatCode>
                <c:ptCount val="12"/>
                <c:pt idx="0">
                  <c:v>0</c:v>
                </c:pt>
                <c:pt idx="1">
                  <c:v>1</c:v>
                </c:pt>
                <c:pt idx="2">
                  <c:v>6</c:v>
                </c:pt>
                <c:pt idx="3">
                  <c:v>19</c:v>
                </c:pt>
                <c:pt idx="4">
                  <c:v>43</c:v>
                </c:pt>
                <c:pt idx="5">
                  <c:v>65</c:v>
                </c:pt>
                <c:pt idx="6">
                  <c:v>33</c:v>
                </c:pt>
                <c:pt idx="7">
                  <c:v>14</c:v>
                </c:pt>
                <c:pt idx="8">
                  <c:v>10</c:v>
                </c:pt>
                <c:pt idx="9">
                  <c:v>4</c:v>
                </c:pt>
                <c:pt idx="10">
                  <c:v>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02E-4405-85E5-0B4196D9DCD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696704"/>
        <c:axId val="172698240"/>
      </c:barChart>
      <c:catAx>
        <c:axId val="1726967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698240"/>
        <c:crosses val="autoZero"/>
        <c:auto val="1"/>
        <c:lblAlgn val="ctr"/>
        <c:lblOffset val="100"/>
        <c:noMultiLvlLbl val="0"/>
      </c:catAx>
      <c:valAx>
        <c:axId val="172698240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of genotypes</a:t>
                </a:r>
              </a:p>
            </c:rich>
          </c:tx>
          <c:layout>
            <c:manualLayout>
              <c:xMode val="edge"/>
              <c:yMode val="edge"/>
              <c:x val="0"/>
              <c:y val="0.22308487289837783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696704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GNPS_C19</a:t>
            </a:r>
          </a:p>
        </c:rich>
      </c:tx>
      <c:overlay val="0"/>
    </c:title>
    <c:autoTitleDeleted val="0"/>
    <c:plotArea>
      <c:layout>
        <c:manualLayout>
          <c:layoutTarget val="inner"/>
          <c:xMode val="edge"/>
          <c:yMode val="edge"/>
          <c:x val="0.15834581140247103"/>
          <c:y val="0.1739443026824882"/>
          <c:w val="0.81253232433126543"/>
          <c:h val="0.67728509863992226"/>
        </c:manualLayout>
      </c:layout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GNPS!$Q$17:$Q$29</c:f>
              <c:numCache>
                <c:formatCode>General</c:formatCode>
                <c:ptCount val="13"/>
                <c:pt idx="0">
                  <c:v>20</c:v>
                </c:pt>
                <c:pt idx="1">
                  <c:v>30</c:v>
                </c:pt>
                <c:pt idx="2">
                  <c:v>40</c:v>
                </c:pt>
                <c:pt idx="3">
                  <c:v>50</c:v>
                </c:pt>
                <c:pt idx="4">
                  <c:v>60</c:v>
                </c:pt>
                <c:pt idx="5">
                  <c:v>70</c:v>
                </c:pt>
                <c:pt idx="6">
                  <c:v>80</c:v>
                </c:pt>
                <c:pt idx="7">
                  <c:v>90</c:v>
                </c:pt>
                <c:pt idx="8">
                  <c:v>100</c:v>
                </c:pt>
                <c:pt idx="9">
                  <c:v>110</c:v>
                </c:pt>
                <c:pt idx="10">
                  <c:v>120</c:v>
                </c:pt>
                <c:pt idx="11">
                  <c:v>130</c:v>
                </c:pt>
              </c:numCache>
            </c:numRef>
          </c:cat>
          <c:val>
            <c:numRef>
              <c:f>GNPS!$R$17:$R$29</c:f>
              <c:numCache>
                <c:formatCode>General</c:formatCode>
                <c:ptCount val="13"/>
                <c:pt idx="0">
                  <c:v>0</c:v>
                </c:pt>
                <c:pt idx="1">
                  <c:v>0</c:v>
                </c:pt>
                <c:pt idx="2">
                  <c:v>7</c:v>
                </c:pt>
                <c:pt idx="3">
                  <c:v>35</c:v>
                </c:pt>
                <c:pt idx="4">
                  <c:v>58</c:v>
                </c:pt>
                <c:pt idx="5">
                  <c:v>37</c:v>
                </c:pt>
                <c:pt idx="6">
                  <c:v>24</c:v>
                </c:pt>
                <c:pt idx="7">
                  <c:v>20</c:v>
                </c:pt>
                <c:pt idx="8">
                  <c:v>11</c:v>
                </c:pt>
                <c:pt idx="9">
                  <c:v>2</c:v>
                </c:pt>
                <c:pt idx="10">
                  <c:v>2</c:v>
                </c:pt>
                <c:pt idx="11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371-41EC-A661-C0FBA7FB170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711296"/>
        <c:axId val="172725376"/>
      </c:barChart>
      <c:catAx>
        <c:axId val="17271129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725376"/>
        <c:crosses val="autoZero"/>
        <c:auto val="1"/>
        <c:lblAlgn val="ctr"/>
        <c:lblOffset val="100"/>
        <c:noMultiLvlLbl val="0"/>
      </c:catAx>
      <c:valAx>
        <c:axId val="172725376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.of genotypes</a:t>
                </a:r>
              </a:p>
            </c:rich>
          </c:tx>
          <c:layout>
            <c:manualLayout>
              <c:xMode val="edge"/>
              <c:yMode val="edge"/>
              <c:x val="1.3237211030119763E-2"/>
              <c:y val="0.21221694022109713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711296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GNPS_D19</a:t>
            </a:r>
          </a:p>
        </c:rich>
      </c:tx>
      <c:layout>
        <c:manualLayout>
          <c:xMode val="edge"/>
          <c:yMode val="edge"/>
          <c:x val="0.37291620762033928"/>
          <c:y val="0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5834581140247103"/>
          <c:y val="0.1739443026824882"/>
          <c:w val="0.81253232433126543"/>
          <c:h val="0.67728509863992226"/>
        </c:manualLayout>
      </c:layout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GNPS!$X$15:$X$26</c:f>
              <c:numCache>
                <c:formatCode>General</c:formatCode>
                <c:ptCount val="12"/>
                <c:pt idx="0">
                  <c:v>30</c:v>
                </c:pt>
                <c:pt idx="1">
                  <c:v>40</c:v>
                </c:pt>
                <c:pt idx="2">
                  <c:v>50</c:v>
                </c:pt>
                <c:pt idx="3">
                  <c:v>60</c:v>
                </c:pt>
                <c:pt idx="4">
                  <c:v>70</c:v>
                </c:pt>
                <c:pt idx="5">
                  <c:v>80</c:v>
                </c:pt>
                <c:pt idx="6">
                  <c:v>90</c:v>
                </c:pt>
                <c:pt idx="7">
                  <c:v>100</c:v>
                </c:pt>
                <c:pt idx="8">
                  <c:v>110</c:v>
                </c:pt>
                <c:pt idx="9">
                  <c:v>120</c:v>
                </c:pt>
                <c:pt idx="10">
                  <c:v>130</c:v>
                </c:pt>
              </c:numCache>
            </c:numRef>
          </c:cat>
          <c:val>
            <c:numRef>
              <c:f>GNPS!$Y$15:$Y$26</c:f>
              <c:numCache>
                <c:formatCode>General</c:formatCode>
                <c:ptCount val="12"/>
                <c:pt idx="0">
                  <c:v>0</c:v>
                </c:pt>
                <c:pt idx="1">
                  <c:v>13</c:v>
                </c:pt>
                <c:pt idx="2">
                  <c:v>51</c:v>
                </c:pt>
                <c:pt idx="3">
                  <c:v>54</c:v>
                </c:pt>
                <c:pt idx="4">
                  <c:v>31</c:v>
                </c:pt>
                <c:pt idx="5">
                  <c:v>21</c:v>
                </c:pt>
                <c:pt idx="6">
                  <c:v>11</c:v>
                </c:pt>
                <c:pt idx="7">
                  <c:v>10</c:v>
                </c:pt>
                <c:pt idx="8">
                  <c:v>4</c:v>
                </c:pt>
                <c:pt idx="9">
                  <c:v>1</c:v>
                </c:pt>
                <c:pt idx="10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899-45CC-A616-918A98A9EF5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746624"/>
        <c:axId val="172748160"/>
      </c:barChart>
      <c:catAx>
        <c:axId val="17274662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748160"/>
        <c:crosses val="autoZero"/>
        <c:auto val="1"/>
        <c:lblAlgn val="ctr"/>
        <c:lblOffset val="100"/>
        <c:noMultiLvlLbl val="0"/>
      </c:catAx>
      <c:valAx>
        <c:axId val="172748160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of genotypes</a:t>
                </a:r>
              </a:p>
            </c:rich>
          </c:tx>
          <c:layout>
            <c:manualLayout>
              <c:xMode val="edge"/>
              <c:yMode val="edge"/>
              <c:x val="0"/>
              <c:y val="0.19260752496328862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746624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TKW_C18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TKW!$C$13:$C$19</c:f>
              <c:numCache>
                <c:formatCode>General</c:formatCode>
                <c:ptCount val="7"/>
                <c:pt idx="0">
                  <c:v>20</c:v>
                </c:pt>
                <c:pt idx="1">
                  <c:v>30</c:v>
                </c:pt>
                <c:pt idx="2">
                  <c:v>40</c:v>
                </c:pt>
                <c:pt idx="3">
                  <c:v>50</c:v>
                </c:pt>
                <c:pt idx="4">
                  <c:v>60</c:v>
                </c:pt>
                <c:pt idx="5">
                  <c:v>70</c:v>
                </c:pt>
              </c:numCache>
            </c:numRef>
          </c:cat>
          <c:val>
            <c:numRef>
              <c:f>TKW!$D$13:$D$19</c:f>
              <c:numCache>
                <c:formatCode>General</c:formatCode>
                <c:ptCount val="7"/>
                <c:pt idx="0">
                  <c:v>0</c:v>
                </c:pt>
                <c:pt idx="1">
                  <c:v>17</c:v>
                </c:pt>
                <c:pt idx="2">
                  <c:v>47</c:v>
                </c:pt>
                <c:pt idx="3">
                  <c:v>88</c:v>
                </c:pt>
                <c:pt idx="4">
                  <c:v>39</c:v>
                </c:pt>
                <c:pt idx="5">
                  <c:v>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06D-4EEA-B137-1265F3A0909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868352"/>
        <c:axId val="172869888"/>
      </c:barChart>
      <c:catAx>
        <c:axId val="17286835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869888"/>
        <c:crosses val="autoZero"/>
        <c:auto val="1"/>
        <c:lblAlgn val="ctr"/>
        <c:lblOffset val="100"/>
        <c:noMultiLvlLbl val="0"/>
      </c:catAx>
      <c:valAx>
        <c:axId val="172869888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>
                    <a:solidFill>
                      <a:schemeClr val="tx1"/>
                    </a:solidFill>
                  </a:defRPr>
                </a:pPr>
                <a:r>
                  <a:rPr lang="en-US" sz="1600" dirty="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No. of genotypes</a:t>
                </a:r>
              </a:p>
            </c:rich>
          </c:tx>
          <c:layout>
            <c:manualLayout>
              <c:xMode val="edge"/>
              <c:yMode val="edge"/>
              <c:x val="0"/>
              <c:y val="0.27883236856741678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868352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TKW_D18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TKW!$J$13:$J$21</c:f>
              <c:numCache>
                <c:formatCode>General</c:formatCode>
                <c:ptCount val="9"/>
                <c:pt idx="0">
                  <c:v>20</c:v>
                </c:pt>
                <c:pt idx="1">
                  <c:v>30</c:v>
                </c:pt>
                <c:pt idx="2">
                  <c:v>40</c:v>
                </c:pt>
                <c:pt idx="3">
                  <c:v>50</c:v>
                </c:pt>
                <c:pt idx="4">
                  <c:v>60</c:v>
                </c:pt>
                <c:pt idx="5">
                  <c:v>70</c:v>
                </c:pt>
                <c:pt idx="6">
                  <c:v>80</c:v>
                </c:pt>
                <c:pt idx="7">
                  <c:v>90</c:v>
                </c:pt>
              </c:numCache>
            </c:numRef>
          </c:cat>
          <c:val>
            <c:numRef>
              <c:f>TKW!$K$13:$K$21</c:f>
              <c:numCache>
                <c:formatCode>General</c:formatCode>
                <c:ptCount val="9"/>
                <c:pt idx="0">
                  <c:v>0</c:v>
                </c:pt>
                <c:pt idx="1">
                  <c:v>12</c:v>
                </c:pt>
                <c:pt idx="2">
                  <c:v>57</c:v>
                </c:pt>
                <c:pt idx="3">
                  <c:v>79</c:v>
                </c:pt>
                <c:pt idx="4">
                  <c:v>39</c:v>
                </c:pt>
                <c:pt idx="5">
                  <c:v>9</c:v>
                </c:pt>
                <c:pt idx="6">
                  <c:v>0</c:v>
                </c:pt>
                <c:pt idx="7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446-46AF-8063-62DDAED2494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882944"/>
        <c:axId val="172892928"/>
      </c:barChart>
      <c:catAx>
        <c:axId val="17288294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892928"/>
        <c:crosses val="autoZero"/>
        <c:auto val="1"/>
        <c:lblAlgn val="ctr"/>
        <c:lblOffset val="100"/>
        <c:noMultiLvlLbl val="0"/>
      </c:catAx>
      <c:valAx>
        <c:axId val="172892928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.f genotypes</a:t>
                </a:r>
              </a:p>
            </c:rich>
          </c:tx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882944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TKW_C19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TKW!$R$12:$R$19</c:f>
              <c:numCache>
                <c:formatCode>General</c:formatCode>
                <c:ptCount val="8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</c:numCache>
            </c:numRef>
          </c:cat>
          <c:val>
            <c:numRef>
              <c:f>TKW!$S$12:$S$19</c:f>
              <c:numCache>
                <c:formatCode>General</c:formatCode>
                <c:ptCount val="8"/>
                <c:pt idx="0">
                  <c:v>0</c:v>
                </c:pt>
                <c:pt idx="1">
                  <c:v>1</c:v>
                </c:pt>
                <c:pt idx="2">
                  <c:v>10</c:v>
                </c:pt>
                <c:pt idx="3">
                  <c:v>54</c:v>
                </c:pt>
                <c:pt idx="4">
                  <c:v>84</c:v>
                </c:pt>
                <c:pt idx="5">
                  <c:v>39</c:v>
                </c:pt>
                <c:pt idx="6">
                  <c:v>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B66-459F-8EFC-4BB792A2683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914176"/>
        <c:axId val="172915712"/>
      </c:barChart>
      <c:catAx>
        <c:axId val="17291417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915712"/>
        <c:crosses val="autoZero"/>
        <c:auto val="1"/>
        <c:lblAlgn val="ctr"/>
        <c:lblOffset val="100"/>
        <c:noMultiLvlLbl val="0"/>
      </c:catAx>
      <c:valAx>
        <c:axId val="172915712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.of genotypes</a:t>
                </a:r>
              </a:p>
            </c:rich>
          </c:tx>
          <c:layout>
            <c:manualLayout>
              <c:xMode val="edge"/>
              <c:yMode val="edge"/>
              <c:x val="0"/>
              <c:y val="0.23825601104245389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914176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TKW_D19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TKW!$Y$12:$Y$18</c:f>
              <c:numCache>
                <c:formatCode>General</c:formatCode>
                <c:ptCount val="7"/>
                <c:pt idx="0">
                  <c:v>20</c:v>
                </c:pt>
                <c:pt idx="1">
                  <c:v>30</c:v>
                </c:pt>
                <c:pt idx="2">
                  <c:v>40</c:v>
                </c:pt>
                <c:pt idx="3">
                  <c:v>50</c:v>
                </c:pt>
                <c:pt idx="4">
                  <c:v>60</c:v>
                </c:pt>
                <c:pt idx="5">
                  <c:v>70</c:v>
                </c:pt>
              </c:numCache>
            </c:numRef>
          </c:cat>
          <c:val>
            <c:numRef>
              <c:f>TKW!$Z$12:$Z$18</c:f>
              <c:numCache>
                <c:formatCode>General</c:formatCode>
                <c:ptCount val="7"/>
                <c:pt idx="0">
                  <c:v>0</c:v>
                </c:pt>
                <c:pt idx="1">
                  <c:v>11</c:v>
                </c:pt>
                <c:pt idx="2">
                  <c:v>60</c:v>
                </c:pt>
                <c:pt idx="3">
                  <c:v>90</c:v>
                </c:pt>
                <c:pt idx="4">
                  <c:v>32</c:v>
                </c:pt>
                <c:pt idx="5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FAC-429F-AA2F-C991444379D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3223936"/>
        <c:axId val="173225472"/>
      </c:barChart>
      <c:catAx>
        <c:axId val="17322393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3225472"/>
        <c:crosses val="autoZero"/>
        <c:auto val="1"/>
        <c:lblAlgn val="ctr"/>
        <c:lblOffset val="100"/>
        <c:noMultiLvlLbl val="0"/>
      </c:catAx>
      <c:valAx>
        <c:axId val="173225472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of genotypes</a:t>
                </a:r>
              </a:p>
            </c:rich>
          </c:tx>
          <c:layout>
            <c:manualLayout>
              <c:xMode val="edge"/>
              <c:yMode val="edge"/>
              <c:x val="0"/>
              <c:y val="0.21778911604366863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3223936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SPL_D18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SPL!$J$11:$J$18</c:f>
              <c:numCache>
                <c:formatCode>General</c:formatCode>
                <c:ptCount val="8"/>
                <c:pt idx="0">
                  <c:v>3</c:v>
                </c:pt>
                <c:pt idx="1">
                  <c:v>6</c:v>
                </c:pt>
                <c:pt idx="2">
                  <c:v>9</c:v>
                </c:pt>
                <c:pt idx="3">
                  <c:v>12</c:v>
                </c:pt>
                <c:pt idx="4">
                  <c:v>15</c:v>
                </c:pt>
                <c:pt idx="5">
                  <c:v>18</c:v>
                </c:pt>
                <c:pt idx="6">
                  <c:v>21</c:v>
                </c:pt>
              </c:numCache>
            </c:numRef>
          </c:cat>
          <c:val>
            <c:numRef>
              <c:f>SPL!$K$11:$K$18</c:f>
              <c:numCache>
                <c:formatCode>General</c:formatCode>
                <c:ptCount val="8"/>
                <c:pt idx="0">
                  <c:v>0</c:v>
                </c:pt>
                <c:pt idx="1">
                  <c:v>1</c:v>
                </c:pt>
                <c:pt idx="2">
                  <c:v>33</c:v>
                </c:pt>
                <c:pt idx="3">
                  <c:v>77</c:v>
                </c:pt>
                <c:pt idx="4">
                  <c:v>77</c:v>
                </c:pt>
                <c:pt idx="5">
                  <c:v>8</c:v>
                </c:pt>
                <c:pt idx="6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FA7-42B9-88E5-06F4490724E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9325568"/>
        <c:axId val="179327360"/>
      </c:barChart>
      <c:catAx>
        <c:axId val="17932556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9327360"/>
        <c:crosses val="autoZero"/>
        <c:auto val="1"/>
        <c:lblAlgn val="ctr"/>
        <c:lblOffset val="100"/>
        <c:noMultiLvlLbl val="0"/>
      </c:catAx>
      <c:valAx>
        <c:axId val="179327360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of genotypes </a:t>
                </a:r>
              </a:p>
            </c:rich>
          </c:tx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9325568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SPL_C19</a:t>
            </a:r>
          </a:p>
        </c:rich>
      </c:tx>
      <c:layout>
        <c:manualLayout>
          <c:xMode val="edge"/>
          <c:yMode val="edge"/>
          <c:x val="0.38928440264612496"/>
          <c:y val="7.6570576064627444E-2"/>
        </c:manualLayout>
      </c:layout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SPL!$Q$13:$Q$22</c:f>
              <c:numCache>
                <c:formatCode>General</c:formatCode>
                <c:ptCount val="10"/>
                <c:pt idx="0">
                  <c:v>3</c:v>
                </c:pt>
                <c:pt idx="1">
                  <c:v>6</c:v>
                </c:pt>
                <c:pt idx="2">
                  <c:v>9</c:v>
                </c:pt>
                <c:pt idx="3">
                  <c:v>12</c:v>
                </c:pt>
                <c:pt idx="4">
                  <c:v>15</c:v>
                </c:pt>
                <c:pt idx="5">
                  <c:v>18</c:v>
                </c:pt>
                <c:pt idx="6">
                  <c:v>21</c:v>
                </c:pt>
                <c:pt idx="7">
                  <c:v>24</c:v>
                </c:pt>
                <c:pt idx="8">
                  <c:v>27</c:v>
                </c:pt>
              </c:numCache>
            </c:numRef>
          </c:cat>
          <c:val>
            <c:numRef>
              <c:f>SPL!$R$13:$R$22</c:f>
              <c:numCache>
                <c:formatCode>General</c:formatCode>
                <c:ptCount val="10"/>
                <c:pt idx="0">
                  <c:v>0</c:v>
                </c:pt>
                <c:pt idx="1">
                  <c:v>1</c:v>
                </c:pt>
                <c:pt idx="2">
                  <c:v>22</c:v>
                </c:pt>
                <c:pt idx="3">
                  <c:v>56</c:v>
                </c:pt>
                <c:pt idx="4">
                  <c:v>86</c:v>
                </c:pt>
                <c:pt idx="5">
                  <c:v>26</c:v>
                </c:pt>
                <c:pt idx="6">
                  <c:v>4</c:v>
                </c:pt>
                <c:pt idx="7">
                  <c:v>0</c:v>
                </c:pt>
                <c:pt idx="8">
                  <c:v>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DB9-4DE1-B5CD-B05FEABDC1B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9360896"/>
        <c:axId val="179362432"/>
      </c:barChart>
      <c:catAx>
        <c:axId val="17936089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solidFill>
            <a:schemeClr val="bg1"/>
          </a:solidFill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9362432"/>
        <c:crosses val="autoZero"/>
        <c:auto val="1"/>
        <c:lblAlgn val="ctr"/>
        <c:lblOffset val="100"/>
        <c:noMultiLvlLbl val="0"/>
      </c:catAx>
      <c:valAx>
        <c:axId val="179362432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.of genotypes </a:t>
                </a:r>
              </a:p>
            </c:rich>
          </c:tx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9360896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SPL_D19</a:t>
            </a:r>
          </a:p>
        </c:rich>
      </c:tx>
      <c:overlay val="0"/>
    </c:title>
    <c:autoTitleDeleted val="0"/>
    <c:plotArea>
      <c:layout>
        <c:manualLayout>
          <c:layoutTarget val="inner"/>
          <c:xMode val="edge"/>
          <c:yMode val="edge"/>
          <c:x val="0.1847198954201428"/>
          <c:y val="0.20489559904924742"/>
          <c:w val="0.77822831398643377"/>
          <c:h val="0.66456065802123987"/>
        </c:manualLayout>
      </c:layout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SPL!$X$12:$X$20</c:f>
              <c:numCache>
                <c:formatCode>General</c:formatCode>
                <c:ptCount val="9"/>
                <c:pt idx="0">
                  <c:v>3</c:v>
                </c:pt>
                <c:pt idx="1">
                  <c:v>6</c:v>
                </c:pt>
                <c:pt idx="2">
                  <c:v>9</c:v>
                </c:pt>
                <c:pt idx="3">
                  <c:v>12</c:v>
                </c:pt>
                <c:pt idx="4">
                  <c:v>15</c:v>
                </c:pt>
                <c:pt idx="5">
                  <c:v>18</c:v>
                </c:pt>
                <c:pt idx="6">
                  <c:v>21</c:v>
                </c:pt>
                <c:pt idx="7">
                  <c:v>24</c:v>
                </c:pt>
              </c:numCache>
            </c:numRef>
          </c:cat>
          <c:val>
            <c:numRef>
              <c:f>SPL!$Y$12:$Y$20</c:f>
              <c:numCache>
                <c:formatCode>General</c:formatCode>
                <c:ptCount val="9"/>
                <c:pt idx="0">
                  <c:v>0</c:v>
                </c:pt>
                <c:pt idx="1">
                  <c:v>2</c:v>
                </c:pt>
                <c:pt idx="2">
                  <c:v>30</c:v>
                </c:pt>
                <c:pt idx="3">
                  <c:v>83</c:v>
                </c:pt>
                <c:pt idx="4">
                  <c:v>73</c:v>
                </c:pt>
                <c:pt idx="5">
                  <c:v>6</c:v>
                </c:pt>
                <c:pt idx="6">
                  <c:v>2</c:v>
                </c:pt>
                <c:pt idx="7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D8C-4684-8597-075EFBDCD26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9387776"/>
        <c:axId val="179393664"/>
      </c:barChart>
      <c:catAx>
        <c:axId val="17938777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9393664"/>
        <c:crosses val="autoZero"/>
        <c:auto val="1"/>
        <c:lblAlgn val="ctr"/>
        <c:lblOffset val="100"/>
        <c:noMultiLvlLbl val="0"/>
      </c:catAx>
      <c:valAx>
        <c:axId val="179393664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of genotypes</a:t>
                </a:r>
              </a:p>
            </c:rich>
          </c:tx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9387776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NSPS_C18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NSPS!$C$8:$C$13</c:f>
              <c:numCache>
                <c:formatCode>General</c:formatCode>
                <c:ptCount val="6"/>
                <c:pt idx="0">
                  <c:v>15</c:v>
                </c:pt>
                <c:pt idx="1">
                  <c:v>20</c:v>
                </c:pt>
                <c:pt idx="2">
                  <c:v>25</c:v>
                </c:pt>
                <c:pt idx="3">
                  <c:v>30</c:v>
                </c:pt>
                <c:pt idx="4">
                  <c:v>35</c:v>
                </c:pt>
              </c:numCache>
            </c:numRef>
          </c:cat>
          <c:val>
            <c:numRef>
              <c:f>NSPS!$D$8:$D$13</c:f>
              <c:numCache>
                <c:formatCode>General</c:formatCode>
                <c:ptCount val="6"/>
                <c:pt idx="0">
                  <c:v>0</c:v>
                </c:pt>
                <c:pt idx="1">
                  <c:v>2</c:v>
                </c:pt>
                <c:pt idx="2">
                  <c:v>68</c:v>
                </c:pt>
                <c:pt idx="3">
                  <c:v>123</c:v>
                </c:pt>
                <c:pt idx="4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8AE-4672-A826-FD2E8FCD104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519424"/>
        <c:axId val="172520960"/>
      </c:barChart>
      <c:catAx>
        <c:axId val="17251942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520960"/>
        <c:crosses val="autoZero"/>
        <c:auto val="1"/>
        <c:lblAlgn val="ctr"/>
        <c:lblOffset val="100"/>
        <c:noMultiLvlLbl val="0"/>
      </c:catAx>
      <c:valAx>
        <c:axId val="172520960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No. of genotypes</a:t>
                </a:r>
              </a:p>
            </c:rich>
          </c:tx>
          <c:layout>
            <c:manualLayout>
              <c:xMode val="edge"/>
              <c:yMode val="edge"/>
              <c:x val="1.1389835817296256E-4"/>
              <c:y val="0.24685847854954523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519424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NSPS_D18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NSPS!$J$10:$J$15</c:f>
              <c:numCache>
                <c:formatCode>General</c:formatCode>
                <c:ptCount val="6"/>
                <c:pt idx="0">
                  <c:v>15</c:v>
                </c:pt>
                <c:pt idx="1">
                  <c:v>20</c:v>
                </c:pt>
                <c:pt idx="2">
                  <c:v>25</c:v>
                </c:pt>
                <c:pt idx="3">
                  <c:v>30</c:v>
                </c:pt>
                <c:pt idx="4">
                  <c:v>35</c:v>
                </c:pt>
              </c:numCache>
            </c:numRef>
          </c:cat>
          <c:val>
            <c:numRef>
              <c:f>NSPS!$K$10:$K$15</c:f>
              <c:numCache>
                <c:formatCode>General</c:formatCode>
                <c:ptCount val="6"/>
                <c:pt idx="0">
                  <c:v>0</c:v>
                </c:pt>
                <c:pt idx="1">
                  <c:v>3</c:v>
                </c:pt>
                <c:pt idx="2">
                  <c:v>122</c:v>
                </c:pt>
                <c:pt idx="3">
                  <c:v>71</c:v>
                </c:pt>
                <c:pt idx="4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DD1-4887-AED8-CA82AC380B5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546304"/>
        <c:axId val="172548096"/>
      </c:barChart>
      <c:catAx>
        <c:axId val="1725463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548096"/>
        <c:crosses val="autoZero"/>
        <c:auto val="1"/>
        <c:lblAlgn val="ctr"/>
        <c:lblOffset val="100"/>
        <c:noMultiLvlLbl val="0"/>
      </c:catAx>
      <c:valAx>
        <c:axId val="172548096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No. of  genotypes</a:t>
                </a:r>
              </a:p>
            </c:rich>
          </c:tx>
          <c:layout>
            <c:manualLayout>
              <c:xMode val="edge"/>
              <c:yMode val="edge"/>
              <c:x val="0"/>
              <c:y val="0.18187177061349247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546304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NSPS_C19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NSPS!$Q$10:$Q$15</c:f>
              <c:numCache>
                <c:formatCode>General</c:formatCode>
                <c:ptCount val="6"/>
                <c:pt idx="0">
                  <c:v>15</c:v>
                </c:pt>
                <c:pt idx="1">
                  <c:v>20</c:v>
                </c:pt>
                <c:pt idx="2">
                  <c:v>25</c:v>
                </c:pt>
                <c:pt idx="3">
                  <c:v>30</c:v>
                </c:pt>
                <c:pt idx="4">
                  <c:v>35</c:v>
                </c:pt>
              </c:numCache>
            </c:numRef>
          </c:cat>
          <c:val>
            <c:numRef>
              <c:f>NSPS!$R$10:$R$15</c:f>
              <c:numCache>
                <c:formatCode>General</c:formatCode>
                <c:ptCount val="6"/>
                <c:pt idx="0">
                  <c:v>0</c:v>
                </c:pt>
                <c:pt idx="1">
                  <c:v>3</c:v>
                </c:pt>
                <c:pt idx="2">
                  <c:v>80</c:v>
                </c:pt>
                <c:pt idx="3">
                  <c:v>105</c:v>
                </c:pt>
                <c:pt idx="4">
                  <c:v>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F3B-48D0-9961-5F56C38CFBF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586496"/>
        <c:axId val="172588032"/>
      </c:barChart>
      <c:catAx>
        <c:axId val="17258649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588032"/>
        <c:crosses val="autoZero"/>
        <c:auto val="1"/>
        <c:lblAlgn val="ctr"/>
        <c:lblOffset val="100"/>
        <c:noMultiLvlLbl val="0"/>
      </c:catAx>
      <c:valAx>
        <c:axId val="172588032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of genotypes</a:t>
                </a:r>
              </a:p>
            </c:rich>
          </c:tx>
          <c:layout>
            <c:manualLayout>
              <c:xMode val="edge"/>
              <c:yMode val="edge"/>
              <c:x val="1.0416666666666666E-2"/>
              <c:y val="0.2818162137869803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586496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NSPS_D19</a:t>
            </a:r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NSPS!$X$10:$X$15</c:f>
              <c:numCache>
                <c:formatCode>General</c:formatCode>
                <c:ptCount val="6"/>
                <c:pt idx="0">
                  <c:v>15</c:v>
                </c:pt>
                <c:pt idx="1">
                  <c:v>20</c:v>
                </c:pt>
                <c:pt idx="2">
                  <c:v>25</c:v>
                </c:pt>
                <c:pt idx="3">
                  <c:v>30</c:v>
                </c:pt>
                <c:pt idx="4">
                  <c:v>35</c:v>
                </c:pt>
              </c:numCache>
            </c:numRef>
          </c:cat>
          <c:val>
            <c:numRef>
              <c:f>NSPS!$Y$10:$Y$15</c:f>
              <c:numCache>
                <c:formatCode>General</c:formatCode>
                <c:ptCount val="6"/>
                <c:pt idx="0">
                  <c:v>0</c:v>
                </c:pt>
                <c:pt idx="1">
                  <c:v>1</c:v>
                </c:pt>
                <c:pt idx="2">
                  <c:v>99</c:v>
                </c:pt>
                <c:pt idx="3">
                  <c:v>94</c:v>
                </c:pt>
                <c:pt idx="4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38B-4E1F-B8CE-D5D6F4F5249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621824"/>
        <c:axId val="172623360"/>
      </c:barChart>
      <c:catAx>
        <c:axId val="17262182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623360"/>
        <c:crosses val="autoZero"/>
        <c:auto val="1"/>
        <c:lblAlgn val="ctr"/>
        <c:lblOffset val="100"/>
        <c:noMultiLvlLbl val="0"/>
      </c:catAx>
      <c:valAx>
        <c:axId val="172623360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>
                    <a:solidFill>
                      <a:schemeClr val="tx1"/>
                    </a:solidFill>
                  </a:defRPr>
                </a:pPr>
                <a:r>
                  <a:rPr lang="en-US" sz="1600" dirty="0">
                    <a:solidFill>
                      <a:schemeClr val="tx1"/>
                    </a:solidFill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No. of genotypes</a:t>
                </a:r>
              </a:p>
            </c:rich>
          </c:tx>
          <c:layout>
            <c:manualLayout>
              <c:xMode val="edge"/>
              <c:yMode val="edge"/>
              <c:x val="1.0136256831996732E-2"/>
              <c:y val="0.29384119460871294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621824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GNPS_C18</a:t>
            </a:r>
          </a:p>
        </c:rich>
      </c:tx>
      <c:overlay val="0"/>
    </c:title>
    <c:autoTitleDeleted val="0"/>
    <c:plotArea>
      <c:layout>
        <c:manualLayout>
          <c:layoutTarget val="inner"/>
          <c:xMode val="edge"/>
          <c:yMode val="edge"/>
          <c:x val="0.18393223256204763"/>
          <c:y val="0.14555822700767643"/>
          <c:w val="0.78224022591083142"/>
          <c:h val="0.68868671203195631"/>
        </c:manualLayout>
      </c:layout>
      <c:barChart>
        <c:barDir val="col"/>
        <c:grouping val="clustered"/>
        <c:varyColors val="0"/>
        <c:ser>
          <c:idx val="0"/>
          <c:order val="0"/>
          <c:tx>
            <c:v>Frequency</c:v>
          </c:tx>
          <c:invertIfNegative val="0"/>
          <c:cat>
            <c:numRef>
              <c:f>GNPS!$C$18:$C$32</c:f>
              <c:numCache>
                <c:formatCode>General</c:formatCode>
                <c:ptCount val="15"/>
                <c:pt idx="0">
                  <c:v>10</c:v>
                </c:pt>
                <c:pt idx="1">
                  <c:v>20</c:v>
                </c:pt>
                <c:pt idx="2">
                  <c:v>30</c:v>
                </c:pt>
                <c:pt idx="3">
                  <c:v>40</c:v>
                </c:pt>
                <c:pt idx="4">
                  <c:v>50</c:v>
                </c:pt>
                <c:pt idx="5">
                  <c:v>60</c:v>
                </c:pt>
                <c:pt idx="6">
                  <c:v>70</c:v>
                </c:pt>
                <c:pt idx="7">
                  <c:v>80</c:v>
                </c:pt>
                <c:pt idx="8">
                  <c:v>90</c:v>
                </c:pt>
                <c:pt idx="9">
                  <c:v>100</c:v>
                </c:pt>
                <c:pt idx="10">
                  <c:v>110</c:v>
                </c:pt>
                <c:pt idx="11">
                  <c:v>120</c:v>
                </c:pt>
                <c:pt idx="12">
                  <c:v>130</c:v>
                </c:pt>
                <c:pt idx="13">
                  <c:v>140</c:v>
                </c:pt>
              </c:numCache>
            </c:numRef>
          </c:cat>
          <c:val>
            <c:numRef>
              <c:f>GNPS!$D$18:$D$32</c:f>
              <c:numCache>
                <c:formatCode>General</c:formatCode>
                <c:ptCount val="15"/>
                <c:pt idx="0">
                  <c:v>0</c:v>
                </c:pt>
                <c:pt idx="1">
                  <c:v>0</c:v>
                </c:pt>
                <c:pt idx="2">
                  <c:v>6</c:v>
                </c:pt>
                <c:pt idx="3">
                  <c:v>9</c:v>
                </c:pt>
                <c:pt idx="4">
                  <c:v>39</c:v>
                </c:pt>
                <c:pt idx="5">
                  <c:v>51</c:v>
                </c:pt>
                <c:pt idx="6">
                  <c:v>32</c:v>
                </c:pt>
                <c:pt idx="7">
                  <c:v>22</c:v>
                </c:pt>
                <c:pt idx="8">
                  <c:v>17</c:v>
                </c:pt>
                <c:pt idx="9">
                  <c:v>11</c:v>
                </c:pt>
                <c:pt idx="10">
                  <c:v>6</c:v>
                </c:pt>
                <c:pt idx="11">
                  <c:v>1</c:v>
                </c:pt>
                <c:pt idx="12">
                  <c:v>2</c:v>
                </c:pt>
                <c:pt idx="13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433-431F-BF2E-23DFEED57DD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72644992"/>
        <c:axId val="172659072"/>
      </c:barChart>
      <c:catAx>
        <c:axId val="17264499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659072"/>
        <c:crosses val="autoZero"/>
        <c:auto val="1"/>
        <c:lblAlgn val="ctr"/>
        <c:lblOffset val="100"/>
        <c:noMultiLvlLbl val="0"/>
      </c:catAx>
      <c:valAx>
        <c:axId val="172659072"/>
        <c:scaling>
          <c:orientation val="minMax"/>
        </c:scaling>
        <c:delete val="0"/>
        <c:axPos val="l"/>
        <c:title>
          <c:tx>
            <c:rich>
              <a:bodyPr/>
              <a:lstStyle/>
              <a:p>
                <a:pPr>
                  <a:defRPr/>
                </a:pPr>
                <a:r>
                  <a:rPr lang="en-US" sz="1600" dirty="0">
                    <a:latin typeface="Times New Roman" panose="02020603050405020304" pitchFamily="18" charset="0"/>
                    <a:cs typeface="Times New Roman" panose="02020603050405020304" pitchFamily="18" charset="0"/>
                  </a:rPr>
                  <a:t>No of genotypes</a:t>
                </a:r>
              </a:p>
            </c:rich>
          </c:tx>
          <c:layout>
            <c:manualLayout>
              <c:xMode val="edge"/>
              <c:yMode val="edge"/>
              <c:x val="0"/>
              <c:y val="0.25748968203241551"/>
            </c:manualLayout>
          </c:layout>
          <c:overlay val="0"/>
        </c:title>
        <c:numFmt formatCode="General" sourceLinked="1"/>
        <c:majorTickMark val="out"/>
        <c:minorTickMark val="none"/>
        <c:tickLblPos val="nextTo"/>
        <c:spPr>
          <a:ln>
            <a:solidFill>
              <a:schemeClr val="tx1"/>
            </a:solidFill>
          </a:ln>
        </c:spPr>
        <c:txPr>
          <a:bodyPr/>
          <a:lstStyle/>
          <a:p>
            <a:pPr>
              <a:defRPr sz="1400" b="1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LID4096"/>
          </a:p>
        </c:txPr>
        <c:crossAx val="172644992"/>
        <c:crosses val="autoZero"/>
        <c:crossBetween val="between"/>
      </c:valAx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581A7D-3E21-57D0-90A1-66FFF9FDC9C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72B13AD-231C-B8A1-1DA2-4D1D69C02F5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0FCA79-516F-C5BB-5E70-2C986D3C9E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FAFFF2-318C-BFE1-B0EF-388A316A46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BB7733-5DED-C342-1306-5C9280F7F6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41964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4F4C35-BB68-1594-E80B-04C04CA4A4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E7930BB-192F-72A1-6F1E-7181AE49CF6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DDDC33-80C8-F25C-5B52-B07EF93782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C8AB4CA-BDC9-8562-954A-CD27171644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EDE97D-1B25-D268-2F5D-EAF52B339F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5680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ED1D1A7-A202-B4DB-FAFE-C96D17DE8B2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D2B5700-9033-0BFA-787E-D358C14FAB6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427449-AD2B-47B4-54F7-559A773828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C8C106-16E5-3B5D-CC26-6161B7E1B2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406A2C-2CC2-188F-05D1-3BCD023AD2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30971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2D8DD5-5346-C9B6-CA1A-FAF5DD913D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055B65-E311-DB3C-7D5A-5817D680A84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C1F0C1-B0F3-8F24-B55E-E56620848A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39306C-09FD-FA4A-8426-FC15096386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B76EAD-6DC5-9130-1CC1-53C90375DD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421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6F3FA1-A226-2126-08DE-93B1AE9E6E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3CF701-BDF1-BA0A-FB5E-1F00F54146D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2E49B90-D2B6-6C57-CEDB-60A0C804C1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0C261D-8296-70E3-DA2B-CF925BB6B0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D5A938-BC9E-7FA6-75B4-3F9038AADA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86480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E1B78A-105A-7C3A-9CFD-E56514A0A0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DB15943-2012-D637-FDDC-2634CD7E72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5C5310D-DE2C-056A-E8B3-49DC21539B4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0ABB35B-5258-71F8-FB6A-C3BCBF559A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473921C-1D8D-54D6-96F3-AA67EEB0BF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DDD7DFC-D559-B6CE-3E7F-39FBB2D9D4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51816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ED011A-0E6A-4A5B-2006-F4A56223FE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37348B0-C34A-83CE-BED0-C2A2661D5D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A518E84-D4F0-6082-A1D1-038E953ADA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84087B4-5164-ED30-9FCE-B8B131D254E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FC7DB65-F599-D84B-DE4B-9B4F53B3939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BECE268-098B-1E9A-DE77-FC21E62F52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D66B4B5-171D-DD8A-382F-ABCDB54BF4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EEEFC6C-32E0-509E-92B1-86F126A520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5940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08BBD9-96D7-A81B-CF89-3373E39DA5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8BA59B0-6133-3434-EA88-CD6F71BACC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CE46FED-4BD8-5664-F802-E48E4E2215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3F29054-589E-2C2C-DDB7-AE685DD6FE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75001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97FB580-1877-08D8-A8DE-500708936C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862C33F-4240-AE7E-F89B-4BC6A2AA07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DE84D51-459C-8092-7C30-D5149D34B9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3404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079C98-6446-F188-6C6E-75247E558C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C4AD7F8-6EC9-8119-EB48-EBE7CA3AB8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DB4D626-D789-B72F-34E3-C2D918D3296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99D7A37-9EB0-A6EF-11F9-ED071D5A01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D6FA2E5-8355-5E63-B7DC-649977F04F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CACDECA-BA8D-F92C-0C36-7B07EF9C09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12896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02451A-8B4F-DE29-C8A1-96F8B8F246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BD0DE0D-BDCA-CBF9-79B0-D426DE30918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EAD9550-53DD-7CB6-5910-42E03BE428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8A42693-CEF9-5611-66CA-CF5AD66C82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668DA6A-45CD-6143-2FAC-8BCC0FD828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1627B3-0C41-459D-7127-B36AA0A449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04482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E429F8F-F5C9-0D23-FCDA-A27A89DF01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3637EEB-30DB-03EC-157B-51C3F8711B2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E3ABAF0-0F15-BC1B-7D91-52C018E351D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393194-3FBA-4B89-AC47-C3A69D5AA336}" type="datetimeFigureOut">
              <a:rPr lang="en-US" smtClean="0"/>
              <a:t>5/18/2023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B32826-FB42-3F65-E30E-C37B838B2CC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D37CE9B-6596-4A41-FA19-2517F3582FD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7F37ED-F493-43CF-B6E8-6EB341CD1AE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5415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8.xml"/><Relationship Id="rId4" Type="http://schemas.openxmlformats.org/officeDocument/2006/relationships/chart" Target="../charts/char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12.xml"/><Relationship Id="rId4" Type="http://schemas.openxmlformats.org/officeDocument/2006/relationships/chart" Target="../charts/chart1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16.xml"/><Relationship Id="rId4" Type="http://schemas.openxmlformats.org/officeDocument/2006/relationships/chart" Target="../charts/char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9DAAE5DA-6DA0-7969-F8DA-8A0ADE80992F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2030039"/>
              </p:ext>
            </p:extLst>
          </p:nvPr>
        </p:nvGraphicFramePr>
        <p:xfrm>
          <a:off x="827298" y="832439"/>
          <a:ext cx="4113670" cy="28638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52D77AD7-0E19-0598-BE61-76BFCA89F13A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69462792"/>
              </p:ext>
            </p:extLst>
          </p:nvPr>
        </p:nvGraphicFramePr>
        <p:xfrm>
          <a:off x="827298" y="3858773"/>
          <a:ext cx="4236315" cy="275529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1D975149-1A3D-D75F-34F7-E7ED7E9558CD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41977332"/>
              </p:ext>
            </p:extLst>
          </p:nvPr>
        </p:nvGraphicFramePr>
        <p:xfrm>
          <a:off x="6349818" y="669944"/>
          <a:ext cx="4302140" cy="29854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3D279C9C-5975-E98B-5D32-1227EB69E55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55931548"/>
              </p:ext>
            </p:extLst>
          </p:nvPr>
        </p:nvGraphicFramePr>
        <p:xfrm>
          <a:off x="6472463" y="3655425"/>
          <a:ext cx="4462561" cy="275529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CD202763-DC3D-7502-E4A0-EE6A4653BF5E}"/>
              </a:ext>
            </a:extLst>
          </p:cNvPr>
          <p:cNvSpPr txBox="1"/>
          <p:nvPr/>
        </p:nvSpPr>
        <p:spPr>
          <a:xfrm>
            <a:off x="0" y="-37942"/>
            <a:ext cx="12192001" cy="7078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Arial" panose="020B0604020202020204" pitchFamily="34" charset="0"/>
              </a:rPr>
              <a:t>Supplementary Figure S1: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Genetic variation among genotypes in</a:t>
            </a:r>
            <a:r>
              <a:rPr lang="en-US" sz="18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spike-related traits under both conditions (control and drought) in two seasons (1918 and 1918), </a:t>
            </a:r>
            <a:r>
              <a:rPr lang="en-US" sz="18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Spike length </a:t>
            </a:r>
            <a:r>
              <a:rPr lang="en-US" sz="2000" dirty="0">
                <a:solidFill>
                  <a:srgbClr val="000000"/>
                </a:solidFill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(SL). </a:t>
            </a: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06845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>
            <a:extLst>
              <a:ext uri="{FF2B5EF4-FFF2-40B4-BE49-F238E27FC236}">
                <a16:creationId xmlns:a16="http://schemas.microsoft.com/office/drawing/2014/main" id="{21B6DDF0-B017-0323-5E55-4B9372AFA0F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85734"/>
              </p:ext>
            </p:extLst>
          </p:nvPr>
        </p:nvGraphicFramePr>
        <p:xfrm>
          <a:off x="381563" y="801858"/>
          <a:ext cx="4495236" cy="302807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>
            <a:extLst>
              <a:ext uri="{FF2B5EF4-FFF2-40B4-BE49-F238E27FC236}">
                <a16:creationId xmlns:a16="http://schemas.microsoft.com/office/drawing/2014/main" id="{13FBCA0A-07BB-59A7-2148-7DAED6CD6AC1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43714885"/>
              </p:ext>
            </p:extLst>
          </p:nvPr>
        </p:nvGraphicFramePr>
        <p:xfrm>
          <a:off x="381563" y="4051150"/>
          <a:ext cx="4495236" cy="28068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5789EA1A-BCF2-996D-9199-CBEC6177C5A3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24588610"/>
              </p:ext>
            </p:extLst>
          </p:nvPr>
        </p:nvGraphicFramePr>
        <p:xfrm>
          <a:off x="5919537" y="801858"/>
          <a:ext cx="4876800" cy="2919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B19B2FAB-057E-C68A-18D3-0FA0DEC204B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93838232"/>
              </p:ext>
            </p:extLst>
          </p:nvPr>
        </p:nvGraphicFramePr>
        <p:xfrm>
          <a:off x="5919537" y="3721250"/>
          <a:ext cx="5011712" cy="302807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28A5081E-6370-8958-CD54-895045D0843C}"/>
              </a:ext>
            </a:extLst>
          </p:cNvPr>
          <p:cNvSpPr txBox="1"/>
          <p:nvPr/>
        </p:nvSpPr>
        <p:spPr>
          <a:xfrm>
            <a:off x="0" y="-37942"/>
            <a:ext cx="12192001" cy="98488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Arial" panose="020B0604020202020204" pitchFamily="34" charset="0"/>
              </a:rPr>
              <a:t>Supplementary Figure S2: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Genetic variation among genotypes in</a:t>
            </a:r>
            <a:r>
              <a:rPr lang="en-US" sz="18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spike-related traits under both conditions (control and drought) in two seasons (1918 and 1918), </a:t>
            </a:r>
            <a:r>
              <a:rPr lang="en-US" sz="18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number of </a:t>
            </a:r>
            <a:r>
              <a:rPr lang="en-US" sz="1800" dirty="0" err="1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spikelets</a:t>
            </a:r>
            <a:r>
              <a:rPr lang="en-US" sz="18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per spike, (NSPS). </a:t>
            </a:r>
            <a:endParaRPr lang="en-US" sz="1800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SimSun" panose="02010600030101010101" pitchFamily="2" charset="-122"/>
              <a:cs typeface="Times New Roman" panose="02020603050405020304" pitchFamily="18" charset="0"/>
            </a:endParaRPr>
          </a:p>
          <a:p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744853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>
            <a:extLst>
              <a:ext uri="{FF2B5EF4-FFF2-40B4-BE49-F238E27FC236}">
                <a16:creationId xmlns:a16="http://schemas.microsoft.com/office/drawing/2014/main" id="{16458F55-71EC-ED49-439A-C112D96105AF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63175410"/>
              </p:ext>
            </p:extLst>
          </p:nvPr>
        </p:nvGraphicFramePr>
        <p:xfrm>
          <a:off x="802105" y="908938"/>
          <a:ext cx="4331368" cy="295128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>
            <a:extLst>
              <a:ext uri="{FF2B5EF4-FFF2-40B4-BE49-F238E27FC236}">
                <a16:creationId xmlns:a16="http://schemas.microsoft.com/office/drawing/2014/main" id="{D2B9EEB7-92D9-289A-2D04-19007CC65817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62855501"/>
              </p:ext>
            </p:extLst>
          </p:nvPr>
        </p:nvGraphicFramePr>
        <p:xfrm>
          <a:off x="802105" y="3860223"/>
          <a:ext cx="4331369" cy="295128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E49165C9-1787-567E-8432-2A7C0BC33D6D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63408784"/>
              </p:ext>
            </p:extLst>
          </p:nvPr>
        </p:nvGraphicFramePr>
        <p:xfrm>
          <a:off x="6481010" y="908939"/>
          <a:ext cx="4797083" cy="273850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F89C6348-8AA6-3FBD-CB86-F0867A5B4EF5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3004848"/>
              </p:ext>
            </p:extLst>
          </p:nvPr>
        </p:nvGraphicFramePr>
        <p:xfrm>
          <a:off x="6592812" y="3995109"/>
          <a:ext cx="4797083" cy="27385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840EDB57-A0FE-94C0-B3DD-7A360EEE25ED}"/>
              </a:ext>
            </a:extLst>
          </p:cNvPr>
          <p:cNvSpPr txBox="1"/>
          <p:nvPr/>
        </p:nvSpPr>
        <p:spPr>
          <a:xfrm>
            <a:off x="0" y="-37942"/>
            <a:ext cx="12192001" cy="67710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Arial" panose="020B0604020202020204" pitchFamily="34" charset="0"/>
              </a:rPr>
              <a:t>Supplementary Figure S3: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Genetic variation among genotypes in</a:t>
            </a:r>
            <a:r>
              <a:rPr lang="en-US" sz="18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spike-related traits under both conditions (control and drought) in two seasons (1918 and 1918), </a:t>
            </a:r>
            <a:r>
              <a:rPr lang="en-US" sz="18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grain number </a:t>
            </a:r>
            <a:r>
              <a:rPr lang="en-US" dirty="0">
                <a:solidFill>
                  <a:srgbClr val="000000"/>
                </a:solidFill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per spike (GNPS).</a:t>
            </a: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450095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>
            <a:extLst>
              <a:ext uri="{FF2B5EF4-FFF2-40B4-BE49-F238E27FC236}">
                <a16:creationId xmlns:a16="http://schemas.microsoft.com/office/drawing/2014/main" id="{74AC6BF3-CAF9-A4BF-284F-1B7C38A987B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16285265"/>
              </p:ext>
            </p:extLst>
          </p:nvPr>
        </p:nvGraphicFramePr>
        <p:xfrm>
          <a:off x="712183" y="980036"/>
          <a:ext cx="4417255" cy="27077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>
            <a:extLst>
              <a:ext uri="{FF2B5EF4-FFF2-40B4-BE49-F238E27FC236}">
                <a16:creationId xmlns:a16="http://schemas.microsoft.com/office/drawing/2014/main" id="{1475587B-0269-F66D-C9DA-A7A9962666BA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03642474"/>
              </p:ext>
            </p:extLst>
          </p:nvPr>
        </p:nvGraphicFramePr>
        <p:xfrm>
          <a:off x="712183" y="4028645"/>
          <a:ext cx="4417253" cy="28293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EA543686-6084-0670-ACA1-84B6E658449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45563112"/>
              </p:ext>
            </p:extLst>
          </p:nvPr>
        </p:nvGraphicFramePr>
        <p:xfrm>
          <a:off x="6266677" y="808650"/>
          <a:ext cx="4441261" cy="27077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1CAB7632-D6EC-EB7D-83D3-FDDE3E2C9EBE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325049676"/>
              </p:ext>
            </p:extLst>
          </p:nvPr>
        </p:nvGraphicFramePr>
        <p:xfrm>
          <a:off x="6443142" y="4263102"/>
          <a:ext cx="4417253" cy="259489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59628DB9-E376-89D5-3003-CBED47C9CC16}"/>
              </a:ext>
            </a:extLst>
          </p:cNvPr>
          <p:cNvSpPr txBox="1"/>
          <p:nvPr/>
        </p:nvSpPr>
        <p:spPr>
          <a:xfrm>
            <a:off x="0" y="-37942"/>
            <a:ext cx="12192001" cy="67710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Arial" panose="020B0604020202020204" pitchFamily="34" charset="0"/>
              </a:rPr>
              <a:t>Supplementary Figure S4: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Genetic variation among genotypes in</a:t>
            </a:r>
            <a:r>
              <a:rPr lang="en-US" sz="18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spike-related traits under both conditions (control and drought) in two seasons (1918 and 1918), </a:t>
            </a:r>
            <a:r>
              <a:rPr lang="en-US" dirty="0">
                <a:solidFill>
                  <a:srgbClr val="000000"/>
                </a:solidFill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thousand-kernel weight (TKW).</a:t>
            </a:r>
            <a:r>
              <a:rPr lang="en-US" sz="1800" dirty="0">
                <a:solidFill>
                  <a:srgbClr val="000000"/>
                </a:solidFill>
                <a:effectLst/>
                <a:latin typeface="URWPalladioL-Roma"/>
                <a:ea typeface="SimSun" panose="02010600030101010101" pitchFamily="2" charset="-122"/>
                <a:cs typeface="Times New Roman" panose="02020603050405020304" pitchFamily="18" charset="0"/>
              </a:rPr>
              <a:t> </a:t>
            </a: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58691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239</Words>
  <Application>Microsoft Office PowerPoint</Application>
  <PresentationFormat>Widescreen</PresentationFormat>
  <Paragraphs>36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Arial</vt:lpstr>
      <vt:lpstr>Calibri</vt:lpstr>
      <vt:lpstr>Calibri Light</vt:lpstr>
      <vt:lpstr>Palatino Linotype</vt:lpstr>
      <vt:lpstr>Times New Roman</vt:lpstr>
      <vt:lpstr>URWPalladioL-Roma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Mostafa 14224423</dc:creator>
  <cp:lastModifiedBy>Dr. Ahmed Sallam</cp:lastModifiedBy>
  <cp:revision>8</cp:revision>
  <dcterms:created xsi:type="dcterms:W3CDTF">2023-02-07T09:32:59Z</dcterms:created>
  <dcterms:modified xsi:type="dcterms:W3CDTF">2023-05-18T11:18:32Z</dcterms:modified>
</cp:coreProperties>
</file>

<file path=docProps/thumbnail.jpeg>
</file>