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5"/>
  </p:notesMasterIdLst>
  <p:sldIdLst>
    <p:sldId id="265" r:id="rId2"/>
    <p:sldId id="266" r:id="rId3"/>
    <p:sldId id="267" r:id="rId4"/>
  </p:sldIdLst>
  <p:sldSz cx="5376863" cy="7169150" type="B5ISO"/>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0" autoAdjust="0"/>
    <p:restoredTop sz="96163" autoAdjust="0"/>
  </p:normalViewPr>
  <p:slideViewPr>
    <p:cSldViewPr snapToGrid="0">
      <p:cViewPr>
        <p:scale>
          <a:sx n="125" d="100"/>
          <a:sy n="125" d="100"/>
        </p:scale>
        <p:origin x="1738" y="-1896"/>
      </p:cViewPr>
      <p:guideLst/>
    </p:cSldViewPr>
  </p:slideViewPr>
  <p:notesTextViewPr>
    <p:cViewPr>
      <p:scale>
        <a:sx n="1" d="1"/>
        <a:sy n="1" d="1"/>
      </p:scale>
      <p:origin x="0" y="0"/>
    </p:cViewPr>
  </p:notesTextViewPr>
  <p:notesViewPr>
    <p:cSldViewPr snapToGrid="0">
      <p:cViewPr varScale="1">
        <p:scale>
          <a:sx n="82" d="100"/>
          <a:sy n="82" d="100"/>
        </p:scale>
        <p:origin x="363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B9FF07-8D2E-4394-9FB1-5064F7FF4AFA}" type="datetimeFigureOut">
              <a:rPr lang="en-US" smtClean="0"/>
              <a:t>5/20/2023</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C3D172-D0A7-40B0-8910-D953D8E6FFAC}" type="slidenum">
              <a:rPr lang="en-US" smtClean="0"/>
              <a:t>‹#›</a:t>
            </a:fld>
            <a:endParaRPr lang="en-US"/>
          </a:p>
        </p:txBody>
      </p:sp>
    </p:spTree>
    <p:extLst>
      <p:ext uri="{BB962C8B-B14F-4D97-AF65-F5344CB8AC3E}">
        <p14:creationId xmlns:p14="http://schemas.microsoft.com/office/powerpoint/2010/main" val="3335609532"/>
      </p:ext>
    </p:extLst>
  </p:cSld>
  <p:clrMap bg1="lt1" tx1="dk1" bg2="lt2" tx2="dk2" accent1="accent1" accent2="accent2" accent3="accent3" accent4="accent4" accent5="accent5" accent6="accent6" hlink="hlink" folHlink="folHlink"/>
  <p:notesStyle>
    <a:lvl1pPr marL="0" algn="l" defTabSz="716849" rtl="0" eaLnBrk="1" latinLnBrk="0" hangingPunct="1">
      <a:defRPr sz="941" kern="1200">
        <a:solidFill>
          <a:schemeClr val="tx1"/>
        </a:solidFill>
        <a:latin typeface="+mn-lt"/>
        <a:ea typeface="+mn-ea"/>
        <a:cs typeface="+mn-cs"/>
      </a:defRPr>
    </a:lvl1pPr>
    <a:lvl2pPr marL="358425" algn="l" defTabSz="716849" rtl="0" eaLnBrk="1" latinLnBrk="0" hangingPunct="1">
      <a:defRPr sz="941" kern="1200">
        <a:solidFill>
          <a:schemeClr val="tx1"/>
        </a:solidFill>
        <a:latin typeface="+mn-lt"/>
        <a:ea typeface="+mn-ea"/>
        <a:cs typeface="+mn-cs"/>
      </a:defRPr>
    </a:lvl2pPr>
    <a:lvl3pPr marL="716849" algn="l" defTabSz="716849" rtl="0" eaLnBrk="1" latinLnBrk="0" hangingPunct="1">
      <a:defRPr sz="941" kern="1200">
        <a:solidFill>
          <a:schemeClr val="tx1"/>
        </a:solidFill>
        <a:latin typeface="+mn-lt"/>
        <a:ea typeface="+mn-ea"/>
        <a:cs typeface="+mn-cs"/>
      </a:defRPr>
    </a:lvl3pPr>
    <a:lvl4pPr marL="1075274" algn="l" defTabSz="716849" rtl="0" eaLnBrk="1" latinLnBrk="0" hangingPunct="1">
      <a:defRPr sz="941" kern="1200">
        <a:solidFill>
          <a:schemeClr val="tx1"/>
        </a:solidFill>
        <a:latin typeface="+mn-lt"/>
        <a:ea typeface="+mn-ea"/>
        <a:cs typeface="+mn-cs"/>
      </a:defRPr>
    </a:lvl4pPr>
    <a:lvl5pPr marL="1433700" algn="l" defTabSz="716849" rtl="0" eaLnBrk="1" latinLnBrk="0" hangingPunct="1">
      <a:defRPr sz="941" kern="1200">
        <a:solidFill>
          <a:schemeClr val="tx1"/>
        </a:solidFill>
        <a:latin typeface="+mn-lt"/>
        <a:ea typeface="+mn-ea"/>
        <a:cs typeface="+mn-cs"/>
      </a:defRPr>
    </a:lvl5pPr>
    <a:lvl6pPr marL="1792124" algn="l" defTabSz="716849" rtl="0" eaLnBrk="1" latinLnBrk="0" hangingPunct="1">
      <a:defRPr sz="941" kern="1200">
        <a:solidFill>
          <a:schemeClr val="tx1"/>
        </a:solidFill>
        <a:latin typeface="+mn-lt"/>
        <a:ea typeface="+mn-ea"/>
        <a:cs typeface="+mn-cs"/>
      </a:defRPr>
    </a:lvl6pPr>
    <a:lvl7pPr marL="2150549" algn="l" defTabSz="716849" rtl="0" eaLnBrk="1" latinLnBrk="0" hangingPunct="1">
      <a:defRPr sz="941" kern="1200">
        <a:solidFill>
          <a:schemeClr val="tx1"/>
        </a:solidFill>
        <a:latin typeface="+mn-lt"/>
        <a:ea typeface="+mn-ea"/>
        <a:cs typeface="+mn-cs"/>
      </a:defRPr>
    </a:lvl7pPr>
    <a:lvl8pPr marL="2508974" algn="l" defTabSz="716849" rtl="0" eaLnBrk="1" latinLnBrk="0" hangingPunct="1">
      <a:defRPr sz="941" kern="1200">
        <a:solidFill>
          <a:schemeClr val="tx1"/>
        </a:solidFill>
        <a:latin typeface="+mn-lt"/>
        <a:ea typeface="+mn-ea"/>
        <a:cs typeface="+mn-cs"/>
      </a:defRPr>
    </a:lvl8pPr>
    <a:lvl9pPr marL="2867398" algn="l" defTabSz="716849" rtl="0" eaLnBrk="1" latinLnBrk="0" hangingPunct="1">
      <a:defRPr sz="94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r>
              <a:rPr lang="en-US" b="0" i="0" dirty="0">
                <a:solidFill>
                  <a:srgbClr val="222222"/>
                </a:solidFill>
                <a:effectLst/>
                <a:latin typeface="Segoe UI" panose="020B0502040204020203" pitchFamily="34" charset="0"/>
              </a:rPr>
              <a:t>Supplement Figure 1. Pathway analysis demonstrated that fibroadenoma, cellular fibroadenoma and benign phyllodes tumor share similar genetic profile A. Each panel plots Angiogenesis against another pathway score. Points are colored by group. B. </a:t>
            </a:r>
            <a:r>
              <a:rPr lang="en-US" dirty="0"/>
              <a:t>Box and whisker plots for two r</a:t>
            </a:r>
            <a:r>
              <a:rPr lang="en-US" b="0" i="0" dirty="0">
                <a:solidFill>
                  <a:srgbClr val="222222"/>
                </a:solidFill>
                <a:effectLst/>
                <a:latin typeface="Segoe UI" panose="020B0502040204020203" pitchFamily="34" charset="0"/>
              </a:rPr>
              <a:t>epresentative cancer replated pathways (hypoxia and angiogenesis) score for benign phyllodes, cellular FAs, FAs. </a:t>
            </a:r>
            <a:endParaRPr lang="en-US" dirty="0"/>
          </a:p>
        </p:txBody>
      </p:sp>
      <p:sp>
        <p:nvSpPr>
          <p:cNvPr id="4" name="Slide Number Placeholder 3"/>
          <p:cNvSpPr>
            <a:spLocks noGrp="1"/>
          </p:cNvSpPr>
          <p:nvPr>
            <p:ph type="sldNum" sz="quarter" idx="5"/>
          </p:nvPr>
        </p:nvSpPr>
        <p:spPr/>
        <p:txBody>
          <a:bodyPr/>
          <a:lstStyle/>
          <a:p>
            <a:fld id="{15C3D172-D0A7-40B0-8910-D953D8E6FFAC}" type="slidenum">
              <a:rPr lang="en-US" smtClean="0"/>
              <a:t>1</a:t>
            </a:fld>
            <a:endParaRPr lang="en-US"/>
          </a:p>
        </p:txBody>
      </p:sp>
    </p:spTree>
    <p:extLst>
      <p:ext uri="{BB962C8B-B14F-4D97-AF65-F5344CB8AC3E}">
        <p14:creationId xmlns:p14="http://schemas.microsoft.com/office/powerpoint/2010/main" val="1733377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r>
              <a:rPr lang="en-US" dirty="0"/>
              <a:t>Supplement Figure 2. Various genes in subset of borderline PTs share similarities with malignant </a:t>
            </a:r>
            <a:r>
              <a:rPr lang="en-US" dirty="0" err="1"/>
              <a:t>PTs.</a:t>
            </a:r>
            <a:r>
              <a:rPr lang="en-US" dirty="0"/>
              <a:t> </a:t>
            </a:r>
            <a:r>
              <a:rPr lang="en-US" b="0" i="0" dirty="0">
                <a:solidFill>
                  <a:srgbClr val="222222"/>
                </a:solidFill>
                <a:effectLst/>
                <a:latin typeface="Segoe UI" panose="020B0502040204020203" pitchFamily="34" charset="0"/>
              </a:rPr>
              <a:t>Scatter or box/violin plot visualizes the association of representative differentially expressed genes in phyllodes tumor.</a:t>
            </a:r>
            <a:endParaRPr lang="en-US" dirty="0"/>
          </a:p>
        </p:txBody>
      </p:sp>
      <p:sp>
        <p:nvSpPr>
          <p:cNvPr id="4" name="Slide Number Placeholder 3"/>
          <p:cNvSpPr>
            <a:spLocks noGrp="1"/>
          </p:cNvSpPr>
          <p:nvPr>
            <p:ph type="sldNum" sz="quarter" idx="5"/>
          </p:nvPr>
        </p:nvSpPr>
        <p:spPr/>
        <p:txBody>
          <a:bodyPr/>
          <a:lstStyle/>
          <a:p>
            <a:fld id="{15C3D172-D0A7-40B0-8910-D953D8E6FFAC}" type="slidenum">
              <a:rPr lang="en-US" smtClean="0"/>
              <a:t>2</a:t>
            </a:fld>
            <a:endParaRPr lang="en-US"/>
          </a:p>
        </p:txBody>
      </p:sp>
    </p:spTree>
    <p:extLst>
      <p:ext uri="{BB962C8B-B14F-4D97-AF65-F5344CB8AC3E}">
        <p14:creationId xmlns:p14="http://schemas.microsoft.com/office/powerpoint/2010/main" val="4038643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3265" y="1173285"/>
            <a:ext cx="4570334" cy="2495926"/>
          </a:xfrm>
        </p:spPr>
        <p:txBody>
          <a:bodyPr anchor="b"/>
          <a:lstStyle>
            <a:lvl1pPr algn="ctr">
              <a:defRPr sz="3528"/>
            </a:lvl1pPr>
          </a:lstStyle>
          <a:p>
            <a:r>
              <a:rPr lang="en-US"/>
              <a:t>Click to edit Master title style</a:t>
            </a:r>
            <a:endParaRPr lang="en-US" dirty="0"/>
          </a:p>
        </p:txBody>
      </p:sp>
      <p:sp>
        <p:nvSpPr>
          <p:cNvPr id="3" name="Subtitle 2"/>
          <p:cNvSpPr>
            <a:spLocks noGrp="1"/>
          </p:cNvSpPr>
          <p:nvPr>
            <p:ph type="subTitle" idx="1"/>
          </p:nvPr>
        </p:nvSpPr>
        <p:spPr>
          <a:xfrm>
            <a:off x="672108" y="3765464"/>
            <a:ext cx="4032647" cy="1730885"/>
          </a:xfrm>
        </p:spPr>
        <p:txBody>
          <a:bodyPr/>
          <a:lstStyle>
            <a:lvl1pPr marL="0" indent="0" algn="ctr">
              <a:buNone/>
              <a:defRPr sz="1411"/>
            </a:lvl1pPr>
            <a:lvl2pPr marL="268834" indent="0" algn="ctr">
              <a:buNone/>
              <a:defRPr sz="1176"/>
            </a:lvl2pPr>
            <a:lvl3pPr marL="537667" indent="0" algn="ctr">
              <a:buNone/>
              <a:defRPr sz="1058"/>
            </a:lvl3pPr>
            <a:lvl4pPr marL="806501" indent="0" algn="ctr">
              <a:buNone/>
              <a:defRPr sz="941"/>
            </a:lvl4pPr>
            <a:lvl5pPr marL="1075334" indent="0" algn="ctr">
              <a:buNone/>
              <a:defRPr sz="941"/>
            </a:lvl5pPr>
            <a:lvl6pPr marL="1344168" indent="0" algn="ctr">
              <a:buNone/>
              <a:defRPr sz="941"/>
            </a:lvl6pPr>
            <a:lvl7pPr marL="1613002" indent="0" algn="ctr">
              <a:buNone/>
              <a:defRPr sz="941"/>
            </a:lvl7pPr>
            <a:lvl8pPr marL="1881835" indent="0" algn="ctr">
              <a:buNone/>
              <a:defRPr sz="941"/>
            </a:lvl8pPr>
            <a:lvl9pPr marL="2150669" indent="0" algn="ctr">
              <a:buNone/>
              <a:defRPr sz="94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1C12FAD-0919-44E9-9A12-E334F2D11F18}" type="datetimeFigureOut">
              <a:rPr lang="en-US" smtClean="0"/>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608963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C12FAD-0919-44E9-9A12-E334F2D11F18}" type="datetimeFigureOut">
              <a:rPr lang="en-US" smtClean="0"/>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3921610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47818" y="381691"/>
            <a:ext cx="1159386" cy="607552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69660" y="381691"/>
            <a:ext cx="3410947" cy="60755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C12FAD-0919-44E9-9A12-E334F2D11F18}" type="datetimeFigureOut">
              <a:rPr lang="en-US" smtClean="0"/>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1960373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C12FAD-0919-44E9-9A12-E334F2D11F18}" type="datetimeFigureOut">
              <a:rPr lang="en-US" smtClean="0"/>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955248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6859" y="1787311"/>
            <a:ext cx="4637544" cy="2982167"/>
          </a:xfrm>
        </p:spPr>
        <p:txBody>
          <a:bodyPr anchor="b"/>
          <a:lstStyle>
            <a:lvl1pPr>
              <a:defRPr sz="3528"/>
            </a:lvl1pPr>
          </a:lstStyle>
          <a:p>
            <a:r>
              <a:rPr lang="en-US"/>
              <a:t>Click to edit Master title style</a:t>
            </a:r>
            <a:endParaRPr lang="en-US" dirty="0"/>
          </a:p>
        </p:txBody>
      </p:sp>
      <p:sp>
        <p:nvSpPr>
          <p:cNvPr id="3" name="Text Placeholder 2"/>
          <p:cNvSpPr>
            <a:spLocks noGrp="1"/>
          </p:cNvSpPr>
          <p:nvPr>
            <p:ph type="body" idx="1"/>
          </p:nvPr>
        </p:nvSpPr>
        <p:spPr>
          <a:xfrm>
            <a:off x="366859" y="4797690"/>
            <a:ext cx="4637544" cy="1568251"/>
          </a:xfrm>
        </p:spPr>
        <p:txBody>
          <a:bodyPr/>
          <a:lstStyle>
            <a:lvl1pPr marL="0" indent="0">
              <a:buNone/>
              <a:defRPr sz="1411">
                <a:solidFill>
                  <a:schemeClr val="tx1"/>
                </a:solidFill>
              </a:defRPr>
            </a:lvl1pPr>
            <a:lvl2pPr marL="268834" indent="0">
              <a:buNone/>
              <a:defRPr sz="1176">
                <a:solidFill>
                  <a:schemeClr val="tx1">
                    <a:tint val="75000"/>
                  </a:schemeClr>
                </a:solidFill>
              </a:defRPr>
            </a:lvl2pPr>
            <a:lvl3pPr marL="537667" indent="0">
              <a:buNone/>
              <a:defRPr sz="1058">
                <a:solidFill>
                  <a:schemeClr val="tx1">
                    <a:tint val="75000"/>
                  </a:schemeClr>
                </a:solidFill>
              </a:defRPr>
            </a:lvl3pPr>
            <a:lvl4pPr marL="806501" indent="0">
              <a:buNone/>
              <a:defRPr sz="941">
                <a:solidFill>
                  <a:schemeClr val="tx1">
                    <a:tint val="75000"/>
                  </a:schemeClr>
                </a:solidFill>
              </a:defRPr>
            </a:lvl4pPr>
            <a:lvl5pPr marL="1075334" indent="0">
              <a:buNone/>
              <a:defRPr sz="941">
                <a:solidFill>
                  <a:schemeClr val="tx1">
                    <a:tint val="75000"/>
                  </a:schemeClr>
                </a:solidFill>
              </a:defRPr>
            </a:lvl5pPr>
            <a:lvl6pPr marL="1344168" indent="0">
              <a:buNone/>
              <a:defRPr sz="941">
                <a:solidFill>
                  <a:schemeClr val="tx1">
                    <a:tint val="75000"/>
                  </a:schemeClr>
                </a:solidFill>
              </a:defRPr>
            </a:lvl6pPr>
            <a:lvl7pPr marL="1613002" indent="0">
              <a:buNone/>
              <a:defRPr sz="941">
                <a:solidFill>
                  <a:schemeClr val="tx1">
                    <a:tint val="75000"/>
                  </a:schemeClr>
                </a:solidFill>
              </a:defRPr>
            </a:lvl7pPr>
            <a:lvl8pPr marL="1881835" indent="0">
              <a:buNone/>
              <a:defRPr sz="941">
                <a:solidFill>
                  <a:schemeClr val="tx1">
                    <a:tint val="75000"/>
                  </a:schemeClr>
                </a:solidFill>
              </a:defRPr>
            </a:lvl8pPr>
            <a:lvl9pPr marL="2150669" indent="0">
              <a:buNone/>
              <a:defRPr sz="94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1C12FAD-0919-44E9-9A12-E334F2D11F18}" type="datetimeFigureOut">
              <a:rPr lang="en-US" smtClean="0"/>
              <a:t>5/20/2023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1729210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69659" y="1908454"/>
            <a:ext cx="2285167" cy="4548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22037" y="1908454"/>
            <a:ext cx="2285167" cy="4548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1C12FAD-0919-44E9-9A12-E334F2D11F18}" type="datetimeFigureOut">
              <a:rPr lang="en-US" smtClean="0"/>
              <a:t>5/20/2023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554103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0360" y="381693"/>
            <a:ext cx="4637544" cy="1385704"/>
          </a:xfrm>
        </p:spPr>
        <p:txBody>
          <a:bodyPr/>
          <a:lstStyle/>
          <a:p>
            <a:r>
              <a:rPr lang="en-US"/>
              <a:t>Click to edit Master title style</a:t>
            </a:r>
            <a:endParaRPr lang="en-US" dirty="0"/>
          </a:p>
        </p:txBody>
      </p:sp>
      <p:sp>
        <p:nvSpPr>
          <p:cNvPr id="3" name="Text Placeholder 2"/>
          <p:cNvSpPr>
            <a:spLocks noGrp="1"/>
          </p:cNvSpPr>
          <p:nvPr>
            <p:ph type="body" idx="1"/>
          </p:nvPr>
        </p:nvSpPr>
        <p:spPr>
          <a:xfrm>
            <a:off x="370360" y="1757438"/>
            <a:ext cx="2274665" cy="861293"/>
          </a:xfrm>
        </p:spPr>
        <p:txBody>
          <a:bodyPr anchor="b"/>
          <a:lstStyle>
            <a:lvl1pPr marL="0" indent="0">
              <a:buNone/>
              <a:defRPr sz="1411" b="1"/>
            </a:lvl1pPr>
            <a:lvl2pPr marL="268834" indent="0">
              <a:buNone/>
              <a:defRPr sz="1176" b="1"/>
            </a:lvl2pPr>
            <a:lvl3pPr marL="537667" indent="0">
              <a:buNone/>
              <a:defRPr sz="1058" b="1"/>
            </a:lvl3pPr>
            <a:lvl4pPr marL="806501" indent="0">
              <a:buNone/>
              <a:defRPr sz="941" b="1"/>
            </a:lvl4pPr>
            <a:lvl5pPr marL="1075334" indent="0">
              <a:buNone/>
              <a:defRPr sz="941" b="1"/>
            </a:lvl5pPr>
            <a:lvl6pPr marL="1344168" indent="0">
              <a:buNone/>
              <a:defRPr sz="941" b="1"/>
            </a:lvl6pPr>
            <a:lvl7pPr marL="1613002" indent="0">
              <a:buNone/>
              <a:defRPr sz="941" b="1"/>
            </a:lvl7pPr>
            <a:lvl8pPr marL="1881835" indent="0">
              <a:buNone/>
              <a:defRPr sz="941" b="1"/>
            </a:lvl8pPr>
            <a:lvl9pPr marL="2150669" indent="0">
              <a:buNone/>
              <a:defRPr sz="941" b="1"/>
            </a:lvl9pPr>
          </a:lstStyle>
          <a:p>
            <a:pPr lvl="0"/>
            <a:r>
              <a:rPr lang="en-US"/>
              <a:t>Click to edit Master text styles</a:t>
            </a:r>
          </a:p>
        </p:txBody>
      </p:sp>
      <p:sp>
        <p:nvSpPr>
          <p:cNvPr id="4" name="Content Placeholder 3"/>
          <p:cNvSpPr>
            <a:spLocks noGrp="1"/>
          </p:cNvSpPr>
          <p:nvPr>
            <p:ph sz="half" idx="2"/>
          </p:nvPr>
        </p:nvSpPr>
        <p:spPr>
          <a:xfrm>
            <a:off x="370360" y="2618731"/>
            <a:ext cx="2274665" cy="38517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22037" y="1757438"/>
            <a:ext cx="2285867" cy="861293"/>
          </a:xfrm>
        </p:spPr>
        <p:txBody>
          <a:bodyPr anchor="b"/>
          <a:lstStyle>
            <a:lvl1pPr marL="0" indent="0">
              <a:buNone/>
              <a:defRPr sz="1411" b="1"/>
            </a:lvl1pPr>
            <a:lvl2pPr marL="268834" indent="0">
              <a:buNone/>
              <a:defRPr sz="1176" b="1"/>
            </a:lvl2pPr>
            <a:lvl3pPr marL="537667" indent="0">
              <a:buNone/>
              <a:defRPr sz="1058" b="1"/>
            </a:lvl3pPr>
            <a:lvl4pPr marL="806501" indent="0">
              <a:buNone/>
              <a:defRPr sz="941" b="1"/>
            </a:lvl4pPr>
            <a:lvl5pPr marL="1075334" indent="0">
              <a:buNone/>
              <a:defRPr sz="941" b="1"/>
            </a:lvl5pPr>
            <a:lvl6pPr marL="1344168" indent="0">
              <a:buNone/>
              <a:defRPr sz="941" b="1"/>
            </a:lvl6pPr>
            <a:lvl7pPr marL="1613002" indent="0">
              <a:buNone/>
              <a:defRPr sz="941" b="1"/>
            </a:lvl7pPr>
            <a:lvl8pPr marL="1881835" indent="0">
              <a:buNone/>
              <a:defRPr sz="941" b="1"/>
            </a:lvl8pPr>
            <a:lvl9pPr marL="2150669" indent="0">
              <a:buNone/>
              <a:defRPr sz="941" b="1"/>
            </a:lvl9pPr>
          </a:lstStyle>
          <a:p>
            <a:pPr lvl="0"/>
            <a:r>
              <a:rPr lang="en-US"/>
              <a:t>Click to edit Master text styles</a:t>
            </a:r>
          </a:p>
        </p:txBody>
      </p:sp>
      <p:sp>
        <p:nvSpPr>
          <p:cNvPr id="6" name="Content Placeholder 5"/>
          <p:cNvSpPr>
            <a:spLocks noGrp="1"/>
          </p:cNvSpPr>
          <p:nvPr>
            <p:ph sz="quarter" idx="4"/>
          </p:nvPr>
        </p:nvSpPr>
        <p:spPr>
          <a:xfrm>
            <a:off x="2722037" y="2618731"/>
            <a:ext cx="2285867" cy="38517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1C12FAD-0919-44E9-9A12-E334F2D11F18}" type="datetimeFigureOut">
              <a:rPr lang="en-US" smtClean="0"/>
              <a:t>5/20/2023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2413553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1C12FAD-0919-44E9-9A12-E334F2D11F18}" type="datetimeFigureOut">
              <a:rPr lang="en-US" smtClean="0"/>
              <a:t>5/20/2023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2969867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C12FAD-0919-44E9-9A12-E334F2D11F18}" type="datetimeFigureOut">
              <a:rPr lang="en-US" smtClean="0"/>
              <a:t>5/20/2023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84955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0360" y="477943"/>
            <a:ext cx="1734178" cy="1672802"/>
          </a:xfrm>
        </p:spPr>
        <p:txBody>
          <a:bodyPr anchor="b"/>
          <a:lstStyle>
            <a:lvl1pPr>
              <a:defRPr sz="1882"/>
            </a:lvl1pPr>
          </a:lstStyle>
          <a:p>
            <a:r>
              <a:rPr lang="en-US"/>
              <a:t>Click to edit Master title style</a:t>
            </a:r>
            <a:endParaRPr lang="en-US" dirty="0"/>
          </a:p>
        </p:txBody>
      </p:sp>
      <p:sp>
        <p:nvSpPr>
          <p:cNvPr id="3" name="Content Placeholder 2"/>
          <p:cNvSpPr>
            <a:spLocks noGrp="1"/>
          </p:cNvSpPr>
          <p:nvPr>
            <p:ph idx="1"/>
          </p:nvPr>
        </p:nvSpPr>
        <p:spPr>
          <a:xfrm>
            <a:off x="2285867" y="1032226"/>
            <a:ext cx="2722037" cy="5094743"/>
          </a:xfrm>
        </p:spPr>
        <p:txBody>
          <a:bodyPr/>
          <a:lstStyle>
            <a:lvl1pPr>
              <a:defRPr sz="1882"/>
            </a:lvl1pPr>
            <a:lvl2pPr>
              <a:defRPr sz="1646"/>
            </a:lvl2pPr>
            <a:lvl3pPr>
              <a:defRPr sz="1411"/>
            </a:lvl3pPr>
            <a:lvl4pPr>
              <a:defRPr sz="1176"/>
            </a:lvl4pPr>
            <a:lvl5pPr>
              <a:defRPr sz="1176"/>
            </a:lvl5pPr>
            <a:lvl6pPr>
              <a:defRPr sz="1176"/>
            </a:lvl6pPr>
            <a:lvl7pPr>
              <a:defRPr sz="1176"/>
            </a:lvl7pPr>
            <a:lvl8pPr>
              <a:defRPr sz="1176"/>
            </a:lvl8pPr>
            <a:lvl9pPr>
              <a:defRPr sz="117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70360" y="2150745"/>
            <a:ext cx="1734178" cy="3984521"/>
          </a:xfrm>
        </p:spPr>
        <p:txBody>
          <a:bodyPr/>
          <a:lstStyle>
            <a:lvl1pPr marL="0" indent="0">
              <a:buNone/>
              <a:defRPr sz="941"/>
            </a:lvl1pPr>
            <a:lvl2pPr marL="268834" indent="0">
              <a:buNone/>
              <a:defRPr sz="823"/>
            </a:lvl2pPr>
            <a:lvl3pPr marL="537667" indent="0">
              <a:buNone/>
              <a:defRPr sz="706"/>
            </a:lvl3pPr>
            <a:lvl4pPr marL="806501" indent="0">
              <a:buNone/>
              <a:defRPr sz="588"/>
            </a:lvl4pPr>
            <a:lvl5pPr marL="1075334" indent="0">
              <a:buNone/>
              <a:defRPr sz="588"/>
            </a:lvl5pPr>
            <a:lvl6pPr marL="1344168" indent="0">
              <a:buNone/>
              <a:defRPr sz="588"/>
            </a:lvl6pPr>
            <a:lvl7pPr marL="1613002" indent="0">
              <a:buNone/>
              <a:defRPr sz="588"/>
            </a:lvl7pPr>
            <a:lvl8pPr marL="1881835" indent="0">
              <a:buNone/>
              <a:defRPr sz="588"/>
            </a:lvl8pPr>
            <a:lvl9pPr marL="2150669" indent="0">
              <a:buNone/>
              <a:defRPr sz="588"/>
            </a:lvl9pPr>
          </a:lstStyle>
          <a:p>
            <a:pPr lvl="0"/>
            <a:r>
              <a:rPr lang="en-US"/>
              <a:t>Click to edit Master text styles</a:t>
            </a:r>
          </a:p>
        </p:txBody>
      </p:sp>
      <p:sp>
        <p:nvSpPr>
          <p:cNvPr id="5" name="Date Placeholder 4"/>
          <p:cNvSpPr>
            <a:spLocks noGrp="1"/>
          </p:cNvSpPr>
          <p:nvPr>
            <p:ph type="dt" sz="half" idx="10"/>
          </p:nvPr>
        </p:nvSpPr>
        <p:spPr/>
        <p:txBody>
          <a:bodyPr/>
          <a:lstStyle/>
          <a:p>
            <a:fld id="{61C12FAD-0919-44E9-9A12-E334F2D11F18}" type="datetimeFigureOut">
              <a:rPr lang="en-US" smtClean="0"/>
              <a:t>5/20/2023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2741856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0360" y="477943"/>
            <a:ext cx="1734178" cy="1672802"/>
          </a:xfrm>
        </p:spPr>
        <p:txBody>
          <a:bodyPr anchor="b"/>
          <a:lstStyle>
            <a:lvl1pPr>
              <a:defRPr sz="1882"/>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867" y="1032226"/>
            <a:ext cx="2722037" cy="5094743"/>
          </a:xfrm>
        </p:spPr>
        <p:txBody>
          <a:bodyPr anchor="t"/>
          <a:lstStyle>
            <a:lvl1pPr marL="0" indent="0">
              <a:buNone/>
              <a:defRPr sz="1882"/>
            </a:lvl1pPr>
            <a:lvl2pPr marL="268834" indent="0">
              <a:buNone/>
              <a:defRPr sz="1646"/>
            </a:lvl2pPr>
            <a:lvl3pPr marL="537667" indent="0">
              <a:buNone/>
              <a:defRPr sz="1411"/>
            </a:lvl3pPr>
            <a:lvl4pPr marL="806501" indent="0">
              <a:buNone/>
              <a:defRPr sz="1176"/>
            </a:lvl4pPr>
            <a:lvl5pPr marL="1075334" indent="0">
              <a:buNone/>
              <a:defRPr sz="1176"/>
            </a:lvl5pPr>
            <a:lvl6pPr marL="1344168" indent="0">
              <a:buNone/>
              <a:defRPr sz="1176"/>
            </a:lvl6pPr>
            <a:lvl7pPr marL="1613002" indent="0">
              <a:buNone/>
              <a:defRPr sz="1176"/>
            </a:lvl7pPr>
            <a:lvl8pPr marL="1881835" indent="0">
              <a:buNone/>
              <a:defRPr sz="1176"/>
            </a:lvl8pPr>
            <a:lvl9pPr marL="2150669" indent="0">
              <a:buNone/>
              <a:defRPr sz="1176"/>
            </a:lvl9pPr>
          </a:lstStyle>
          <a:p>
            <a:r>
              <a:rPr lang="en-US"/>
              <a:t>Click icon to add picture</a:t>
            </a:r>
            <a:endParaRPr lang="en-US" dirty="0"/>
          </a:p>
        </p:txBody>
      </p:sp>
      <p:sp>
        <p:nvSpPr>
          <p:cNvPr id="4" name="Text Placeholder 3"/>
          <p:cNvSpPr>
            <a:spLocks noGrp="1"/>
          </p:cNvSpPr>
          <p:nvPr>
            <p:ph type="body" sz="half" idx="2"/>
          </p:nvPr>
        </p:nvSpPr>
        <p:spPr>
          <a:xfrm>
            <a:off x="370360" y="2150745"/>
            <a:ext cx="1734178" cy="3984521"/>
          </a:xfrm>
        </p:spPr>
        <p:txBody>
          <a:bodyPr/>
          <a:lstStyle>
            <a:lvl1pPr marL="0" indent="0">
              <a:buNone/>
              <a:defRPr sz="941"/>
            </a:lvl1pPr>
            <a:lvl2pPr marL="268834" indent="0">
              <a:buNone/>
              <a:defRPr sz="823"/>
            </a:lvl2pPr>
            <a:lvl3pPr marL="537667" indent="0">
              <a:buNone/>
              <a:defRPr sz="706"/>
            </a:lvl3pPr>
            <a:lvl4pPr marL="806501" indent="0">
              <a:buNone/>
              <a:defRPr sz="588"/>
            </a:lvl4pPr>
            <a:lvl5pPr marL="1075334" indent="0">
              <a:buNone/>
              <a:defRPr sz="588"/>
            </a:lvl5pPr>
            <a:lvl6pPr marL="1344168" indent="0">
              <a:buNone/>
              <a:defRPr sz="588"/>
            </a:lvl6pPr>
            <a:lvl7pPr marL="1613002" indent="0">
              <a:buNone/>
              <a:defRPr sz="588"/>
            </a:lvl7pPr>
            <a:lvl8pPr marL="1881835" indent="0">
              <a:buNone/>
              <a:defRPr sz="588"/>
            </a:lvl8pPr>
            <a:lvl9pPr marL="2150669" indent="0">
              <a:buNone/>
              <a:defRPr sz="588"/>
            </a:lvl9pPr>
          </a:lstStyle>
          <a:p>
            <a:pPr lvl="0"/>
            <a:r>
              <a:rPr lang="en-US"/>
              <a:t>Click to edit Master text styles</a:t>
            </a:r>
          </a:p>
        </p:txBody>
      </p:sp>
      <p:sp>
        <p:nvSpPr>
          <p:cNvPr id="5" name="Date Placeholder 4"/>
          <p:cNvSpPr>
            <a:spLocks noGrp="1"/>
          </p:cNvSpPr>
          <p:nvPr>
            <p:ph type="dt" sz="half" idx="10"/>
          </p:nvPr>
        </p:nvSpPr>
        <p:spPr/>
        <p:txBody>
          <a:bodyPr/>
          <a:lstStyle/>
          <a:p>
            <a:fld id="{61C12FAD-0919-44E9-9A12-E334F2D11F18}" type="datetimeFigureOut">
              <a:rPr lang="en-US" smtClean="0"/>
              <a:t>5/20/2023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BE327D-337D-48F7-B072-53789AA464AC}" type="slidenum">
              <a:rPr lang="en-US" smtClean="0"/>
              <a:t>‹#›</a:t>
            </a:fld>
            <a:endParaRPr lang="en-US"/>
          </a:p>
        </p:txBody>
      </p:sp>
    </p:spTree>
    <p:extLst>
      <p:ext uri="{BB962C8B-B14F-4D97-AF65-F5344CB8AC3E}">
        <p14:creationId xmlns:p14="http://schemas.microsoft.com/office/powerpoint/2010/main" val="2944946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9660" y="381693"/>
            <a:ext cx="4637544" cy="138570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69660" y="1908454"/>
            <a:ext cx="4637544" cy="45487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69659" y="6644741"/>
            <a:ext cx="1209794" cy="381691"/>
          </a:xfrm>
          <a:prstGeom prst="rect">
            <a:avLst/>
          </a:prstGeom>
        </p:spPr>
        <p:txBody>
          <a:bodyPr vert="horz" lIns="91440" tIns="45720" rIns="91440" bIns="45720" rtlCol="0" anchor="ctr"/>
          <a:lstStyle>
            <a:lvl1pPr algn="l">
              <a:defRPr sz="706">
                <a:solidFill>
                  <a:schemeClr val="tx1">
                    <a:tint val="75000"/>
                  </a:schemeClr>
                </a:solidFill>
              </a:defRPr>
            </a:lvl1pPr>
          </a:lstStyle>
          <a:p>
            <a:fld id="{61C12FAD-0919-44E9-9A12-E334F2D11F18}" type="datetimeFigureOut">
              <a:rPr lang="en-US" smtClean="0"/>
              <a:t>5/20/2023</a:t>
            </a:fld>
            <a:endParaRPr lang="en-US"/>
          </a:p>
        </p:txBody>
      </p:sp>
      <p:sp>
        <p:nvSpPr>
          <p:cNvPr id="5" name="Footer Placeholder 4"/>
          <p:cNvSpPr>
            <a:spLocks noGrp="1"/>
          </p:cNvSpPr>
          <p:nvPr>
            <p:ph type="ftr" sz="quarter" idx="3"/>
          </p:nvPr>
        </p:nvSpPr>
        <p:spPr>
          <a:xfrm>
            <a:off x="1781086" y="6644741"/>
            <a:ext cx="1814691" cy="381691"/>
          </a:xfrm>
          <a:prstGeom prst="rect">
            <a:avLst/>
          </a:prstGeom>
        </p:spPr>
        <p:txBody>
          <a:bodyPr vert="horz" lIns="91440" tIns="45720" rIns="91440" bIns="45720" rtlCol="0" anchor="ctr"/>
          <a:lstStyle>
            <a:lvl1pPr algn="ctr">
              <a:defRPr sz="70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797410" y="6644741"/>
            <a:ext cx="1209794" cy="381691"/>
          </a:xfrm>
          <a:prstGeom prst="rect">
            <a:avLst/>
          </a:prstGeom>
        </p:spPr>
        <p:txBody>
          <a:bodyPr vert="horz" lIns="91440" tIns="45720" rIns="91440" bIns="45720" rtlCol="0" anchor="ctr"/>
          <a:lstStyle>
            <a:lvl1pPr algn="r">
              <a:defRPr sz="706">
                <a:solidFill>
                  <a:schemeClr val="tx1">
                    <a:tint val="75000"/>
                  </a:schemeClr>
                </a:solidFill>
              </a:defRPr>
            </a:lvl1pPr>
          </a:lstStyle>
          <a:p>
            <a:fld id="{B6BE327D-337D-48F7-B072-53789AA464AC}" type="slidenum">
              <a:rPr lang="en-US" smtClean="0"/>
              <a:t>‹#›</a:t>
            </a:fld>
            <a:endParaRPr lang="en-US"/>
          </a:p>
        </p:txBody>
      </p:sp>
    </p:spTree>
    <p:extLst>
      <p:ext uri="{BB962C8B-B14F-4D97-AF65-F5344CB8AC3E}">
        <p14:creationId xmlns:p14="http://schemas.microsoft.com/office/powerpoint/2010/main" val="349239803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537667" rtl="0" eaLnBrk="1" latinLnBrk="0" hangingPunct="1">
        <a:lnSpc>
          <a:spcPct val="90000"/>
        </a:lnSpc>
        <a:spcBef>
          <a:spcPct val="0"/>
        </a:spcBef>
        <a:buNone/>
        <a:defRPr sz="2587" kern="1200">
          <a:solidFill>
            <a:schemeClr val="tx1"/>
          </a:solidFill>
          <a:latin typeface="+mj-lt"/>
          <a:ea typeface="+mj-ea"/>
          <a:cs typeface="+mj-cs"/>
        </a:defRPr>
      </a:lvl1pPr>
    </p:titleStyle>
    <p:bodyStyle>
      <a:lvl1pPr marL="134417" indent="-134417" algn="l" defTabSz="537667" rtl="0" eaLnBrk="1" latinLnBrk="0" hangingPunct="1">
        <a:lnSpc>
          <a:spcPct val="90000"/>
        </a:lnSpc>
        <a:spcBef>
          <a:spcPts val="588"/>
        </a:spcBef>
        <a:buFont typeface="Arial" panose="020B0604020202020204" pitchFamily="34" charset="0"/>
        <a:buChar char="•"/>
        <a:defRPr sz="1646" kern="1200">
          <a:solidFill>
            <a:schemeClr val="tx1"/>
          </a:solidFill>
          <a:latin typeface="+mn-lt"/>
          <a:ea typeface="+mn-ea"/>
          <a:cs typeface="+mn-cs"/>
        </a:defRPr>
      </a:lvl1pPr>
      <a:lvl2pPr marL="403250" indent="-134417" algn="l" defTabSz="537667" rtl="0" eaLnBrk="1" latinLnBrk="0" hangingPunct="1">
        <a:lnSpc>
          <a:spcPct val="90000"/>
        </a:lnSpc>
        <a:spcBef>
          <a:spcPts val="294"/>
        </a:spcBef>
        <a:buFont typeface="Arial" panose="020B0604020202020204" pitchFamily="34" charset="0"/>
        <a:buChar char="•"/>
        <a:defRPr sz="1411" kern="1200">
          <a:solidFill>
            <a:schemeClr val="tx1"/>
          </a:solidFill>
          <a:latin typeface="+mn-lt"/>
          <a:ea typeface="+mn-ea"/>
          <a:cs typeface="+mn-cs"/>
        </a:defRPr>
      </a:lvl2pPr>
      <a:lvl3pPr marL="672084" indent="-134417" algn="l" defTabSz="537667" rtl="0" eaLnBrk="1" latinLnBrk="0" hangingPunct="1">
        <a:lnSpc>
          <a:spcPct val="90000"/>
        </a:lnSpc>
        <a:spcBef>
          <a:spcPts val="294"/>
        </a:spcBef>
        <a:buFont typeface="Arial" panose="020B0604020202020204" pitchFamily="34" charset="0"/>
        <a:buChar char="•"/>
        <a:defRPr sz="1176" kern="1200">
          <a:solidFill>
            <a:schemeClr val="tx1"/>
          </a:solidFill>
          <a:latin typeface="+mn-lt"/>
          <a:ea typeface="+mn-ea"/>
          <a:cs typeface="+mn-cs"/>
        </a:defRPr>
      </a:lvl3pPr>
      <a:lvl4pPr marL="940918" indent="-134417" algn="l" defTabSz="537667" rtl="0" eaLnBrk="1" latinLnBrk="0" hangingPunct="1">
        <a:lnSpc>
          <a:spcPct val="90000"/>
        </a:lnSpc>
        <a:spcBef>
          <a:spcPts val="294"/>
        </a:spcBef>
        <a:buFont typeface="Arial" panose="020B0604020202020204" pitchFamily="34" charset="0"/>
        <a:buChar char="•"/>
        <a:defRPr sz="1058" kern="1200">
          <a:solidFill>
            <a:schemeClr val="tx1"/>
          </a:solidFill>
          <a:latin typeface="+mn-lt"/>
          <a:ea typeface="+mn-ea"/>
          <a:cs typeface="+mn-cs"/>
        </a:defRPr>
      </a:lvl4pPr>
      <a:lvl5pPr marL="1209751" indent="-134417" algn="l" defTabSz="537667" rtl="0" eaLnBrk="1" latinLnBrk="0" hangingPunct="1">
        <a:lnSpc>
          <a:spcPct val="90000"/>
        </a:lnSpc>
        <a:spcBef>
          <a:spcPts val="294"/>
        </a:spcBef>
        <a:buFont typeface="Arial" panose="020B0604020202020204" pitchFamily="34" charset="0"/>
        <a:buChar char="•"/>
        <a:defRPr sz="1058" kern="1200">
          <a:solidFill>
            <a:schemeClr val="tx1"/>
          </a:solidFill>
          <a:latin typeface="+mn-lt"/>
          <a:ea typeface="+mn-ea"/>
          <a:cs typeface="+mn-cs"/>
        </a:defRPr>
      </a:lvl5pPr>
      <a:lvl6pPr marL="1478585" indent="-134417" algn="l" defTabSz="537667" rtl="0" eaLnBrk="1" latinLnBrk="0" hangingPunct="1">
        <a:lnSpc>
          <a:spcPct val="90000"/>
        </a:lnSpc>
        <a:spcBef>
          <a:spcPts val="294"/>
        </a:spcBef>
        <a:buFont typeface="Arial" panose="020B0604020202020204" pitchFamily="34" charset="0"/>
        <a:buChar char="•"/>
        <a:defRPr sz="1058" kern="1200">
          <a:solidFill>
            <a:schemeClr val="tx1"/>
          </a:solidFill>
          <a:latin typeface="+mn-lt"/>
          <a:ea typeface="+mn-ea"/>
          <a:cs typeface="+mn-cs"/>
        </a:defRPr>
      </a:lvl6pPr>
      <a:lvl7pPr marL="1747418" indent="-134417" algn="l" defTabSz="537667" rtl="0" eaLnBrk="1" latinLnBrk="0" hangingPunct="1">
        <a:lnSpc>
          <a:spcPct val="90000"/>
        </a:lnSpc>
        <a:spcBef>
          <a:spcPts val="294"/>
        </a:spcBef>
        <a:buFont typeface="Arial" panose="020B0604020202020204" pitchFamily="34" charset="0"/>
        <a:buChar char="•"/>
        <a:defRPr sz="1058" kern="1200">
          <a:solidFill>
            <a:schemeClr val="tx1"/>
          </a:solidFill>
          <a:latin typeface="+mn-lt"/>
          <a:ea typeface="+mn-ea"/>
          <a:cs typeface="+mn-cs"/>
        </a:defRPr>
      </a:lvl7pPr>
      <a:lvl8pPr marL="2016252" indent="-134417" algn="l" defTabSz="537667" rtl="0" eaLnBrk="1" latinLnBrk="0" hangingPunct="1">
        <a:lnSpc>
          <a:spcPct val="90000"/>
        </a:lnSpc>
        <a:spcBef>
          <a:spcPts val="294"/>
        </a:spcBef>
        <a:buFont typeface="Arial" panose="020B0604020202020204" pitchFamily="34" charset="0"/>
        <a:buChar char="•"/>
        <a:defRPr sz="1058" kern="1200">
          <a:solidFill>
            <a:schemeClr val="tx1"/>
          </a:solidFill>
          <a:latin typeface="+mn-lt"/>
          <a:ea typeface="+mn-ea"/>
          <a:cs typeface="+mn-cs"/>
        </a:defRPr>
      </a:lvl8pPr>
      <a:lvl9pPr marL="2285086" indent="-134417" algn="l" defTabSz="537667" rtl="0" eaLnBrk="1" latinLnBrk="0" hangingPunct="1">
        <a:lnSpc>
          <a:spcPct val="90000"/>
        </a:lnSpc>
        <a:spcBef>
          <a:spcPts val="294"/>
        </a:spcBef>
        <a:buFont typeface="Arial" panose="020B0604020202020204" pitchFamily="34" charset="0"/>
        <a:buChar char="•"/>
        <a:defRPr sz="1058" kern="1200">
          <a:solidFill>
            <a:schemeClr val="tx1"/>
          </a:solidFill>
          <a:latin typeface="+mn-lt"/>
          <a:ea typeface="+mn-ea"/>
          <a:cs typeface="+mn-cs"/>
        </a:defRPr>
      </a:lvl9pPr>
    </p:bodyStyle>
    <p:otherStyle>
      <a:defPPr>
        <a:defRPr lang="en-US"/>
      </a:defPPr>
      <a:lvl1pPr marL="0" algn="l" defTabSz="537667" rtl="0" eaLnBrk="1" latinLnBrk="0" hangingPunct="1">
        <a:defRPr sz="1058" kern="1200">
          <a:solidFill>
            <a:schemeClr val="tx1"/>
          </a:solidFill>
          <a:latin typeface="+mn-lt"/>
          <a:ea typeface="+mn-ea"/>
          <a:cs typeface="+mn-cs"/>
        </a:defRPr>
      </a:lvl1pPr>
      <a:lvl2pPr marL="268834" algn="l" defTabSz="537667" rtl="0" eaLnBrk="1" latinLnBrk="0" hangingPunct="1">
        <a:defRPr sz="1058" kern="1200">
          <a:solidFill>
            <a:schemeClr val="tx1"/>
          </a:solidFill>
          <a:latin typeface="+mn-lt"/>
          <a:ea typeface="+mn-ea"/>
          <a:cs typeface="+mn-cs"/>
        </a:defRPr>
      </a:lvl2pPr>
      <a:lvl3pPr marL="537667" algn="l" defTabSz="537667" rtl="0" eaLnBrk="1" latinLnBrk="0" hangingPunct="1">
        <a:defRPr sz="1058" kern="1200">
          <a:solidFill>
            <a:schemeClr val="tx1"/>
          </a:solidFill>
          <a:latin typeface="+mn-lt"/>
          <a:ea typeface="+mn-ea"/>
          <a:cs typeface="+mn-cs"/>
        </a:defRPr>
      </a:lvl3pPr>
      <a:lvl4pPr marL="806501" algn="l" defTabSz="537667" rtl="0" eaLnBrk="1" latinLnBrk="0" hangingPunct="1">
        <a:defRPr sz="1058" kern="1200">
          <a:solidFill>
            <a:schemeClr val="tx1"/>
          </a:solidFill>
          <a:latin typeface="+mn-lt"/>
          <a:ea typeface="+mn-ea"/>
          <a:cs typeface="+mn-cs"/>
        </a:defRPr>
      </a:lvl4pPr>
      <a:lvl5pPr marL="1075334" algn="l" defTabSz="537667" rtl="0" eaLnBrk="1" latinLnBrk="0" hangingPunct="1">
        <a:defRPr sz="1058" kern="1200">
          <a:solidFill>
            <a:schemeClr val="tx1"/>
          </a:solidFill>
          <a:latin typeface="+mn-lt"/>
          <a:ea typeface="+mn-ea"/>
          <a:cs typeface="+mn-cs"/>
        </a:defRPr>
      </a:lvl5pPr>
      <a:lvl6pPr marL="1344168" algn="l" defTabSz="537667" rtl="0" eaLnBrk="1" latinLnBrk="0" hangingPunct="1">
        <a:defRPr sz="1058" kern="1200">
          <a:solidFill>
            <a:schemeClr val="tx1"/>
          </a:solidFill>
          <a:latin typeface="+mn-lt"/>
          <a:ea typeface="+mn-ea"/>
          <a:cs typeface="+mn-cs"/>
        </a:defRPr>
      </a:lvl6pPr>
      <a:lvl7pPr marL="1613002" algn="l" defTabSz="537667" rtl="0" eaLnBrk="1" latinLnBrk="0" hangingPunct="1">
        <a:defRPr sz="1058" kern="1200">
          <a:solidFill>
            <a:schemeClr val="tx1"/>
          </a:solidFill>
          <a:latin typeface="+mn-lt"/>
          <a:ea typeface="+mn-ea"/>
          <a:cs typeface="+mn-cs"/>
        </a:defRPr>
      </a:lvl7pPr>
      <a:lvl8pPr marL="1881835" algn="l" defTabSz="537667" rtl="0" eaLnBrk="1" latinLnBrk="0" hangingPunct="1">
        <a:defRPr sz="1058" kern="1200">
          <a:solidFill>
            <a:schemeClr val="tx1"/>
          </a:solidFill>
          <a:latin typeface="+mn-lt"/>
          <a:ea typeface="+mn-ea"/>
          <a:cs typeface="+mn-cs"/>
        </a:defRPr>
      </a:lvl8pPr>
      <a:lvl9pPr marL="2150669" algn="l" defTabSz="537667" rtl="0" eaLnBrk="1" latinLnBrk="0" hangingPunct="1">
        <a:defRPr sz="10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7E6E998-5EA5-4286-9004-9C736DA178DC}"/>
              </a:ext>
            </a:extLst>
          </p:cNvPr>
          <p:cNvPicPr>
            <a:picLocks noChangeAspect="1"/>
          </p:cNvPicPr>
          <p:nvPr/>
        </p:nvPicPr>
        <p:blipFill>
          <a:blip r:embed="rId3"/>
          <a:stretch>
            <a:fillRect/>
          </a:stretch>
        </p:blipFill>
        <p:spPr>
          <a:xfrm>
            <a:off x="402077" y="250145"/>
            <a:ext cx="4085568" cy="4081097"/>
          </a:xfrm>
          <a:prstGeom prst="rect">
            <a:avLst/>
          </a:prstGeom>
        </p:spPr>
      </p:pic>
      <p:pic>
        <p:nvPicPr>
          <p:cNvPr id="4" name="Picture 3" descr="Chart, box and whisker chart&#10;&#10;Description automatically generated">
            <a:extLst>
              <a:ext uri="{FF2B5EF4-FFF2-40B4-BE49-F238E27FC236}">
                <a16:creationId xmlns:a16="http://schemas.microsoft.com/office/drawing/2014/main" id="{37AA1F90-F5A9-41FA-80FF-DA895C5CBEFE}"/>
              </a:ext>
            </a:extLst>
          </p:cNvPr>
          <p:cNvPicPr>
            <a:picLocks noChangeAspect="1"/>
          </p:cNvPicPr>
          <p:nvPr/>
        </p:nvPicPr>
        <p:blipFill rotWithShape="1">
          <a:blip r:embed="rId4">
            <a:extLst>
              <a:ext uri="{28A0092B-C50C-407E-A947-70E740481C1C}">
                <a14:useLocalDpi xmlns:a14="http://schemas.microsoft.com/office/drawing/2010/main" val="0"/>
              </a:ext>
            </a:extLst>
          </a:blip>
          <a:srcRect b="12821"/>
          <a:stretch/>
        </p:blipFill>
        <p:spPr>
          <a:xfrm>
            <a:off x="2509636" y="4639321"/>
            <a:ext cx="1764867" cy="1538602"/>
          </a:xfrm>
          <a:prstGeom prst="rect">
            <a:avLst/>
          </a:prstGeom>
        </p:spPr>
      </p:pic>
      <p:pic>
        <p:nvPicPr>
          <p:cNvPr id="6" name="Picture 5" descr="Chart, box and whisker chart&#10;&#10;Description automatically generated">
            <a:extLst>
              <a:ext uri="{FF2B5EF4-FFF2-40B4-BE49-F238E27FC236}">
                <a16:creationId xmlns:a16="http://schemas.microsoft.com/office/drawing/2014/main" id="{C6FC09CB-7C5E-404D-BCFB-16C2F08743F6}"/>
              </a:ext>
            </a:extLst>
          </p:cNvPr>
          <p:cNvPicPr>
            <a:picLocks noChangeAspect="1"/>
          </p:cNvPicPr>
          <p:nvPr/>
        </p:nvPicPr>
        <p:blipFill rotWithShape="1">
          <a:blip r:embed="rId5">
            <a:extLst>
              <a:ext uri="{28A0092B-C50C-407E-A947-70E740481C1C}">
                <a14:useLocalDpi xmlns:a14="http://schemas.microsoft.com/office/drawing/2010/main" val="0"/>
              </a:ext>
            </a:extLst>
          </a:blip>
          <a:srcRect b="12821"/>
          <a:stretch/>
        </p:blipFill>
        <p:spPr>
          <a:xfrm>
            <a:off x="573527" y="4639321"/>
            <a:ext cx="1764868" cy="1538602"/>
          </a:xfrm>
          <a:prstGeom prst="rect">
            <a:avLst/>
          </a:prstGeom>
        </p:spPr>
      </p:pic>
      <p:sp>
        <p:nvSpPr>
          <p:cNvPr id="7" name="TextBox 6">
            <a:extLst>
              <a:ext uri="{FF2B5EF4-FFF2-40B4-BE49-F238E27FC236}">
                <a16:creationId xmlns:a16="http://schemas.microsoft.com/office/drawing/2014/main" id="{17520492-2CD3-4983-87F1-F9C4BA245587}"/>
              </a:ext>
            </a:extLst>
          </p:cNvPr>
          <p:cNvSpPr txBox="1"/>
          <p:nvPr/>
        </p:nvSpPr>
        <p:spPr>
          <a:xfrm>
            <a:off x="151687" y="75183"/>
            <a:ext cx="250390" cy="200952"/>
          </a:xfrm>
          <a:prstGeom prst="rect">
            <a:avLst/>
          </a:prstGeom>
          <a:noFill/>
        </p:spPr>
        <p:txBody>
          <a:bodyPr wrap="none" rtlCol="0">
            <a:spAutoFit/>
          </a:bodyPr>
          <a:lstStyle/>
          <a:p>
            <a:r>
              <a:rPr lang="en-US" sz="706" b="1" dirty="0">
                <a:latin typeface="Arial" panose="020B0604020202020204" pitchFamily="34" charset="0"/>
                <a:cs typeface="Arial" panose="020B0604020202020204" pitchFamily="34" charset="0"/>
              </a:rPr>
              <a:t>A</a:t>
            </a:r>
          </a:p>
        </p:txBody>
      </p:sp>
      <p:sp>
        <p:nvSpPr>
          <p:cNvPr id="8" name="TextBox 7">
            <a:extLst>
              <a:ext uri="{FF2B5EF4-FFF2-40B4-BE49-F238E27FC236}">
                <a16:creationId xmlns:a16="http://schemas.microsoft.com/office/drawing/2014/main" id="{5F9B6084-3920-4855-B9A7-D2386575AE71}"/>
              </a:ext>
            </a:extLst>
          </p:cNvPr>
          <p:cNvSpPr txBox="1"/>
          <p:nvPr/>
        </p:nvSpPr>
        <p:spPr>
          <a:xfrm>
            <a:off x="151895" y="4511191"/>
            <a:ext cx="250390" cy="200952"/>
          </a:xfrm>
          <a:prstGeom prst="rect">
            <a:avLst/>
          </a:prstGeom>
          <a:noFill/>
        </p:spPr>
        <p:txBody>
          <a:bodyPr wrap="none" rtlCol="0">
            <a:spAutoFit/>
          </a:bodyPr>
          <a:lstStyle/>
          <a:p>
            <a:r>
              <a:rPr lang="en-US" sz="706" b="1" dirty="0">
                <a:latin typeface="Arial" panose="020B0604020202020204" pitchFamily="34" charset="0"/>
                <a:cs typeface="Arial" panose="020B0604020202020204" pitchFamily="34" charset="0"/>
              </a:rPr>
              <a:t>B</a:t>
            </a:r>
          </a:p>
        </p:txBody>
      </p:sp>
      <p:sp>
        <p:nvSpPr>
          <p:cNvPr id="9" name="TextBox 8">
            <a:extLst>
              <a:ext uri="{FF2B5EF4-FFF2-40B4-BE49-F238E27FC236}">
                <a16:creationId xmlns:a16="http://schemas.microsoft.com/office/drawing/2014/main" id="{CF5218D8-69F9-412C-8B82-F93F79CD1B76}"/>
              </a:ext>
            </a:extLst>
          </p:cNvPr>
          <p:cNvSpPr txBox="1"/>
          <p:nvPr/>
        </p:nvSpPr>
        <p:spPr>
          <a:xfrm>
            <a:off x="178619" y="6380763"/>
            <a:ext cx="5019623" cy="369332"/>
          </a:xfrm>
          <a:prstGeom prst="rect">
            <a:avLst/>
          </a:prstGeom>
          <a:noFill/>
        </p:spPr>
        <p:txBody>
          <a:bodyPr wrap="square">
            <a:spAutoFit/>
          </a:bodyPr>
          <a:lstStyle/>
          <a:p>
            <a:r>
              <a:rPr lang="en-US" sz="600" b="1" dirty="0">
                <a:latin typeface="Arial" panose="020B0604020202020204" pitchFamily="34" charset="0"/>
                <a:cs typeface="Arial" panose="020B0604020202020204" pitchFamily="34" charset="0"/>
              </a:rPr>
              <a:t>Supplement Figure S1</a:t>
            </a:r>
            <a:r>
              <a:rPr lang="en-US" sz="600" dirty="0">
                <a:latin typeface="Arial" panose="020B0604020202020204" pitchFamily="34" charset="0"/>
                <a:cs typeface="Arial" panose="020B0604020202020204" pitchFamily="34" charset="0"/>
              </a:rPr>
              <a:t>. Pathway analysis demonstrated that fibroadenoma, cellular fibroadenoma and benign phyllodes tumor share similar genetic profile </a:t>
            </a:r>
            <a:r>
              <a:rPr lang="en-US" sz="600" b="1" dirty="0">
                <a:latin typeface="Arial" panose="020B0604020202020204" pitchFamily="34" charset="0"/>
                <a:cs typeface="Arial" panose="020B0604020202020204" pitchFamily="34" charset="0"/>
              </a:rPr>
              <a:t>A</a:t>
            </a:r>
            <a:r>
              <a:rPr lang="en-US" sz="600" dirty="0">
                <a:latin typeface="Arial" panose="020B0604020202020204" pitchFamily="34" charset="0"/>
                <a:cs typeface="Arial" panose="020B0604020202020204" pitchFamily="34" charset="0"/>
              </a:rPr>
              <a:t>. Each panel plots Angiogenesis against another pathway score. Points are colored by group. </a:t>
            </a:r>
            <a:r>
              <a:rPr lang="en-US" sz="600" b="1" dirty="0">
                <a:latin typeface="Arial" panose="020B0604020202020204" pitchFamily="34" charset="0"/>
                <a:cs typeface="Arial" panose="020B0604020202020204" pitchFamily="34" charset="0"/>
              </a:rPr>
              <a:t>B</a:t>
            </a:r>
            <a:r>
              <a:rPr lang="en-US" sz="600" dirty="0">
                <a:latin typeface="Arial" panose="020B0604020202020204" pitchFamily="34" charset="0"/>
                <a:cs typeface="Arial" panose="020B0604020202020204" pitchFamily="34" charset="0"/>
              </a:rPr>
              <a:t>. Box and whisker plots show similar scores of two representative cancer replated pathways (hypoxia and angiogenesis) for benign phyllodes, cellular FAs, FAs. </a:t>
            </a:r>
          </a:p>
        </p:txBody>
      </p:sp>
      <p:pic>
        <p:nvPicPr>
          <p:cNvPr id="5" name="Picture 4">
            <a:extLst>
              <a:ext uri="{FF2B5EF4-FFF2-40B4-BE49-F238E27FC236}">
                <a16:creationId xmlns:a16="http://schemas.microsoft.com/office/drawing/2014/main" id="{C3D22E59-CEEC-43DD-AECC-52B2E9D170CB}"/>
              </a:ext>
            </a:extLst>
          </p:cNvPr>
          <p:cNvPicPr>
            <a:picLocks noChangeAspect="1"/>
          </p:cNvPicPr>
          <p:nvPr/>
        </p:nvPicPr>
        <p:blipFill>
          <a:blip r:embed="rId6"/>
          <a:stretch>
            <a:fillRect/>
          </a:stretch>
        </p:blipFill>
        <p:spPr>
          <a:xfrm>
            <a:off x="3999859" y="3817115"/>
            <a:ext cx="487786" cy="206048"/>
          </a:xfrm>
          <a:prstGeom prst="rect">
            <a:avLst/>
          </a:prstGeom>
        </p:spPr>
      </p:pic>
    </p:spTree>
    <p:extLst>
      <p:ext uri="{BB962C8B-B14F-4D97-AF65-F5344CB8AC3E}">
        <p14:creationId xmlns:p14="http://schemas.microsoft.com/office/powerpoint/2010/main" val="3163556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F7B5C15-3A32-424B-AB18-335711779970}"/>
              </a:ext>
            </a:extLst>
          </p:cNvPr>
          <p:cNvGrpSpPr/>
          <p:nvPr/>
        </p:nvGrpSpPr>
        <p:grpSpPr>
          <a:xfrm>
            <a:off x="587180" y="469577"/>
            <a:ext cx="3880289" cy="3797076"/>
            <a:chOff x="1600723" y="148868"/>
            <a:chExt cx="8789365" cy="8600876"/>
          </a:xfrm>
        </p:grpSpPr>
        <p:pic>
          <p:nvPicPr>
            <p:cNvPr id="26" name="Picture 25" descr="Chart&#10;&#10;Description automatically generated">
              <a:extLst>
                <a:ext uri="{FF2B5EF4-FFF2-40B4-BE49-F238E27FC236}">
                  <a16:creationId xmlns:a16="http://schemas.microsoft.com/office/drawing/2014/main" id="{E388E459-08F8-4FD8-A91C-437604EC06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9650" y="5882786"/>
              <a:ext cx="4300438" cy="2866958"/>
            </a:xfrm>
            <a:prstGeom prst="rect">
              <a:avLst/>
            </a:prstGeom>
          </p:spPr>
        </p:pic>
        <p:pic>
          <p:nvPicPr>
            <p:cNvPr id="28" name="Picture 27" descr="Chart, box and whisker chart&#10;&#10;Description automatically generated">
              <a:extLst>
                <a:ext uri="{FF2B5EF4-FFF2-40B4-BE49-F238E27FC236}">
                  <a16:creationId xmlns:a16="http://schemas.microsoft.com/office/drawing/2014/main" id="{370AD084-B9B9-4AFC-8B8F-AFC79D30CA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0723" y="5882784"/>
              <a:ext cx="4300438" cy="2866958"/>
            </a:xfrm>
            <a:prstGeom prst="rect">
              <a:avLst/>
            </a:prstGeom>
          </p:spPr>
        </p:pic>
        <p:pic>
          <p:nvPicPr>
            <p:cNvPr id="30" name="Picture 29">
              <a:extLst>
                <a:ext uri="{FF2B5EF4-FFF2-40B4-BE49-F238E27FC236}">
                  <a16:creationId xmlns:a16="http://schemas.microsoft.com/office/drawing/2014/main" id="{41C51DB9-F02E-4B21-9840-E612C5E1A9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9650" y="3015826"/>
              <a:ext cx="4300438" cy="2866958"/>
            </a:xfrm>
            <a:prstGeom prst="rect">
              <a:avLst/>
            </a:prstGeom>
          </p:spPr>
        </p:pic>
        <p:pic>
          <p:nvPicPr>
            <p:cNvPr id="32" name="Picture 31" descr="Chart, box and whisker chart&#10;&#10;Description automatically generated">
              <a:extLst>
                <a:ext uri="{FF2B5EF4-FFF2-40B4-BE49-F238E27FC236}">
                  <a16:creationId xmlns:a16="http://schemas.microsoft.com/office/drawing/2014/main" id="{A13CD8C1-6DE9-4144-A557-174F916419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0723" y="3015826"/>
              <a:ext cx="4300438" cy="2866958"/>
            </a:xfrm>
            <a:prstGeom prst="rect">
              <a:avLst/>
            </a:prstGeom>
          </p:spPr>
        </p:pic>
        <p:pic>
          <p:nvPicPr>
            <p:cNvPr id="34" name="Picture 33" descr="A picture containing text, sky&#10;&#10;Description automatically generated">
              <a:extLst>
                <a:ext uri="{FF2B5EF4-FFF2-40B4-BE49-F238E27FC236}">
                  <a16:creationId xmlns:a16="http://schemas.microsoft.com/office/drawing/2014/main" id="{F3EFFBBC-A7DB-4700-A537-D0B3F9D5A9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89650" y="150975"/>
              <a:ext cx="4300438" cy="2866958"/>
            </a:xfrm>
            <a:prstGeom prst="rect">
              <a:avLst/>
            </a:prstGeom>
          </p:spPr>
        </p:pic>
        <p:pic>
          <p:nvPicPr>
            <p:cNvPr id="36" name="Picture 35" descr="Chart&#10;&#10;Description automatically generated">
              <a:extLst>
                <a:ext uri="{FF2B5EF4-FFF2-40B4-BE49-F238E27FC236}">
                  <a16:creationId xmlns:a16="http://schemas.microsoft.com/office/drawing/2014/main" id="{2C7FD382-E01D-4629-BBA5-C555558382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00724" y="148868"/>
              <a:ext cx="4300438" cy="2866958"/>
            </a:xfrm>
            <a:prstGeom prst="rect">
              <a:avLst/>
            </a:prstGeom>
          </p:spPr>
        </p:pic>
      </p:grpSp>
      <p:sp>
        <p:nvSpPr>
          <p:cNvPr id="11" name="TextBox 10">
            <a:extLst>
              <a:ext uri="{FF2B5EF4-FFF2-40B4-BE49-F238E27FC236}">
                <a16:creationId xmlns:a16="http://schemas.microsoft.com/office/drawing/2014/main" id="{49EBABC6-685F-4382-BA8F-14C84DB26646}"/>
              </a:ext>
            </a:extLst>
          </p:cNvPr>
          <p:cNvSpPr txBox="1"/>
          <p:nvPr/>
        </p:nvSpPr>
        <p:spPr>
          <a:xfrm>
            <a:off x="495305" y="4515367"/>
            <a:ext cx="4386252" cy="293285"/>
          </a:xfrm>
          <a:prstGeom prst="rect">
            <a:avLst/>
          </a:prstGeom>
          <a:noFill/>
        </p:spPr>
        <p:txBody>
          <a:bodyPr wrap="square">
            <a:spAutoFit/>
          </a:bodyPr>
          <a:lstStyle/>
          <a:p>
            <a:r>
              <a:rPr lang="en-US" sz="600" b="1" dirty="0">
                <a:latin typeface="Arial" panose="020B0604020202020204" pitchFamily="34" charset="0"/>
                <a:cs typeface="Arial" panose="020B0604020202020204" pitchFamily="34" charset="0"/>
              </a:rPr>
              <a:t>Supplement Figure S2. </a:t>
            </a:r>
            <a:r>
              <a:rPr lang="en-US" sz="600" dirty="0">
                <a:latin typeface="Arial" panose="020B0604020202020204" pitchFamily="34" charset="0"/>
                <a:cs typeface="Arial" panose="020B0604020202020204" pitchFamily="34" charset="0"/>
              </a:rPr>
              <a:t>Various genes in subset of borderline PTs share similarities with malignant </a:t>
            </a:r>
            <a:r>
              <a:rPr lang="en-US" sz="600" dirty="0" err="1">
                <a:latin typeface="Arial" panose="020B0604020202020204" pitchFamily="34" charset="0"/>
                <a:cs typeface="Arial" panose="020B0604020202020204" pitchFamily="34" charset="0"/>
              </a:rPr>
              <a:t>PTs.</a:t>
            </a:r>
            <a:r>
              <a:rPr lang="en-US" sz="600" dirty="0">
                <a:latin typeface="Arial" panose="020B0604020202020204" pitchFamily="34" charset="0"/>
                <a:cs typeface="Arial" panose="020B0604020202020204" pitchFamily="34" charset="0"/>
              </a:rPr>
              <a:t> Scatter or box/violin plot visualizes the association of representative differentially expressed genes in phyllodes tumor</a:t>
            </a:r>
            <a:r>
              <a:rPr lang="en-US" sz="706" dirty="0"/>
              <a:t>.</a:t>
            </a:r>
          </a:p>
        </p:txBody>
      </p:sp>
    </p:spTree>
    <p:extLst>
      <p:ext uri="{BB962C8B-B14F-4D97-AF65-F5344CB8AC3E}">
        <p14:creationId xmlns:p14="http://schemas.microsoft.com/office/powerpoint/2010/main" val="3806676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C6529AF-DA47-4EF7-B251-9C0082379B9E}"/>
              </a:ext>
            </a:extLst>
          </p:cNvPr>
          <p:cNvSpPr txBox="1"/>
          <p:nvPr/>
        </p:nvSpPr>
        <p:spPr>
          <a:xfrm>
            <a:off x="813185" y="6499105"/>
            <a:ext cx="3977890" cy="369332"/>
          </a:xfrm>
          <a:prstGeom prst="rect">
            <a:avLst/>
          </a:prstGeom>
          <a:noFill/>
        </p:spPr>
        <p:txBody>
          <a:bodyPr wrap="square">
            <a:spAutoFit/>
          </a:bodyPr>
          <a:lstStyle/>
          <a:p>
            <a:r>
              <a:rPr lang="en-US" sz="600" b="1" dirty="0">
                <a:latin typeface="Arial" panose="020B0604020202020204" pitchFamily="34" charset="0"/>
                <a:cs typeface="Arial" panose="020B0604020202020204" pitchFamily="34" charset="0"/>
              </a:rPr>
              <a:t>Supplement Figure S3</a:t>
            </a:r>
            <a:r>
              <a:rPr lang="en-US" sz="600" dirty="0">
                <a:latin typeface="Arial" panose="020B0604020202020204" pitchFamily="34" charset="0"/>
                <a:cs typeface="Arial" panose="020B0604020202020204" pitchFamily="34" charset="0"/>
              </a:rPr>
              <a:t>. Subsets of Borderline PTs share similar gene expression profile with benign PTs and Malignant </a:t>
            </a:r>
            <a:r>
              <a:rPr lang="en-US" sz="600" dirty="0" err="1">
                <a:latin typeface="Arial" panose="020B0604020202020204" pitchFamily="34" charset="0"/>
                <a:cs typeface="Arial" panose="020B0604020202020204" pitchFamily="34" charset="0"/>
              </a:rPr>
              <a:t>PTs.</a:t>
            </a:r>
            <a:r>
              <a:rPr lang="en-US" sz="600" dirty="0">
                <a:latin typeface="Arial" panose="020B0604020202020204" pitchFamily="34" charset="0"/>
                <a:cs typeface="Arial" panose="020B0604020202020204" pitchFamily="34" charset="0"/>
              </a:rPr>
              <a:t>  Hierarchical clustering of Borderline PTs VS Malignant PT </a:t>
            </a:r>
            <a:r>
              <a:rPr lang="en-US" sz="600" b="1" dirty="0">
                <a:latin typeface="Arial" panose="020B0604020202020204" pitchFamily="34" charset="0"/>
                <a:cs typeface="Arial" panose="020B0604020202020204" pitchFamily="34" charset="0"/>
              </a:rPr>
              <a:t>(A) </a:t>
            </a:r>
            <a:r>
              <a:rPr lang="en-US" sz="600" dirty="0">
                <a:latin typeface="Arial" panose="020B0604020202020204" pitchFamily="34" charset="0"/>
                <a:cs typeface="Arial" panose="020B0604020202020204" pitchFamily="34" charset="0"/>
              </a:rPr>
              <a:t>and Borderline PTs  VS Benign PTs </a:t>
            </a:r>
            <a:r>
              <a:rPr lang="en-US" sz="600" b="1" dirty="0">
                <a:latin typeface="Arial" panose="020B0604020202020204" pitchFamily="34" charset="0"/>
                <a:cs typeface="Arial" panose="020B0604020202020204" pitchFamily="34" charset="0"/>
              </a:rPr>
              <a:t>(B)</a:t>
            </a:r>
            <a:r>
              <a:rPr lang="en-US" sz="600" dirty="0">
                <a:latin typeface="Arial" panose="020B0604020202020204" pitchFamily="34" charset="0"/>
                <a:cs typeface="Arial" panose="020B0604020202020204" pitchFamily="34" charset="0"/>
              </a:rPr>
              <a:t>.</a:t>
            </a:r>
          </a:p>
        </p:txBody>
      </p:sp>
      <p:sp>
        <p:nvSpPr>
          <p:cNvPr id="5" name="TextBox 4">
            <a:extLst>
              <a:ext uri="{FF2B5EF4-FFF2-40B4-BE49-F238E27FC236}">
                <a16:creationId xmlns:a16="http://schemas.microsoft.com/office/drawing/2014/main" id="{BD8CB0F6-7823-494C-A770-5EE7802CC245}"/>
              </a:ext>
            </a:extLst>
          </p:cNvPr>
          <p:cNvSpPr txBox="1"/>
          <p:nvPr/>
        </p:nvSpPr>
        <p:spPr>
          <a:xfrm>
            <a:off x="464823" y="208401"/>
            <a:ext cx="250390" cy="200952"/>
          </a:xfrm>
          <a:prstGeom prst="rect">
            <a:avLst/>
          </a:prstGeom>
          <a:noFill/>
        </p:spPr>
        <p:txBody>
          <a:bodyPr wrap="none" rtlCol="0">
            <a:spAutoFit/>
          </a:bodyPr>
          <a:lstStyle/>
          <a:p>
            <a:r>
              <a:rPr lang="en-US" sz="700" b="1" dirty="0">
                <a:latin typeface="Arial" panose="020B0604020202020204" pitchFamily="34" charset="0"/>
                <a:cs typeface="Arial" panose="020B0604020202020204" pitchFamily="34" charset="0"/>
              </a:rPr>
              <a:t>A</a:t>
            </a:r>
          </a:p>
        </p:txBody>
      </p:sp>
      <p:sp>
        <p:nvSpPr>
          <p:cNvPr id="7" name="TextBox 6">
            <a:extLst>
              <a:ext uri="{FF2B5EF4-FFF2-40B4-BE49-F238E27FC236}">
                <a16:creationId xmlns:a16="http://schemas.microsoft.com/office/drawing/2014/main" id="{683897B9-5BD7-4C3C-AF51-E50A760F5B86}"/>
              </a:ext>
            </a:extLst>
          </p:cNvPr>
          <p:cNvSpPr txBox="1"/>
          <p:nvPr/>
        </p:nvSpPr>
        <p:spPr>
          <a:xfrm>
            <a:off x="464823" y="3484099"/>
            <a:ext cx="250390" cy="200952"/>
          </a:xfrm>
          <a:prstGeom prst="rect">
            <a:avLst/>
          </a:prstGeom>
          <a:noFill/>
        </p:spPr>
        <p:txBody>
          <a:bodyPr wrap="none" rtlCol="0">
            <a:spAutoFit/>
          </a:bodyPr>
          <a:lstStyle/>
          <a:p>
            <a:r>
              <a:rPr lang="en-US" sz="700" b="1" dirty="0">
                <a:latin typeface="Arial" panose="020B0604020202020204" pitchFamily="34" charset="0"/>
                <a:cs typeface="Arial" panose="020B0604020202020204" pitchFamily="34" charset="0"/>
              </a:rPr>
              <a:t>B</a:t>
            </a:r>
          </a:p>
        </p:txBody>
      </p:sp>
      <p:pic>
        <p:nvPicPr>
          <p:cNvPr id="11" name="Picture 10" descr="A picture containing chart&#10;&#10;Description automatically generated">
            <a:extLst>
              <a:ext uri="{FF2B5EF4-FFF2-40B4-BE49-F238E27FC236}">
                <a16:creationId xmlns:a16="http://schemas.microsoft.com/office/drawing/2014/main" id="{35F5DB8E-8517-464B-8526-53B0BD28BC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185" y="3399908"/>
            <a:ext cx="3845866" cy="2914811"/>
          </a:xfrm>
          <a:prstGeom prst="rect">
            <a:avLst/>
          </a:prstGeom>
        </p:spPr>
      </p:pic>
      <p:pic>
        <p:nvPicPr>
          <p:cNvPr id="13" name="Picture 12" descr="Timeline&#10;&#10;Description automatically generated with low confidence">
            <a:extLst>
              <a:ext uri="{FF2B5EF4-FFF2-40B4-BE49-F238E27FC236}">
                <a16:creationId xmlns:a16="http://schemas.microsoft.com/office/drawing/2014/main" id="{6A362651-AB6D-4FF4-812A-4BC7DD7597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213" y="186413"/>
            <a:ext cx="3845865" cy="2914810"/>
          </a:xfrm>
          <a:prstGeom prst="rect">
            <a:avLst/>
          </a:prstGeom>
        </p:spPr>
      </p:pic>
    </p:spTree>
    <p:extLst>
      <p:ext uri="{BB962C8B-B14F-4D97-AF65-F5344CB8AC3E}">
        <p14:creationId xmlns:p14="http://schemas.microsoft.com/office/powerpoint/2010/main" val="28399752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3858</TotalTime>
  <Words>246</Words>
  <Application>Microsoft Office PowerPoint</Application>
  <PresentationFormat>B5 (ISO) Paper (176x250 mm)</PresentationFormat>
  <Paragraphs>11</Paragraphs>
  <Slides>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Segoe UI</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 Xiaomo</dc:creator>
  <cp:lastModifiedBy>MDPI</cp:lastModifiedBy>
  <cp:revision>52</cp:revision>
  <dcterms:created xsi:type="dcterms:W3CDTF">2022-05-02T23:31:02Z</dcterms:created>
  <dcterms:modified xsi:type="dcterms:W3CDTF">2023-05-20T01:53:25Z</dcterms:modified>
</cp:coreProperties>
</file>