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tif" ContentType="image/tiff"/>
  <Default Extension="vml" ContentType="application/vnd.openxmlformats-officedocument.vmlDrawing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100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90236767664768"/>
          <c:y val="8.7969771231679178E-2"/>
          <c:w val="0.73180549265344608"/>
          <c:h val="0.8240604575366417"/>
        </c:manualLayout>
      </c:layout>
      <c:barChart>
        <c:barDir val="col"/>
        <c:grouping val="clustered"/>
        <c:varyColors val="0"/>
        <c:ser>
          <c:idx val="0"/>
          <c:order val="0"/>
          <c:spPr>
            <a:noFill/>
            <a:ln w="15875">
              <a:solidFill>
                <a:schemeClr val="tx1"/>
              </a:solidFill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tx1"/>
              </a:solidFill>
              <a:ln w="15875"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21B-4C2A-9082-7097C8CD620B}"/>
              </c:ext>
            </c:extLst>
          </c:dPt>
          <c:errBars>
            <c:errBarType val="plus"/>
            <c:errValType val="cust"/>
            <c:noEndCap val="0"/>
            <c:plus>
              <c:numRef>
                <c:f>Sheet1!$Q$19:$R$19</c:f>
                <c:numCache>
                  <c:formatCode>General</c:formatCode>
                  <c:ptCount val="2"/>
                  <c:pt idx="0">
                    <c:v>3.4761543852796749E-2</c:v>
                  </c:pt>
                  <c:pt idx="1">
                    <c:v>1.8819705015341529E-2</c:v>
                  </c:pt>
                </c:numCache>
              </c:numRef>
            </c:plus>
            <c:minus>
              <c:numLit>
                <c:formatCode>General</c:formatCode>
                <c:ptCount val="1"/>
                <c:pt idx="0">
                  <c:v>1</c:v>
                </c:pt>
              </c:numLit>
            </c:minus>
            <c:spPr>
              <a:noFill/>
              <a:ln w="15875" cap="flat" cmpd="sng" algn="ctr">
                <a:solidFill>
                  <a:schemeClr val="tx1"/>
                </a:solidFill>
                <a:round/>
              </a:ln>
              <a:effectLst/>
            </c:spPr>
          </c:errBars>
          <c:val>
            <c:numRef>
              <c:f>Sheet1!$Q$18:$R$18</c:f>
              <c:numCache>
                <c:formatCode>General</c:formatCode>
                <c:ptCount val="2"/>
                <c:pt idx="0">
                  <c:v>0.99999954321959805</c:v>
                </c:pt>
                <c:pt idx="1">
                  <c:v>0.93498225520715039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21B-4C2A-9082-7097C8CD62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79686959"/>
        <c:axId val="1179689039"/>
      </c:barChart>
      <c:catAx>
        <c:axId val="1179686959"/>
        <c:scaling>
          <c:orientation val="minMax"/>
        </c:scaling>
        <c:delete val="0"/>
        <c:axPos val="b"/>
        <c:majorTickMark val="none"/>
        <c:minorTickMark val="none"/>
        <c:tickLblPos val="none"/>
        <c:spPr>
          <a:solidFill>
            <a:schemeClr val="tx1"/>
          </a:solidFill>
          <a:ln w="1905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79689039"/>
        <c:crosses val="autoZero"/>
        <c:auto val="1"/>
        <c:lblAlgn val="ctr"/>
        <c:lblOffset val="100"/>
        <c:noMultiLvlLbl val="0"/>
      </c:catAx>
      <c:valAx>
        <c:axId val="1179689039"/>
        <c:scaling>
          <c:orientation val="minMax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r>
                  <a:rPr lang="en-US" sz="12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Caspase3/</a:t>
                </a:r>
                <a:r>
                  <a:rPr lang="el-GR" sz="12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β</a:t>
                </a:r>
                <a:r>
                  <a:rPr lang="en-US" sz="1200" b="1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-actin</a:t>
                </a:r>
              </a:p>
            </c:rich>
          </c:tx>
          <c:layout>
            <c:manualLayout>
              <c:xMode val="edge"/>
              <c:yMode val="edge"/>
              <c:x val="9.7016583904079717E-3"/>
              <c:y val="8.9515186915887848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905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179686959"/>
        <c:crosses val="autoZero"/>
        <c:crossBetween val="between"/>
        <c:majorUnit val="0.4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D85F7-CC20-42D5-BC3A-023DF6216C65}" type="datetimeFigureOut">
              <a:rPr lang="en-US" smtClean="0"/>
              <a:t>6/17/2023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641E0-D421-45D4-8E91-10739E230E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1114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D85F7-CC20-42D5-BC3A-023DF6216C65}" type="datetimeFigureOut">
              <a:rPr lang="en-US" smtClean="0"/>
              <a:t>6/17/2023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641E0-D421-45D4-8E91-10739E230E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9873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D85F7-CC20-42D5-BC3A-023DF6216C65}" type="datetimeFigureOut">
              <a:rPr lang="en-US" smtClean="0"/>
              <a:t>6/17/2023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641E0-D421-45D4-8E91-10739E230E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599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D85F7-CC20-42D5-BC3A-023DF6216C65}" type="datetimeFigureOut">
              <a:rPr lang="en-US" smtClean="0"/>
              <a:t>6/17/2023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641E0-D421-45D4-8E91-10739E230E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015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D85F7-CC20-42D5-BC3A-023DF6216C65}" type="datetimeFigureOut">
              <a:rPr lang="en-US" smtClean="0"/>
              <a:t>6/17/2023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641E0-D421-45D4-8E91-10739E230E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2216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D85F7-CC20-42D5-BC3A-023DF6216C65}" type="datetimeFigureOut">
              <a:rPr lang="en-US" smtClean="0"/>
              <a:t>6/17/2023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641E0-D421-45D4-8E91-10739E230E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3904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D85F7-CC20-42D5-BC3A-023DF6216C65}" type="datetimeFigureOut">
              <a:rPr lang="en-US" smtClean="0"/>
              <a:t>6/17/2023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641E0-D421-45D4-8E91-10739E230E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D85F7-CC20-42D5-BC3A-023DF6216C65}" type="datetimeFigureOut">
              <a:rPr lang="en-US" smtClean="0"/>
              <a:t>6/17/2023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641E0-D421-45D4-8E91-10739E230E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453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D85F7-CC20-42D5-BC3A-023DF6216C65}" type="datetimeFigureOut">
              <a:rPr lang="en-US" smtClean="0"/>
              <a:t>6/17/2023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641E0-D421-45D4-8E91-10739E230E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428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D85F7-CC20-42D5-BC3A-023DF6216C65}" type="datetimeFigureOut">
              <a:rPr lang="en-US" smtClean="0"/>
              <a:t>6/17/2023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641E0-D421-45D4-8E91-10739E230E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55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D85F7-CC20-42D5-BC3A-023DF6216C65}" type="datetimeFigureOut">
              <a:rPr lang="en-US" smtClean="0"/>
              <a:t>6/17/2023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8641E0-D421-45D4-8E91-10739E230E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47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D85F7-CC20-42D5-BC3A-023DF6216C65}" type="datetimeFigureOut">
              <a:rPr lang="en-US" smtClean="0"/>
              <a:t>6/17/2023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8641E0-D421-45D4-8E91-10739E230E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0321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7" Type="http://schemas.openxmlformats.org/officeDocument/2006/relationships/image" Target="../media/image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id="{9699173E-3E55-42C7-BC11-BC6937753E51}"/>
              </a:ext>
            </a:extLst>
          </p:cNvPr>
          <p:cNvGrpSpPr/>
          <p:nvPr/>
        </p:nvGrpSpPr>
        <p:grpSpPr>
          <a:xfrm>
            <a:off x="1299597" y="895410"/>
            <a:ext cx="4572000" cy="5031499"/>
            <a:chOff x="1299597" y="895410"/>
            <a:chExt cx="4572000" cy="5031499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63E2B35D-A84D-43C1-9C45-09BA7FE549F6}"/>
                </a:ext>
              </a:extLst>
            </p:cNvPr>
            <p:cNvGrpSpPr/>
            <p:nvPr/>
          </p:nvGrpSpPr>
          <p:grpSpPr>
            <a:xfrm>
              <a:off x="1406368" y="2537681"/>
              <a:ext cx="2929046" cy="1911900"/>
              <a:chOff x="3202221" y="2247182"/>
              <a:chExt cx="3577731" cy="2574548"/>
            </a:xfrm>
          </p:grpSpPr>
          <p:graphicFrame>
            <p:nvGraphicFramePr>
              <p:cNvPr id="3" name="Chart 2">
                <a:extLst>
                  <a:ext uri="{FF2B5EF4-FFF2-40B4-BE49-F238E27FC236}">
                    <a16:creationId xmlns:a16="http://schemas.microsoft.com/office/drawing/2014/main" id="{3A3BF5DE-28AE-4997-9E03-71EC2A2A51B6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251077106"/>
                  </p:ext>
                </p:extLst>
              </p:nvPr>
            </p:nvGraphicFramePr>
            <p:xfrm>
              <a:off x="3202221" y="2247182"/>
              <a:ext cx="3577731" cy="238607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9E9803DC-7991-4F6E-B359-07A4FC621118}"/>
                  </a:ext>
                </a:extLst>
              </p:cNvPr>
              <p:cNvSpPr txBox="1"/>
              <p:nvPr/>
            </p:nvSpPr>
            <p:spPr>
              <a:xfrm>
                <a:off x="4376763" y="4407280"/>
                <a:ext cx="2087303" cy="4144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>
                    <a:cs typeface="Arial" panose="020B0604020202020204" pitchFamily="34" charset="0"/>
                  </a:rPr>
                  <a:t>HPBCD                7KC</a:t>
                </a:r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ADE0AA81-A82B-457F-B6FE-B19185E4DE82}"/>
                </a:ext>
              </a:extLst>
            </p:cNvPr>
            <p:cNvGrpSpPr/>
            <p:nvPr/>
          </p:nvGrpSpPr>
          <p:grpSpPr>
            <a:xfrm>
              <a:off x="1718912" y="1153303"/>
              <a:ext cx="4117363" cy="1294388"/>
              <a:chOff x="-704371" y="4999795"/>
              <a:chExt cx="6068137" cy="1002130"/>
            </a:xfrm>
          </p:grpSpPr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61786E34-5074-4339-A4D6-3E10F4329EE7}"/>
                  </a:ext>
                </a:extLst>
              </p:cNvPr>
              <p:cNvGrpSpPr/>
              <p:nvPr/>
            </p:nvGrpSpPr>
            <p:grpSpPr>
              <a:xfrm>
                <a:off x="-704371" y="4999795"/>
                <a:ext cx="6068137" cy="1002130"/>
                <a:chOff x="-667300" y="4999795"/>
                <a:chExt cx="6068137" cy="1002130"/>
              </a:xfrm>
            </p:grpSpPr>
            <p:graphicFrame>
              <p:nvGraphicFramePr>
                <p:cNvPr id="8" name="Object 7">
                  <a:extLst>
                    <a:ext uri="{FF2B5EF4-FFF2-40B4-BE49-F238E27FC236}">
                      <a16:creationId xmlns:a16="http://schemas.microsoft.com/office/drawing/2014/main" id="{DE67E3D7-3C31-4EB6-BF6D-7F99D4727A0E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3869779666"/>
                    </p:ext>
                  </p:extLst>
                </p:nvPr>
              </p:nvGraphicFramePr>
              <p:xfrm>
                <a:off x="-667300" y="5036074"/>
                <a:ext cx="3508846" cy="566737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028" r:id="rId4" imgW="1078560" imgH="566640" progId="">
                        <p:embed/>
                      </p:oleObj>
                    </mc:Choice>
                    <mc:Fallback>
                      <p:oleObj r:id="rId4" imgW="1078560" imgH="566640" progId="">
                        <p:embed/>
                        <p:pic>
                          <p:nvPicPr>
                            <p:cNvPr id="142" name="Object 141"/>
                            <p:cNvPicPr/>
                            <p:nvPr/>
                          </p:nvPicPr>
                          <p:blipFill>
                            <a:blip r:embed="rId5">
                              <a:lum bright="28000" contrast="-60000"/>
                            </a:blip>
                            <a:stretch>
                              <a:fillRect/>
                            </a:stretch>
                          </p:blipFill>
                          <p:spPr>
                            <a:xfrm>
                              <a:off x="-667300" y="5036074"/>
                              <a:ext cx="3508846" cy="566737"/>
                            </a:xfrm>
                            <a:prstGeom prst="rect">
                              <a:avLst/>
                            </a:prstGeom>
                            <a:ln w="12700">
                              <a:solidFill>
                                <a:schemeClr val="tx1"/>
                              </a:solidFill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9" name="Object 8">
                  <a:extLst>
                    <a:ext uri="{FF2B5EF4-FFF2-40B4-BE49-F238E27FC236}">
                      <a16:creationId xmlns:a16="http://schemas.microsoft.com/office/drawing/2014/main" id="{2D64C33F-F91B-49A5-8030-5E5E388D9D69}"/>
                    </a:ext>
                  </a:extLst>
                </p:cNvPr>
                <p:cNvGraphicFramePr>
                  <a:graphicFrameLocks noChangeAspect="1"/>
                </p:cNvGraphicFramePr>
                <p:nvPr>
                  <p:extLst>
                    <p:ext uri="{D42A27DB-BD31-4B8C-83A1-F6EECF244321}">
                      <p14:modId xmlns:p14="http://schemas.microsoft.com/office/powerpoint/2010/main" val="2548025765"/>
                    </p:ext>
                  </p:extLst>
                </p:nvPr>
              </p:nvGraphicFramePr>
              <p:xfrm>
                <a:off x="-655112" y="5659381"/>
                <a:ext cx="3496656" cy="342544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1029" r:id="rId6" imgW="1042200" imgH="273960" progId="">
                        <p:embed/>
                      </p:oleObj>
                    </mc:Choice>
                    <mc:Fallback>
                      <p:oleObj r:id="rId6" imgW="1042200" imgH="273960" progId="">
                        <p:embed/>
                        <p:pic>
                          <p:nvPicPr>
                            <p:cNvPr id="143" name="Object 142"/>
                            <p:cNvPicPr/>
                            <p:nvPr/>
                          </p:nvPicPr>
                          <p:blipFill>
                            <a:blip r:embed="rId7"/>
                            <a:stretch>
                              <a:fillRect/>
                            </a:stretch>
                          </p:blipFill>
                          <p:spPr>
                            <a:xfrm>
                              <a:off x="-655112" y="5659381"/>
                              <a:ext cx="3496656" cy="342544"/>
                            </a:xfrm>
                            <a:prstGeom prst="rect">
                              <a:avLst/>
                            </a:prstGeom>
                            <a:ln w="12700">
                              <a:solidFill>
                                <a:schemeClr val="tx1"/>
                              </a:solidFill>
                            </a:ln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A1204605-EA06-481B-8FE9-F3D420A43A0A}"/>
                    </a:ext>
                  </a:extLst>
                </p:cNvPr>
                <p:cNvSpPr txBox="1"/>
                <p:nvPr/>
              </p:nvSpPr>
              <p:spPr>
                <a:xfrm>
                  <a:off x="2806957" y="4999795"/>
                  <a:ext cx="2290272" cy="23828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400" b="1" dirty="0">
                      <a:cs typeface="Arial" panose="020B0604020202020204" pitchFamily="34" charset="0"/>
                    </a:rPr>
                    <a:t>Total Caspase 3</a:t>
                  </a:r>
                </a:p>
              </p:txBody>
            </p:sp>
            <p:sp>
              <p:nvSpPr>
                <p:cNvPr id="11" name="TextBox 10">
                  <a:extLst>
                    <a:ext uri="{FF2B5EF4-FFF2-40B4-BE49-F238E27FC236}">
                      <a16:creationId xmlns:a16="http://schemas.microsoft.com/office/drawing/2014/main" id="{BBA060AD-4C47-4A9C-99D8-98D91354D0F5}"/>
                    </a:ext>
                  </a:extLst>
                </p:cNvPr>
                <p:cNvSpPr txBox="1"/>
                <p:nvPr/>
              </p:nvSpPr>
              <p:spPr>
                <a:xfrm>
                  <a:off x="2821679" y="5332780"/>
                  <a:ext cx="2579158" cy="23828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400" b="1" dirty="0">
                      <a:cs typeface="Arial" panose="020B0604020202020204" pitchFamily="34" charset="0"/>
                    </a:rPr>
                    <a:t>Cleaved Caspase3</a:t>
                  </a:r>
                </a:p>
              </p:txBody>
            </p:sp>
          </p:grp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979DA7E6-6B7C-47D0-8C6B-A13647997196}"/>
                  </a:ext>
                </a:extLst>
              </p:cNvPr>
              <p:cNvSpPr txBox="1"/>
              <p:nvPr/>
            </p:nvSpPr>
            <p:spPr>
              <a:xfrm>
                <a:off x="2769885" y="5682673"/>
                <a:ext cx="1645664" cy="2382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l-GR" sz="1400" b="1" dirty="0">
                    <a:cs typeface="Arial" panose="020B0604020202020204" pitchFamily="34" charset="0"/>
                  </a:rPr>
                  <a:t>β</a:t>
                </a:r>
                <a:r>
                  <a:rPr lang="en-US" sz="1400" b="1" dirty="0">
                    <a:cs typeface="Arial" panose="020B0604020202020204" pitchFamily="34" charset="0"/>
                  </a:rPr>
                  <a:t>-actin</a:t>
                </a:r>
              </a:p>
            </p:txBody>
          </p:sp>
        </p:grp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79E49E4-BB48-4299-BC6B-4F3781CDF1CF}"/>
                </a:ext>
              </a:extLst>
            </p:cNvPr>
            <p:cNvSpPr txBox="1"/>
            <p:nvPr/>
          </p:nvSpPr>
          <p:spPr>
            <a:xfrm>
              <a:off x="1299597" y="4449581"/>
              <a:ext cx="4572000" cy="14773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b="1" dirty="0"/>
                <a:t>Supplementary F</a:t>
              </a:r>
              <a:r>
                <a:rPr lang="en-US" altLang="zh-CN" b="1" dirty="0"/>
                <a:t>iugre</a:t>
              </a:r>
              <a:r>
                <a:rPr lang="en-US" b="1" dirty="0"/>
                <a:t>S1</a:t>
              </a:r>
              <a:r>
                <a:rPr lang="en-US" dirty="0"/>
                <a:t>: 7-ketocholesterol (7KC) does not activate caspase 3 in the retinal pigment epithelium (RPE). Western blots of total and cleaved caspase 3 in HRPE treated with HPBCD or 7KC for 48 hours. 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A22DC83-2636-447C-8557-5F3405A63912}"/>
                </a:ext>
              </a:extLst>
            </p:cNvPr>
            <p:cNvSpPr txBox="1"/>
            <p:nvPr/>
          </p:nvSpPr>
          <p:spPr>
            <a:xfrm>
              <a:off x="1926154" y="895410"/>
              <a:ext cx="17088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cs typeface="Arial" panose="020B0604020202020204" pitchFamily="34" charset="0"/>
                </a:rPr>
                <a:t>HPBCD                7KC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408592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text, line, screenshot, plot&#10;&#10;Description automatically generated">
            <a:extLst>
              <a:ext uri="{FF2B5EF4-FFF2-40B4-BE49-F238E27FC236}">
                <a16:creationId xmlns:a16="http://schemas.microsoft.com/office/drawing/2014/main" id="{3156CEEA-7A67-64BA-31CC-E1351081FB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36" y="860260"/>
            <a:ext cx="8256234" cy="214039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4485D32-EB4E-FC0B-D11B-1707607CC758}"/>
              </a:ext>
            </a:extLst>
          </p:cNvPr>
          <p:cNvSpPr txBox="1"/>
          <p:nvPr/>
        </p:nvSpPr>
        <p:spPr>
          <a:xfrm>
            <a:off x="621436" y="3429000"/>
            <a:ext cx="8115789" cy="2893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/>
              <a:t>Supplementary </a:t>
            </a:r>
            <a:r>
              <a:rPr lang="en-US" sz="1400" b="1"/>
              <a:t>Figure S2</a:t>
            </a:r>
            <a:r>
              <a:rPr lang="en-US" sz="1400" dirty="0"/>
              <a:t>: We generated mutant mice lacking the murine analog, serine 1441, using CRISPR technology at the Utah MGD Core and TGTM facility (MGI: 2429412). The sgRNA N20 sequence used was 5’- AGGTTGTTATCCTCCTTCAT-3’ and the single-stranded oligo deoxyribonucleic acid (DNA) nucleotide (</a:t>
            </a:r>
            <a:r>
              <a:rPr lang="en-US" sz="1400" dirty="0" err="1"/>
              <a:t>ssODN</a:t>
            </a:r>
            <a:r>
              <a:rPr lang="en-US" sz="1400" dirty="0"/>
              <a:t>) HDR donor :5'-CTATCCGCGATGCCAAAACCCCTGACAAGATGAAAAAAgCAAAGCCCAT GAAGGAaGAcAACAACCTCAGCCTCCAGGAGAAGAAAGAGAAGATCCAGAC-3’. Base pair changes are in lower case (magenta=target mutation, blue highlight=silent mutations). The </a:t>
            </a:r>
            <a:r>
              <a:rPr lang="en-US" sz="1400" dirty="0" err="1"/>
              <a:t>ssODN</a:t>
            </a:r>
            <a:r>
              <a:rPr lang="en-US" sz="1400" dirty="0"/>
              <a:t> contained stabilizing 5’ and 3’ </a:t>
            </a:r>
            <a:r>
              <a:rPr lang="en-US" sz="1400" dirty="0" err="1"/>
              <a:t>phosphorothioate</a:t>
            </a:r>
            <a:r>
              <a:rPr lang="en-US" sz="1400" dirty="0"/>
              <a:t> modifications, a single base change to introduce the S1441A mutation and two silent changes to block CRISPR cutting after HDR and to introduce a unique restriction enzyme site (</a:t>
            </a:r>
            <a:r>
              <a:rPr lang="en-US" sz="1400" dirty="0" err="1"/>
              <a:t>BbsI</a:t>
            </a:r>
            <a:r>
              <a:rPr lang="en-US" sz="1400" dirty="0"/>
              <a:t>: GAAGAC) for genotyping. The TGTM Core co-electroporated a ribonucleoprotein complex and the </a:t>
            </a:r>
            <a:r>
              <a:rPr lang="en-US" sz="1400" dirty="0" err="1"/>
              <a:t>ssODN</a:t>
            </a:r>
            <a:r>
              <a:rPr lang="en-US" sz="1400" dirty="0"/>
              <a:t> donor molecule into single-cell embryos harvested at day 0.5. Electroporated embryos were rinsed and surgically implanted into oviducts of 0.5-day </a:t>
            </a:r>
            <a:r>
              <a:rPr lang="en-US" sz="1400" dirty="0" err="1"/>
              <a:t>pseudopregnant</a:t>
            </a:r>
            <a:r>
              <a:rPr lang="en-US" sz="1400" dirty="0"/>
              <a:t> females. Founders were genotyped with simple PCR and restriction fragment length polymorphism (RFLP) analyses. Founders with insertion were bred and the resulting N1 mice were sequenced to confirm correctness.</a:t>
            </a:r>
          </a:p>
        </p:txBody>
      </p:sp>
    </p:spTree>
    <p:extLst>
      <p:ext uri="{BB962C8B-B14F-4D97-AF65-F5344CB8AC3E}">
        <p14:creationId xmlns:p14="http://schemas.microsoft.com/office/powerpoint/2010/main" val="513009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38</TotalTime>
  <Words>249</Words>
  <Application>Microsoft Office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Wang, Haibo, MD</dc:creator>
  <cp:lastModifiedBy>MDPI</cp:lastModifiedBy>
  <cp:revision>5</cp:revision>
  <dcterms:created xsi:type="dcterms:W3CDTF">2023-06-03T22:03:47Z</dcterms:created>
  <dcterms:modified xsi:type="dcterms:W3CDTF">2023-06-17T05:32:21Z</dcterms:modified>
</cp:coreProperties>
</file>