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6" r:id="rId3"/>
    <p:sldId id="267" r:id="rId4"/>
  </p:sldIdLst>
  <p:sldSz cx="6858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4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92" autoAdjust="0"/>
    <p:restoredTop sz="94660"/>
  </p:normalViewPr>
  <p:slideViewPr>
    <p:cSldViewPr snapToGrid="0">
      <p:cViewPr varScale="1">
        <p:scale>
          <a:sx n="49" d="100"/>
          <a:sy n="49" d="100"/>
        </p:scale>
        <p:origin x="2995" y="58"/>
      </p:cViewPr>
      <p:guideLst>
        <p:guide orient="horz" pos="384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E7C747-20E1-4008-8819-4723FE41F41A}" type="datetimeFigureOut">
              <a:rPr lang="en-GB" smtClean="0"/>
              <a:t>06/06/2023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D9EE86-CC6C-4C3C-BF93-22778053DCA8}" type="slidenum">
              <a:rPr lang="en-GB" smtClean="0"/>
              <a:t>‹#›</a:t>
            </a:fld>
            <a:endParaRPr lang="en-GB"/>
          </a:p>
        </p:txBody>
      </p:sp>
    </p:spTree>
    <p:extLst>
      <p:ext uri="{BB962C8B-B14F-4D97-AF65-F5344CB8AC3E}">
        <p14:creationId xmlns:p14="http://schemas.microsoft.com/office/powerpoint/2010/main" val="550073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E7C747-20E1-4008-8819-4723FE41F41A}" type="datetimeFigureOut">
              <a:rPr lang="en-GB" smtClean="0"/>
              <a:t>06/06/2023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D9EE86-CC6C-4C3C-BF93-22778053DCA8}" type="slidenum">
              <a:rPr lang="en-GB" smtClean="0"/>
              <a:t>‹#›</a:t>
            </a:fld>
            <a:endParaRPr lang="en-GB"/>
          </a:p>
        </p:txBody>
      </p:sp>
    </p:spTree>
    <p:extLst>
      <p:ext uri="{BB962C8B-B14F-4D97-AF65-F5344CB8AC3E}">
        <p14:creationId xmlns:p14="http://schemas.microsoft.com/office/powerpoint/2010/main" val="1171783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E7C747-20E1-4008-8819-4723FE41F41A}" type="datetimeFigureOut">
              <a:rPr lang="en-GB" smtClean="0"/>
              <a:t>06/06/2023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D9EE86-CC6C-4C3C-BF93-22778053DCA8}" type="slidenum">
              <a:rPr lang="en-GB" smtClean="0"/>
              <a:t>‹#›</a:t>
            </a:fld>
            <a:endParaRPr lang="en-GB"/>
          </a:p>
        </p:txBody>
      </p:sp>
    </p:spTree>
    <p:extLst>
      <p:ext uri="{BB962C8B-B14F-4D97-AF65-F5344CB8AC3E}">
        <p14:creationId xmlns:p14="http://schemas.microsoft.com/office/powerpoint/2010/main" val="309468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E7C747-20E1-4008-8819-4723FE41F41A}" type="datetimeFigureOut">
              <a:rPr lang="en-GB" smtClean="0"/>
              <a:t>06/06/2023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D9EE86-CC6C-4C3C-BF93-22778053DCA8}" type="slidenum">
              <a:rPr lang="en-GB" smtClean="0"/>
              <a:t>‹#›</a:t>
            </a:fld>
            <a:endParaRPr lang="en-GB"/>
          </a:p>
        </p:txBody>
      </p:sp>
    </p:spTree>
    <p:extLst>
      <p:ext uri="{BB962C8B-B14F-4D97-AF65-F5344CB8AC3E}">
        <p14:creationId xmlns:p14="http://schemas.microsoft.com/office/powerpoint/2010/main" val="2136241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8E7C747-20E1-4008-8819-4723FE41F41A}" type="datetimeFigureOut">
              <a:rPr lang="en-GB" smtClean="0"/>
              <a:t>06/06/2023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D9EE86-CC6C-4C3C-BF93-22778053DCA8}" type="slidenum">
              <a:rPr lang="en-GB" smtClean="0"/>
              <a:t>‹#›</a:t>
            </a:fld>
            <a:endParaRPr lang="en-GB"/>
          </a:p>
        </p:txBody>
      </p:sp>
    </p:spTree>
    <p:extLst>
      <p:ext uri="{BB962C8B-B14F-4D97-AF65-F5344CB8AC3E}">
        <p14:creationId xmlns:p14="http://schemas.microsoft.com/office/powerpoint/2010/main" val="3550298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8E7C747-20E1-4008-8819-4723FE41F41A}" type="datetimeFigureOut">
              <a:rPr lang="en-GB" smtClean="0"/>
              <a:t>06/06/2023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D9EE86-CC6C-4C3C-BF93-22778053DCA8}" type="slidenum">
              <a:rPr lang="en-GB" smtClean="0"/>
              <a:t>‹#›</a:t>
            </a:fld>
            <a:endParaRPr lang="en-GB"/>
          </a:p>
        </p:txBody>
      </p:sp>
    </p:spTree>
    <p:extLst>
      <p:ext uri="{BB962C8B-B14F-4D97-AF65-F5344CB8AC3E}">
        <p14:creationId xmlns:p14="http://schemas.microsoft.com/office/powerpoint/2010/main" val="1787503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8E7C747-20E1-4008-8819-4723FE41F41A}" type="datetimeFigureOut">
              <a:rPr lang="en-GB" smtClean="0"/>
              <a:t>06/06/2023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4D9EE86-CC6C-4C3C-BF93-22778053DCA8}" type="slidenum">
              <a:rPr lang="en-GB" smtClean="0"/>
              <a:t>‹#›</a:t>
            </a:fld>
            <a:endParaRPr lang="en-GB"/>
          </a:p>
        </p:txBody>
      </p:sp>
    </p:spTree>
    <p:extLst>
      <p:ext uri="{BB962C8B-B14F-4D97-AF65-F5344CB8AC3E}">
        <p14:creationId xmlns:p14="http://schemas.microsoft.com/office/powerpoint/2010/main" val="2745761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8E7C747-20E1-4008-8819-4723FE41F41A}" type="datetimeFigureOut">
              <a:rPr lang="en-GB" smtClean="0"/>
              <a:t>06/06/2023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4D9EE86-CC6C-4C3C-BF93-22778053DCA8}" type="slidenum">
              <a:rPr lang="en-GB" smtClean="0"/>
              <a:t>‹#›</a:t>
            </a:fld>
            <a:endParaRPr lang="en-GB"/>
          </a:p>
        </p:txBody>
      </p:sp>
    </p:spTree>
    <p:extLst>
      <p:ext uri="{BB962C8B-B14F-4D97-AF65-F5344CB8AC3E}">
        <p14:creationId xmlns:p14="http://schemas.microsoft.com/office/powerpoint/2010/main" val="2270254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E7C747-20E1-4008-8819-4723FE41F41A}" type="datetimeFigureOut">
              <a:rPr lang="en-GB" smtClean="0"/>
              <a:t>06/06/2023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4D9EE86-CC6C-4C3C-BF93-22778053DCA8}" type="slidenum">
              <a:rPr lang="en-GB" smtClean="0"/>
              <a:t>‹#›</a:t>
            </a:fld>
            <a:endParaRPr lang="en-GB"/>
          </a:p>
        </p:txBody>
      </p:sp>
    </p:spTree>
    <p:extLst>
      <p:ext uri="{BB962C8B-B14F-4D97-AF65-F5344CB8AC3E}">
        <p14:creationId xmlns:p14="http://schemas.microsoft.com/office/powerpoint/2010/main" val="3219341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98E7C747-20E1-4008-8819-4723FE41F41A}" type="datetimeFigureOut">
              <a:rPr lang="en-GB" smtClean="0"/>
              <a:t>06/06/2023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D9EE86-CC6C-4C3C-BF93-22778053DCA8}" type="slidenum">
              <a:rPr lang="en-GB" smtClean="0"/>
              <a:t>‹#›</a:t>
            </a:fld>
            <a:endParaRPr lang="en-GB"/>
          </a:p>
        </p:txBody>
      </p:sp>
    </p:spTree>
    <p:extLst>
      <p:ext uri="{BB962C8B-B14F-4D97-AF65-F5344CB8AC3E}">
        <p14:creationId xmlns:p14="http://schemas.microsoft.com/office/powerpoint/2010/main" val="2986009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98E7C747-20E1-4008-8819-4723FE41F41A}" type="datetimeFigureOut">
              <a:rPr lang="en-GB" smtClean="0"/>
              <a:t>06/06/2023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D9EE86-CC6C-4C3C-BF93-22778053DCA8}" type="slidenum">
              <a:rPr lang="en-GB" smtClean="0"/>
              <a:t>‹#›</a:t>
            </a:fld>
            <a:endParaRPr lang="en-GB"/>
          </a:p>
        </p:txBody>
      </p:sp>
    </p:spTree>
    <p:extLst>
      <p:ext uri="{BB962C8B-B14F-4D97-AF65-F5344CB8AC3E}">
        <p14:creationId xmlns:p14="http://schemas.microsoft.com/office/powerpoint/2010/main" val="1252040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98E7C747-20E1-4008-8819-4723FE41F41A}" type="datetimeFigureOut">
              <a:rPr lang="en-GB" smtClean="0"/>
              <a:t>06/06/2023</a:t>
            </a:fld>
            <a:endParaRPr lang="en-GB"/>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44D9EE86-CC6C-4C3C-BF93-22778053DCA8}" type="slidenum">
              <a:rPr lang="en-GB" smtClean="0"/>
              <a:t>‹#›</a:t>
            </a:fld>
            <a:endParaRPr lang="en-GB"/>
          </a:p>
        </p:txBody>
      </p:sp>
    </p:spTree>
    <p:extLst>
      <p:ext uri="{BB962C8B-B14F-4D97-AF65-F5344CB8AC3E}">
        <p14:creationId xmlns:p14="http://schemas.microsoft.com/office/powerpoint/2010/main" val="30100817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Box 62"/>
          <p:cNvSpPr txBox="1"/>
          <p:nvPr/>
        </p:nvSpPr>
        <p:spPr>
          <a:xfrm>
            <a:off x="231003" y="195971"/>
            <a:ext cx="2778325" cy="276999"/>
          </a:xfrm>
          <a:prstGeom prst="rect">
            <a:avLst/>
          </a:prstGeom>
          <a:noFill/>
        </p:spPr>
        <p:txBody>
          <a:bodyPr wrap="none" rtlCol="0">
            <a:spAutoFit/>
          </a:bodyPr>
          <a:lstStyle/>
          <a:p>
            <a:r>
              <a:rPr lang="fr-CH" sz="1200" dirty="0">
                <a:latin typeface="Arial" panose="020B0604020202020204" pitchFamily="34" charset="0"/>
                <a:cs typeface="Arial" panose="020B0604020202020204" pitchFamily="34" charset="0"/>
              </a:rPr>
              <a:t>Zhang et al. </a:t>
            </a:r>
            <a:r>
              <a:rPr lang="fr-CH" sz="1200" dirty="0" err="1">
                <a:latin typeface="Arial" panose="020B0604020202020204" pitchFamily="34" charset="0"/>
                <a:cs typeface="Arial" panose="020B0604020202020204" pitchFamily="34" charset="0"/>
              </a:rPr>
              <a:t>Supplementary</a:t>
            </a:r>
            <a:r>
              <a:rPr lang="fr-CH" sz="1200" dirty="0">
                <a:latin typeface="Arial" panose="020B0604020202020204" pitchFamily="34" charset="0"/>
                <a:cs typeface="Arial" panose="020B0604020202020204" pitchFamily="34" charset="0"/>
              </a:rPr>
              <a:t> Figure S4</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767" y="1356341"/>
            <a:ext cx="2691714" cy="1871766"/>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94190" y="1403351"/>
            <a:ext cx="2691714" cy="1898650"/>
          </a:xfrm>
          <a:prstGeom prst="rect">
            <a:avLst/>
          </a:prstGeom>
        </p:spPr>
      </p:pic>
      <p:sp>
        <p:nvSpPr>
          <p:cNvPr id="23" name="TextBox 22"/>
          <p:cNvSpPr txBox="1"/>
          <p:nvPr/>
        </p:nvSpPr>
        <p:spPr>
          <a:xfrm>
            <a:off x="0" y="631794"/>
            <a:ext cx="340158" cy="400110"/>
          </a:xfrm>
          <a:prstGeom prst="rect">
            <a:avLst/>
          </a:prstGeom>
          <a:noFill/>
        </p:spPr>
        <p:txBody>
          <a:bodyPr wrap="none" rtlCol="0">
            <a:spAutoFit/>
          </a:bodyPr>
          <a:lstStyle/>
          <a:p>
            <a:r>
              <a:rPr lang="fr-CH" sz="2000" b="1" dirty="0"/>
              <a:t>A</a:t>
            </a:r>
          </a:p>
        </p:txBody>
      </p:sp>
      <p:sp>
        <p:nvSpPr>
          <p:cNvPr id="9" name="TextBox 8"/>
          <p:cNvSpPr txBox="1"/>
          <p:nvPr/>
        </p:nvSpPr>
        <p:spPr>
          <a:xfrm>
            <a:off x="799327" y="831849"/>
            <a:ext cx="2170594" cy="307777"/>
          </a:xfrm>
          <a:prstGeom prst="rect">
            <a:avLst/>
          </a:prstGeom>
          <a:noFill/>
        </p:spPr>
        <p:txBody>
          <a:bodyPr wrap="none" rtlCol="0">
            <a:spAutoFit/>
          </a:bodyPr>
          <a:lstStyle/>
          <a:p>
            <a:r>
              <a:rPr lang="fr-CH" sz="1400" dirty="0" err="1"/>
              <a:t>Alternate</a:t>
            </a:r>
            <a:r>
              <a:rPr lang="fr-CH" sz="1400" dirty="0"/>
              <a:t> </a:t>
            </a:r>
            <a:r>
              <a:rPr lang="fr-CH" sz="1400" dirty="0" err="1"/>
              <a:t>promoter</a:t>
            </a:r>
            <a:r>
              <a:rPr lang="fr-CH" sz="1400" dirty="0"/>
              <a:t> </a:t>
            </a:r>
            <a:r>
              <a:rPr lang="fr-CH" sz="1400" dirty="0" err="1"/>
              <a:t>events</a:t>
            </a:r>
            <a:r>
              <a:rPr lang="fr-CH" sz="1400" dirty="0"/>
              <a:t> </a:t>
            </a:r>
          </a:p>
        </p:txBody>
      </p:sp>
      <p:sp>
        <p:nvSpPr>
          <p:cNvPr id="24" name="TextBox 23"/>
          <p:cNvSpPr txBox="1"/>
          <p:nvPr/>
        </p:nvSpPr>
        <p:spPr>
          <a:xfrm>
            <a:off x="3807717" y="861941"/>
            <a:ext cx="2264659" cy="307777"/>
          </a:xfrm>
          <a:prstGeom prst="rect">
            <a:avLst/>
          </a:prstGeom>
          <a:noFill/>
        </p:spPr>
        <p:txBody>
          <a:bodyPr wrap="none" rtlCol="0">
            <a:spAutoFit/>
          </a:bodyPr>
          <a:lstStyle/>
          <a:p>
            <a:r>
              <a:rPr lang="fr-CH" sz="1400" dirty="0" err="1"/>
              <a:t>Alternate</a:t>
            </a:r>
            <a:r>
              <a:rPr lang="fr-CH" sz="1400" dirty="0"/>
              <a:t> </a:t>
            </a:r>
            <a:r>
              <a:rPr lang="fr-CH" sz="1400" dirty="0" err="1"/>
              <a:t>terminator</a:t>
            </a:r>
            <a:r>
              <a:rPr lang="fr-CH" sz="1400" dirty="0"/>
              <a:t> </a:t>
            </a:r>
            <a:r>
              <a:rPr lang="fr-CH" sz="1400" dirty="0" err="1"/>
              <a:t>events</a:t>
            </a:r>
            <a:r>
              <a:rPr lang="fr-CH" sz="1400" dirty="0"/>
              <a:t> </a:t>
            </a:r>
          </a:p>
        </p:txBody>
      </p:sp>
      <p:sp>
        <p:nvSpPr>
          <p:cNvPr id="26" name="TextBox 25"/>
          <p:cNvSpPr txBox="1"/>
          <p:nvPr/>
        </p:nvSpPr>
        <p:spPr>
          <a:xfrm>
            <a:off x="0" y="3444844"/>
            <a:ext cx="328936" cy="400110"/>
          </a:xfrm>
          <a:prstGeom prst="rect">
            <a:avLst/>
          </a:prstGeom>
          <a:noFill/>
        </p:spPr>
        <p:txBody>
          <a:bodyPr wrap="none" rtlCol="0">
            <a:spAutoFit/>
          </a:bodyPr>
          <a:lstStyle/>
          <a:p>
            <a:r>
              <a:rPr lang="fr-CH" sz="2000" b="1" dirty="0"/>
              <a:t>B</a:t>
            </a:r>
          </a:p>
        </p:txBody>
      </p:sp>
      <p:graphicFrame>
        <p:nvGraphicFramePr>
          <p:cNvPr id="2" name="Table 1"/>
          <p:cNvGraphicFramePr>
            <a:graphicFrameLocks noGrp="1"/>
          </p:cNvGraphicFramePr>
          <p:nvPr>
            <p:extLst>
              <p:ext uri="{D42A27DB-BD31-4B8C-83A1-F6EECF244321}">
                <p14:modId xmlns:p14="http://schemas.microsoft.com/office/powerpoint/2010/main" val="102207412"/>
              </p:ext>
            </p:extLst>
          </p:nvPr>
        </p:nvGraphicFramePr>
        <p:xfrm>
          <a:off x="353992" y="4025741"/>
          <a:ext cx="6291621" cy="4165600"/>
        </p:xfrm>
        <a:graphic>
          <a:graphicData uri="http://schemas.openxmlformats.org/drawingml/2006/table">
            <a:tbl>
              <a:tblPr firstRow="1" bandRow="1">
                <a:tableStyleId>{9D7B26C5-4107-4FEC-AEDC-1716B250A1EF}</a:tableStyleId>
              </a:tblPr>
              <a:tblGrid>
                <a:gridCol w="735379">
                  <a:extLst>
                    <a:ext uri="{9D8B030D-6E8A-4147-A177-3AD203B41FA5}">
                      <a16:colId xmlns:a16="http://schemas.microsoft.com/office/drawing/2014/main" val="2793469236"/>
                    </a:ext>
                  </a:extLst>
                </a:gridCol>
                <a:gridCol w="1062227">
                  <a:extLst>
                    <a:ext uri="{9D8B030D-6E8A-4147-A177-3AD203B41FA5}">
                      <a16:colId xmlns:a16="http://schemas.microsoft.com/office/drawing/2014/main" val="395384809"/>
                    </a:ext>
                  </a:extLst>
                </a:gridCol>
                <a:gridCol w="898803">
                  <a:extLst>
                    <a:ext uri="{9D8B030D-6E8A-4147-A177-3AD203B41FA5}">
                      <a16:colId xmlns:a16="http://schemas.microsoft.com/office/drawing/2014/main" val="1821023678"/>
                    </a:ext>
                  </a:extLst>
                </a:gridCol>
                <a:gridCol w="898803">
                  <a:extLst>
                    <a:ext uri="{9D8B030D-6E8A-4147-A177-3AD203B41FA5}">
                      <a16:colId xmlns:a16="http://schemas.microsoft.com/office/drawing/2014/main" val="21029176"/>
                    </a:ext>
                  </a:extLst>
                </a:gridCol>
                <a:gridCol w="898803">
                  <a:extLst>
                    <a:ext uri="{9D8B030D-6E8A-4147-A177-3AD203B41FA5}">
                      <a16:colId xmlns:a16="http://schemas.microsoft.com/office/drawing/2014/main" val="910731242"/>
                    </a:ext>
                  </a:extLst>
                </a:gridCol>
                <a:gridCol w="898803">
                  <a:extLst>
                    <a:ext uri="{9D8B030D-6E8A-4147-A177-3AD203B41FA5}">
                      <a16:colId xmlns:a16="http://schemas.microsoft.com/office/drawing/2014/main" val="3180789113"/>
                    </a:ext>
                  </a:extLst>
                </a:gridCol>
                <a:gridCol w="898803">
                  <a:extLst>
                    <a:ext uri="{9D8B030D-6E8A-4147-A177-3AD203B41FA5}">
                      <a16:colId xmlns:a16="http://schemas.microsoft.com/office/drawing/2014/main" val="183900357"/>
                    </a:ext>
                  </a:extLst>
                </a:gridCol>
              </a:tblGrid>
              <a:tr h="370840">
                <a:tc>
                  <a:txBody>
                    <a:bodyPr/>
                    <a:lstStyle/>
                    <a:p>
                      <a:r>
                        <a:rPr lang="fr-CH" sz="1200" dirty="0"/>
                        <a:t>IDH mut</a:t>
                      </a:r>
                    </a:p>
                    <a:p>
                      <a:r>
                        <a:rPr lang="fr-CH" sz="1200" dirty="0"/>
                        <a:t>vs WT</a:t>
                      </a:r>
                    </a:p>
                  </a:txBody>
                  <a:tcPr/>
                </a:tc>
                <a:tc>
                  <a:txBody>
                    <a:bodyPr/>
                    <a:lstStyle/>
                    <a:p>
                      <a:r>
                        <a:rPr lang="fr-CH" sz="1200" dirty="0"/>
                        <a:t>1p/19q</a:t>
                      </a:r>
                      <a:r>
                        <a:rPr lang="fr-CH" sz="1200" baseline="0" dirty="0"/>
                        <a:t> </a:t>
                      </a:r>
                      <a:r>
                        <a:rPr lang="fr-CH" sz="1200" baseline="0" dirty="0" err="1"/>
                        <a:t>c</a:t>
                      </a:r>
                      <a:r>
                        <a:rPr lang="fr-CH" sz="1200" dirty="0" err="1"/>
                        <a:t>odel</a:t>
                      </a:r>
                      <a:r>
                        <a:rPr lang="fr-CH" sz="1200" dirty="0"/>
                        <a:t> vs non-</a:t>
                      </a:r>
                      <a:r>
                        <a:rPr lang="fr-CH" sz="1200" dirty="0" err="1"/>
                        <a:t>codel</a:t>
                      </a:r>
                      <a:endParaRPr lang="fr-CH" sz="1200" dirty="0"/>
                    </a:p>
                  </a:txBody>
                  <a:tcPr/>
                </a:tc>
                <a:tc>
                  <a:txBody>
                    <a:bodyPr/>
                    <a:lstStyle/>
                    <a:p>
                      <a:r>
                        <a:rPr lang="fr-CH" sz="1200" dirty="0"/>
                        <a:t>G-CIMP high vs </a:t>
                      </a:r>
                      <a:r>
                        <a:rPr lang="fr-CH" sz="1200" dirty="0" err="1"/>
                        <a:t>low</a:t>
                      </a:r>
                      <a:endParaRPr lang="fr-CH" sz="1200" dirty="0"/>
                    </a:p>
                  </a:txBody>
                  <a:tcPr/>
                </a:tc>
                <a:tc>
                  <a:txBody>
                    <a:bodyPr/>
                    <a:lstStyle/>
                    <a:p>
                      <a:r>
                        <a:rPr lang="fr-CH" sz="1200" dirty="0"/>
                        <a:t>FUBP1 </a:t>
                      </a:r>
                      <a:r>
                        <a:rPr lang="fr-CH" sz="1200" dirty="0" err="1"/>
                        <a:t>LoF</a:t>
                      </a:r>
                      <a:r>
                        <a:rPr lang="fr-CH" sz="1200" dirty="0"/>
                        <a:t> vs WT</a:t>
                      </a:r>
                    </a:p>
                  </a:txBody>
                  <a:tcPr/>
                </a:tc>
                <a:tc>
                  <a:txBody>
                    <a:bodyPr/>
                    <a:lstStyle/>
                    <a:p>
                      <a:r>
                        <a:rPr lang="fr-CH" sz="1200" dirty="0"/>
                        <a:t>AP </a:t>
                      </a:r>
                      <a:r>
                        <a:rPr lang="fr-CH" sz="1200" dirty="0" err="1"/>
                        <a:t>events</a:t>
                      </a:r>
                      <a:r>
                        <a:rPr lang="fr-CH" sz="1200" dirty="0"/>
                        <a:t> (</a:t>
                      </a:r>
                      <a:r>
                        <a:rPr lang="fr-CH" sz="1200" dirty="0" err="1"/>
                        <a:t>genes</a:t>
                      </a:r>
                      <a:r>
                        <a:rPr lang="fr-CH" sz="1200" dirty="0"/>
                        <a:t>)</a:t>
                      </a:r>
                    </a:p>
                  </a:txBody>
                  <a:tcPr/>
                </a:tc>
                <a:tc>
                  <a:txBody>
                    <a:bodyPr/>
                    <a:lstStyle/>
                    <a:p>
                      <a:r>
                        <a:rPr lang="fr-CH" sz="1200" dirty="0"/>
                        <a:t>AT </a:t>
                      </a:r>
                      <a:r>
                        <a:rPr lang="fr-CH" sz="1200" dirty="0" err="1"/>
                        <a:t>events</a:t>
                      </a:r>
                      <a:endParaRPr lang="fr-CH" sz="1200" dirty="0"/>
                    </a:p>
                    <a:p>
                      <a:r>
                        <a:rPr lang="fr-CH" sz="1200" dirty="0"/>
                        <a:t>(</a:t>
                      </a:r>
                      <a:r>
                        <a:rPr lang="fr-CH" sz="1200" dirty="0" err="1"/>
                        <a:t>genes</a:t>
                      </a:r>
                      <a:r>
                        <a:rPr lang="fr-CH" sz="1200" dirty="0"/>
                        <a:t>)</a:t>
                      </a:r>
                    </a:p>
                  </a:txBody>
                  <a:tcPr/>
                </a:tc>
                <a:tc>
                  <a:txBody>
                    <a:bodyPr/>
                    <a:lstStyle/>
                    <a:p>
                      <a:r>
                        <a:rPr lang="fr-CH" sz="1200" dirty="0"/>
                        <a:t>Total </a:t>
                      </a:r>
                    </a:p>
                    <a:p>
                      <a:r>
                        <a:rPr lang="fr-CH" sz="1200" dirty="0"/>
                        <a:t>(</a:t>
                      </a:r>
                      <a:r>
                        <a:rPr lang="fr-CH" sz="1200" dirty="0" err="1"/>
                        <a:t>genes</a:t>
                      </a:r>
                      <a:r>
                        <a:rPr lang="fr-CH" sz="1200" dirty="0"/>
                        <a:t>)</a:t>
                      </a:r>
                    </a:p>
                  </a:txBody>
                  <a:tcPr/>
                </a:tc>
                <a:extLst>
                  <a:ext uri="{0D108BD9-81ED-4DB2-BD59-A6C34878D82A}">
                    <a16:rowId xmlns:a16="http://schemas.microsoft.com/office/drawing/2014/main" val="3661389349"/>
                  </a:ext>
                </a:extLst>
              </a:tr>
              <a:tr h="370840">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200" dirty="0"/>
                        <a:t>701 (390)</a:t>
                      </a:r>
                    </a:p>
                  </a:txBody>
                  <a:tcPr/>
                </a:tc>
                <a:tc>
                  <a:txBody>
                    <a:bodyPr/>
                    <a:lstStyle/>
                    <a:p>
                      <a:pPr algn="ctr"/>
                      <a:r>
                        <a:rPr lang="fr-CH" sz="1200" dirty="0"/>
                        <a:t>694 (382)</a:t>
                      </a:r>
                    </a:p>
                  </a:txBody>
                  <a:tcPr/>
                </a:tc>
                <a:tc>
                  <a:txBody>
                    <a:bodyPr/>
                    <a:lstStyle/>
                    <a:p>
                      <a:pPr algn="ctr"/>
                      <a:r>
                        <a:rPr lang="fr-CH" sz="1200" dirty="0"/>
                        <a:t>1395 (748)</a:t>
                      </a:r>
                    </a:p>
                  </a:txBody>
                  <a:tcPr/>
                </a:tc>
                <a:extLst>
                  <a:ext uri="{0D108BD9-81ED-4DB2-BD59-A6C34878D82A}">
                    <a16:rowId xmlns:a16="http://schemas.microsoft.com/office/drawing/2014/main" val="3791454917"/>
                  </a:ext>
                </a:extLst>
              </a:tr>
              <a:tr h="370840">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200" dirty="0"/>
                        <a:t>87 (51)</a:t>
                      </a:r>
                    </a:p>
                  </a:txBody>
                  <a:tcPr/>
                </a:tc>
                <a:tc>
                  <a:txBody>
                    <a:bodyPr/>
                    <a:lstStyle/>
                    <a:p>
                      <a:pPr algn="ctr"/>
                      <a:r>
                        <a:rPr lang="fr-CH" sz="1200" dirty="0"/>
                        <a:t>18 (11)</a:t>
                      </a:r>
                    </a:p>
                  </a:txBody>
                  <a:tcPr/>
                </a:tc>
                <a:tc>
                  <a:txBody>
                    <a:bodyPr/>
                    <a:lstStyle/>
                    <a:p>
                      <a:pPr algn="ctr"/>
                      <a:r>
                        <a:rPr lang="fr-CH" sz="1200" dirty="0"/>
                        <a:t>105 (62)</a:t>
                      </a:r>
                    </a:p>
                  </a:txBody>
                  <a:tcPr/>
                </a:tc>
                <a:extLst>
                  <a:ext uri="{0D108BD9-81ED-4DB2-BD59-A6C34878D82A}">
                    <a16:rowId xmlns:a16="http://schemas.microsoft.com/office/drawing/2014/main" val="3193777594"/>
                  </a:ext>
                </a:extLst>
              </a:tr>
              <a:tr h="370840">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200" dirty="0"/>
                        <a:t>216 (131)</a:t>
                      </a:r>
                    </a:p>
                  </a:txBody>
                  <a:tcPr/>
                </a:tc>
                <a:tc>
                  <a:txBody>
                    <a:bodyPr/>
                    <a:lstStyle/>
                    <a:p>
                      <a:pPr algn="ctr"/>
                      <a:r>
                        <a:rPr lang="fr-CH" sz="1200" dirty="0"/>
                        <a:t>95 (52)</a:t>
                      </a:r>
                    </a:p>
                  </a:txBody>
                  <a:tcPr/>
                </a:tc>
                <a:tc>
                  <a:txBody>
                    <a:bodyPr/>
                    <a:lstStyle/>
                    <a:p>
                      <a:pPr algn="ctr"/>
                      <a:r>
                        <a:rPr lang="fr-CH" sz="1200" dirty="0"/>
                        <a:t>311 (180)</a:t>
                      </a:r>
                    </a:p>
                  </a:txBody>
                  <a:tcPr/>
                </a:tc>
                <a:extLst>
                  <a:ext uri="{0D108BD9-81ED-4DB2-BD59-A6C34878D82A}">
                    <a16:rowId xmlns:a16="http://schemas.microsoft.com/office/drawing/2014/main" val="2679967178"/>
                  </a:ext>
                </a:extLst>
              </a:tr>
              <a:tr h="370840">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200" dirty="0"/>
                        <a:t>181 (106)</a:t>
                      </a:r>
                    </a:p>
                  </a:txBody>
                  <a:tcPr/>
                </a:tc>
                <a:tc>
                  <a:txBody>
                    <a:bodyPr/>
                    <a:lstStyle/>
                    <a:p>
                      <a:pPr algn="ctr"/>
                      <a:r>
                        <a:rPr lang="fr-CH" sz="1200" dirty="0"/>
                        <a:t>232 (132)</a:t>
                      </a:r>
                    </a:p>
                  </a:txBody>
                  <a:tcPr/>
                </a:tc>
                <a:tc>
                  <a:txBody>
                    <a:bodyPr/>
                    <a:lstStyle/>
                    <a:p>
                      <a:pPr algn="ctr"/>
                      <a:r>
                        <a:rPr lang="fr-CH" sz="1200" dirty="0"/>
                        <a:t>413 (237)</a:t>
                      </a:r>
                    </a:p>
                  </a:txBody>
                  <a:tcPr/>
                </a:tc>
                <a:extLst>
                  <a:ext uri="{0D108BD9-81ED-4DB2-BD59-A6C34878D82A}">
                    <a16:rowId xmlns:a16="http://schemas.microsoft.com/office/drawing/2014/main" val="2472544024"/>
                  </a:ext>
                </a:extLst>
              </a:tr>
              <a:tr h="370840">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200" dirty="0"/>
                        <a:t>26 (15)</a:t>
                      </a:r>
                    </a:p>
                  </a:txBody>
                  <a:tcPr/>
                </a:tc>
                <a:tc>
                  <a:txBody>
                    <a:bodyPr/>
                    <a:lstStyle/>
                    <a:p>
                      <a:pPr algn="ctr"/>
                      <a:r>
                        <a:rPr lang="fr-CH" sz="1200" dirty="0"/>
                        <a:t>8 (4)</a:t>
                      </a:r>
                    </a:p>
                  </a:txBody>
                  <a:tcPr/>
                </a:tc>
                <a:tc>
                  <a:txBody>
                    <a:bodyPr/>
                    <a:lstStyle/>
                    <a:p>
                      <a:pPr algn="ctr"/>
                      <a:r>
                        <a:rPr lang="fr-CH" sz="1200" dirty="0"/>
                        <a:t>34 (19)</a:t>
                      </a:r>
                    </a:p>
                  </a:txBody>
                  <a:tcPr/>
                </a:tc>
                <a:extLst>
                  <a:ext uri="{0D108BD9-81ED-4DB2-BD59-A6C34878D82A}">
                    <a16:rowId xmlns:a16="http://schemas.microsoft.com/office/drawing/2014/main" val="1855851092"/>
                  </a:ext>
                </a:extLst>
              </a:tr>
              <a:tr h="370840">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200" dirty="0"/>
                        <a:t>36 (20)</a:t>
                      </a:r>
                    </a:p>
                  </a:txBody>
                  <a:tcPr/>
                </a:tc>
                <a:tc>
                  <a:txBody>
                    <a:bodyPr/>
                    <a:lstStyle/>
                    <a:p>
                      <a:pPr algn="ctr"/>
                      <a:r>
                        <a:rPr lang="fr-CH" sz="1200" dirty="0"/>
                        <a:t>15 (8)</a:t>
                      </a:r>
                    </a:p>
                  </a:txBody>
                  <a:tcPr/>
                </a:tc>
                <a:tc>
                  <a:txBody>
                    <a:bodyPr/>
                    <a:lstStyle/>
                    <a:p>
                      <a:pPr algn="ctr"/>
                      <a:r>
                        <a:rPr lang="fr-CH" sz="1200" dirty="0"/>
                        <a:t>51 (28)</a:t>
                      </a:r>
                    </a:p>
                  </a:txBody>
                  <a:tcPr/>
                </a:tc>
                <a:extLst>
                  <a:ext uri="{0D108BD9-81ED-4DB2-BD59-A6C34878D82A}">
                    <a16:rowId xmlns:a16="http://schemas.microsoft.com/office/drawing/2014/main" val="955910707"/>
                  </a:ext>
                </a:extLst>
              </a:tr>
              <a:tr h="370840">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200" dirty="0"/>
                        <a:t>331 (192)</a:t>
                      </a:r>
                    </a:p>
                  </a:txBody>
                  <a:tcPr/>
                </a:tc>
                <a:tc>
                  <a:txBody>
                    <a:bodyPr/>
                    <a:lstStyle/>
                    <a:p>
                      <a:pPr algn="ctr"/>
                      <a:r>
                        <a:rPr lang="fr-CH" sz="1200" dirty="0"/>
                        <a:t>212 (117)</a:t>
                      </a:r>
                    </a:p>
                  </a:txBody>
                  <a:tcPr/>
                </a:tc>
                <a:tc>
                  <a:txBody>
                    <a:bodyPr/>
                    <a:lstStyle/>
                    <a:p>
                      <a:pPr algn="ctr"/>
                      <a:r>
                        <a:rPr lang="fr-CH" sz="1200" dirty="0"/>
                        <a:t>543 (304)</a:t>
                      </a:r>
                    </a:p>
                  </a:txBody>
                  <a:tcPr/>
                </a:tc>
                <a:extLst>
                  <a:ext uri="{0D108BD9-81ED-4DB2-BD59-A6C34878D82A}">
                    <a16:rowId xmlns:a16="http://schemas.microsoft.com/office/drawing/2014/main" val="4129790144"/>
                  </a:ext>
                </a:extLst>
              </a:tr>
              <a:tr h="370840">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200" dirty="0"/>
                        <a:t>1</a:t>
                      </a:r>
                      <a:r>
                        <a:rPr lang="fr-CH" sz="1200" baseline="0" dirty="0"/>
                        <a:t> (1)</a:t>
                      </a:r>
                      <a:endParaRPr lang="fr-CH" sz="1200" dirty="0"/>
                    </a:p>
                  </a:txBody>
                  <a:tcPr/>
                </a:tc>
                <a:tc>
                  <a:txBody>
                    <a:bodyPr/>
                    <a:lstStyle/>
                    <a:p>
                      <a:pPr algn="ctr"/>
                      <a:r>
                        <a:rPr lang="fr-CH" sz="1200" dirty="0"/>
                        <a:t>1 (1)</a:t>
                      </a:r>
                    </a:p>
                  </a:txBody>
                  <a:tcPr/>
                </a:tc>
                <a:tc>
                  <a:txBody>
                    <a:bodyPr/>
                    <a:lstStyle/>
                    <a:p>
                      <a:pPr algn="ctr"/>
                      <a:r>
                        <a:rPr lang="fr-CH" sz="1200"/>
                        <a:t>2 (2)</a:t>
                      </a:r>
                      <a:endParaRPr lang="fr-CH" sz="1200" dirty="0"/>
                    </a:p>
                  </a:txBody>
                  <a:tcPr/>
                </a:tc>
                <a:extLst>
                  <a:ext uri="{0D108BD9-81ED-4DB2-BD59-A6C34878D82A}">
                    <a16:rowId xmlns:a16="http://schemas.microsoft.com/office/drawing/2014/main" val="4157020296"/>
                  </a:ext>
                </a:extLst>
              </a:tr>
              <a:tr h="370840">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200" dirty="0"/>
                        <a:t>1 (1)</a:t>
                      </a:r>
                    </a:p>
                  </a:txBody>
                  <a:tcPr/>
                </a:tc>
                <a:tc>
                  <a:txBody>
                    <a:bodyPr/>
                    <a:lstStyle/>
                    <a:p>
                      <a:pPr algn="ctr"/>
                      <a:endParaRPr lang="fr-CH" sz="1200"/>
                    </a:p>
                  </a:txBody>
                  <a:tcPr/>
                </a:tc>
                <a:tc>
                  <a:txBody>
                    <a:bodyPr/>
                    <a:lstStyle/>
                    <a:p>
                      <a:pPr algn="ctr"/>
                      <a:r>
                        <a:rPr lang="fr-CH" sz="1200" dirty="0"/>
                        <a:t>1 (1)</a:t>
                      </a:r>
                    </a:p>
                  </a:txBody>
                  <a:tcPr/>
                </a:tc>
                <a:extLst>
                  <a:ext uri="{0D108BD9-81ED-4DB2-BD59-A6C34878D82A}">
                    <a16:rowId xmlns:a16="http://schemas.microsoft.com/office/drawing/2014/main" val="1166729395"/>
                  </a:ext>
                </a:extLst>
              </a:tr>
              <a:tr h="370840">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r>
                        <a:rPr lang="fr-CH" sz="1400" dirty="0"/>
                        <a:t>+</a:t>
                      </a:r>
                    </a:p>
                  </a:txBody>
                  <a:tcPr/>
                </a:tc>
                <a:tc>
                  <a:txBody>
                    <a:bodyPr/>
                    <a:lstStyle/>
                    <a:p>
                      <a:pPr algn="ctr"/>
                      <a:endParaRPr lang="fr-CH" sz="1200"/>
                    </a:p>
                  </a:txBody>
                  <a:tcPr/>
                </a:tc>
                <a:tc>
                  <a:txBody>
                    <a:bodyPr/>
                    <a:lstStyle/>
                    <a:p>
                      <a:pPr algn="ctr"/>
                      <a:r>
                        <a:rPr lang="fr-CH" sz="1200" dirty="0"/>
                        <a:t>1(1)</a:t>
                      </a:r>
                    </a:p>
                  </a:txBody>
                  <a:tcPr/>
                </a:tc>
                <a:tc>
                  <a:txBody>
                    <a:bodyPr/>
                    <a:lstStyle/>
                    <a:p>
                      <a:pPr algn="ctr"/>
                      <a:r>
                        <a:rPr lang="fr-CH" sz="1200" dirty="0"/>
                        <a:t>1 (1)</a:t>
                      </a:r>
                    </a:p>
                  </a:txBody>
                  <a:tcPr/>
                </a:tc>
                <a:extLst>
                  <a:ext uri="{0D108BD9-81ED-4DB2-BD59-A6C34878D82A}">
                    <a16:rowId xmlns:a16="http://schemas.microsoft.com/office/drawing/2014/main" val="757809945"/>
                  </a:ext>
                </a:extLst>
              </a:tr>
            </a:tbl>
          </a:graphicData>
        </a:graphic>
      </p:graphicFrame>
    </p:spTree>
    <p:extLst>
      <p:ext uri="{BB962C8B-B14F-4D97-AF65-F5344CB8AC3E}">
        <p14:creationId xmlns:p14="http://schemas.microsoft.com/office/powerpoint/2010/main" val="3362008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Box 62"/>
          <p:cNvSpPr txBox="1"/>
          <p:nvPr/>
        </p:nvSpPr>
        <p:spPr>
          <a:xfrm>
            <a:off x="231003" y="195971"/>
            <a:ext cx="2778325" cy="276999"/>
          </a:xfrm>
          <a:prstGeom prst="rect">
            <a:avLst/>
          </a:prstGeom>
          <a:noFill/>
        </p:spPr>
        <p:txBody>
          <a:bodyPr wrap="none" rtlCol="0">
            <a:spAutoFit/>
          </a:bodyPr>
          <a:lstStyle/>
          <a:p>
            <a:r>
              <a:rPr lang="fr-CH" sz="1200" dirty="0">
                <a:latin typeface="Arial" panose="020B0604020202020204" pitchFamily="34" charset="0"/>
                <a:cs typeface="Arial" panose="020B0604020202020204" pitchFamily="34" charset="0"/>
              </a:rPr>
              <a:t>Zhang et al. </a:t>
            </a:r>
            <a:r>
              <a:rPr lang="fr-CH" sz="1200" dirty="0" err="1">
                <a:latin typeface="Arial" panose="020B0604020202020204" pitchFamily="34" charset="0"/>
                <a:cs typeface="Arial" panose="020B0604020202020204" pitchFamily="34" charset="0"/>
              </a:rPr>
              <a:t>Supplementary</a:t>
            </a:r>
            <a:r>
              <a:rPr lang="fr-CH" sz="1200" dirty="0">
                <a:latin typeface="Arial" panose="020B0604020202020204" pitchFamily="34" charset="0"/>
                <a:cs typeface="Arial" panose="020B0604020202020204" pitchFamily="34" charset="0"/>
              </a:rPr>
              <a:t> Figure S5</a:t>
            </a:r>
          </a:p>
        </p:txBody>
      </p:sp>
      <p:sp>
        <p:nvSpPr>
          <p:cNvPr id="41" name="TextBox 40"/>
          <p:cNvSpPr txBox="1"/>
          <p:nvPr/>
        </p:nvSpPr>
        <p:spPr>
          <a:xfrm>
            <a:off x="-1384" y="387049"/>
            <a:ext cx="340158" cy="400110"/>
          </a:xfrm>
          <a:prstGeom prst="rect">
            <a:avLst/>
          </a:prstGeom>
          <a:noFill/>
        </p:spPr>
        <p:txBody>
          <a:bodyPr wrap="none" rtlCol="0">
            <a:spAutoFit/>
          </a:bodyPr>
          <a:lstStyle/>
          <a:p>
            <a:r>
              <a:rPr lang="fr-CH" sz="2000" b="1" dirty="0"/>
              <a:t>A</a:t>
            </a:r>
          </a:p>
        </p:txBody>
      </p:sp>
      <p:sp>
        <p:nvSpPr>
          <p:cNvPr id="53" name="TextBox 52"/>
          <p:cNvSpPr txBox="1"/>
          <p:nvPr/>
        </p:nvSpPr>
        <p:spPr>
          <a:xfrm>
            <a:off x="-1384" y="2683504"/>
            <a:ext cx="328936" cy="400110"/>
          </a:xfrm>
          <a:prstGeom prst="rect">
            <a:avLst/>
          </a:prstGeom>
          <a:noFill/>
        </p:spPr>
        <p:txBody>
          <a:bodyPr wrap="none" rtlCol="0">
            <a:spAutoFit/>
          </a:bodyPr>
          <a:lstStyle/>
          <a:p>
            <a:r>
              <a:rPr lang="fr-CH" sz="2000" b="1" dirty="0"/>
              <a:t>B</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8967" y="3563436"/>
            <a:ext cx="1265959" cy="95387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62702" y="3563436"/>
            <a:ext cx="1265959" cy="953870"/>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8382" y="5043716"/>
            <a:ext cx="1265959" cy="95387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04521" y="5043716"/>
            <a:ext cx="1265959" cy="953870"/>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22456" y="5043716"/>
            <a:ext cx="1265959" cy="953870"/>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5232" y="3563436"/>
            <a:ext cx="1265959" cy="953870"/>
          </a:xfrm>
          <a:prstGeom prst="rect">
            <a:avLst/>
          </a:prstGeom>
        </p:spPr>
      </p:pic>
      <p:sp>
        <p:nvSpPr>
          <p:cNvPr id="3" name="TextBox 2"/>
          <p:cNvSpPr txBox="1"/>
          <p:nvPr/>
        </p:nvSpPr>
        <p:spPr>
          <a:xfrm>
            <a:off x="62653" y="2982063"/>
            <a:ext cx="2065822" cy="523220"/>
          </a:xfrm>
          <a:prstGeom prst="rect">
            <a:avLst/>
          </a:prstGeom>
          <a:noFill/>
        </p:spPr>
        <p:txBody>
          <a:bodyPr wrap="none" rtlCol="0">
            <a:spAutoFit/>
          </a:bodyPr>
          <a:lstStyle/>
          <a:p>
            <a:pPr algn="ctr"/>
            <a:r>
              <a:rPr lang="fr-CH" sz="1400" dirty="0"/>
              <a:t>TERT </a:t>
            </a:r>
            <a:r>
              <a:rPr lang="fr-CH" sz="1400" dirty="0" err="1"/>
              <a:t>promoter</a:t>
            </a:r>
            <a:r>
              <a:rPr lang="fr-CH" sz="1400" dirty="0"/>
              <a:t> mutations</a:t>
            </a:r>
          </a:p>
          <a:p>
            <a:pPr algn="ctr"/>
            <a:r>
              <a:rPr lang="fr-CH" sz="1400" dirty="0" err="1"/>
              <a:t>whole</a:t>
            </a:r>
            <a:r>
              <a:rPr lang="fr-CH" sz="1400" dirty="0"/>
              <a:t> </a:t>
            </a:r>
            <a:r>
              <a:rPr lang="fr-CH" sz="1400" dirty="0" err="1"/>
              <a:t>cohort</a:t>
            </a:r>
            <a:endParaRPr lang="fr-CH" sz="1400" dirty="0"/>
          </a:p>
        </p:txBody>
      </p:sp>
      <p:sp>
        <p:nvSpPr>
          <p:cNvPr id="4" name="TextBox 3"/>
          <p:cNvSpPr txBox="1"/>
          <p:nvPr/>
        </p:nvSpPr>
        <p:spPr>
          <a:xfrm>
            <a:off x="2775943" y="2982063"/>
            <a:ext cx="1154611" cy="523220"/>
          </a:xfrm>
          <a:prstGeom prst="rect">
            <a:avLst/>
          </a:prstGeom>
          <a:noFill/>
        </p:spPr>
        <p:txBody>
          <a:bodyPr wrap="none" rtlCol="0">
            <a:spAutoFit/>
          </a:bodyPr>
          <a:lstStyle/>
          <a:p>
            <a:pPr algn="ctr"/>
            <a:r>
              <a:rPr lang="fr-CH" sz="1400" dirty="0"/>
              <a:t>TP53</a:t>
            </a:r>
          </a:p>
          <a:p>
            <a:pPr algn="ctr"/>
            <a:r>
              <a:rPr lang="fr-CH" sz="1400" dirty="0" err="1"/>
              <a:t>whole</a:t>
            </a:r>
            <a:r>
              <a:rPr lang="fr-CH" sz="1400" dirty="0"/>
              <a:t> </a:t>
            </a:r>
            <a:r>
              <a:rPr lang="fr-CH" sz="1400" dirty="0" err="1"/>
              <a:t>cohort</a:t>
            </a:r>
            <a:endParaRPr lang="fr-CH" sz="1400" dirty="0"/>
          </a:p>
        </p:txBody>
      </p:sp>
      <p:sp>
        <p:nvSpPr>
          <p:cNvPr id="16" name="TextBox 15"/>
          <p:cNvSpPr txBox="1"/>
          <p:nvPr/>
        </p:nvSpPr>
        <p:spPr>
          <a:xfrm>
            <a:off x="2916351" y="4520003"/>
            <a:ext cx="1842299" cy="523220"/>
          </a:xfrm>
          <a:prstGeom prst="rect">
            <a:avLst/>
          </a:prstGeom>
          <a:noFill/>
        </p:spPr>
        <p:txBody>
          <a:bodyPr wrap="none" rtlCol="0">
            <a:spAutoFit/>
          </a:bodyPr>
          <a:lstStyle/>
          <a:p>
            <a:pPr algn="ctr"/>
            <a:r>
              <a:rPr lang="fr-CH" sz="1400" dirty="0"/>
              <a:t>CIC</a:t>
            </a:r>
          </a:p>
          <a:p>
            <a:pPr algn="ctr"/>
            <a:r>
              <a:rPr lang="fr-CH" sz="1400" dirty="0"/>
              <a:t>IDH mut, 1p/19q </a:t>
            </a:r>
            <a:r>
              <a:rPr lang="fr-CH" sz="1400" dirty="0" err="1"/>
              <a:t>codel</a:t>
            </a:r>
            <a:endParaRPr lang="fr-CH" sz="1400" dirty="0"/>
          </a:p>
        </p:txBody>
      </p:sp>
      <p:sp>
        <p:nvSpPr>
          <p:cNvPr id="5" name="TextBox 4"/>
          <p:cNvSpPr txBox="1"/>
          <p:nvPr/>
        </p:nvSpPr>
        <p:spPr>
          <a:xfrm>
            <a:off x="520907" y="4520003"/>
            <a:ext cx="740908" cy="523220"/>
          </a:xfrm>
          <a:prstGeom prst="rect">
            <a:avLst/>
          </a:prstGeom>
          <a:noFill/>
        </p:spPr>
        <p:txBody>
          <a:bodyPr wrap="none" rtlCol="0">
            <a:spAutoFit/>
          </a:bodyPr>
          <a:lstStyle/>
          <a:p>
            <a:pPr algn="ctr"/>
            <a:r>
              <a:rPr lang="fr-CH" sz="1400" dirty="0"/>
              <a:t>EGFR </a:t>
            </a:r>
          </a:p>
          <a:p>
            <a:pPr algn="ctr"/>
            <a:r>
              <a:rPr lang="fr-CH" sz="1400" dirty="0"/>
              <a:t>WT IDH</a:t>
            </a:r>
          </a:p>
        </p:txBody>
      </p:sp>
      <p:sp>
        <p:nvSpPr>
          <p:cNvPr id="18" name="TextBox 17"/>
          <p:cNvSpPr txBox="1"/>
          <p:nvPr/>
        </p:nvSpPr>
        <p:spPr>
          <a:xfrm>
            <a:off x="4665169" y="4520003"/>
            <a:ext cx="2180532" cy="523220"/>
          </a:xfrm>
          <a:prstGeom prst="rect">
            <a:avLst/>
          </a:prstGeom>
          <a:noFill/>
        </p:spPr>
        <p:txBody>
          <a:bodyPr wrap="none" rtlCol="0">
            <a:spAutoFit/>
          </a:bodyPr>
          <a:lstStyle/>
          <a:p>
            <a:pPr algn="ctr"/>
            <a:r>
              <a:rPr lang="fr-CH" sz="1400" dirty="0"/>
              <a:t>ATRX</a:t>
            </a:r>
          </a:p>
          <a:p>
            <a:pPr algn="ctr"/>
            <a:r>
              <a:rPr lang="fr-CH" sz="1400" dirty="0"/>
              <a:t>IDH mut, 1p/19q non-</a:t>
            </a:r>
            <a:r>
              <a:rPr lang="fr-CH" sz="1400" dirty="0" err="1"/>
              <a:t>codel</a:t>
            </a:r>
            <a:endParaRPr lang="fr-CH" sz="1400" dirty="0"/>
          </a:p>
        </p:txBody>
      </p:sp>
      <p:sp>
        <p:nvSpPr>
          <p:cNvPr id="19" name="TextBox 18"/>
          <p:cNvSpPr txBox="1"/>
          <p:nvPr/>
        </p:nvSpPr>
        <p:spPr>
          <a:xfrm>
            <a:off x="4512767" y="2982063"/>
            <a:ext cx="2180533" cy="523220"/>
          </a:xfrm>
          <a:prstGeom prst="rect">
            <a:avLst/>
          </a:prstGeom>
          <a:noFill/>
        </p:spPr>
        <p:txBody>
          <a:bodyPr wrap="none" rtlCol="0">
            <a:spAutoFit/>
          </a:bodyPr>
          <a:lstStyle/>
          <a:p>
            <a:pPr algn="ctr"/>
            <a:r>
              <a:rPr lang="fr-CH" sz="1400" dirty="0"/>
              <a:t>TP53</a:t>
            </a:r>
          </a:p>
          <a:p>
            <a:pPr algn="ctr"/>
            <a:r>
              <a:rPr lang="fr-CH" sz="1400" dirty="0"/>
              <a:t>IDH mut, 1p/19q non-</a:t>
            </a:r>
            <a:r>
              <a:rPr lang="fr-CH" sz="1400" dirty="0" err="1"/>
              <a:t>codel</a:t>
            </a:r>
            <a:endParaRPr lang="fr-CH" sz="1400" dirty="0"/>
          </a:p>
        </p:txBody>
      </p:sp>
      <p:pic>
        <p:nvPicPr>
          <p:cNvPr id="20"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5036" y="714589"/>
            <a:ext cx="6391390" cy="2055829"/>
          </a:xfrm>
          <a:prstGeom prst="rect">
            <a:avLst/>
          </a:prstGeom>
        </p:spPr>
      </p:pic>
      <p:sp>
        <p:nvSpPr>
          <p:cNvPr id="22" name="TextBox 21"/>
          <p:cNvSpPr txBox="1"/>
          <p:nvPr/>
        </p:nvSpPr>
        <p:spPr>
          <a:xfrm>
            <a:off x="-1384" y="5972812"/>
            <a:ext cx="320922" cy="400110"/>
          </a:xfrm>
          <a:prstGeom prst="rect">
            <a:avLst/>
          </a:prstGeom>
          <a:noFill/>
        </p:spPr>
        <p:txBody>
          <a:bodyPr wrap="none" rtlCol="0">
            <a:spAutoFit/>
          </a:bodyPr>
          <a:lstStyle/>
          <a:p>
            <a:r>
              <a:rPr lang="fr-CH" sz="2000" b="1" dirty="0"/>
              <a:t>C</a:t>
            </a:r>
          </a:p>
        </p:txBody>
      </p:sp>
      <p:pic>
        <p:nvPicPr>
          <p:cNvPr id="17" name="Picture 16"/>
          <p:cNvPicPr>
            <a:picLocks noChangeAspect="1"/>
          </p:cNvPicPr>
          <p:nvPr/>
        </p:nvPicPr>
        <p:blipFill>
          <a:blip r:embed="rId9"/>
          <a:stretch>
            <a:fillRect/>
          </a:stretch>
        </p:blipFill>
        <p:spPr>
          <a:xfrm>
            <a:off x="1650529" y="5035449"/>
            <a:ext cx="1287402" cy="970404"/>
          </a:xfrm>
          <a:prstGeom prst="rect">
            <a:avLst/>
          </a:prstGeom>
        </p:spPr>
      </p:pic>
      <p:sp>
        <p:nvSpPr>
          <p:cNvPr id="25" name="TextBox 24"/>
          <p:cNvSpPr txBox="1"/>
          <p:nvPr/>
        </p:nvSpPr>
        <p:spPr>
          <a:xfrm>
            <a:off x="1923776" y="4520003"/>
            <a:ext cx="740908" cy="523220"/>
          </a:xfrm>
          <a:prstGeom prst="rect">
            <a:avLst/>
          </a:prstGeom>
          <a:noFill/>
        </p:spPr>
        <p:txBody>
          <a:bodyPr wrap="none" rtlCol="0">
            <a:spAutoFit/>
          </a:bodyPr>
          <a:lstStyle/>
          <a:p>
            <a:pPr algn="ctr"/>
            <a:r>
              <a:rPr lang="fr-CH" sz="1400" dirty="0"/>
              <a:t>PTEN </a:t>
            </a:r>
          </a:p>
          <a:p>
            <a:pPr algn="ctr"/>
            <a:r>
              <a:rPr lang="fr-CH" sz="1400" dirty="0"/>
              <a:t>WT IDH</a:t>
            </a:r>
          </a:p>
        </p:txBody>
      </p:sp>
      <p:grpSp>
        <p:nvGrpSpPr>
          <p:cNvPr id="24" name="Group 23"/>
          <p:cNvGrpSpPr/>
          <p:nvPr/>
        </p:nvGrpSpPr>
        <p:grpSpPr>
          <a:xfrm>
            <a:off x="62653" y="6164616"/>
            <a:ext cx="2327016" cy="2309996"/>
            <a:chOff x="4303533" y="9840280"/>
            <a:chExt cx="2327016" cy="2309996"/>
          </a:xfrm>
        </p:grpSpPr>
        <p:pic>
          <p:nvPicPr>
            <p:cNvPr id="32" name="Picture 3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303533" y="10405014"/>
              <a:ext cx="2327016" cy="1745262"/>
            </a:xfrm>
            <a:prstGeom prst="rect">
              <a:avLst/>
            </a:prstGeom>
          </p:spPr>
        </p:pic>
        <p:sp>
          <p:nvSpPr>
            <p:cNvPr id="34" name="TextBox 33"/>
            <p:cNvSpPr txBox="1"/>
            <p:nvPr/>
          </p:nvSpPr>
          <p:spPr>
            <a:xfrm>
              <a:off x="4399216" y="9840280"/>
              <a:ext cx="2135649" cy="523220"/>
            </a:xfrm>
            <a:prstGeom prst="rect">
              <a:avLst/>
            </a:prstGeom>
            <a:noFill/>
          </p:spPr>
          <p:txBody>
            <a:bodyPr wrap="none" rtlCol="0">
              <a:spAutoFit/>
            </a:bodyPr>
            <a:lstStyle/>
            <a:p>
              <a:pPr algn="ctr"/>
              <a:r>
                <a:rPr lang="fr-CH" sz="1400" dirty="0"/>
                <a:t>TP53</a:t>
              </a:r>
            </a:p>
            <a:p>
              <a:pPr algn="ctr"/>
              <a:r>
                <a:rPr lang="fr-CH" sz="1400" dirty="0"/>
                <a:t>IDH mut 1p/19q non-</a:t>
              </a:r>
              <a:r>
                <a:rPr lang="fr-CH" sz="1400" dirty="0" err="1"/>
                <a:t>codel</a:t>
              </a:r>
              <a:endParaRPr lang="fr-CH" sz="1400" dirty="0"/>
            </a:p>
          </p:txBody>
        </p:sp>
      </p:grpSp>
      <p:grpSp>
        <p:nvGrpSpPr>
          <p:cNvPr id="23" name="Group 22"/>
          <p:cNvGrpSpPr/>
          <p:nvPr/>
        </p:nvGrpSpPr>
        <p:grpSpPr>
          <a:xfrm>
            <a:off x="4466122" y="6182681"/>
            <a:ext cx="2327016" cy="2291931"/>
            <a:chOff x="2208412" y="9840280"/>
            <a:chExt cx="2327016" cy="2291931"/>
          </a:xfrm>
        </p:grpSpPr>
        <p:pic>
          <p:nvPicPr>
            <p:cNvPr id="30" name="Picture 2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208412" y="10386949"/>
              <a:ext cx="2327016" cy="1745262"/>
            </a:xfrm>
            <a:prstGeom prst="rect">
              <a:avLst/>
            </a:prstGeom>
          </p:spPr>
        </p:pic>
        <p:sp>
          <p:nvSpPr>
            <p:cNvPr id="36" name="TextBox 35"/>
            <p:cNvSpPr txBox="1"/>
            <p:nvPr/>
          </p:nvSpPr>
          <p:spPr>
            <a:xfrm>
              <a:off x="2995186" y="9840280"/>
              <a:ext cx="740908" cy="523220"/>
            </a:xfrm>
            <a:prstGeom prst="rect">
              <a:avLst/>
            </a:prstGeom>
            <a:noFill/>
          </p:spPr>
          <p:txBody>
            <a:bodyPr wrap="none" rtlCol="0">
              <a:spAutoFit/>
            </a:bodyPr>
            <a:lstStyle/>
            <a:p>
              <a:pPr algn="ctr"/>
              <a:r>
                <a:rPr lang="fr-CH" sz="1400" dirty="0"/>
                <a:t>EGFR </a:t>
              </a:r>
            </a:p>
            <a:p>
              <a:pPr algn="ctr"/>
              <a:r>
                <a:rPr lang="fr-CH" sz="1400" dirty="0"/>
                <a:t>WT IDH</a:t>
              </a:r>
            </a:p>
          </p:txBody>
        </p:sp>
      </p:grpSp>
      <p:grpSp>
        <p:nvGrpSpPr>
          <p:cNvPr id="21" name="Group 20"/>
          <p:cNvGrpSpPr/>
          <p:nvPr/>
        </p:nvGrpSpPr>
        <p:grpSpPr>
          <a:xfrm>
            <a:off x="2264388" y="6157678"/>
            <a:ext cx="2327016" cy="2316934"/>
            <a:chOff x="113291" y="9840280"/>
            <a:chExt cx="2327016" cy="2316934"/>
          </a:xfrm>
        </p:grpSpPr>
        <p:pic>
          <p:nvPicPr>
            <p:cNvPr id="26" name="Picture 2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13291" y="10411952"/>
              <a:ext cx="2327016" cy="1745262"/>
            </a:xfrm>
            <a:prstGeom prst="rect">
              <a:avLst/>
            </a:prstGeom>
          </p:spPr>
        </p:pic>
        <p:sp>
          <p:nvSpPr>
            <p:cNvPr id="37" name="TextBox 36"/>
            <p:cNvSpPr txBox="1"/>
            <p:nvPr/>
          </p:nvSpPr>
          <p:spPr>
            <a:xfrm>
              <a:off x="243888" y="9840280"/>
              <a:ext cx="2065822" cy="523220"/>
            </a:xfrm>
            <a:prstGeom prst="rect">
              <a:avLst/>
            </a:prstGeom>
            <a:noFill/>
          </p:spPr>
          <p:txBody>
            <a:bodyPr wrap="none" rtlCol="0">
              <a:spAutoFit/>
            </a:bodyPr>
            <a:lstStyle/>
            <a:p>
              <a:pPr algn="ctr"/>
              <a:r>
                <a:rPr lang="fr-CH" sz="1400" dirty="0"/>
                <a:t>TERT </a:t>
              </a:r>
              <a:r>
                <a:rPr lang="fr-CH" sz="1400" dirty="0" err="1"/>
                <a:t>promoter</a:t>
              </a:r>
              <a:r>
                <a:rPr lang="fr-CH" sz="1400" dirty="0"/>
                <a:t> mutations</a:t>
              </a:r>
            </a:p>
            <a:p>
              <a:pPr algn="ctr"/>
              <a:r>
                <a:rPr lang="fr-CH" sz="1400" dirty="0" err="1"/>
                <a:t>whole</a:t>
              </a:r>
              <a:r>
                <a:rPr lang="fr-CH" sz="1400" dirty="0"/>
                <a:t> </a:t>
              </a:r>
              <a:r>
                <a:rPr lang="fr-CH" sz="1400" dirty="0" err="1"/>
                <a:t>cohort</a:t>
              </a:r>
              <a:endParaRPr lang="fr-CH" sz="1400" dirty="0"/>
            </a:p>
          </p:txBody>
        </p:sp>
      </p:grpSp>
    </p:spTree>
    <p:extLst>
      <p:ext uri="{BB962C8B-B14F-4D97-AF65-F5344CB8AC3E}">
        <p14:creationId xmlns:p14="http://schemas.microsoft.com/office/powerpoint/2010/main" val="1111480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7307" y="3220972"/>
            <a:ext cx="5935578" cy="3046988"/>
          </a:xfrm>
          <a:prstGeom prst="rect">
            <a:avLst/>
          </a:prstGeom>
        </p:spPr>
        <p:txBody>
          <a:bodyPr wrap="square">
            <a:spAutoFit/>
          </a:bodyPr>
          <a:lstStyle/>
          <a:p>
            <a:r>
              <a:rPr lang="en-US" sz="1200" b="1" dirty="0">
                <a:latin typeface="Palatino Linotype" panose="02040502050505030304" pitchFamily="18" charset="0"/>
                <a:ea typeface="SimSun" panose="02010600030101010101" pitchFamily="2" charset="-122"/>
                <a:cs typeface="Times New Roman" panose="02020603050405020304" pitchFamily="18" charset="0"/>
              </a:rPr>
              <a:t>Supplementary Figure S4. </a:t>
            </a:r>
            <a:r>
              <a:rPr lang="en-US" sz="1200" dirty="0">
                <a:latin typeface="Palatino Linotype" panose="02040502050505030304" pitchFamily="18" charset="0"/>
                <a:ea typeface="SimSun" panose="02010600030101010101" pitchFamily="2" charset="-122"/>
                <a:cs typeface="Times New Roman" panose="02020603050405020304" pitchFamily="18" charset="0"/>
              </a:rPr>
              <a:t>(</a:t>
            </a:r>
            <a:r>
              <a:rPr lang="en-US" sz="1200" b="1" dirty="0">
                <a:latin typeface="Palatino Linotype" panose="02040502050505030304" pitchFamily="18" charset="0"/>
                <a:ea typeface="SimSun" panose="02010600030101010101" pitchFamily="2" charset="-122"/>
                <a:cs typeface="Times New Roman" panose="02020603050405020304" pitchFamily="18" charset="0"/>
              </a:rPr>
              <a:t>A</a:t>
            </a:r>
            <a:r>
              <a:rPr lang="en-US" sz="1200" dirty="0">
                <a:latin typeface="Palatino Linotype" panose="02040502050505030304" pitchFamily="18" charset="0"/>
                <a:ea typeface="SimSun" panose="02010600030101010101" pitchFamily="2" charset="-122"/>
                <a:cs typeface="Times New Roman" panose="02020603050405020304" pitchFamily="18" charset="0"/>
              </a:rPr>
              <a:t>)</a:t>
            </a:r>
            <a:r>
              <a:rPr lang="en-US" sz="1200" b="1" dirty="0">
                <a:latin typeface="Palatino Linotype" panose="02040502050505030304" pitchFamily="18" charset="0"/>
                <a:ea typeface="SimSun" panose="02010600030101010101" pitchFamily="2" charset="-122"/>
                <a:cs typeface="Times New Roman" panose="02020603050405020304" pitchFamily="18" charset="0"/>
              </a:rPr>
              <a:t> </a:t>
            </a:r>
            <a:r>
              <a:rPr lang="en-US" sz="1200" dirty="0">
                <a:latin typeface="Palatino Linotype" panose="02040502050505030304" pitchFamily="18" charset="0"/>
                <a:ea typeface="SimSun" panose="02010600030101010101" pitchFamily="2" charset="-122"/>
                <a:cs typeface="Times New Roman" panose="02020603050405020304" pitchFamily="18" charset="0"/>
              </a:rPr>
              <a:t>Venn diagram analysis of the AP and AT events identified in the indicated comparisons. The numbers of affected genes are indicated under parentheses. (</a:t>
            </a:r>
            <a:r>
              <a:rPr lang="en-US" sz="1200" b="1" dirty="0">
                <a:latin typeface="Palatino Linotype" panose="02040502050505030304" pitchFamily="18" charset="0"/>
                <a:ea typeface="SimSun" panose="02010600030101010101" pitchFamily="2" charset="-122"/>
                <a:cs typeface="Times New Roman" panose="02020603050405020304" pitchFamily="18" charset="0"/>
              </a:rPr>
              <a:t>B</a:t>
            </a:r>
            <a:r>
              <a:rPr lang="en-US" sz="1200" dirty="0">
                <a:latin typeface="Palatino Linotype" panose="02040502050505030304" pitchFamily="18" charset="0"/>
                <a:ea typeface="SimSun" panose="02010600030101010101" pitchFamily="2" charset="-122"/>
                <a:cs typeface="Times New Roman" panose="02020603050405020304" pitchFamily="18" charset="0"/>
              </a:rPr>
              <a:t>) Table derived from (A), illustrating the number of AP and AT events observed for combinations of the indicated comparisons, as well as the total number of genes found to be affected by AP or AT events. </a:t>
            </a:r>
          </a:p>
          <a:p>
            <a:endParaRPr lang="en-US" sz="1200" b="1" dirty="0">
              <a:latin typeface="Palatino Linotype" panose="02040502050505030304" pitchFamily="18" charset="0"/>
              <a:ea typeface="SimSun" panose="02010600030101010101" pitchFamily="2" charset="-122"/>
              <a:cs typeface="Times New Roman" panose="02020603050405020304" pitchFamily="18" charset="0"/>
            </a:endParaRPr>
          </a:p>
          <a:p>
            <a:r>
              <a:rPr lang="en-US" sz="1200" b="1" dirty="0">
                <a:latin typeface="Palatino Linotype" panose="02040502050505030304" pitchFamily="18" charset="0"/>
                <a:ea typeface="SimSun" panose="02010600030101010101" pitchFamily="2" charset="-122"/>
                <a:cs typeface="Times New Roman" panose="02020603050405020304" pitchFamily="18" charset="0"/>
              </a:rPr>
              <a:t>Supplementary Figure S5. </a:t>
            </a:r>
            <a:r>
              <a:rPr lang="en-US" sz="1200" dirty="0">
                <a:latin typeface="Palatino Linotype" panose="02040502050505030304" pitchFamily="18" charset="0"/>
                <a:ea typeface="SimSun" panose="02010600030101010101" pitchFamily="2" charset="-122"/>
                <a:cs typeface="Times New Roman" panose="02020603050405020304" pitchFamily="18" charset="0"/>
              </a:rPr>
              <a:t>Glioma driver mutations and alternate splicing. (</a:t>
            </a:r>
            <a:r>
              <a:rPr lang="en-US" sz="1200" b="1" dirty="0">
                <a:latin typeface="Palatino Linotype" panose="02040502050505030304" pitchFamily="18" charset="0"/>
                <a:ea typeface="SimSun" panose="02010600030101010101" pitchFamily="2" charset="-122"/>
                <a:cs typeface="Times New Roman" panose="02020603050405020304" pitchFamily="18" charset="0"/>
              </a:rPr>
              <a:t>A</a:t>
            </a:r>
            <a:r>
              <a:rPr lang="en-US" sz="1200" dirty="0">
                <a:latin typeface="Palatino Linotype" panose="02040502050505030304" pitchFamily="18" charset="0"/>
                <a:ea typeface="SimSun" panose="02010600030101010101" pitchFamily="2" charset="-122"/>
                <a:cs typeface="Times New Roman" panose="02020603050405020304" pitchFamily="18" charset="0"/>
              </a:rPr>
              <a:t>) Landscape of alterations (mutations and copy number alterations) affecting the indicated genes in our cohort of WT IDH gliomas, as well as the IDH mutant, 1p/19q non-</a:t>
            </a:r>
            <a:r>
              <a:rPr lang="en-US" sz="1200" dirty="0" err="1">
                <a:latin typeface="Palatino Linotype" panose="02040502050505030304" pitchFamily="18" charset="0"/>
                <a:ea typeface="SimSun" panose="02010600030101010101" pitchFamily="2" charset="-122"/>
                <a:cs typeface="Times New Roman" panose="02020603050405020304" pitchFamily="18" charset="0"/>
              </a:rPr>
              <a:t>codel</a:t>
            </a:r>
            <a:r>
              <a:rPr lang="en-US" sz="1200" dirty="0">
                <a:latin typeface="Palatino Linotype" panose="02040502050505030304" pitchFamily="18" charset="0"/>
                <a:ea typeface="SimSun" panose="02010600030101010101" pitchFamily="2" charset="-122"/>
                <a:cs typeface="Times New Roman" panose="02020603050405020304" pitchFamily="18" charset="0"/>
              </a:rPr>
              <a:t> and IDH mutant, 1p/19q </a:t>
            </a:r>
            <a:r>
              <a:rPr lang="en-US" sz="1200" dirty="0" err="1">
                <a:latin typeface="Palatino Linotype" panose="02040502050505030304" pitchFamily="18" charset="0"/>
                <a:ea typeface="SimSun" panose="02010600030101010101" pitchFamily="2" charset="-122"/>
                <a:cs typeface="Times New Roman" panose="02020603050405020304" pitchFamily="18" charset="0"/>
              </a:rPr>
              <a:t>codel</a:t>
            </a:r>
            <a:r>
              <a:rPr lang="en-US" sz="1200" dirty="0">
                <a:latin typeface="Palatino Linotype" panose="02040502050505030304" pitchFamily="18" charset="0"/>
                <a:ea typeface="SimSun" panose="02010600030101010101" pitchFamily="2" charset="-122"/>
                <a:cs typeface="Times New Roman" panose="02020603050405020304" pitchFamily="18" charset="0"/>
              </a:rPr>
              <a:t> gliomas. (</a:t>
            </a:r>
            <a:r>
              <a:rPr lang="en-US" sz="1200" b="1" dirty="0">
                <a:latin typeface="Palatino Linotype" panose="02040502050505030304" pitchFamily="18" charset="0"/>
                <a:ea typeface="SimSun" panose="02010600030101010101" pitchFamily="2" charset="-122"/>
                <a:cs typeface="Times New Roman" panose="02020603050405020304" pitchFamily="18" charset="0"/>
              </a:rPr>
              <a:t>B</a:t>
            </a:r>
            <a:r>
              <a:rPr lang="en-US" sz="1200" dirty="0">
                <a:latin typeface="Palatino Linotype" panose="02040502050505030304" pitchFamily="18" charset="0"/>
                <a:ea typeface="SimSun" panose="02010600030101010101" pitchFamily="2" charset="-122"/>
                <a:cs typeface="Times New Roman" panose="02020603050405020304" pitchFamily="18" charset="0"/>
              </a:rPr>
              <a:t>) Venn diagrams illustrating the numbers of genes affected at the level of splicing or gene expression, by alterations affecting the indicated genes, considered in the indicated subgroups. Genes that were affected by alternative splicing but not by differential gene expression (Supplementary Table 4) were selected for further analysis. (</a:t>
            </a:r>
            <a:r>
              <a:rPr lang="en-US" sz="1200" b="1" dirty="0">
                <a:latin typeface="Palatino Linotype" panose="02040502050505030304" pitchFamily="18" charset="0"/>
                <a:ea typeface="SimSun" panose="02010600030101010101" pitchFamily="2" charset="-122"/>
                <a:cs typeface="Times New Roman" panose="02020603050405020304" pitchFamily="18" charset="0"/>
              </a:rPr>
              <a:t>C</a:t>
            </a:r>
            <a:r>
              <a:rPr lang="en-US" sz="1200" dirty="0">
                <a:latin typeface="Palatino Linotype" panose="02040502050505030304" pitchFamily="18" charset="0"/>
                <a:ea typeface="SimSun" panose="02010600030101010101" pitchFamily="2" charset="-122"/>
                <a:cs typeface="Times New Roman" panose="02020603050405020304" pitchFamily="18" charset="0"/>
              </a:rPr>
              <a:t>) Incidence of the differential splicing events associated with alterations in </a:t>
            </a:r>
            <a:r>
              <a:rPr lang="en-US" sz="1200" i="1" dirty="0">
                <a:latin typeface="Palatino Linotype" panose="02040502050505030304" pitchFamily="18" charset="0"/>
                <a:ea typeface="SimSun" panose="02010600030101010101" pitchFamily="2" charset="-122"/>
                <a:cs typeface="Times New Roman" panose="02020603050405020304" pitchFamily="18" charset="0"/>
              </a:rPr>
              <a:t>TP53</a:t>
            </a:r>
            <a:r>
              <a:rPr lang="en-US" sz="1200" dirty="0">
                <a:latin typeface="Palatino Linotype" panose="02040502050505030304" pitchFamily="18" charset="0"/>
                <a:ea typeface="SimSun" panose="02010600030101010101" pitchFamily="2" charset="-122"/>
                <a:cs typeface="Times New Roman" panose="02020603050405020304" pitchFamily="18" charset="0"/>
              </a:rPr>
              <a:t>, </a:t>
            </a:r>
            <a:r>
              <a:rPr lang="en-US" sz="1200" i="1" dirty="0">
                <a:latin typeface="Palatino Linotype" panose="02040502050505030304" pitchFamily="18" charset="0"/>
                <a:ea typeface="SimSun" panose="02010600030101010101" pitchFamily="2" charset="-122"/>
                <a:cs typeface="Times New Roman" panose="02020603050405020304" pitchFamily="18" charset="0"/>
              </a:rPr>
              <a:t>TERT</a:t>
            </a:r>
            <a:r>
              <a:rPr lang="en-US" sz="1200" dirty="0">
                <a:latin typeface="Palatino Linotype" panose="02040502050505030304" pitchFamily="18" charset="0"/>
                <a:ea typeface="SimSun" panose="02010600030101010101" pitchFamily="2" charset="-122"/>
                <a:cs typeface="Times New Roman" panose="02020603050405020304" pitchFamily="18" charset="0"/>
              </a:rPr>
              <a:t> and </a:t>
            </a:r>
            <a:r>
              <a:rPr lang="en-US" sz="1200" i="1" dirty="0">
                <a:latin typeface="Palatino Linotype" panose="02040502050505030304" pitchFamily="18" charset="0"/>
                <a:ea typeface="SimSun" panose="02010600030101010101" pitchFamily="2" charset="-122"/>
                <a:cs typeface="Times New Roman" panose="02020603050405020304" pitchFamily="18" charset="0"/>
              </a:rPr>
              <a:t>EGFR</a:t>
            </a:r>
            <a:r>
              <a:rPr lang="en-US" sz="1200" dirty="0">
                <a:latin typeface="Palatino Linotype" panose="02040502050505030304" pitchFamily="18" charset="0"/>
                <a:ea typeface="SimSun" panose="02010600030101010101" pitchFamily="2" charset="-122"/>
                <a:cs typeface="Times New Roman" panose="02020603050405020304" pitchFamily="18" charset="0"/>
              </a:rPr>
              <a:t>, when considered in the indicated subgroups. </a:t>
            </a:r>
            <a:endParaRPr lang="fr-CH" sz="1200" dirty="0"/>
          </a:p>
        </p:txBody>
      </p:sp>
      <p:sp>
        <p:nvSpPr>
          <p:cNvPr id="6" name="TextBox 5"/>
          <p:cNvSpPr txBox="1"/>
          <p:nvPr/>
        </p:nvSpPr>
        <p:spPr>
          <a:xfrm>
            <a:off x="497307" y="2294021"/>
            <a:ext cx="4368760" cy="369332"/>
          </a:xfrm>
          <a:prstGeom prst="rect">
            <a:avLst/>
          </a:prstGeom>
          <a:noFill/>
        </p:spPr>
        <p:txBody>
          <a:bodyPr wrap="none" rtlCol="0">
            <a:spAutoFit/>
          </a:bodyPr>
          <a:lstStyle/>
          <a:p>
            <a:r>
              <a:rPr lang="fr-CH" dirty="0"/>
              <a:t>Legends to </a:t>
            </a:r>
            <a:r>
              <a:rPr lang="fr-CH" dirty="0" err="1"/>
              <a:t>Supplementary</a:t>
            </a:r>
            <a:r>
              <a:rPr lang="fr-CH" dirty="0"/>
              <a:t> Figures S4 and S5</a:t>
            </a:r>
          </a:p>
        </p:txBody>
      </p:sp>
    </p:spTree>
    <p:extLst>
      <p:ext uri="{BB962C8B-B14F-4D97-AF65-F5344CB8AC3E}">
        <p14:creationId xmlns:p14="http://schemas.microsoft.com/office/powerpoint/2010/main" val="9529758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2467</TotalTime>
  <Words>482</Words>
  <Application>Microsoft Office PowerPoint</Application>
  <PresentationFormat>Widescreen</PresentationFormat>
  <Paragraphs>111</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Palatino Linotype</vt:lpstr>
      <vt:lpstr>Office Theme</vt:lpstr>
      <vt:lpstr>PowerPoint Presentation</vt:lpstr>
      <vt:lpstr>PowerPoint Presentation</vt:lpstr>
      <vt:lpstr>PowerPoint Presentation</vt:lpstr>
    </vt:vector>
  </TitlesOfParts>
  <Company>Luxembourg Institute of Health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 Pinto</dc:creator>
  <cp:lastModifiedBy>MDPI</cp:lastModifiedBy>
  <cp:revision>139</cp:revision>
  <cp:lastPrinted>2022-06-20T10:46:08Z</cp:lastPrinted>
  <dcterms:created xsi:type="dcterms:W3CDTF">2021-09-28T12:08:26Z</dcterms:created>
  <dcterms:modified xsi:type="dcterms:W3CDTF">2023-06-06T13:24:31Z</dcterms:modified>
</cp:coreProperties>
</file>