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646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1792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899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747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5341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12082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990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646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277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4843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94A2F-4D57-4CBA-B403-AAA638CDA4C0}" type="datetimeFigureOut">
              <a:rPr lang="fr-CH" smtClean="0"/>
              <a:t>06.06.2023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3E994-8008-431A-BFAE-E70440AC87A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93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64" y="0"/>
            <a:ext cx="1016287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49535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Figure S1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3504" y="40969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81530" y="40969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504" y="37253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1530" y="372539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88890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t="6485" r="4064"/>
          <a:stretch/>
        </p:blipFill>
        <p:spPr>
          <a:xfrm>
            <a:off x="213906" y="3913152"/>
            <a:ext cx="5104329" cy="28292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06" t="12119" r="3097" b="1139"/>
          <a:stretch/>
        </p:blipFill>
        <p:spPr>
          <a:xfrm>
            <a:off x="5591503" y="620110"/>
            <a:ext cx="5412827" cy="2858814"/>
          </a:xfrm>
          <a:prstGeom prst="rect">
            <a:avLst/>
          </a:prstGeom>
        </p:spPr>
      </p:pic>
      <p:pic>
        <p:nvPicPr>
          <p:cNvPr id="24" name="Content Placeholder 3"/>
          <p:cNvPicPr>
            <a:picLocks noChangeAspect="1"/>
          </p:cNvPicPr>
          <p:nvPr/>
        </p:nvPicPr>
        <p:blipFill rotWithShape="1">
          <a:blip r:embed="rId4"/>
          <a:srcRect l="287" t="9491" r="1014" b="663"/>
          <a:stretch/>
        </p:blipFill>
        <p:spPr>
          <a:xfrm>
            <a:off x="231229" y="643058"/>
            <a:ext cx="5192109" cy="2834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6048" y="334758"/>
            <a:ext cx="1694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IDH mutant vs WT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88600" y="3650771"/>
            <a:ext cx="1835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G-CIMP high vs </a:t>
            </a:r>
            <a:r>
              <a:rPr lang="fr-CH" sz="1600" dirty="0" err="1"/>
              <a:t>low</a:t>
            </a:r>
            <a:r>
              <a:rPr lang="fr-CH" sz="1600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25700" y="3706582"/>
            <a:ext cx="2258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FUBP1 </a:t>
            </a:r>
            <a:r>
              <a:rPr lang="en-GB" sz="1600" dirty="0" err="1"/>
              <a:t>LoF</a:t>
            </a:r>
            <a:r>
              <a:rPr lang="en-GB" sz="1600" dirty="0"/>
              <a:t> vs FUBP1 WT </a:t>
            </a:r>
            <a:endParaRPr lang="fr-CH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0678252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Figure S2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35" y="3611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66389" y="21804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34922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10354" y="334922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9436" r="4017" b="28615"/>
          <a:stretch/>
        </p:blipFill>
        <p:spPr>
          <a:xfrm>
            <a:off x="5580993" y="4002949"/>
            <a:ext cx="5213131" cy="285505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-441433" y="1660637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19394" y="3219425"/>
            <a:ext cx="125707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exons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51077" y="6543840"/>
            <a:ext cx="125707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exons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38400" y="6505904"/>
            <a:ext cx="125707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exons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5491" y="3084787"/>
            <a:ext cx="13715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exons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123796" y="5337260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029201" y="1910888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422373" y="5176352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2335" y="324248"/>
            <a:ext cx="176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/>
              <a:t>Codel</a:t>
            </a:r>
            <a:r>
              <a:rPr lang="fr-CH" sz="1600" dirty="0"/>
              <a:t> vs non-</a:t>
            </a:r>
            <a:r>
              <a:rPr lang="fr-CH" sz="1600" dirty="0" err="1"/>
              <a:t>codel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70739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1166" t="12567" r="4012" b="1808"/>
          <a:stretch/>
        </p:blipFill>
        <p:spPr>
          <a:xfrm>
            <a:off x="199697" y="611323"/>
            <a:ext cx="5044966" cy="26258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097" t="12060" r="4427" b="1856"/>
          <a:stretch/>
        </p:blipFill>
        <p:spPr>
          <a:xfrm>
            <a:off x="6127530" y="764824"/>
            <a:ext cx="4992415" cy="2566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130" r="4580" b="-556"/>
          <a:stretch/>
        </p:blipFill>
        <p:spPr>
          <a:xfrm>
            <a:off x="210207" y="4049001"/>
            <a:ext cx="5023945" cy="2808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1965" y="226392"/>
            <a:ext cx="1694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IDH mutant vs WT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41012" y="247414"/>
            <a:ext cx="176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/>
              <a:t>Codel</a:t>
            </a:r>
            <a:r>
              <a:rPr lang="fr-CH" sz="1600" dirty="0"/>
              <a:t> vs non-</a:t>
            </a:r>
            <a:r>
              <a:rPr lang="fr-CH" sz="1600" dirty="0" err="1"/>
              <a:t>codel</a:t>
            </a:r>
            <a:endParaRPr lang="fr-CH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930946" y="3760223"/>
            <a:ext cx="1835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G-CIMP high vs </a:t>
            </a:r>
            <a:r>
              <a:rPr lang="fr-CH" sz="1600" dirty="0" err="1"/>
              <a:t>low</a:t>
            </a:r>
            <a:r>
              <a:rPr lang="fr-CH" sz="1600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67743" y="3812775"/>
            <a:ext cx="2258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FUBP1 </a:t>
            </a:r>
            <a:r>
              <a:rPr lang="en-GB" sz="1600" dirty="0" err="1"/>
              <a:t>LoF</a:t>
            </a:r>
            <a:r>
              <a:rPr lang="en-GB" sz="1600" dirty="0"/>
              <a:t> vs FUBP1 WT </a:t>
            </a:r>
            <a:endParaRPr lang="fr-CH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0678252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Figure S3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3015" y="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3564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3015" y="335647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t="74659" r="4229" b="4532"/>
          <a:stretch/>
        </p:blipFill>
        <p:spPr>
          <a:xfrm>
            <a:off x="6086443" y="4113896"/>
            <a:ext cx="5180646" cy="25498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14288" y="6447193"/>
            <a:ext cx="212429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transcripts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98525" y="3168869"/>
            <a:ext cx="212429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transcripts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6455" y="6520765"/>
            <a:ext cx="223870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transcripts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44565" y="3063765"/>
            <a:ext cx="212429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transcripts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357349" y="5154427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533700" y="5254275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538955" y="1818296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436176" y="1665896"/>
            <a:ext cx="12955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H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fr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358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64336" y="2174022"/>
            <a:ext cx="9204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S1</a:t>
            </a:r>
            <a:r>
              <a:rPr lang="en-US" sz="12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Distribution of spliced genes on chromosomes for each indicated comparison. (A-D): Bar chart showing the number of differentially spliced genes (List, in red) compared to human genes as reference (Expected, in grey), on each chromosome. *** P value: significance (Chi-Squared test) is indicated on each graph. </a:t>
            </a:r>
          </a:p>
          <a:p>
            <a:endParaRPr lang="en-US" sz="1200" b="1" dirty="0"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S2</a:t>
            </a:r>
            <a:r>
              <a:rPr lang="en-US" sz="12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Bar chart representing the number of exons (coding genes only) contained in differentially spliced genes (in red) compared to total coding genes (in grey), *** P value: significance (Chi-Squared test) is indicated on each graph. </a:t>
            </a:r>
          </a:p>
          <a:p>
            <a:endParaRPr lang="en-US" sz="1200" b="1" dirty="0"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S3</a:t>
            </a:r>
            <a:r>
              <a:rPr lang="en-US" sz="12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Bar chart showing the number of transcript isoforms in the differentially spliced genes (in red) compared to coding genes (in grey), *** P value: significance (Chi-Squared test) is indicated on each graph. </a:t>
            </a:r>
            <a:endParaRPr lang="fr-CH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164336" y="1335024"/>
            <a:ext cx="475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Legends to </a:t>
            </a:r>
            <a:r>
              <a:rPr lang="fr-CH" dirty="0" err="1"/>
              <a:t>Supplementary</a:t>
            </a:r>
            <a:r>
              <a:rPr lang="fr-CH" dirty="0"/>
              <a:t> Figures S1, S2 and S3.</a:t>
            </a:r>
          </a:p>
        </p:txBody>
      </p:sp>
    </p:spTree>
    <p:extLst>
      <p:ext uri="{BB962C8B-B14F-4D97-AF65-F5344CB8AC3E}">
        <p14:creationId xmlns:p14="http://schemas.microsoft.com/office/powerpoint/2010/main" val="1279372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7835</TotalTime>
  <Words>273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Luxembourg Institute of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Van Dyck</dc:creator>
  <cp:lastModifiedBy>MDPI</cp:lastModifiedBy>
  <cp:revision>43</cp:revision>
  <dcterms:created xsi:type="dcterms:W3CDTF">2022-10-26T10:57:30Z</dcterms:created>
  <dcterms:modified xsi:type="dcterms:W3CDTF">2023-06-06T13:24:14Z</dcterms:modified>
</cp:coreProperties>
</file>