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0" r:id="rId4"/>
    <p:sldId id="259" r:id="rId5"/>
    <p:sldId id="256" r:id="rId6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FF"/>
    <a:srgbClr val="B5B04B"/>
    <a:srgbClr val="CCCC00"/>
    <a:srgbClr val="FFCC00"/>
    <a:srgbClr val="66FFFF"/>
    <a:srgbClr val="66CCFF"/>
    <a:srgbClr val="33CCFF"/>
    <a:srgbClr val="00CCFF"/>
    <a:srgbClr val="CC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68" autoAdjust="0"/>
    <p:restoredTop sz="94660"/>
  </p:normalViewPr>
  <p:slideViewPr>
    <p:cSldViewPr>
      <p:cViewPr>
        <p:scale>
          <a:sx n="100" d="100"/>
          <a:sy n="100" d="100"/>
        </p:scale>
        <p:origin x="-252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4119709-6608-4823-B536-DADEBD7EE6C8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435FE204-1E30-445F-93C9-ECF7613706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227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FE204-1E30-445F-93C9-ECF76137062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379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49C0E-EEB7-4180-9C47-27ADC7747995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E90DB-E639-4E36-9E52-2BECA3E09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692" y="1412776"/>
            <a:ext cx="8424936" cy="2304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589240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 smtClean="0"/>
              <a:t>S1: </a:t>
            </a:r>
            <a:r>
              <a:rPr lang="en-US" sz="1400" dirty="0" smtClean="0"/>
              <a:t>Growth the mutant strain MS129a (uL5ΔPSL) and the control MS129 (uL5 wt) strain on LB agar plates for indicated time at different temperatures. Typical plate sectors are shown.</a:t>
            </a:r>
          </a:p>
          <a:p>
            <a:r>
              <a:rPr lang="en-US" sz="1400" dirty="0" smtClean="0"/>
              <a:t>  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34591">
            <a:off x="367043" y="1159037"/>
            <a:ext cx="2736562" cy="190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76289">
            <a:off x="3682309" y="771109"/>
            <a:ext cx="1946565" cy="268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51262">
            <a:off x="6150949" y="1360749"/>
            <a:ext cx="2347583" cy="175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55576" y="1412776"/>
            <a:ext cx="2213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   uL5ΔPSL            uL5 wt</a:t>
            </a:r>
            <a:endParaRPr lang="ru-RU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1412776"/>
            <a:ext cx="2073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  uL5ΔPSL          uL5 wt</a:t>
            </a:r>
            <a:endParaRPr lang="ru-RU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1412776"/>
            <a:ext cx="1980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uL5ΔPSL         uL5 wt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87624" y="3356992"/>
            <a:ext cx="1558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hours, 37°C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95936" y="3356992"/>
            <a:ext cx="1558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hours, 42°C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70184" y="3356992"/>
            <a:ext cx="1501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 weeks, 23°C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:\work\projects\L5\alignments\align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992888" cy="4740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5013176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 smtClean="0"/>
              <a:t>S2: </a:t>
            </a:r>
            <a:r>
              <a:rPr lang="en-US" sz="1400" dirty="0" smtClean="0"/>
              <a:t>Sequence alignment of r-proteins uL5 from </a:t>
            </a:r>
            <a:r>
              <a:rPr lang="en-US" sz="1400" i="1" dirty="0" smtClean="0"/>
              <a:t>Escherichia coli </a:t>
            </a:r>
            <a:r>
              <a:rPr lang="en-US" sz="1400" dirty="0" smtClean="0"/>
              <a:t>(EcoL5), </a:t>
            </a:r>
            <a:r>
              <a:rPr lang="en-US" sz="1400" dirty="0" err="1" smtClean="0"/>
              <a:t>thermophilic</a:t>
            </a:r>
            <a:r>
              <a:rPr lang="en-US" sz="1400" dirty="0" smtClean="0"/>
              <a:t> bacterium </a:t>
            </a:r>
            <a:r>
              <a:rPr lang="en-US" sz="1400" i="1" dirty="0" err="1" smtClean="0"/>
              <a:t>Thermus</a:t>
            </a:r>
            <a:r>
              <a:rPr lang="en-US" sz="1400" i="1" dirty="0" smtClean="0"/>
              <a:t> thermophilus </a:t>
            </a:r>
            <a:r>
              <a:rPr lang="en-US" sz="1400" dirty="0" smtClean="0"/>
              <a:t>(TthL5), halophilic archaeon </a:t>
            </a:r>
            <a:r>
              <a:rPr lang="en-US" sz="1400" i="1" dirty="0" err="1" smtClean="0"/>
              <a:t>Haloarcula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marismortui</a:t>
            </a:r>
            <a:r>
              <a:rPr lang="en-US" sz="1400" i="1" dirty="0" smtClean="0"/>
              <a:t> </a:t>
            </a:r>
            <a:r>
              <a:rPr lang="en-US" sz="1400" dirty="0" smtClean="0"/>
              <a:t>(HmaL5), yeast </a:t>
            </a:r>
            <a:r>
              <a:rPr lang="en-US" sz="1400" i="1" dirty="0" smtClean="0"/>
              <a:t>Saccharomyces cerevisiae </a:t>
            </a:r>
            <a:r>
              <a:rPr lang="en-US" sz="1400" dirty="0" smtClean="0"/>
              <a:t>(SceL11) and </a:t>
            </a:r>
            <a:r>
              <a:rPr lang="en-US" sz="1400" i="1" dirty="0" smtClean="0"/>
              <a:t>Homo sapiens</a:t>
            </a:r>
            <a:r>
              <a:rPr lang="en-US" sz="1400" dirty="0" smtClean="0"/>
              <a:t> (HsaL11). The alignment was generated using </a:t>
            </a:r>
            <a:r>
              <a:rPr lang="en-US" sz="1400" dirty="0" err="1" smtClean="0"/>
              <a:t>Clustal</a:t>
            </a:r>
            <a:r>
              <a:rPr lang="en-US" sz="1400" dirty="0" smtClean="0"/>
              <a:t> X program (http://www.clustal.org). Identical residues are indicated with asterisks, colons mark conserved replacements. Invariant Phe77 and Arg80 (</a:t>
            </a:r>
            <a:r>
              <a:rPr lang="en-US" sz="1400" i="1" dirty="0" smtClean="0"/>
              <a:t>E. coli </a:t>
            </a:r>
            <a:r>
              <a:rPr lang="en-US" sz="1400" dirty="0" smtClean="0"/>
              <a:t>numbering) are marked with blue asterisks. The bacterial P-site loop region is indicated with blue frame, residues 73-80 in the EcoL5 are in the red box; FGIR sequence, whose replacement to AAAA tetra peptide caused lethality in yeast are in the green box. </a:t>
            </a:r>
          </a:p>
          <a:p>
            <a:r>
              <a:rPr lang="en-US" sz="1400" dirty="0" smtClean="0"/>
              <a:t> 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repan\Desktop\1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13246"/>
            <a:ext cx="4815954" cy="48159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530120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 smtClean="0"/>
              <a:t>S3: </a:t>
            </a:r>
            <a:r>
              <a:rPr lang="en-US" sz="1400" dirty="0" smtClean="0"/>
              <a:t>Superposition of structures of ribosome-bound r-proteins uL5 from </a:t>
            </a:r>
            <a:r>
              <a:rPr lang="en-US" sz="1400" i="1" dirty="0" err="1" smtClean="0"/>
              <a:t>Thermus</a:t>
            </a:r>
            <a:r>
              <a:rPr lang="en-US" sz="1400" i="1" dirty="0" smtClean="0"/>
              <a:t> thermophilus </a:t>
            </a:r>
            <a:r>
              <a:rPr lang="en-US" sz="1400" dirty="0" smtClean="0"/>
              <a:t>(blue, PBD entry 5DOY), uL5 from </a:t>
            </a:r>
            <a:r>
              <a:rPr lang="en-US" sz="1400" i="1" dirty="0" smtClean="0"/>
              <a:t>Saccharomyces cerevisiae </a:t>
            </a:r>
            <a:r>
              <a:rPr lang="en-US" sz="1400" dirty="0" smtClean="0"/>
              <a:t>(red, PDB entry 5TGM), and uL5 from </a:t>
            </a:r>
            <a:r>
              <a:rPr lang="en-US" sz="1400" i="1" dirty="0" smtClean="0"/>
              <a:t>Escherichia coli </a:t>
            </a:r>
            <a:r>
              <a:rPr lang="en-US" sz="1400" dirty="0" smtClean="0"/>
              <a:t>(grey, 5IT8)</a:t>
            </a:r>
            <a:r>
              <a:rPr lang="en-US" sz="1400" i="1" dirty="0" smtClean="0"/>
              <a:t>. </a:t>
            </a:r>
            <a:r>
              <a:rPr lang="en-US" sz="1400" dirty="0" smtClean="0"/>
              <a:t>Position of the β2-β3 loop (the P-site loop, PSL) is indicated with an arrow. The picture was generated using </a:t>
            </a:r>
            <a:r>
              <a:rPr lang="en-US" sz="1400" dirty="0" err="1" smtClean="0"/>
              <a:t>PyMol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  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556297" y="428380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PSL</a:t>
            </a: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5449788" y="4351646"/>
            <a:ext cx="72008" cy="243408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500389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 smtClean="0"/>
              <a:t>S4: </a:t>
            </a:r>
            <a:r>
              <a:rPr lang="en-US" sz="1400" dirty="0" smtClean="0"/>
              <a:t>Interactions of uL5 (blue) within the ribosome. Location of the eight PSL residues deleted in the ∆PSL mutant (PSL) is indicated by a red tube. Other elements are: uS13 (green), P-site tRNA (cyan), A-site tRNA (magenta) with anticodon stem-loops (ASL) and acceptor ends (CCA) indicated; A-site finger (ASF, light grey), 5S rRNA (dark grey), helix 84 of 23S rRNA (H84, olive).  The figure is based on the crystal structure of </a:t>
            </a:r>
            <a:r>
              <a:rPr lang="en-US" sz="1400" i="1" dirty="0" err="1"/>
              <a:t>Thermus</a:t>
            </a:r>
            <a:r>
              <a:rPr lang="en-US" sz="1400" i="1" dirty="0"/>
              <a:t> </a:t>
            </a:r>
            <a:r>
              <a:rPr lang="en-US" sz="1400" i="1" dirty="0" err="1"/>
              <a:t>thermophilus</a:t>
            </a:r>
            <a:r>
              <a:rPr lang="en-US" sz="1400" i="1" dirty="0"/>
              <a:t> </a:t>
            </a:r>
            <a:r>
              <a:rPr lang="en-US" sz="1400" dirty="0" smtClean="0"/>
              <a:t>ribosomes (PDB entry 5DOY), prepared using </a:t>
            </a:r>
            <a:r>
              <a:rPr lang="en-US" sz="1400" dirty="0" err="1" smtClean="0"/>
              <a:t>PyMol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  </a:t>
            </a:r>
            <a:endParaRPr lang="ru-RU" sz="1400" dirty="0"/>
          </a:p>
        </p:txBody>
      </p:sp>
      <p:pic>
        <p:nvPicPr>
          <p:cNvPr id="1027" name="Picture 3" descr="C:\Users\korepan\Desktop\a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44" y="1125224"/>
            <a:ext cx="3600000" cy="4320000"/>
          </a:xfrm>
          <a:prstGeom prst="rect">
            <a:avLst/>
          </a:prstGeom>
          <a:noFill/>
        </p:spPr>
      </p:pic>
      <p:pic>
        <p:nvPicPr>
          <p:cNvPr id="1028" name="Picture 4" descr="C:\Users\korepan\Desktop\ab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6937" y="1125224"/>
            <a:ext cx="5280000" cy="4320000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3666377" y="3285184"/>
            <a:ext cx="0" cy="18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Выгнутая вверх стрелка 11"/>
          <p:cNvSpPr/>
          <p:nvPr/>
        </p:nvSpPr>
        <p:spPr>
          <a:xfrm rot="16200000" flipH="1">
            <a:off x="3573655" y="2972901"/>
            <a:ext cx="177444" cy="504056"/>
          </a:xfrm>
          <a:prstGeom prst="curvedDownArrow">
            <a:avLst/>
          </a:prstGeom>
          <a:solidFill>
            <a:schemeClr val="bg1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66377" y="1431289"/>
            <a:ext cx="0" cy="18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38385" y="2637392"/>
            <a:ext cx="463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90°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688555" y="1156974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bridge B1b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53184" y="4535000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3399"/>
                </a:solidFill>
                <a:latin typeface="Arial Narrow" pitchFamily="34" charset="0"/>
              </a:rPr>
              <a:t>A-site tRNA</a:t>
            </a:r>
            <a:endParaRPr lang="ru-RU" sz="1400" b="1" dirty="0">
              <a:solidFill>
                <a:srgbClr val="CC3399"/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74559" y="3030199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ASL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92756" y="4812392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CCA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71800" y="2421368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ASF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1341248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uS13</a:t>
            </a:r>
            <a:endParaRPr lang="ru-RU" sz="1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856" y="1259948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Arial Narrow" pitchFamily="34" charset="0"/>
              </a:rPr>
              <a:t>uL5</a:t>
            </a:r>
            <a:endParaRPr lang="ru-RU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39752" y="1773296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5S rRNA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0135" y="2881991"/>
            <a:ext cx="47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 Narrow" pitchFamily="34" charset="0"/>
              </a:rPr>
              <a:t>PSL</a:t>
            </a:r>
            <a:endParaRPr lang="ru-RU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6200000" flipH="1" flipV="1">
            <a:off x="1168425" y="2965012"/>
            <a:ext cx="72008" cy="1886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314449" y="2997432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ASF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46497" y="1197232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5S rRNA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6657" y="1197232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Arial Narrow" pitchFamily="34" charset="0"/>
              </a:rPr>
              <a:t>uL5</a:t>
            </a:r>
            <a:endParaRPr lang="ru-RU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14849" y="1629280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uS13</a:t>
            </a:r>
            <a:endParaRPr lang="ru-RU" sz="1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38" name="Равнобедренный треугольник 37"/>
          <p:cNvSpPr/>
          <p:nvPr/>
        </p:nvSpPr>
        <p:spPr>
          <a:xfrm rot="16200000" flipH="1">
            <a:off x="6907729" y="2951990"/>
            <a:ext cx="72008" cy="243408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7012801" y="2925424"/>
            <a:ext cx="47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 Narrow" pitchFamily="34" charset="0"/>
              </a:rPr>
              <a:t>PSL</a:t>
            </a:r>
            <a:endParaRPr lang="ru-RU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5898625" y="2565384"/>
            <a:ext cx="504056" cy="307777"/>
            <a:chOff x="4059436" y="1654200"/>
            <a:chExt cx="504056" cy="307777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146302" y="1719858"/>
              <a:ext cx="288032" cy="17318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59436" y="16542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B5B04B"/>
                  </a:solidFill>
                  <a:latin typeface="Arial Narrow" pitchFamily="34" charset="0"/>
                </a:rPr>
                <a:t>H84</a:t>
              </a:r>
              <a:endParaRPr lang="ru-RU" sz="1400" b="1" dirty="0">
                <a:solidFill>
                  <a:srgbClr val="B5B04B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1547664" y="2349360"/>
            <a:ext cx="504056" cy="307777"/>
            <a:chOff x="4059436" y="1654200"/>
            <a:chExt cx="504056" cy="307777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4146302" y="1719858"/>
              <a:ext cx="288032" cy="17318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059436" y="16542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B5B04B"/>
                  </a:solidFill>
                  <a:latin typeface="Arial Narrow" pitchFamily="34" charset="0"/>
                </a:rPr>
                <a:t>H84</a:t>
              </a:r>
              <a:endParaRPr lang="ru-RU" sz="1400" b="1" dirty="0">
                <a:solidFill>
                  <a:srgbClr val="B5B04B"/>
                </a:solidFill>
                <a:latin typeface="Arial Narrow" pitchFamily="34" charset="0"/>
              </a:endParaRPr>
            </a:p>
          </p:txBody>
        </p:sp>
      </p:grpSp>
      <p:sp>
        <p:nvSpPr>
          <p:cNvPr id="50" name="Равнобедренный треугольник 49"/>
          <p:cNvSpPr/>
          <p:nvPr/>
        </p:nvSpPr>
        <p:spPr>
          <a:xfrm rot="16200000" flipH="1" flipV="1">
            <a:off x="1605980" y="4883332"/>
            <a:ext cx="72008" cy="1886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Равнобедренный треугольник 50"/>
          <p:cNvSpPr/>
          <p:nvPr/>
        </p:nvSpPr>
        <p:spPr>
          <a:xfrm rot="21600000" flipH="1" flipV="1">
            <a:off x="8388424" y="3284984"/>
            <a:ext cx="72008" cy="1886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082503" y="1701288"/>
            <a:ext cx="216024" cy="648072"/>
          </a:xfrm>
          <a:prstGeom prst="ellipse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Равнобедренный треугольник 52"/>
          <p:cNvSpPr/>
          <p:nvPr/>
        </p:nvSpPr>
        <p:spPr>
          <a:xfrm rot="21600000" flipH="1" flipV="1">
            <a:off x="7141811" y="1438656"/>
            <a:ext cx="72008" cy="1886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6895307" y="474594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CCA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56" name="Равнобедренный треугольник 55"/>
          <p:cNvSpPr/>
          <p:nvPr/>
        </p:nvSpPr>
        <p:spPr>
          <a:xfrm rot="16200000" flipH="1">
            <a:off x="6776413" y="4783940"/>
            <a:ext cx="72008" cy="243408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694750" y="3598896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ASL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16200000" flipH="1" flipV="1">
            <a:off x="1173932" y="3659196"/>
            <a:ext cx="72008" cy="1886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2941856" y="3985799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ASL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61" name="Равнобедренный треугольник 60"/>
          <p:cNvSpPr/>
          <p:nvPr/>
        </p:nvSpPr>
        <p:spPr>
          <a:xfrm rot="17400000" flipH="1">
            <a:off x="2862475" y="3952398"/>
            <a:ext cx="72008" cy="243408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403648" y="3582004"/>
            <a:ext cx="432048" cy="432048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2195736" y="3717512"/>
            <a:ext cx="432048" cy="432048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51520" y="3212976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P-site tRNA</a:t>
            </a:r>
            <a:endParaRPr lang="ru-RU" sz="1400" b="1" dirty="0">
              <a:solidFill>
                <a:srgbClr val="66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95536" y="404664"/>
            <a:ext cx="3142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intersubunit</a:t>
            </a:r>
            <a:r>
              <a:rPr lang="en-US" dirty="0" smtClean="0"/>
              <a:t> interface side view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5679230" y="404664"/>
            <a:ext cx="180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 stalk side view</a:t>
            </a:r>
            <a:endParaRPr lang="ru-RU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V="1">
            <a:off x="5724128" y="4415408"/>
            <a:ext cx="1523508" cy="8858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Выгнутая вверх стрелка 71"/>
          <p:cNvSpPr/>
          <p:nvPr/>
        </p:nvSpPr>
        <p:spPr>
          <a:xfrm rot="19568642" flipH="1">
            <a:off x="7148410" y="4222997"/>
            <a:ext cx="360040" cy="311085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 flipV="1">
            <a:off x="7295604" y="3520058"/>
            <a:ext cx="1493713" cy="8699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51520" y="548680"/>
            <a:ext cx="8712968" cy="12241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5272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 Narrow" pitchFamily="34" charset="0"/>
              </a:rPr>
              <a:t>TTG</a:t>
            </a:r>
            <a:r>
              <a:rPr lang="en-US" sz="800" b="1" i="1" dirty="0" smtClean="0">
                <a:solidFill>
                  <a:srgbClr val="FF0000"/>
                </a:solidFill>
                <a:latin typeface="Arial Narrow" pitchFamily="34" charset="0"/>
              </a:rPr>
              <a:t>G</a:t>
            </a:r>
            <a:r>
              <a:rPr lang="en-US" sz="800" dirty="0" smtClean="0">
                <a:latin typeface="Arial Narrow" pitchFamily="34" charset="0"/>
              </a:rPr>
              <a:t>ACAATTAATCATCCGGCTCGTATAATGTGTGG</a:t>
            </a:r>
            <a:r>
              <a:rPr lang="en-US" sz="800" b="1" dirty="0" smtClean="0">
                <a:latin typeface="Arial Narrow" pitchFamily="34" charset="0"/>
              </a:rPr>
              <a:t>A TTATGCCAGC TATGAGGTAA AGTGTCATAG CACCAACTGT TAATTAAATT AAATTAAAAA GGAAATAAAA</a:t>
            </a:r>
            <a:r>
              <a:rPr lang="en-US" sz="800" dirty="0" smtClean="0">
                <a:latin typeface="Arial Narrow" pitchFamily="34" charset="0"/>
              </a:rPr>
              <a:t> ATG TTT AAA CGT AAA TCT ACT GCT GAA CTC ACC</a:t>
            </a:r>
            <a:endParaRPr lang="en-US" sz="800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121256"/>
            <a:ext cx="172819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Arial Narrow" pitchFamily="34" charset="0"/>
              </a:rPr>
              <a:t>-35                                                    -10</a:t>
            </a:r>
            <a:endParaRPr lang="en-US" sz="800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980728"/>
            <a:ext cx="16561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phage T4 gene 32 leader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1121256"/>
            <a:ext cx="22220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M  </a:t>
            </a:r>
            <a:r>
              <a:rPr lang="en-US" sz="1000" b="1" dirty="0"/>
              <a:t> </a:t>
            </a:r>
            <a:r>
              <a:rPr lang="en-US" sz="1000" b="1" dirty="0" smtClean="0"/>
              <a:t>F    K    R    K     S    T     A    E     L     T</a:t>
            </a:r>
            <a:endParaRPr lang="ru-RU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977240"/>
            <a:ext cx="510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Ptrc</a:t>
            </a:r>
            <a:r>
              <a:rPr lang="en-US" sz="1200" dirty="0" smtClean="0"/>
              <a:t>*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9878" y="1303372"/>
            <a:ext cx="419422" cy="1396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20056" y="1297335"/>
            <a:ext cx="324644" cy="1440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32240" y="1322422"/>
            <a:ext cx="2160240" cy="1063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908720"/>
            <a:ext cx="208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5’-end of the phage T4 gene 32 ORF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5589240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 smtClean="0"/>
              <a:t>S5: </a:t>
            </a:r>
            <a:r>
              <a:rPr lang="en-US" sz="1400" dirty="0" smtClean="0"/>
              <a:t>Structure of the reporter </a:t>
            </a:r>
            <a:r>
              <a:rPr lang="en-US" sz="1400" i="1" dirty="0" err="1" smtClean="0"/>
              <a:t>lacZ</a:t>
            </a:r>
            <a:r>
              <a:rPr lang="en-US" sz="1400" dirty="0" smtClean="0"/>
              <a:t> fusions. Spontaneous guanine insertion in the </a:t>
            </a:r>
            <a:r>
              <a:rPr lang="en-US" sz="1400" i="1" dirty="0" err="1" smtClean="0"/>
              <a:t>trc</a:t>
            </a:r>
            <a:r>
              <a:rPr lang="en-US" sz="1400" dirty="0" smtClean="0"/>
              <a:t> promoter is italicized and colored red. Premature stop codons and frameshift sites are underlined; the CTG codon (bold typeface) corresponds to the codon 8 (</a:t>
            </a:r>
            <a:r>
              <a:rPr lang="en-US" sz="1400" dirty="0" err="1" smtClean="0"/>
              <a:t>Leu</a:t>
            </a:r>
            <a:r>
              <a:rPr lang="en-US" sz="1400" dirty="0" smtClean="0"/>
              <a:t>) of wild type </a:t>
            </a:r>
            <a:r>
              <a:rPr lang="en-US" sz="1400" i="1" dirty="0" err="1" smtClean="0"/>
              <a:t>lacZ</a:t>
            </a:r>
            <a:r>
              <a:rPr lang="en-US" sz="1400" dirty="0" smtClean="0"/>
              <a:t>. The corresponding </a:t>
            </a:r>
            <a:r>
              <a:rPr lang="en-US" sz="1400" i="1" dirty="0" err="1" smtClean="0"/>
              <a:t>lacZ</a:t>
            </a:r>
            <a:r>
              <a:rPr lang="en-US" sz="1400" dirty="0" smtClean="0"/>
              <a:t> sequences were published in [6].</a:t>
            </a:r>
          </a:p>
          <a:p>
            <a:r>
              <a:rPr lang="en-US" sz="1400" dirty="0" smtClean="0"/>
              <a:t>  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2204864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 ATG ATT ACG CTA AGC TTG GCA </a:t>
            </a:r>
            <a:r>
              <a:rPr lang="en-US" sz="1200" b="1" dirty="0" smtClean="0"/>
              <a:t>CTG…					OK391a (WT)</a:t>
            </a:r>
          </a:p>
          <a:p>
            <a:endParaRPr lang="en-US" sz="1200" b="1" dirty="0" smtClean="0"/>
          </a:p>
          <a:p>
            <a:r>
              <a:rPr lang="en-US" sz="1200" dirty="0" smtClean="0"/>
              <a:t>ATG ATT </a:t>
            </a:r>
            <a:r>
              <a:rPr lang="en-US" sz="1200" dirty="0"/>
              <a:t>ACG </a:t>
            </a:r>
            <a:r>
              <a:rPr lang="en-US" sz="1200" dirty="0" smtClean="0"/>
              <a:t>CTA </a:t>
            </a:r>
            <a:r>
              <a:rPr lang="en-US" sz="1200" dirty="0"/>
              <a:t>AGC </a:t>
            </a:r>
            <a:r>
              <a:rPr lang="en-US" sz="1200" dirty="0" smtClean="0"/>
              <a:t>TTT </a:t>
            </a:r>
            <a:r>
              <a:rPr lang="en-US" sz="1200" u="sng" dirty="0" smtClean="0"/>
              <a:t>GTGT</a:t>
            </a:r>
            <a:r>
              <a:rPr lang="en-US" sz="1200" dirty="0" smtClean="0"/>
              <a:t> </a:t>
            </a:r>
            <a:r>
              <a:rPr lang="en-US" sz="1200" dirty="0"/>
              <a:t>AGG </a:t>
            </a:r>
            <a:r>
              <a:rPr lang="en-US" sz="1200" dirty="0" smtClean="0"/>
              <a:t>GTT </a:t>
            </a:r>
            <a:r>
              <a:rPr lang="en-US" sz="1200" dirty="0"/>
              <a:t>AGC GGC </a:t>
            </a:r>
            <a:r>
              <a:rPr lang="en-US" sz="1200" dirty="0" smtClean="0"/>
              <a:t>CCT AAT TCA </a:t>
            </a:r>
            <a:r>
              <a:rPr lang="en-US" sz="1200" b="1" dirty="0" smtClean="0"/>
              <a:t>CTG…			OK391b (+1 frameshift)</a:t>
            </a:r>
          </a:p>
          <a:p>
            <a:endParaRPr lang="en-US" sz="1200" b="1" dirty="0" smtClean="0"/>
          </a:p>
          <a:p>
            <a:r>
              <a:rPr lang="en-US" sz="1200" dirty="0" smtClean="0"/>
              <a:t>ATG ATT </a:t>
            </a:r>
            <a:r>
              <a:rPr lang="en-US" sz="1200" dirty="0"/>
              <a:t>ACG </a:t>
            </a:r>
            <a:r>
              <a:rPr lang="en-US" sz="1200" dirty="0" smtClean="0"/>
              <a:t>CTA </a:t>
            </a:r>
            <a:r>
              <a:rPr lang="en-US" sz="1200" dirty="0"/>
              <a:t>AGC </a:t>
            </a:r>
            <a:r>
              <a:rPr lang="en-US" sz="1200" dirty="0" smtClean="0"/>
              <a:t>TTG </a:t>
            </a:r>
            <a:r>
              <a:rPr lang="en-US" sz="1200" u="sng" dirty="0"/>
              <a:t>GG</a:t>
            </a:r>
            <a:r>
              <a:rPr lang="en-US" sz="1200" dirty="0"/>
              <a:t> </a:t>
            </a:r>
            <a:r>
              <a:rPr lang="en-US" sz="1200" dirty="0" smtClean="0"/>
              <a:t>ATA </a:t>
            </a:r>
            <a:r>
              <a:rPr lang="en-US" sz="1200" dirty="0"/>
              <a:t>AGG </a:t>
            </a:r>
            <a:r>
              <a:rPr lang="en-US" sz="1200" dirty="0" smtClean="0"/>
              <a:t>ATC </a:t>
            </a:r>
            <a:r>
              <a:rPr lang="en-US" sz="1200" dirty="0"/>
              <a:t>CCC GGG </a:t>
            </a:r>
            <a:r>
              <a:rPr lang="en-US" sz="1200" dirty="0" smtClean="0"/>
              <a:t>AAT TCA </a:t>
            </a:r>
            <a:r>
              <a:rPr lang="en-US" sz="1200" b="1" dirty="0" smtClean="0"/>
              <a:t>CTG…</a:t>
            </a:r>
            <a:r>
              <a:rPr lang="en-US" sz="1200" dirty="0" smtClean="0"/>
              <a:t>                  		</a:t>
            </a:r>
            <a:r>
              <a:rPr lang="en-US" sz="1200" b="1" dirty="0" smtClean="0"/>
              <a:t>OK391c (-1 frameshift)</a:t>
            </a:r>
          </a:p>
          <a:p>
            <a:endParaRPr lang="en-US" sz="1200" dirty="0" smtClean="0"/>
          </a:p>
          <a:p>
            <a:r>
              <a:rPr lang="en-US" sz="1200" dirty="0" smtClean="0"/>
              <a:t>ATG ATT </a:t>
            </a:r>
            <a:r>
              <a:rPr lang="en-US" sz="1200" dirty="0"/>
              <a:t>ACG </a:t>
            </a:r>
            <a:r>
              <a:rPr lang="en-US" sz="1200" dirty="0" smtClean="0"/>
              <a:t>CTA </a:t>
            </a:r>
            <a:r>
              <a:rPr lang="en-US" sz="1200" dirty="0"/>
              <a:t>AGC </a:t>
            </a:r>
            <a:r>
              <a:rPr lang="en-US" sz="1200" dirty="0" smtClean="0"/>
              <a:t>TTT GTC </a:t>
            </a:r>
            <a:r>
              <a:rPr lang="en-US" sz="1200" u="sng" dirty="0" smtClean="0"/>
              <a:t>TAA</a:t>
            </a:r>
            <a:r>
              <a:rPr lang="en-US" sz="1200" dirty="0" smtClean="0"/>
              <a:t> GTT </a:t>
            </a:r>
            <a:r>
              <a:rPr lang="en-US" sz="1200" dirty="0"/>
              <a:t>AGC GGC </a:t>
            </a:r>
            <a:r>
              <a:rPr lang="en-US" sz="1200" dirty="0" smtClean="0"/>
              <a:t>CCT AAT TCA </a:t>
            </a:r>
            <a:r>
              <a:rPr lang="en-US" sz="1200" b="1" dirty="0" smtClean="0"/>
              <a:t>CTG…			OK391d (premature UAA)</a:t>
            </a:r>
          </a:p>
          <a:p>
            <a:endParaRPr lang="en-US" sz="1200" b="1" dirty="0" smtClean="0"/>
          </a:p>
          <a:p>
            <a:r>
              <a:rPr lang="en-US" sz="1200" dirty="0" smtClean="0"/>
              <a:t>ATG ATT </a:t>
            </a:r>
            <a:r>
              <a:rPr lang="en-US" sz="1200" dirty="0"/>
              <a:t>ACG </a:t>
            </a:r>
            <a:r>
              <a:rPr lang="en-US" sz="1200" dirty="0" smtClean="0"/>
              <a:t>CTA </a:t>
            </a:r>
            <a:r>
              <a:rPr lang="en-US" sz="1200" dirty="0"/>
              <a:t>AGC </a:t>
            </a:r>
            <a:r>
              <a:rPr lang="en-US" sz="1200" dirty="0" smtClean="0"/>
              <a:t>TTA </a:t>
            </a:r>
            <a:r>
              <a:rPr lang="en-US" sz="1200" dirty="0"/>
              <a:t>GGG </a:t>
            </a:r>
            <a:r>
              <a:rPr lang="en-US" sz="1200" dirty="0" smtClean="0"/>
              <a:t>TAT CTT </a:t>
            </a:r>
            <a:r>
              <a:rPr lang="en-US" sz="1200" u="sng" dirty="0" smtClean="0"/>
              <a:t>TAG</a:t>
            </a:r>
            <a:r>
              <a:rPr lang="en-US" sz="1200" dirty="0" smtClean="0"/>
              <a:t> CTA </a:t>
            </a:r>
            <a:r>
              <a:rPr lang="en-US" sz="1200" dirty="0"/>
              <a:t>CGG GGC </a:t>
            </a:r>
            <a:r>
              <a:rPr lang="en-US" sz="1200" dirty="0" smtClean="0"/>
              <a:t>CCT AAT TCA </a:t>
            </a:r>
            <a:r>
              <a:rPr lang="en-US" sz="1200" b="1" dirty="0" smtClean="0"/>
              <a:t>CTG…		OK391e (premature UAG)</a:t>
            </a:r>
          </a:p>
          <a:p>
            <a:endParaRPr lang="en-US" sz="1200" b="1" dirty="0" smtClean="0"/>
          </a:p>
          <a:p>
            <a:r>
              <a:rPr lang="en-US" sz="1200" dirty="0" smtClean="0"/>
              <a:t>ATG ATT </a:t>
            </a:r>
            <a:r>
              <a:rPr lang="en-US" sz="1200" dirty="0"/>
              <a:t>ACG </a:t>
            </a:r>
            <a:r>
              <a:rPr lang="en-US" sz="1200" dirty="0" smtClean="0"/>
              <a:t>CTA </a:t>
            </a:r>
            <a:r>
              <a:rPr lang="en-US" sz="1200" dirty="0"/>
              <a:t>AGC </a:t>
            </a:r>
            <a:r>
              <a:rPr lang="en-US" sz="1200" dirty="0" smtClean="0"/>
              <a:t>TTA </a:t>
            </a:r>
            <a:r>
              <a:rPr lang="en-US" sz="1200" dirty="0"/>
              <a:t>GGG </a:t>
            </a:r>
            <a:r>
              <a:rPr lang="en-US" sz="1200" dirty="0" smtClean="0"/>
              <a:t>TAT CTT </a:t>
            </a:r>
            <a:r>
              <a:rPr lang="en-US" sz="1200" u="sng" dirty="0" smtClean="0"/>
              <a:t>TGA</a:t>
            </a:r>
            <a:r>
              <a:rPr lang="en-US" sz="1200" dirty="0" smtClean="0"/>
              <a:t> CTA </a:t>
            </a:r>
            <a:r>
              <a:rPr lang="en-US" sz="1200" dirty="0"/>
              <a:t>CGA CGG </a:t>
            </a:r>
            <a:r>
              <a:rPr lang="en-US" sz="1200" dirty="0" smtClean="0"/>
              <a:t>ATC </a:t>
            </a:r>
            <a:r>
              <a:rPr lang="en-US" sz="1200" dirty="0"/>
              <a:t>CCC GGG </a:t>
            </a:r>
            <a:r>
              <a:rPr lang="en-US" sz="1200" dirty="0" smtClean="0"/>
              <a:t>AAT TCA </a:t>
            </a:r>
            <a:r>
              <a:rPr lang="en-US" sz="1200" b="1" dirty="0" smtClean="0"/>
              <a:t>CTG…		OK391f (premature UGA)</a:t>
            </a:r>
          </a:p>
          <a:p>
            <a:endParaRPr lang="en-US" sz="1200" b="1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539552" y="1484784"/>
            <a:ext cx="216024" cy="864096"/>
          </a:xfrm>
          <a:prstGeom prst="triangle">
            <a:avLst>
              <a:gd name="adj" fmla="val 10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фигурная скобка 18"/>
          <p:cNvSpPr/>
          <p:nvPr/>
        </p:nvSpPr>
        <p:spPr>
          <a:xfrm rot="5400000">
            <a:off x="3095836" y="1808820"/>
            <a:ext cx="288032" cy="55446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483768" y="4725144"/>
            <a:ext cx="1696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5’-end of </a:t>
            </a:r>
            <a:r>
              <a:rPr lang="en-US" sz="1600" i="1" dirty="0" err="1" smtClean="0"/>
              <a:t>lacZ</a:t>
            </a:r>
            <a:r>
              <a:rPr lang="en-US" sz="1600" dirty="0" smtClean="0"/>
              <a:t> ORF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3808" y="548680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The 5’-end sequence shared by all fusions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2333</TotalTime>
  <Words>541</Words>
  <Application>Microsoft Office PowerPoint</Application>
  <PresentationFormat>Экран (4:3)</PresentationFormat>
  <Paragraphs>60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Korepanov</dc:creator>
  <cp:lastModifiedBy>Alexey Korepanov</cp:lastModifiedBy>
  <cp:revision>43</cp:revision>
  <cp:lastPrinted>2019-11-19T20:37:53Z</cp:lastPrinted>
  <dcterms:created xsi:type="dcterms:W3CDTF">2017-06-30T16:54:21Z</dcterms:created>
  <dcterms:modified xsi:type="dcterms:W3CDTF">2023-08-15T11:47:44Z</dcterms:modified>
</cp:coreProperties>
</file>