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60" r:id="rId1"/>
  </p:sldMasterIdLst>
  <p:notesMasterIdLst>
    <p:notesMasterId r:id="rId3"/>
  </p:notesMasterIdLst>
  <p:sldIdLst>
    <p:sldId id="493" r:id="rId2"/>
  </p:sldIdLst>
  <p:sldSz cx="6858000" cy="9906000" type="A4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اسلام محمد ياسين عبداللطيف المازني" initials="اسلام" lastIdx="1" clrIdx="0">
    <p:extLst>
      <p:ext uri="{19B8F6BF-5375-455C-9EA6-DF929625EA0E}">
        <p15:presenceInfo xmlns:p15="http://schemas.microsoft.com/office/powerpoint/2012/main" userId="اسلام محمد ياسين عبداللطيف المازني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CFD3AD"/>
    <a:srgbClr val="E4E5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60" autoAdjust="0"/>
    <p:restoredTop sz="88660" autoAdjust="0"/>
  </p:normalViewPr>
  <p:slideViewPr>
    <p:cSldViewPr snapToGrid="0">
      <p:cViewPr varScale="1">
        <p:scale>
          <a:sx n="68" d="100"/>
          <a:sy n="68" d="100"/>
        </p:scale>
        <p:origin x="3052" y="64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Islam\PhD%20experiments\phytochrome%20experiment\phytochrome%20paper%20all\Drought%20part\gene%20expression\Gene%20expression%20for%20IJMS%20analysis%20221128-1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Islam\PhD%20experiments\phytochrome%20experiment\phytochrome%20paper%20all\Drought%20part\gene%20expression\Gene%20expression%20for%20IJMS%20analysis%20221128-1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800" b="1" i="0" u="none" strike="noStrike" kern="1200" spc="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800" b="1" i="1"/>
              <a:t>P5CS</a:t>
            </a:r>
          </a:p>
        </c:rich>
      </c:tx>
      <c:layout>
        <c:manualLayout>
          <c:xMode val="edge"/>
          <c:yMode val="edge"/>
          <c:x val="0.36719889180519094"/>
          <c:y val="5.8356676003734828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1" i="0" u="none" strike="noStrike" kern="1200" spc="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ja-JP"/>
        </a:p>
      </c:txPr>
    </c:title>
    <c:autoTitleDeleted val="0"/>
    <c:plotArea>
      <c:layout>
        <c:manualLayout>
          <c:layoutTarget val="inner"/>
          <c:xMode val="edge"/>
          <c:yMode val="edge"/>
          <c:x val="0.2801552930883639"/>
          <c:y val="9.1142339846408085E-2"/>
          <c:w val="0.67564521880797468"/>
          <c:h val="0.56401592579490023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5D8-44F1-8C93-92E350FFF086}"/>
              </c:ext>
            </c:extLst>
          </c:dPt>
          <c:dPt>
            <c:idx val="1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5D8-44F1-8C93-92E350FFF086}"/>
              </c:ext>
            </c:extLst>
          </c:dPt>
          <c:dPt>
            <c:idx val="2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5D8-44F1-8C93-92E350FFF086}"/>
              </c:ext>
            </c:extLst>
          </c:dPt>
          <c:errBars>
            <c:errBarType val="plus"/>
            <c:errValType val="cust"/>
            <c:noEndCap val="0"/>
            <c:plus>
              <c:numRef>
                <c:f>('P5CS OK'!$T$5,'P5CS OK'!$T$10,'P5CS OK'!$T$15,'P5CS OK'!$T$20,'P5CS OK'!$T$25,'P5CS OK'!$T$30)</c:f>
                <c:numCache>
                  <c:formatCode>General</c:formatCode>
                  <c:ptCount val="6"/>
                  <c:pt idx="0">
                    <c:v>8.1600570472001546E-2</c:v>
                  </c:pt>
                  <c:pt idx="1">
                    <c:v>9.2884208751360331E-2</c:v>
                  </c:pt>
                  <c:pt idx="2">
                    <c:v>7.5262043415261631E-2</c:v>
                  </c:pt>
                  <c:pt idx="3">
                    <c:v>0.96078122081145323</c:v>
                  </c:pt>
                  <c:pt idx="4">
                    <c:v>0.13024962386006764</c:v>
                  </c:pt>
                  <c:pt idx="5">
                    <c:v>5.9586718220676044E-2</c:v>
                  </c:pt>
                </c:numCache>
                <c:extLst/>
              </c:numRef>
            </c:plus>
            <c:minus>
              <c:numRef>
                <c:f>('P5CS OK'!$T$5,'P5CS OK'!$T$10,'P5CS OK'!$T$15,'P5CS OK'!$T$20,'P5CS OK'!$T$25,'P5CS OK'!$T$30)</c:f>
                <c:numCache>
                  <c:formatCode>General</c:formatCode>
                  <c:ptCount val="6"/>
                  <c:pt idx="0">
                    <c:v>8.1600570472001546E-2</c:v>
                  </c:pt>
                  <c:pt idx="1">
                    <c:v>9.2884208751360331E-2</c:v>
                  </c:pt>
                  <c:pt idx="2">
                    <c:v>7.5262043415261631E-2</c:v>
                  </c:pt>
                  <c:pt idx="3">
                    <c:v>0.96078122081145323</c:v>
                  </c:pt>
                  <c:pt idx="4">
                    <c:v>0.13024962386006764</c:v>
                  </c:pt>
                  <c:pt idx="5">
                    <c:v>5.9586718220676044E-2</c:v>
                  </c:pt>
                </c:numCache>
                <c:extLst/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multiLvlStrRef>
              <c:f>('P5CS OK'!$Q$5:$R$5,'P5CS OK'!$Q$10:$R$10,'P5CS OK'!$Q$15:$R$15,'P5CS OK'!$Q$20:$R$20,'P5CS OK'!$Q$25:$R$25,'P5CS OK'!$Q$30:$R$30)</c:f>
              <c:multiLvlStrCache>
                <c:ptCount val="6"/>
                <c:lvl>
                  <c:pt idx="0">
                    <c:v>WT</c:v>
                  </c:pt>
                  <c:pt idx="1">
                    <c:v>phyA</c:v>
                  </c:pt>
                  <c:pt idx="2">
                    <c:v>phyB1B2</c:v>
                  </c:pt>
                  <c:pt idx="3">
                    <c:v>WT</c:v>
                  </c:pt>
                  <c:pt idx="4">
                    <c:v>phyA</c:v>
                  </c:pt>
                  <c:pt idx="5">
                    <c:v>phyB1B2</c:v>
                  </c:pt>
                </c:lvl>
                <c:lvl>
                  <c:pt idx="0">
                    <c:v>25°C</c:v>
                  </c:pt>
                  <c:pt idx="3">
                    <c:v>DS</c:v>
                  </c:pt>
                </c:lvl>
              </c:multiLvlStrCache>
              <c:extLst/>
            </c:multiLvlStrRef>
          </c:cat>
          <c:val>
            <c:numRef>
              <c:f>('P5CS OK'!$S$5,'P5CS OK'!$S$10,'P5CS OK'!$S$15,'P5CS OK'!$S$20,'P5CS OK'!$S$25,'P5CS OK'!$S$30)</c:f>
              <c:numCache>
                <c:formatCode>General</c:formatCode>
                <c:ptCount val="6"/>
                <c:pt idx="0">
                  <c:v>1.0026106329036446</c:v>
                </c:pt>
                <c:pt idx="1">
                  <c:v>0.89417370469224833</c:v>
                </c:pt>
                <c:pt idx="2">
                  <c:v>0.58746944640362087</c:v>
                </c:pt>
                <c:pt idx="3">
                  <c:v>4.3133679977370232</c:v>
                </c:pt>
                <c:pt idx="4">
                  <c:v>1.5566448442502965</c:v>
                </c:pt>
                <c:pt idx="5">
                  <c:v>1.1057280218208325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6-C5D8-44F1-8C93-92E350FFF0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376672264"/>
        <c:axId val="374216568"/>
      </c:barChart>
      <c:catAx>
        <c:axId val="376672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1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374216568"/>
        <c:crosses val="autoZero"/>
        <c:auto val="1"/>
        <c:lblAlgn val="ctr"/>
        <c:lblOffset val="100"/>
        <c:noMultiLvlLbl val="0"/>
      </c:catAx>
      <c:valAx>
        <c:axId val="374216568"/>
        <c:scaling>
          <c:orientation val="minMax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 algn="ctr" rtl="0">
                  <a:defRPr sz="8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800"/>
                  <a:t>Relative expression level</a:t>
                </a:r>
                <a:endParaRPr lang="ja-JP" sz="80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algn="ctr" rtl="0">
                <a:defRPr sz="8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376672264"/>
        <c:crosses val="autoZero"/>
        <c:crossBetween val="between"/>
        <c:majorUnit val="2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800" baseline="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ja-JP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800" b="1" i="0" u="none" strike="noStrike" kern="1200" spc="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800" b="1" i="1"/>
              <a:t>P5CR</a:t>
            </a:r>
          </a:p>
        </c:rich>
      </c:tx>
      <c:layout>
        <c:manualLayout>
          <c:xMode val="edge"/>
          <c:yMode val="edge"/>
          <c:x val="0.36719889180519094"/>
          <c:y val="5.8356676003734828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1" i="0" u="none" strike="noStrike" kern="1200" spc="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ja-JP"/>
        </a:p>
      </c:txPr>
    </c:title>
    <c:autoTitleDeleted val="0"/>
    <c:plotArea>
      <c:layout>
        <c:manualLayout>
          <c:layoutTarget val="inner"/>
          <c:xMode val="edge"/>
          <c:yMode val="edge"/>
          <c:x val="0.2801552930883639"/>
          <c:y val="9.1142339846408085E-2"/>
          <c:w val="0.67564521880797468"/>
          <c:h val="0.56401592579490023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0A3-408C-AD22-1839277D261D}"/>
              </c:ext>
            </c:extLst>
          </c:dPt>
          <c:dPt>
            <c:idx val="1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0A3-408C-AD22-1839277D261D}"/>
              </c:ext>
            </c:extLst>
          </c:dPt>
          <c:dPt>
            <c:idx val="2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0A3-408C-AD22-1839277D261D}"/>
              </c:ext>
            </c:extLst>
          </c:dPt>
          <c:errBars>
            <c:errBarType val="plus"/>
            <c:errValType val="cust"/>
            <c:noEndCap val="0"/>
            <c:plus>
              <c:numRef>
                <c:f>('P5CR OK'!$T$5,'P5CR OK'!$T$10,'P5CR OK'!$T$15,'P5CR OK'!$T$20,'P5CR OK'!$T$25,'P5CR OK'!$T$30)</c:f>
                <c:numCache>
                  <c:formatCode>General</c:formatCode>
                  <c:ptCount val="6"/>
                  <c:pt idx="0">
                    <c:v>0.17718261723893763</c:v>
                  </c:pt>
                  <c:pt idx="1">
                    <c:v>5.7410630758119217E-2</c:v>
                  </c:pt>
                  <c:pt idx="2">
                    <c:v>2.6367369402954581E-2</c:v>
                  </c:pt>
                  <c:pt idx="3">
                    <c:v>7.5206806799434478E-2</c:v>
                  </c:pt>
                  <c:pt idx="4">
                    <c:v>4.999651330022576E-2</c:v>
                  </c:pt>
                  <c:pt idx="5">
                    <c:v>3.738749799768902E-2</c:v>
                  </c:pt>
                </c:numCache>
                <c:extLst/>
              </c:numRef>
            </c:plus>
            <c:minus>
              <c:numRef>
                <c:f>('P5CR OK'!$T$5,'P5CR OK'!$T$10,'P5CR OK'!$T$15,'P5CR OK'!$T$20,'P5CR OK'!$T$25,'P5CR OK'!$T$30)</c:f>
                <c:numCache>
                  <c:formatCode>General</c:formatCode>
                  <c:ptCount val="6"/>
                  <c:pt idx="0">
                    <c:v>0.17718261723893763</c:v>
                  </c:pt>
                  <c:pt idx="1">
                    <c:v>5.7410630758119217E-2</c:v>
                  </c:pt>
                  <c:pt idx="2">
                    <c:v>2.6367369402954581E-2</c:v>
                  </c:pt>
                  <c:pt idx="3">
                    <c:v>7.5206806799434478E-2</c:v>
                  </c:pt>
                  <c:pt idx="4">
                    <c:v>4.999651330022576E-2</c:v>
                  </c:pt>
                  <c:pt idx="5">
                    <c:v>3.738749799768902E-2</c:v>
                  </c:pt>
                </c:numCache>
                <c:extLst/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multiLvlStrRef>
              <c:f>('P5CR OK'!$Q$5:$R$5,'P5CR OK'!$Q$10:$R$10,'P5CR OK'!$Q$15:$R$15,'P5CR OK'!$Q$20:$R$20,'P5CR OK'!$Q$25:$R$25,'P5CR OK'!$Q$30:$R$30)</c:f>
              <c:multiLvlStrCache>
                <c:ptCount val="6"/>
                <c:lvl>
                  <c:pt idx="0">
                    <c:v>WT</c:v>
                  </c:pt>
                  <c:pt idx="1">
                    <c:v>phyA</c:v>
                  </c:pt>
                  <c:pt idx="2">
                    <c:v>phyB1B2</c:v>
                  </c:pt>
                  <c:pt idx="3">
                    <c:v>WT</c:v>
                  </c:pt>
                  <c:pt idx="4">
                    <c:v>phyA</c:v>
                  </c:pt>
                  <c:pt idx="5">
                    <c:v>phyB1B2</c:v>
                  </c:pt>
                </c:lvl>
                <c:lvl>
                  <c:pt idx="0">
                    <c:v>25°C</c:v>
                  </c:pt>
                  <c:pt idx="3">
                    <c:v>DS</c:v>
                  </c:pt>
                </c:lvl>
              </c:multiLvlStrCache>
              <c:extLst/>
            </c:multiLvlStrRef>
          </c:cat>
          <c:val>
            <c:numRef>
              <c:f>('P5CR OK'!$S$5,'P5CR OK'!$S$10,'P5CR OK'!$S$15,'P5CR OK'!$S$20,'P5CR OK'!$S$25,'P5CR OK'!$S$30)</c:f>
              <c:numCache>
                <c:formatCode>General</c:formatCode>
                <c:ptCount val="6"/>
                <c:pt idx="0">
                  <c:v>1.0117763766506527</c:v>
                </c:pt>
                <c:pt idx="1">
                  <c:v>0.6158214947714431</c:v>
                </c:pt>
                <c:pt idx="2">
                  <c:v>0.39130362651505574</c:v>
                </c:pt>
                <c:pt idx="3">
                  <c:v>0.38731577821996438</c:v>
                </c:pt>
                <c:pt idx="4">
                  <c:v>0.16608384077216104</c:v>
                </c:pt>
                <c:pt idx="5">
                  <c:v>0.23614859084214249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6-F0A3-408C-AD22-1839277D26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376672264"/>
        <c:axId val="374216568"/>
      </c:barChart>
      <c:catAx>
        <c:axId val="376672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1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374216568"/>
        <c:crosses val="autoZero"/>
        <c:auto val="1"/>
        <c:lblAlgn val="ctr"/>
        <c:lblOffset val="100"/>
        <c:noMultiLvlLbl val="0"/>
      </c:catAx>
      <c:valAx>
        <c:axId val="374216568"/>
        <c:scaling>
          <c:orientation val="minMax"/>
          <c:min val="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376672264"/>
        <c:crosses val="autoZero"/>
        <c:crossBetween val="between"/>
        <c:majorUnit val="0.5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800" baseline="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ja-JP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0.68822</cdr:x>
      <cdr:y>0.42051</cdr:y>
    </cdr:from>
    <cdr:to>
      <cdr:x>0.89281</cdr:x>
      <cdr:y>0.49654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2CF40B89-45A6-8325-43E1-6222DBD9B468}"/>
            </a:ext>
          </a:extLst>
        </cdr:cNvPr>
        <cdr:cNvSpPr txBox="1"/>
      </cdr:nvSpPr>
      <cdr:spPr>
        <a:xfrm xmlns:a="http://schemas.openxmlformats.org/drawingml/2006/main">
          <a:off x="943769" y="761207"/>
          <a:ext cx="280566" cy="1376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800" dirty="0">
              <a:latin typeface="Arial" panose="020B0604020202020204" pitchFamily="34" charset="0"/>
              <a:cs typeface="Arial" panose="020B0604020202020204" pitchFamily="34" charset="0"/>
            </a:rPr>
            <a:t>**</a:t>
          </a:r>
          <a:endParaRPr lang="ar-EG" sz="900" dirty="0"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0.79588</cdr:x>
      <cdr:y>0.47971</cdr:y>
    </cdr:from>
    <cdr:to>
      <cdr:x>1</cdr:x>
      <cdr:y>0.55696</cdr:y>
    </cdr:to>
    <cdr:sp macro="" textlink="">
      <cdr:nvSpPr>
        <cdr:cNvPr id="3" name="TextBox 2">
          <a:extLst xmlns:a="http://schemas.openxmlformats.org/drawingml/2006/main">
            <a:ext uri="{FF2B5EF4-FFF2-40B4-BE49-F238E27FC236}">
              <a16:creationId xmlns:a16="http://schemas.microsoft.com/office/drawing/2014/main" id="{F35991BF-7C62-7A24-2200-0682F195B4D5}"/>
            </a:ext>
          </a:extLst>
        </cdr:cNvPr>
        <cdr:cNvSpPr txBox="1"/>
      </cdr:nvSpPr>
      <cdr:spPr>
        <a:xfrm xmlns:a="http://schemas.openxmlformats.org/drawingml/2006/main">
          <a:off x="1091408" y="868363"/>
          <a:ext cx="279918" cy="13984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800" dirty="0">
              <a:latin typeface="Arial" panose="020B0604020202020204" pitchFamily="34" charset="0"/>
              <a:cs typeface="Arial" panose="020B0604020202020204" pitchFamily="34" charset="0"/>
            </a:rPr>
            <a:t>**</a:t>
          </a:r>
          <a:endParaRPr lang="ar-EG" sz="900" dirty="0"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0.33398</cdr:x>
      <cdr:y>0.46699</cdr:y>
    </cdr:from>
    <cdr:to>
      <cdr:x>0.57066</cdr:x>
      <cdr:y>0.54302</cdr:y>
    </cdr:to>
    <cdr:sp macro="" textlink="">
      <cdr:nvSpPr>
        <cdr:cNvPr id="5" name="TextBox 1">
          <a:extLst xmlns:a="http://schemas.openxmlformats.org/drawingml/2006/main">
            <a:ext uri="{FF2B5EF4-FFF2-40B4-BE49-F238E27FC236}">
              <a16:creationId xmlns:a16="http://schemas.microsoft.com/office/drawing/2014/main" id="{B14463B8-8A63-1E14-AC37-67DA11D154EB}"/>
            </a:ext>
          </a:extLst>
        </cdr:cNvPr>
        <cdr:cNvSpPr txBox="1"/>
      </cdr:nvSpPr>
      <cdr:spPr>
        <a:xfrm xmlns:a="http://schemas.openxmlformats.org/drawingml/2006/main">
          <a:off x="457998" y="845340"/>
          <a:ext cx="324565" cy="13762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800" dirty="0">
              <a:latin typeface="Arial" panose="020B0604020202020204" pitchFamily="34" charset="0"/>
              <a:cs typeface="Arial" panose="020B0604020202020204" pitchFamily="34" charset="0"/>
            </a:rPr>
            <a:t>ns</a:t>
          </a:r>
          <a:endParaRPr lang="ar-EG" sz="900" dirty="0"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0.44164</cdr:x>
      <cdr:y>0.49681</cdr:y>
    </cdr:from>
    <cdr:to>
      <cdr:x>0.67832</cdr:x>
      <cdr:y>0.57284</cdr:y>
    </cdr:to>
    <cdr:sp macro="" textlink="">
      <cdr:nvSpPr>
        <cdr:cNvPr id="6" name="TextBox 1">
          <a:extLst xmlns:a="http://schemas.openxmlformats.org/drawingml/2006/main">
            <a:ext uri="{FF2B5EF4-FFF2-40B4-BE49-F238E27FC236}">
              <a16:creationId xmlns:a16="http://schemas.microsoft.com/office/drawing/2014/main" id="{0FD9D7E2-90C5-3B0B-5D31-EC2FCEEAB361}"/>
            </a:ext>
          </a:extLst>
        </cdr:cNvPr>
        <cdr:cNvSpPr txBox="1"/>
      </cdr:nvSpPr>
      <cdr:spPr>
        <a:xfrm xmlns:a="http://schemas.openxmlformats.org/drawingml/2006/main">
          <a:off x="605636" y="899315"/>
          <a:ext cx="324565" cy="13762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800" dirty="0">
              <a:latin typeface="Arial" panose="020B0604020202020204" pitchFamily="34" charset="0"/>
              <a:cs typeface="Arial" panose="020B0604020202020204" pitchFamily="34" charset="0"/>
            </a:rPr>
            <a:t>ns</a:t>
          </a:r>
          <a:endParaRPr lang="ar-EG" sz="900" dirty="0"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0.34671</cdr:x>
      <cdr:y>0.33062</cdr:y>
    </cdr:from>
    <cdr:to>
      <cdr:x>0.55131</cdr:x>
      <cdr:y>0.40665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2CF40B89-45A6-8325-43E1-6222DBD9B468}"/>
            </a:ext>
          </a:extLst>
        </cdr:cNvPr>
        <cdr:cNvSpPr txBox="1"/>
      </cdr:nvSpPr>
      <cdr:spPr>
        <a:xfrm xmlns:a="http://schemas.openxmlformats.org/drawingml/2006/main">
          <a:off x="475456" y="598488"/>
          <a:ext cx="280566" cy="1376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800" dirty="0">
              <a:latin typeface="Arial" panose="020B0604020202020204" pitchFamily="34" charset="0"/>
              <a:cs typeface="Arial" panose="020B0604020202020204" pitchFamily="34" charset="0"/>
            </a:rPr>
            <a:t>**</a:t>
          </a:r>
          <a:endParaRPr lang="ar-EG" sz="900" dirty="0"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0.45958</cdr:x>
      <cdr:y>0.43147</cdr:y>
    </cdr:from>
    <cdr:to>
      <cdr:x>0.66418</cdr:x>
      <cdr:y>0.5075</cdr:y>
    </cdr:to>
    <cdr:sp macro="" textlink="">
      <cdr:nvSpPr>
        <cdr:cNvPr id="3" name="TextBox 1">
          <a:extLst xmlns:a="http://schemas.openxmlformats.org/drawingml/2006/main">
            <a:ext uri="{FF2B5EF4-FFF2-40B4-BE49-F238E27FC236}">
              <a16:creationId xmlns:a16="http://schemas.microsoft.com/office/drawing/2014/main" id="{1406BCBA-9AE5-527B-7149-A5BC99B9F6E0}"/>
            </a:ext>
          </a:extLst>
        </cdr:cNvPr>
        <cdr:cNvSpPr txBox="1"/>
      </cdr:nvSpPr>
      <cdr:spPr>
        <a:xfrm xmlns:a="http://schemas.openxmlformats.org/drawingml/2006/main">
          <a:off x="630237" y="781050"/>
          <a:ext cx="280566" cy="1376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800" dirty="0">
              <a:latin typeface="Arial" panose="020B0604020202020204" pitchFamily="34" charset="0"/>
              <a:cs typeface="Arial" panose="020B0604020202020204" pitchFamily="34" charset="0"/>
            </a:rPr>
            <a:t>**</a:t>
          </a:r>
          <a:endParaRPr lang="ar-EG" sz="900" dirty="0"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0.68532</cdr:x>
      <cdr:y>0.5104</cdr:y>
    </cdr:from>
    <cdr:to>
      <cdr:x>0.88992</cdr:x>
      <cdr:y>0.58643</cdr:y>
    </cdr:to>
    <cdr:sp macro="" textlink="">
      <cdr:nvSpPr>
        <cdr:cNvPr id="4" name="TextBox 1">
          <a:extLst xmlns:a="http://schemas.openxmlformats.org/drawingml/2006/main">
            <a:ext uri="{FF2B5EF4-FFF2-40B4-BE49-F238E27FC236}">
              <a16:creationId xmlns:a16="http://schemas.microsoft.com/office/drawing/2014/main" id="{FF82B68D-D131-E259-44F2-4DEB6A15C8AA}"/>
            </a:ext>
          </a:extLst>
        </cdr:cNvPr>
        <cdr:cNvSpPr txBox="1"/>
      </cdr:nvSpPr>
      <cdr:spPr>
        <a:xfrm xmlns:a="http://schemas.openxmlformats.org/drawingml/2006/main">
          <a:off x="939800" y="923925"/>
          <a:ext cx="280566" cy="1376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800" dirty="0">
              <a:latin typeface="Arial" panose="020B0604020202020204" pitchFamily="34" charset="0"/>
              <a:cs typeface="Arial" panose="020B0604020202020204" pitchFamily="34" charset="0"/>
            </a:rPr>
            <a:t>**</a:t>
          </a:r>
          <a:endParaRPr lang="ar-EG" sz="900" dirty="0"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A74CD7BC-E8FD-4229-86CE-34B6E2E20846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55850" y="1279525"/>
            <a:ext cx="2392363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407" y="4925408"/>
            <a:ext cx="568325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8"/>
            <a:ext cx="3078427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992" y="9721108"/>
            <a:ext cx="3078427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9B1025CD-3FEE-423F-98CF-B7AAC5D772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28319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C522-9BA1-47BB-94B0-D0683914A13A}" type="datetimeFigureOut">
              <a:rPr lang="ar-EG" smtClean="0"/>
              <a:t>19/06/1444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5706D-3125-412D-AECA-1661809E24F9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0382385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C522-9BA1-47BB-94B0-D0683914A13A}" type="datetimeFigureOut">
              <a:rPr lang="ar-EG" smtClean="0"/>
              <a:t>19/06/1444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5706D-3125-412D-AECA-1661809E24F9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529112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C522-9BA1-47BB-94B0-D0683914A13A}" type="datetimeFigureOut">
              <a:rPr lang="ar-EG" smtClean="0"/>
              <a:t>19/06/1444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5706D-3125-412D-AECA-1661809E24F9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896901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C522-9BA1-47BB-94B0-D0683914A13A}" type="datetimeFigureOut">
              <a:rPr lang="ar-EG" smtClean="0"/>
              <a:t>19/06/1444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5706D-3125-412D-AECA-1661809E24F9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3006275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C522-9BA1-47BB-94B0-D0683914A13A}" type="datetimeFigureOut">
              <a:rPr lang="ar-EG" smtClean="0"/>
              <a:t>19/06/1444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5706D-3125-412D-AECA-1661809E24F9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96048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C522-9BA1-47BB-94B0-D0683914A13A}" type="datetimeFigureOut">
              <a:rPr lang="ar-EG" smtClean="0"/>
              <a:t>19/06/1444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5706D-3125-412D-AECA-1661809E24F9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3911481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C522-9BA1-47BB-94B0-D0683914A13A}" type="datetimeFigureOut">
              <a:rPr lang="ar-EG" smtClean="0"/>
              <a:t>19/06/1444</a:t>
            </a:fld>
            <a:endParaRPr lang="ar-E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5706D-3125-412D-AECA-1661809E24F9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1831582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C522-9BA1-47BB-94B0-D0683914A13A}" type="datetimeFigureOut">
              <a:rPr lang="ar-EG" smtClean="0"/>
              <a:t>19/06/1444</a:t>
            </a:fld>
            <a:endParaRPr lang="ar-E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5706D-3125-412D-AECA-1661809E24F9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503418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C522-9BA1-47BB-94B0-D0683914A13A}" type="datetimeFigureOut">
              <a:rPr lang="ar-EG" smtClean="0"/>
              <a:t>19/06/1444</a:t>
            </a:fld>
            <a:endParaRPr lang="ar-E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5706D-3125-412D-AECA-1661809E24F9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249823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C522-9BA1-47BB-94B0-D0683914A13A}" type="datetimeFigureOut">
              <a:rPr lang="ar-EG" smtClean="0"/>
              <a:t>19/06/1444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5706D-3125-412D-AECA-1661809E24F9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3046559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C522-9BA1-47BB-94B0-D0683914A13A}" type="datetimeFigureOut">
              <a:rPr lang="ar-EG" smtClean="0"/>
              <a:t>19/06/1444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5706D-3125-412D-AECA-1661809E24F9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467068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AC522-9BA1-47BB-94B0-D0683914A13A}" type="datetimeFigureOut">
              <a:rPr lang="ar-EG" smtClean="0"/>
              <a:t>19/06/1444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65706D-3125-412D-AECA-1661809E24F9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860198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1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r" defTabSz="685800" rtl="1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053AA1AA-CC7F-DC77-D72C-B62FBFF62362}"/>
              </a:ext>
            </a:extLst>
          </p:cNvPr>
          <p:cNvGrpSpPr/>
          <p:nvPr/>
        </p:nvGrpSpPr>
        <p:grpSpPr>
          <a:xfrm>
            <a:off x="1991328" y="590211"/>
            <a:ext cx="2786484" cy="2145237"/>
            <a:chOff x="2262261" y="1902544"/>
            <a:chExt cx="2786484" cy="2145237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B0D59AA7-2A2E-D56C-6898-77118C7140F3}"/>
                </a:ext>
              </a:extLst>
            </p:cNvPr>
            <p:cNvGrpSpPr/>
            <p:nvPr/>
          </p:nvGrpSpPr>
          <p:grpSpPr>
            <a:xfrm>
              <a:off x="2262261" y="2223986"/>
              <a:ext cx="2614897" cy="1823795"/>
              <a:chOff x="2262261" y="2223986"/>
              <a:chExt cx="2614897" cy="1823795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C22D34E6-2A71-EC94-A7D3-ABDA9D8C8E32}"/>
                  </a:ext>
                </a:extLst>
              </p:cNvPr>
              <p:cNvGrpSpPr/>
              <p:nvPr/>
            </p:nvGrpSpPr>
            <p:grpSpPr>
              <a:xfrm>
                <a:off x="2262261" y="2223986"/>
                <a:ext cx="1393759" cy="1810188"/>
                <a:chOff x="1563761" y="2770086"/>
                <a:chExt cx="1393759" cy="1810188"/>
              </a:xfrm>
            </p:grpSpPr>
            <p:graphicFrame>
              <p:nvGraphicFramePr>
                <p:cNvPr id="14" name="Chart 13">
                  <a:extLst>
                    <a:ext uri="{FF2B5EF4-FFF2-40B4-BE49-F238E27FC236}">
                      <a16:creationId xmlns:a16="http://schemas.microsoft.com/office/drawing/2014/main" id="{DEB73521-2FF8-F75E-F9B3-F3155899FB4F}"/>
                    </a:ext>
                  </a:extLst>
                </p:cNvPr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1798362106"/>
                    </p:ext>
                  </p:extLst>
                </p:nvPr>
              </p:nvGraphicFramePr>
              <p:xfrm>
                <a:off x="1563761" y="2770086"/>
                <a:ext cx="1371326" cy="1810188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9EE59F2C-9BFA-E97D-F1B5-75DB8ED1D6AE}"/>
                    </a:ext>
                  </a:extLst>
                </p:cNvPr>
                <p:cNvSpPr txBox="1"/>
                <p:nvPr/>
              </p:nvSpPr>
              <p:spPr>
                <a:xfrm>
                  <a:off x="2443164" y="2891069"/>
                  <a:ext cx="514356" cy="188623"/>
                </a:xfrm>
                <a:prstGeom prst="rect">
                  <a:avLst/>
                </a:prstGeom>
              </p:spPr>
              <p:txBody>
                <a:bodyPr wrap="square" rtlCol="1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700" dirty="0">
                      <a:solidFill>
                        <a:srgbClr val="FF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2</a:t>
                  </a:r>
                  <a:r>
                    <a:rPr lang="en-US" altLang="ja-JP" sz="700" kern="100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ea typeface="游明朝" panose="02020400000000000000" pitchFamily="18" charset="-128"/>
                      <a:cs typeface="Arial" panose="020B0604020202020204" pitchFamily="34" charset="0"/>
                    </a:rPr>
                    <a:t>×10</a:t>
                  </a:r>
                  <a:r>
                    <a:rPr lang="en-US" altLang="ja-JP" sz="700" kern="100" baseline="30000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ea typeface="游明朝" panose="02020400000000000000" pitchFamily="18" charset="-128"/>
                      <a:cs typeface="Arial" panose="020B0604020202020204" pitchFamily="34" charset="0"/>
                    </a:rPr>
                    <a:t>-10</a:t>
                  </a:r>
                  <a:endParaRPr lang="ar-EG" sz="7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63B900D2-2651-13CD-49C1-CACC82236842}"/>
                  </a:ext>
                </a:extLst>
              </p:cNvPr>
              <p:cNvGrpSpPr/>
              <p:nvPr/>
            </p:nvGrpSpPr>
            <p:grpSpPr>
              <a:xfrm>
                <a:off x="3460750" y="2223986"/>
                <a:ext cx="1416408" cy="1823795"/>
                <a:chOff x="3429000" y="2770086"/>
                <a:chExt cx="1416408" cy="1823795"/>
              </a:xfrm>
            </p:grpSpPr>
            <p:graphicFrame>
              <p:nvGraphicFramePr>
                <p:cNvPr id="11" name="Chart 10">
                  <a:extLst>
                    <a:ext uri="{FF2B5EF4-FFF2-40B4-BE49-F238E27FC236}">
                      <a16:creationId xmlns:a16="http://schemas.microsoft.com/office/drawing/2014/main" id="{3E28DCE4-F361-2F37-B02C-463562DE94B5}"/>
                    </a:ext>
                  </a:extLst>
                </p:cNvPr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437435194"/>
                    </p:ext>
                  </p:extLst>
                </p:nvPr>
              </p:nvGraphicFramePr>
              <p:xfrm>
                <a:off x="3429000" y="2770086"/>
                <a:ext cx="1374728" cy="1823795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3"/>
                </a:graphicData>
              </a:graphic>
            </p:graphicFrame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85E65E4C-1841-C339-DCBE-2A515E13F3EF}"/>
                    </a:ext>
                  </a:extLst>
                </p:cNvPr>
                <p:cNvSpPr txBox="1"/>
                <p:nvPr/>
              </p:nvSpPr>
              <p:spPr>
                <a:xfrm>
                  <a:off x="4305301" y="2899007"/>
                  <a:ext cx="517532" cy="188623"/>
                </a:xfrm>
                <a:prstGeom prst="rect">
                  <a:avLst/>
                </a:prstGeom>
              </p:spPr>
              <p:txBody>
                <a:bodyPr wrap="square" rtlCol="1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700" dirty="0">
                      <a:solidFill>
                        <a:srgbClr val="FF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5</a:t>
                  </a:r>
                  <a:r>
                    <a:rPr lang="en-US" altLang="ja-JP" sz="700" kern="100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ea typeface="游明朝" panose="02020400000000000000" pitchFamily="18" charset="-128"/>
                      <a:cs typeface="Arial" panose="020B0604020202020204" pitchFamily="34" charset="0"/>
                    </a:rPr>
                    <a:t>×10</a:t>
                  </a:r>
                  <a:r>
                    <a:rPr lang="en-US" altLang="ja-JP" sz="700" kern="100" baseline="30000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ea typeface="游明朝" panose="02020400000000000000" pitchFamily="18" charset="-128"/>
                      <a:cs typeface="Arial" panose="020B0604020202020204" pitchFamily="34" charset="0"/>
                    </a:rPr>
                    <a:t>-13</a:t>
                  </a:r>
                </a:p>
                <a:p>
                  <a:pPr algn="ctr"/>
                  <a:endParaRPr lang="ar-EG" sz="7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" name="TextBox 1">
                  <a:extLst>
                    <a:ext uri="{FF2B5EF4-FFF2-40B4-BE49-F238E27FC236}">
                      <a16:creationId xmlns:a16="http://schemas.microsoft.com/office/drawing/2014/main" id="{B1DCB9BF-2ED3-DCB0-9A4A-0E644A726D4F}"/>
                    </a:ext>
                  </a:extLst>
                </p:cNvPr>
                <p:cNvSpPr txBox="1"/>
                <p:nvPr/>
              </p:nvSpPr>
              <p:spPr>
                <a:xfrm>
                  <a:off x="4520843" y="3611014"/>
                  <a:ext cx="324565" cy="137629"/>
                </a:xfrm>
                <a:prstGeom prst="rect">
                  <a:avLst/>
                </a:prstGeom>
              </p:spPr>
              <p:txBody>
                <a:bodyPr wrap="square" rtlCol="1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ns</a:t>
                  </a:r>
                  <a:endParaRPr lang="ar-EG" sz="9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8CC63E0-FB10-977F-12D6-30DB79E47623}"/>
                </a:ext>
              </a:extLst>
            </p:cNvPr>
            <p:cNvSpPr txBox="1"/>
            <p:nvPr/>
          </p:nvSpPr>
          <p:spPr>
            <a:xfrm>
              <a:off x="2496820" y="1902544"/>
              <a:ext cx="1232747" cy="281856"/>
            </a:xfrm>
            <a:prstGeom prst="rect">
              <a:avLst/>
            </a:prstGeom>
          </p:spPr>
          <p:txBody>
            <a:bodyPr wrap="square" rtlCol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just"/>
              <a:r>
                <a:rPr lang="en-US" altLang="ja-JP" sz="700" kern="100" dirty="0">
                  <a:effectLst/>
                  <a:latin typeface="Arial" panose="020B0604020202020204" pitchFamily="34" charset="0"/>
                  <a:ea typeface="游明朝" panose="02020400000000000000" pitchFamily="18" charset="-128"/>
                  <a:cs typeface="Arial" panose="020B0604020202020204" pitchFamily="34" charset="0"/>
                </a:rPr>
                <a:t>ns, non-significant</a:t>
              </a:r>
            </a:p>
            <a:p>
              <a:pPr algn="just"/>
              <a:r>
                <a:rPr lang="en-US" altLang="ja-JP" sz="700" kern="100" dirty="0">
                  <a:effectLst/>
                  <a:latin typeface="Arial" panose="020B0604020202020204" pitchFamily="34" charset="0"/>
                  <a:ea typeface="游明朝" panose="02020400000000000000" pitchFamily="18" charset="-128"/>
                  <a:cs typeface="Arial" panose="020B0604020202020204" pitchFamily="34" charset="0"/>
                </a:rPr>
                <a:t>** significant at p &lt; 0.01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C6D1FD9-23FF-D471-F74B-DDFA8FBA7D3B}"/>
                </a:ext>
              </a:extLst>
            </p:cNvPr>
            <p:cNvSpPr/>
            <p:nvPr/>
          </p:nvSpPr>
          <p:spPr>
            <a:xfrm>
              <a:off x="4325586" y="2086505"/>
              <a:ext cx="72726" cy="6663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BA5977C-514A-D190-692C-A57AC9324FF4}"/>
                </a:ext>
              </a:extLst>
            </p:cNvPr>
            <p:cNvSpPr/>
            <p:nvPr/>
          </p:nvSpPr>
          <p:spPr>
            <a:xfrm>
              <a:off x="3674303" y="2088403"/>
              <a:ext cx="72726" cy="66634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6DD7E07-5AB3-2BEA-7081-BCF00B98D0B5}"/>
                </a:ext>
              </a:extLst>
            </p:cNvPr>
            <p:cNvSpPr txBox="1"/>
            <p:nvPr/>
          </p:nvSpPr>
          <p:spPr>
            <a:xfrm>
              <a:off x="3740978" y="2006566"/>
              <a:ext cx="63443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dirty="0">
                  <a:latin typeface="Arial" panose="020B0604020202020204" pitchFamily="34" charset="0"/>
                  <a:cs typeface="Arial" panose="020B0604020202020204" pitchFamily="34" charset="0"/>
                </a:rPr>
                <a:t>Control</a:t>
              </a:r>
              <a:endParaRPr kumimoji="1" lang="ja-JP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F603436-31E6-68F3-775B-84C18A4C1795}"/>
                </a:ext>
              </a:extLst>
            </p:cNvPr>
            <p:cNvSpPr txBox="1"/>
            <p:nvPr/>
          </p:nvSpPr>
          <p:spPr>
            <a:xfrm>
              <a:off x="4383937" y="2005593"/>
              <a:ext cx="66480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dirty="0">
                  <a:latin typeface="Arial" panose="020B0604020202020204" pitchFamily="34" charset="0"/>
                  <a:cs typeface="Arial" panose="020B0604020202020204" pitchFamily="34" charset="0"/>
                </a:rPr>
                <a:t>Drought</a:t>
              </a:r>
              <a:endParaRPr kumimoji="1" lang="ja-JP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6" name="正方形/長方形 2">
            <a:extLst>
              <a:ext uri="{FF2B5EF4-FFF2-40B4-BE49-F238E27FC236}">
                <a16:creationId xmlns:a16="http://schemas.microsoft.com/office/drawing/2014/main" id="{7B665100-718E-2DDC-230A-47C9FE1A4316}"/>
              </a:ext>
            </a:extLst>
          </p:cNvPr>
          <p:cNvSpPr/>
          <p:nvPr/>
        </p:nvSpPr>
        <p:spPr>
          <a:xfrm>
            <a:off x="443572" y="2993065"/>
            <a:ext cx="6077231" cy="21453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US" altLang="ja-JP" sz="1000" b="1" dirty="0">
                <a:effectLst/>
                <a:latin typeface="Palatino Linotype" panose="0204050205050503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Figure S1.</a:t>
            </a:r>
            <a:r>
              <a:rPr lang="en-US" altLang="ja-JP" sz="1000" dirty="0">
                <a:effectLst/>
                <a:latin typeface="Palatino Linotype" panose="0204050205050503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Proline biosynthesis in </a:t>
            </a:r>
            <a:r>
              <a:rPr lang="en-US" altLang="ja-JP" sz="1000" i="1" dirty="0" err="1">
                <a:effectLst/>
                <a:latin typeface="Palatino Linotype" panose="0204050205050503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phy</a:t>
            </a:r>
            <a:r>
              <a:rPr lang="en-US" altLang="ja-JP" sz="1000" dirty="0">
                <a:effectLst/>
                <a:latin typeface="Palatino Linotype" panose="0204050205050503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mutants under drought stress. The expression levels of proline biosynthesis genes, </a:t>
            </a:r>
            <a:r>
              <a:rPr lang="en-US" altLang="ja-JP" sz="1000" i="1" dirty="0">
                <a:effectLst/>
                <a:latin typeface="Palatino Linotype" panose="0204050205050503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P5CS</a:t>
            </a:r>
            <a:r>
              <a:rPr lang="en-US" altLang="ja-JP" sz="1000" dirty="0">
                <a:effectLst/>
                <a:latin typeface="Palatino Linotype" panose="0204050205050503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and </a:t>
            </a:r>
            <a:r>
              <a:rPr lang="en-US" altLang="ja-JP" sz="1000" i="1" dirty="0">
                <a:effectLst/>
                <a:latin typeface="Palatino Linotype" panose="0204050205050503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P5CR</a:t>
            </a:r>
            <a:r>
              <a:rPr lang="en-US" altLang="ja-JP" sz="1000" dirty="0">
                <a:effectLst/>
                <a:latin typeface="Palatino Linotype" panose="0204050205050503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in one-month-old plants of WT, </a:t>
            </a:r>
            <a:r>
              <a:rPr lang="en-US" altLang="ja-JP" sz="1000" i="1" dirty="0" err="1">
                <a:effectLst/>
                <a:latin typeface="Palatino Linotype" panose="0204050205050503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phyA</a:t>
            </a:r>
            <a:r>
              <a:rPr lang="en-US" altLang="ja-JP" sz="1000" dirty="0">
                <a:effectLst/>
                <a:latin typeface="Palatino Linotype" panose="0204050205050503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, and </a:t>
            </a:r>
            <a:r>
              <a:rPr lang="en-US" altLang="ja-JP" sz="1000" i="1" dirty="0">
                <a:effectLst/>
                <a:latin typeface="Palatino Linotype" panose="0204050205050503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phyB1B2</a:t>
            </a:r>
            <a:r>
              <a:rPr lang="en-US" altLang="ja-JP" sz="1000" dirty="0">
                <a:effectLst/>
                <a:latin typeface="Palatino Linotype" panose="0204050205050503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mutants after 8 d of water withholding compared to compared to under non-stress conditions.. The results of WT’s relative expression level under non-stress conditions was normalized to </a:t>
            </a:r>
            <a:r>
              <a:rPr lang="en-US" altLang="ja-JP" sz="1000" dirty="0">
                <a:latin typeface="Palatino Linotype" panose="0204050205050503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1. Data represent the mean and standard error values of minimum of 3 replications. The double asterisks represent statistically significant differences (P &lt; 0.01)</a:t>
            </a:r>
            <a:r>
              <a:rPr lang="en-GB" altLang="ja-JP" sz="1000" dirty="0">
                <a:latin typeface="Palatino Linotype" panose="0204050205050503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,</a:t>
            </a:r>
            <a:r>
              <a:rPr lang="en-US" altLang="ja-JP" sz="1000" dirty="0">
                <a:latin typeface="Palatino Linotype" panose="0204050205050503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while ns showed the statistically non-marked differences between WT and </a:t>
            </a:r>
            <a:r>
              <a:rPr lang="en-US" altLang="ja-JP" sz="1000" i="1" dirty="0" err="1">
                <a:latin typeface="Palatino Linotype" panose="0204050205050503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phy</a:t>
            </a:r>
            <a:r>
              <a:rPr lang="en-US" altLang="ja-JP" sz="1000" dirty="0">
                <a:latin typeface="Palatino Linotype" panose="0204050205050503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mutants under </a:t>
            </a:r>
            <a:r>
              <a:rPr lang="en-US" altLang="ja-JP" sz="1000" kern="100" dirty="0">
                <a:latin typeface="Palatino Linotype" panose="02040502050505030304" pitchFamily="18" charset="0"/>
                <a:ea typeface="游明朝" panose="02020400000000000000" pitchFamily="18" charset="-128"/>
                <a:cs typeface="Arial" panose="020B0604020202020204" pitchFamily="34" charset="0"/>
              </a:rPr>
              <a:t>non-stress and </a:t>
            </a:r>
            <a:r>
              <a:rPr lang="en-US" altLang="ja-JP" sz="1000" kern="100" dirty="0">
                <a:effectLst/>
                <a:latin typeface="Palatino Linotype" panose="02040502050505030304" pitchFamily="18" charset="0"/>
                <a:ea typeface="游明朝" panose="02020400000000000000" pitchFamily="18" charset="-128"/>
                <a:cs typeface="Arial" panose="020B0604020202020204" pitchFamily="34" charset="0"/>
              </a:rPr>
              <a:t>drought conditions</a:t>
            </a:r>
            <a:r>
              <a:rPr lang="en-US" altLang="ja-JP" sz="1000" dirty="0">
                <a:latin typeface="Palatino Linotype" panose="0204050205050503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</a:t>
            </a:r>
            <a:r>
              <a:rPr lang="en-US" altLang="ja-JP" sz="1000" dirty="0">
                <a:effectLst/>
                <a:latin typeface="Palatino Linotype" panose="0204050205050503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according to the post-hoc Tukey HSD test </a:t>
            </a:r>
            <a:r>
              <a:rPr lang="en-US" altLang="ja-JP" sz="1000" kern="100" dirty="0">
                <a:effectLst/>
                <a:latin typeface="Palatino Linotype" panose="0204050205050503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with ANOVA.</a:t>
            </a:r>
            <a:r>
              <a:rPr lang="en-US" altLang="ja-JP" sz="1000" dirty="0">
                <a:effectLst/>
                <a:latin typeface="Palatino Linotype" panose="0204050205050503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</a:t>
            </a:r>
            <a:r>
              <a:rPr lang="en-US" altLang="ja-JP" sz="1000" kern="100" dirty="0">
                <a:effectLst/>
                <a:latin typeface="Palatino Linotype" panose="02040502050505030304" pitchFamily="18" charset="0"/>
                <a:ea typeface="游明朝" panose="02020400000000000000" pitchFamily="18" charset="-128"/>
                <a:cs typeface="Arial" panose="020B0604020202020204" pitchFamily="34" charset="0"/>
              </a:rPr>
              <a:t>The ANOVA P-values was written in red color. Additionally, the P-values of the post-hoc test were presented in supplementary materials table S3.</a:t>
            </a:r>
            <a:endParaRPr lang="ja-JP" altLang="ja-JP" sz="1000" dirty="0">
              <a:effectLst/>
              <a:latin typeface="Palatino Linotype" panose="0204050205050503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28040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39169</TotalTime>
  <Words>168</Words>
  <Application>Microsoft Office PowerPoint</Application>
  <PresentationFormat>A4 Paper (210x297 mm)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游ゴシック</vt:lpstr>
      <vt:lpstr>Arial</vt:lpstr>
      <vt:lpstr>Calibri</vt:lpstr>
      <vt:lpstr>Calibri Light</vt:lpstr>
      <vt:lpstr>Palatino Linotype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dr-eslam</dc:creator>
  <cp:lastModifiedBy>Islam Abdellatif</cp:lastModifiedBy>
  <cp:revision>760</cp:revision>
  <cp:lastPrinted>2021-05-10T06:09:30Z</cp:lastPrinted>
  <dcterms:created xsi:type="dcterms:W3CDTF">2020-10-15T07:19:31Z</dcterms:created>
  <dcterms:modified xsi:type="dcterms:W3CDTF">2023-01-11T13:44:50Z</dcterms:modified>
</cp:coreProperties>
</file>