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12192000" cy="14417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1"/>
    <p:restoredTop sz="93408" autoAdjust="0"/>
  </p:normalViewPr>
  <p:slideViewPr>
    <p:cSldViewPr snapToGrid="0">
      <p:cViewPr varScale="1">
        <p:scale>
          <a:sx n="51" d="100"/>
          <a:sy n="51" d="100"/>
        </p:scale>
        <p:origin x="28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&#1042;&#1077;&#1088;&#1086;&#1085;&#1080;&#1082;&#1072;\Desktop\&#1082;&#1083;&#1077;&#1090;&#1082;&#1080;%20&#1072;&#1082;&#1090;&#1091;&#1072;&#1083;&#1100;&#1085;&#1086;&#1077;.xlsb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Лист3!$H$10</c:f>
              <c:strCache>
                <c:ptCount val="1"/>
                <c:pt idx="0">
                  <c:v>S/L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Лист3!$B$25:$B$27</c:f>
                <c:numCache>
                  <c:formatCode>General</c:formatCode>
                  <c:ptCount val="3"/>
                  <c:pt idx="0">
                    <c:v>5.3860323522979296</c:v>
                  </c:pt>
                  <c:pt idx="1">
                    <c:v>7.0340154165313002</c:v>
                  </c:pt>
                  <c:pt idx="2">
                    <c:v>0.16242242763855</c:v>
                  </c:pt>
                </c:numCache>
              </c:numRef>
            </c:plus>
            <c:minus>
              <c:numRef>
                <c:f>Лист3!$B$25:$B$27</c:f>
                <c:numCache>
                  <c:formatCode>General</c:formatCode>
                  <c:ptCount val="3"/>
                  <c:pt idx="0">
                    <c:v>5.3860323522979296</c:v>
                  </c:pt>
                  <c:pt idx="1">
                    <c:v>7.0340154165313002</c:v>
                  </c:pt>
                  <c:pt idx="2">
                    <c:v>0.16242242763855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Лист3!$H$11:$H$13</c:f>
              <c:numCache>
                <c:formatCode>General</c:formatCode>
                <c:ptCount val="3"/>
                <c:pt idx="0">
                  <c:v>69.116299999999995</c:v>
                </c:pt>
                <c:pt idx="1">
                  <c:v>79.105199999999996</c:v>
                </c:pt>
                <c:pt idx="2">
                  <c:v>28.079149999999998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1E-0E45-AA0B-EAE168B7D909}"/>
            </c:ext>
          </c:extLst>
        </c:ser>
        <c:ser>
          <c:idx val="1"/>
          <c:order val="1"/>
          <c:tx>
            <c:strRef>
              <c:f>Лист3!$I$10</c:f>
              <c:strCache>
                <c:ptCount val="1"/>
                <c:pt idx="0">
                  <c:v>2i/L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errBars>
            <c:errBarType val="both"/>
            <c:errValType val="cust"/>
            <c:noEndCap val="0"/>
            <c:plus>
              <c:numRef>
                <c:f>Лист3!$C$25:$C$27</c:f>
                <c:numCache>
                  <c:formatCode>General</c:formatCode>
                  <c:ptCount val="3"/>
                  <c:pt idx="0">
                    <c:v>3.22497260763561</c:v>
                  </c:pt>
                  <c:pt idx="1">
                    <c:v>11.408955782410599</c:v>
                  </c:pt>
                  <c:pt idx="2">
                    <c:v>0.83283036688151602</c:v>
                  </c:pt>
                </c:numCache>
              </c:numRef>
            </c:plus>
            <c:minus>
              <c:numRef>
                <c:f>Лист3!$C$25:$C$27</c:f>
                <c:numCache>
                  <c:formatCode>General</c:formatCode>
                  <c:ptCount val="3"/>
                  <c:pt idx="0">
                    <c:v>3.22497260763561</c:v>
                  </c:pt>
                  <c:pt idx="1">
                    <c:v>11.408955782410599</c:v>
                  </c:pt>
                  <c:pt idx="2">
                    <c:v>0.83283036688151602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val>
            <c:numRef>
              <c:f>Лист3!$I$11:$I$13</c:f>
              <c:numCache>
                <c:formatCode>General</c:formatCode>
                <c:ptCount val="3"/>
                <c:pt idx="0">
                  <c:v>82.510900000000007</c:v>
                </c:pt>
                <c:pt idx="1">
                  <c:v>72.083650000000006</c:v>
                </c:pt>
                <c:pt idx="2">
                  <c:v>24.745799999999999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11E-0E45-AA0B-EAE168B7D9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81747855"/>
        <c:axId val="1381748271"/>
      </c:barChart>
      <c:catAx>
        <c:axId val="1381747855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81748271"/>
        <c:crosses val="autoZero"/>
        <c:auto val="1"/>
        <c:lblAlgn val="ctr"/>
        <c:lblOffset val="100"/>
        <c:noMultiLvlLbl val="0"/>
      </c:catAx>
      <c:valAx>
        <c:axId val="13817482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algn="ctr" rtl="0"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Mean tdTomato intensity</a:t>
                </a:r>
                <a:endParaRPr lang="ru-RU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algn="ctr" rtl="0"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8174785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359560"/>
            <a:ext cx="10363200" cy="501948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7572618"/>
            <a:ext cx="9144000" cy="348093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E6D7B-78F6-4158-837E-8E0EC77D2464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F8FF2-D9DE-4CBD-B367-8CFA3060B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643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E6D7B-78F6-4158-837E-8E0EC77D2464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F8FF2-D9DE-4CBD-B367-8CFA3060B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784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7608"/>
            <a:ext cx="2628900" cy="1221831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767608"/>
            <a:ext cx="7734300" cy="1221831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E6D7B-78F6-4158-837E-8E0EC77D2464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F8FF2-D9DE-4CBD-B367-8CFA3060B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369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E6D7B-78F6-4158-837E-8E0EC77D2464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F8FF2-D9DE-4CBD-B367-8CFA3060B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206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3594411"/>
            <a:ext cx="10515600" cy="5997351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9648499"/>
            <a:ext cx="10515600" cy="3153865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E6D7B-78F6-4158-837E-8E0EC77D2464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F8FF2-D9DE-4CBD-B367-8CFA3060B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165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3838039"/>
            <a:ext cx="5181600" cy="91478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3838039"/>
            <a:ext cx="5181600" cy="91478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E6D7B-78F6-4158-837E-8E0EC77D2464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F8FF2-D9DE-4CBD-B367-8CFA3060B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578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767611"/>
            <a:ext cx="10515600" cy="278675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534334"/>
            <a:ext cx="5157787" cy="173212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266456"/>
            <a:ext cx="5157787" cy="774616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534334"/>
            <a:ext cx="5183188" cy="1732122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266456"/>
            <a:ext cx="5183188" cy="774616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E6D7B-78F6-4158-837E-8E0EC77D2464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F8FF2-D9DE-4CBD-B367-8CFA3060B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31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E6D7B-78F6-4158-837E-8E0EC77D2464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F8FF2-D9DE-4CBD-B367-8CFA3060B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0276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E6D7B-78F6-4158-837E-8E0EC77D2464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F8FF2-D9DE-4CBD-B367-8CFA3060B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96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61178"/>
            <a:ext cx="3932237" cy="3364124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075881"/>
            <a:ext cx="6172200" cy="10245894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325302"/>
            <a:ext cx="3932237" cy="8013158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E6D7B-78F6-4158-837E-8E0EC77D2464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F8FF2-D9DE-4CBD-B367-8CFA3060B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489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961178"/>
            <a:ext cx="3932237" cy="3364124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075881"/>
            <a:ext cx="6172200" cy="10245894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325302"/>
            <a:ext cx="3932237" cy="8013158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E6D7B-78F6-4158-837E-8E0EC77D2464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F8FF2-D9DE-4CBD-B367-8CFA3060B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231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67611"/>
            <a:ext cx="10515600" cy="2786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838039"/>
            <a:ext cx="10515600" cy="91478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3363052"/>
            <a:ext cx="2743200" cy="7676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E6D7B-78F6-4158-837E-8E0EC77D2464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3363052"/>
            <a:ext cx="4114800" cy="7676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3363052"/>
            <a:ext cx="2743200" cy="7676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F8FF2-D9DE-4CBD-B367-8CFA3060B5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585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0.png"/><Relationship Id="rId18" Type="http://schemas.microsoft.com/office/2007/relationships/hdphoto" Target="../media/hdphoto8.wdp"/><Relationship Id="rId3" Type="http://schemas.microsoft.com/office/2007/relationships/hdphoto" Target="../media/hdphoto2.wdp"/><Relationship Id="rId21" Type="http://schemas.openxmlformats.org/officeDocument/2006/relationships/image" Target="../media/image14.png"/><Relationship Id="rId7" Type="http://schemas.microsoft.com/office/2007/relationships/hdphoto" Target="../media/hdphoto4.wdp"/><Relationship Id="rId12" Type="http://schemas.microsoft.com/office/2007/relationships/hdphoto" Target="../media/hdphoto5.wdp"/><Relationship Id="rId17" Type="http://schemas.openxmlformats.org/officeDocument/2006/relationships/image" Target="../media/image12.png"/><Relationship Id="rId2" Type="http://schemas.openxmlformats.org/officeDocument/2006/relationships/image" Target="../media/image3.png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microsoft.com/office/2007/relationships/hdphoto" Target="../media/hdphoto3.wdp"/><Relationship Id="rId15" Type="http://schemas.openxmlformats.org/officeDocument/2006/relationships/image" Target="../media/image11.png"/><Relationship Id="rId10" Type="http://schemas.openxmlformats.org/officeDocument/2006/relationships/image" Target="../media/image8.jpg"/><Relationship Id="rId19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7.jpg"/><Relationship Id="rId14" Type="http://schemas.microsoft.com/office/2007/relationships/hdphoto" Target="../media/hdphoto6.wdp"/><Relationship Id="rId22" Type="http://schemas.microsoft.com/office/2007/relationships/hdphoto" Target="../media/hdphoto10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16.wdp"/><Relationship Id="rId3" Type="http://schemas.microsoft.com/office/2007/relationships/hdphoto" Target="../media/hdphoto11.wdp"/><Relationship Id="rId7" Type="http://schemas.microsoft.com/office/2007/relationships/hdphoto" Target="../media/hdphoto13.wdp"/><Relationship Id="rId12" Type="http://schemas.openxmlformats.org/officeDocument/2006/relationships/image" Target="../media/image20.png"/><Relationship Id="rId2" Type="http://schemas.openxmlformats.org/officeDocument/2006/relationships/image" Target="../media/image15.png"/><Relationship Id="rId16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microsoft.com/office/2007/relationships/hdphoto" Target="../media/hdphoto15.wdp"/><Relationship Id="rId5" Type="http://schemas.microsoft.com/office/2007/relationships/hdphoto" Target="../media/hdphoto12.wdp"/><Relationship Id="rId15" Type="http://schemas.openxmlformats.org/officeDocument/2006/relationships/image" Target="../media/image22.jp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microsoft.com/office/2007/relationships/hdphoto" Target="../media/hdphoto14.wdp"/><Relationship Id="rId14" Type="http://schemas.openxmlformats.org/officeDocument/2006/relationships/image" Target="../media/image21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Левая фигурная скобка 5">
            <a:extLst>
              <a:ext uri="{FF2B5EF4-FFF2-40B4-BE49-F238E27FC236}">
                <a16:creationId xmlns:a16="http://schemas.microsoft.com/office/drawing/2014/main" id="{4DF34B4E-7087-F484-6D2F-5DAF81827994}"/>
              </a:ext>
            </a:extLst>
          </p:cNvPr>
          <p:cNvSpPr/>
          <p:nvPr/>
        </p:nvSpPr>
        <p:spPr>
          <a:xfrm rot="5400000">
            <a:off x="4572929" y="4273501"/>
            <a:ext cx="222935" cy="952782"/>
          </a:xfrm>
          <a:prstGeom prst="lef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Левая фигурная скобка 6">
            <a:extLst>
              <a:ext uri="{FF2B5EF4-FFF2-40B4-BE49-F238E27FC236}">
                <a16:creationId xmlns:a16="http://schemas.microsoft.com/office/drawing/2014/main" id="{EF97C6C2-EB0E-8508-428B-EC5536D04F30}"/>
              </a:ext>
            </a:extLst>
          </p:cNvPr>
          <p:cNvSpPr/>
          <p:nvPr/>
        </p:nvSpPr>
        <p:spPr>
          <a:xfrm rot="5400000">
            <a:off x="5543145" y="4330337"/>
            <a:ext cx="226200" cy="842371"/>
          </a:xfrm>
          <a:prstGeom prst="lef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Левая фигурная скобка 7">
            <a:extLst>
              <a:ext uri="{FF2B5EF4-FFF2-40B4-BE49-F238E27FC236}">
                <a16:creationId xmlns:a16="http://schemas.microsoft.com/office/drawing/2014/main" id="{B59D0213-FA92-6B64-6F30-99346E94A765}"/>
              </a:ext>
            </a:extLst>
          </p:cNvPr>
          <p:cNvSpPr/>
          <p:nvPr/>
        </p:nvSpPr>
        <p:spPr>
          <a:xfrm rot="5400000">
            <a:off x="6510397" y="4305396"/>
            <a:ext cx="222935" cy="888994"/>
          </a:xfrm>
          <a:prstGeom prst="lef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44837F-7E07-5ED1-1783-D7375AECA595}"/>
              </a:ext>
            </a:extLst>
          </p:cNvPr>
          <p:cNvSpPr txBox="1"/>
          <p:nvPr/>
        </p:nvSpPr>
        <p:spPr>
          <a:xfrm>
            <a:off x="4989284" y="4448011"/>
            <a:ext cx="12958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1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Pou5f1</a:t>
            </a:r>
            <a:r>
              <a:rPr lang="en-US" sz="1001" b="1" i="1" baseline="30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flox</a:t>
            </a:r>
            <a:r>
              <a:rPr lang="ru-RU" sz="1001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/∆</a:t>
            </a:r>
            <a:endParaRPr lang="ru-RU" sz="1001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A344FA-E33B-CDCB-AB1C-AD76F35ABE57}"/>
              </a:ext>
            </a:extLst>
          </p:cNvPr>
          <p:cNvSpPr txBox="1"/>
          <p:nvPr/>
        </p:nvSpPr>
        <p:spPr>
          <a:xfrm>
            <a:off x="5610256" y="4237348"/>
            <a:ext cx="2033156" cy="246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001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Pou5f1</a:t>
            </a:r>
            <a:r>
              <a:rPr lang="ru-RU" sz="1001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∆/∆</a:t>
            </a:r>
            <a:r>
              <a:rPr lang="ru-RU" sz="1001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;Rosa26</a:t>
            </a:r>
            <a:r>
              <a:rPr lang="ru-RU" sz="1001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Pou5f1/+</a:t>
            </a:r>
            <a:endParaRPr lang="ru-RU" sz="1001" dirty="0"/>
          </a:p>
        </p:txBody>
      </p:sp>
      <p:sp>
        <p:nvSpPr>
          <p:cNvPr id="11" name="Левая фигурная скобка 10">
            <a:extLst>
              <a:ext uri="{FF2B5EF4-FFF2-40B4-BE49-F238E27FC236}">
                <a16:creationId xmlns:a16="http://schemas.microsoft.com/office/drawing/2014/main" id="{C4FDCA98-CC67-D3EA-547A-AB5A33BAEF2B}"/>
              </a:ext>
            </a:extLst>
          </p:cNvPr>
          <p:cNvSpPr/>
          <p:nvPr/>
        </p:nvSpPr>
        <p:spPr>
          <a:xfrm rot="5400000">
            <a:off x="7443852" y="4335212"/>
            <a:ext cx="222933" cy="829368"/>
          </a:xfrm>
          <a:prstGeom prst="leftBrace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C66D30-9003-19B8-4779-A3B7E66794C3}"/>
              </a:ext>
            </a:extLst>
          </p:cNvPr>
          <p:cNvSpPr txBox="1"/>
          <p:nvPr/>
        </p:nvSpPr>
        <p:spPr>
          <a:xfrm>
            <a:off x="4037721" y="4258879"/>
            <a:ext cx="12958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1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Pou5f1</a:t>
            </a:r>
            <a:r>
              <a:rPr lang="en-US" sz="1001" b="1" i="1" baseline="30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flox</a:t>
            </a:r>
            <a:r>
              <a:rPr lang="ru-RU" sz="1001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en-US" sz="1001" b="1" i="1" baseline="30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flox</a:t>
            </a:r>
            <a:endParaRPr lang="ru-RU" sz="1001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911A14-2273-2214-C2E4-92EFEE63B74E}"/>
              </a:ext>
            </a:extLst>
          </p:cNvPr>
          <p:cNvSpPr txBox="1"/>
          <p:nvPr/>
        </p:nvSpPr>
        <p:spPr>
          <a:xfrm>
            <a:off x="6907418" y="4444340"/>
            <a:ext cx="1295800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1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Pou5f1</a:t>
            </a:r>
            <a:r>
              <a:rPr lang="en-US" sz="1001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flox-2A-Puro/</a:t>
            </a:r>
            <a:r>
              <a:rPr lang="ru-RU" sz="1001" b="1" i="1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∆</a:t>
            </a:r>
            <a:endParaRPr lang="ru-RU" sz="1001" b="1" dirty="0"/>
          </a:p>
        </p:txBody>
      </p:sp>
      <p:pic>
        <p:nvPicPr>
          <p:cNvPr id="14" name="Рисунок 13" descr="Изображение выглядит как зарисовка, белый, черный, черно-белый&#10;&#10;Автоматически созданное описание">
            <a:extLst>
              <a:ext uri="{FF2B5EF4-FFF2-40B4-BE49-F238E27FC236}">
                <a16:creationId xmlns:a16="http://schemas.microsoft.com/office/drawing/2014/main" id="{7B5772F9-47AF-7562-34EB-A2C57A87AE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" contrast="-3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221" t="49185" r="42383" b="44926"/>
          <a:stretch/>
        </p:blipFill>
        <p:spPr>
          <a:xfrm>
            <a:off x="4133733" y="5617541"/>
            <a:ext cx="3838577" cy="59536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D2FB8E9-20BC-FF10-5DF6-1DC55253BE77}"/>
              </a:ext>
            </a:extLst>
          </p:cNvPr>
          <p:cNvSpPr txBox="1"/>
          <p:nvPr/>
        </p:nvSpPr>
        <p:spPr>
          <a:xfrm>
            <a:off x="2924057" y="5647149"/>
            <a:ext cx="1209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GAPDH</a:t>
            </a:r>
            <a:endParaRPr lang="ru-RU" sz="16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9D166B-7472-CE40-5940-BD870607C144}"/>
              </a:ext>
            </a:extLst>
          </p:cNvPr>
          <p:cNvSpPr txBox="1"/>
          <p:nvPr/>
        </p:nvSpPr>
        <p:spPr>
          <a:xfrm>
            <a:off x="2419234" y="5078285"/>
            <a:ext cx="1619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/>
              <a:t>Oct4</a:t>
            </a:r>
            <a:endParaRPr lang="ru-RU" sz="1600" dirty="0"/>
          </a:p>
        </p:txBody>
      </p:sp>
      <p:pic>
        <p:nvPicPr>
          <p:cNvPr id="17" name="Рисунок 16" descr="Изображение выглядит как текст, мешок, канцтовары, конверт&#10;&#10;Автоматически созданное описание">
            <a:extLst>
              <a:ext uri="{FF2B5EF4-FFF2-40B4-BE49-F238E27FC236}">
                <a16:creationId xmlns:a16="http://schemas.microsoft.com/office/drawing/2014/main" id="{48CC99AF-C9C3-CC98-2A52-2BBB5A381C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38" t="46774" r="44705" b="47988"/>
          <a:stretch/>
        </p:blipFill>
        <p:spPr>
          <a:xfrm>
            <a:off x="4133733" y="5003809"/>
            <a:ext cx="3838577" cy="523221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F9D7193D-841F-6FBB-0441-C7349FE22359}"/>
              </a:ext>
            </a:extLst>
          </p:cNvPr>
          <p:cNvSpPr txBox="1"/>
          <p:nvPr/>
        </p:nvSpPr>
        <p:spPr>
          <a:xfrm>
            <a:off x="1647746" y="7127624"/>
            <a:ext cx="88105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cs typeface="Times New Roman" panose="02020603050405020304" pitchFamily="18" charset="0"/>
              </a:rPr>
              <a:t>Figure S1</a:t>
            </a:r>
            <a:r>
              <a:rPr lang="ru-RU" sz="1600" dirty="0">
                <a:cs typeface="Times New Roman" panose="02020603050405020304" pitchFamily="18" charset="0"/>
              </a:rPr>
              <a:t>. </a:t>
            </a:r>
            <a:r>
              <a:rPr lang="en-US" sz="1600" dirty="0">
                <a:cs typeface="Times New Roman" panose="02020603050405020304" pitchFamily="18" charset="0"/>
              </a:rPr>
              <a:t>The 2A site remains covalently linked to</a:t>
            </a:r>
            <a:r>
              <a:rPr lang="ru-RU" sz="1600" dirty="0">
                <a:cs typeface="Times New Roman" panose="02020603050405020304" pitchFamily="18" charset="0"/>
              </a:rPr>
              <a:t> </a:t>
            </a:r>
            <a:r>
              <a:rPr lang="en-US" sz="1600" dirty="0">
                <a:cs typeface="Times New Roman" panose="02020603050405020304" pitchFamily="18" charset="0"/>
              </a:rPr>
              <a:t>the Oct4 C-terminus, altering its molecular weight. Western blot analysis after integration of the </a:t>
            </a:r>
            <a:r>
              <a:rPr lang="en-US" sz="1600" dirty="0">
                <a:effectLst/>
                <a:ea typeface="Calibri" panose="020F0502020204030204" pitchFamily="34" charset="0"/>
              </a:rPr>
              <a:t>2A-Puro sequence into the preserved </a:t>
            </a:r>
            <a:r>
              <a:rPr lang="en-US" sz="1600" dirty="0" err="1">
                <a:effectLst/>
                <a:ea typeface="Calibri" panose="020F0502020204030204" pitchFamily="34" charset="0"/>
              </a:rPr>
              <a:t>floxed</a:t>
            </a:r>
            <a:r>
              <a:rPr lang="en-US" sz="1600" dirty="0">
                <a:effectLst/>
                <a:ea typeface="Calibri" panose="020F0502020204030204" pitchFamily="34" charset="0"/>
              </a:rPr>
              <a:t> </a:t>
            </a:r>
            <a:r>
              <a:rPr lang="en-US" sz="1600" i="1" dirty="0">
                <a:effectLst/>
                <a:ea typeface="Calibri" panose="020F0502020204030204" pitchFamily="34" charset="0"/>
              </a:rPr>
              <a:t>Pou5f1</a:t>
            </a:r>
            <a:r>
              <a:rPr lang="en-US" sz="1600" dirty="0">
                <a:effectLst/>
                <a:ea typeface="Calibri" panose="020F0502020204030204" pitchFamily="34" charset="0"/>
              </a:rPr>
              <a:t> allele of </a:t>
            </a:r>
            <a:r>
              <a:rPr lang="en-US" sz="1600" i="1" dirty="0">
                <a:effectLst/>
                <a:ea typeface="Calibri" panose="020F0502020204030204" pitchFamily="34" charset="0"/>
              </a:rPr>
              <a:t>Pou5f1</a:t>
            </a:r>
            <a:r>
              <a:rPr lang="en-US" sz="1600" i="1" baseline="30000" dirty="0">
                <a:effectLst/>
                <a:ea typeface="Calibri" panose="020F0502020204030204" pitchFamily="34" charset="0"/>
              </a:rPr>
              <a:t>f</a:t>
            </a:r>
            <a:r>
              <a:rPr lang="en-US" sz="1600" baseline="30000" dirty="0">
                <a:effectLst/>
                <a:ea typeface="Calibri" panose="020F0502020204030204" pitchFamily="34" charset="0"/>
              </a:rPr>
              <a:t>lox/∆</a:t>
            </a:r>
            <a:r>
              <a:rPr lang="en-US" sz="1600" dirty="0">
                <a:effectLst/>
                <a:ea typeface="Calibri" panose="020F0502020204030204" pitchFamily="34" charset="0"/>
              </a:rPr>
              <a:t> ESCs. The </a:t>
            </a:r>
            <a:r>
              <a:rPr lang="en-US" sz="1600" i="1" dirty="0">
                <a:effectLst/>
                <a:ea typeface="Calibri" panose="020F0502020204030204" pitchFamily="34" charset="0"/>
              </a:rPr>
              <a:t>Pou5f1</a:t>
            </a:r>
            <a:r>
              <a:rPr lang="en-US" sz="1600" i="1" baseline="30000" dirty="0">
                <a:effectLst/>
                <a:ea typeface="Calibri" panose="020F0502020204030204" pitchFamily="34" charset="0"/>
              </a:rPr>
              <a:t>flox/</a:t>
            </a:r>
            <a:r>
              <a:rPr lang="en-US" sz="1600" i="1" baseline="30000" dirty="0" err="1">
                <a:effectLst/>
                <a:ea typeface="Calibri" panose="020F0502020204030204" pitchFamily="34" charset="0"/>
              </a:rPr>
              <a:t>flox</a:t>
            </a:r>
            <a:r>
              <a:rPr lang="en-US" sz="1600" i="1" dirty="0">
                <a:effectLst/>
                <a:ea typeface="Calibri" panose="020F0502020204030204" pitchFamily="34" charset="0"/>
              </a:rPr>
              <a:t> </a:t>
            </a:r>
            <a:r>
              <a:rPr lang="en-US" sz="1600" dirty="0">
                <a:effectLst/>
                <a:ea typeface="Calibri" panose="020F0502020204030204" pitchFamily="34" charset="0"/>
              </a:rPr>
              <a:t>and </a:t>
            </a:r>
            <a:r>
              <a:rPr lang="en-US" sz="1600" i="1" dirty="0">
                <a:effectLst/>
                <a:ea typeface="Calibri" panose="020F0502020204030204" pitchFamily="34" charset="0"/>
              </a:rPr>
              <a:t>Pou5f1</a:t>
            </a:r>
            <a:r>
              <a:rPr lang="en-US" sz="1600" i="1" baseline="30000" dirty="0">
                <a:effectLst/>
                <a:ea typeface="Calibri" panose="020F0502020204030204" pitchFamily="34" charset="0"/>
              </a:rPr>
              <a:t>flox/∆ </a:t>
            </a:r>
            <a:r>
              <a:rPr lang="en-US" sz="1600" dirty="0">
                <a:ea typeface="Calibri" panose="020F0502020204030204" pitchFamily="34" charset="0"/>
              </a:rPr>
              <a:t>ESCs were used as a source of the wild-type Oct4. The </a:t>
            </a:r>
            <a:r>
              <a:rPr lang="en-US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Pou5f1</a:t>
            </a:r>
            <a:r>
              <a:rPr lang="en-US" sz="1600" i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∆/∆</a:t>
            </a:r>
            <a:r>
              <a:rPr lang="en-US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;Rosa26</a:t>
            </a:r>
            <a:r>
              <a:rPr lang="en-US" sz="1600" i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Pou5f1/+ 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and</a:t>
            </a:r>
            <a:r>
              <a:rPr lang="en-US" sz="1600" i="1" dirty="0">
                <a:latin typeface="Times New Roman" panose="02020603050405020304" pitchFamily="18" charset="0"/>
                <a:ea typeface="Calibri" panose="020F0502020204030204" pitchFamily="34" charset="0"/>
              </a:rPr>
              <a:t> Pou5f1</a:t>
            </a:r>
            <a:r>
              <a:rPr lang="en-US" sz="1600" i="1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flox-2A-Pure/ ∆ </a:t>
            </a:r>
            <a:r>
              <a:rPr lang="en-US" sz="1600" dirty="0"/>
              <a:t>ESCs  produced same molecular weight 2A-Oct4 </a:t>
            </a:r>
            <a:r>
              <a:rPr lang="en-US" sz="1600" dirty="0">
                <a:ea typeface="Calibri" panose="020F0502020204030204" pitchFamily="34" charset="0"/>
              </a:rPr>
              <a:t>fusion protein</a:t>
            </a:r>
            <a:r>
              <a:rPr lang="en-US" sz="1600" dirty="0">
                <a:effectLst/>
                <a:ea typeface="Calibri" panose="020F0502020204030204" pitchFamily="34" charset="0"/>
              </a:rPr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504741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98C0B34-2F08-3845-9216-F69E59CC4B46}"/>
              </a:ext>
            </a:extLst>
          </p:cNvPr>
          <p:cNvSpPr txBox="1"/>
          <p:nvPr/>
        </p:nvSpPr>
        <p:spPr>
          <a:xfrm rot="16200000">
            <a:off x="2912131" y="11349649"/>
            <a:ext cx="727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8"/>
            <a:r>
              <a:rPr lang="en-US" kern="0" dirty="0">
                <a:solidFill>
                  <a:prstClr val="black"/>
                </a:solidFill>
              </a:rPr>
              <a:t>Oct6</a:t>
            </a:r>
            <a:endParaRPr lang="ru-RU" kern="0" dirty="0">
              <a:solidFill>
                <a:prstClr val="black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D388B0-1B9B-CF47-AA13-3DC1ED1FE1FA}"/>
              </a:ext>
            </a:extLst>
          </p:cNvPr>
          <p:cNvSpPr txBox="1"/>
          <p:nvPr/>
        </p:nvSpPr>
        <p:spPr>
          <a:xfrm rot="16200000">
            <a:off x="2915320" y="9332402"/>
            <a:ext cx="727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8"/>
            <a:r>
              <a:rPr lang="en-US" kern="0" dirty="0">
                <a:solidFill>
                  <a:prstClr val="black"/>
                </a:solidFill>
              </a:rPr>
              <a:t>Oct4</a:t>
            </a:r>
            <a:endParaRPr lang="ru-RU" kern="0" dirty="0">
              <a:solidFill>
                <a:prstClr val="black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8E4468-6F52-3B41-BE10-4CC113977B1F}"/>
              </a:ext>
            </a:extLst>
          </p:cNvPr>
          <p:cNvSpPr txBox="1"/>
          <p:nvPr/>
        </p:nvSpPr>
        <p:spPr>
          <a:xfrm>
            <a:off x="3802622" y="6253692"/>
            <a:ext cx="2192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28"/>
            <a:r>
              <a:rPr lang="ru-RU" sz="1600" i="1" kern="0" dirty="0">
                <a:solidFill>
                  <a:prstClr val="black"/>
                </a:solidFill>
                <a:ea typeface="Times New Roman" panose="02020603050405020304" pitchFamily="18" charset="0"/>
              </a:rPr>
              <a:t>Pou5f1</a:t>
            </a:r>
            <a:r>
              <a:rPr lang="en-US" sz="1600" i="1" kern="0" baseline="30000" dirty="0" err="1">
                <a:solidFill>
                  <a:prstClr val="black"/>
                </a:solidFill>
                <a:ea typeface="Times New Roman" panose="02020603050405020304" pitchFamily="18" charset="0"/>
              </a:rPr>
              <a:t>flox</a:t>
            </a:r>
            <a:r>
              <a:rPr lang="ru-RU" sz="1600" i="1" kern="0" baseline="30000" dirty="0">
                <a:solidFill>
                  <a:prstClr val="black"/>
                </a:solidFill>
                <a:ea typeface="Times New Roman" panose="02020603050405020304" pitchFamily="18" charset="0"/>
              </a:rPr>
              <a:t>/∆</a:t>
            </a:r>
            <a:endParaRPr lang="ru-RU" sz="1600" kern="0" dirty="0">
              <a:solidFill>
                <a:prstClr val="black"/>
              </a:solidFill>
            </a:endParaRPr>
          </a:p>
        </p:txBody>
      </p:sp>
      <p:pic>
        <p:nvPicPr>
          <p:cNvPr id="7" name="Рисунок 22">
            <a:extLst>
              <a:ext uri="{FF2B5EF4-FFF2-40B4-BE49-F238E27FC236}">
                <a16:creationId xmlns:a16="http://schemas.microsoft.com/office/drawing/2014/main" id="{6C1D41B0-B5AF-1642-AB3F-A07705787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478" y="8662788"/>
            <a:ext cx="2661924" cy="1996444"/>
          </a:xfrm>
          <a:prstGeom prst="rect">
            <a:avLst/>
          </a:prstGeom>
        </p:spPr>
      </p:pic>
      <p:pic>
        <p:nvPicPr>
          <p:cNvPr id="8" name="Рисунок 23" descr="Изображение выглядит как темный,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A1AB5188-B7EE-4B44-AFB1-3A126DC928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779" y="10707632"/>
            <a:ext cx="2657325" cy="1992994"/>
          </a:xfrm>
          <a:prstGeom prst="rect">
            <a:avLst/>
          </a:prstGeom>
        </p:spPr>
      </p:pic>
      <p:pic>
        <p:nvPicPr>
          <p:cNvPr id="9" name="Рисунок 24">
            <a:extLst>
              <a:ext uri="{FF2B5EF4-FFF2-40B4-BE49-F238E27FC236}">
                <a16:creationId xmlns:a16="http://schemas.microsoft.com/office/drawing/2014/main" id="{64B5B66C-8118-6345-B3F6-A232D78D5F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35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948" y="8662789"/>
            <a:ext cx="2661920" cy="1996442"/>
          </a:xfrm>
          <a:prstGeom prst="rect">
            <a:avLst/>
          </a:prstGeom>
        </p:spPr>
      </p:pic>
      <p:pic>
        <p:nvPicPr>
          <p:cNvPr id="10" name="Рисунок 25" descr="Изображение выглядит как темный,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181B2CDE-01A4-4040-B7DC-D72B9AB6B1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544" y="10707632"/>
            <a:ext cx="2657325" cy="19929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5DF2E8E-05EA-974E-A485-EA0BD3E7E032}"/>
              </a:ext>
            </a:extLst>
          </p:cNvPr>
          <p:cNvSpPr txBox="1"/>
          <p:nvPr/>
        </p:nvSpPr>
        <p:spPr>
          <a:xfrm rot="16200000">
            <a:off x="2892830" y="7325799"/>
            <a:ext cx="72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8"/>
            <a:r>
              <a:rPr lang="en-US" kern="0" dirty="0">
                <a:solidFill>
                  <a:prstClr val="black"/>
                </a:solidFill>
              </a:rPr>
              <a:t>DAPI</a:t>
            </a:r>
            <a:endParaRPr lang="ru-RU" kern="0" dirty="0">
              <a:solidFill>
                <a:prstClr val="black"/>
              </a:solidFill>
            </a:endParaRPr>
          </a:p>
        </p:txBody>
      </p:sp>
      <p:pic>
        <p:nvPicPr>
          <p:cNvPr id="12" name="Рисунок 27" descr="Изображение выглядит как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6C449D14-6F67-904D-B9E7-A2FDFF5B17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478" y="6617942"/>
            <a:ext cx="2661924" cy="1996442"/>
          </a:xfrm>
          <a:prstGeom prst="rect">
            <a:avLst/>
          </a:prstGeom>
        </p:spPr>
      </p:pic>
      <p:pic>
        <p:nvPicPr>
          <p:cNvPr id="13" name="Рисунок 28" descr="Изображение выглядит как внутренний,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83907C4F-4DF5-6841-AF6F-9104CF6441E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2944" y="6617942"/>
            <a:ext cx="2661924" cy="199644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A7A656D-D697-BC42-9FE4-581177A13F0A}"/>
              </a:ext>
            </a:extLst>
          </p:cNvPr>
          <p:cNvSpPr txBox="1"/>
          <p:nvPr/>
        </p:nvSpPr>
        <p:spPr>
          <a:xfrm>
            <a:off x="6420582" y="6253693"/>
            <a:ext cx="2192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>
                <a:ea typeface="Times New Roman" panose="02020603050405020304" pitchFamily="18" charset="0"/>
              </a:rPr>
              <a:t>Pou5f1</a:t>
            </a:r>
            <a:r>
              <a:rPr lang="ru-RU" sz="1600" i="1" baseline="30000" dirty="0">
                <a:ea typeface="Times New Roman" panose="02020603050405020304" pitchFamily="18" charset="0"/>
              </a:rPr>
              <a:t>∆/∆</a:t>
            </a:r>
            <a:r>
              <a:rPr lang="ru-RU" sz="1600" i="1" dirty="0">
                <a:ea typeface="Times New Roman" panose="02020603050405020304" pitchFamily="18" charset="0"/>
              </a:rPr>
              <a:t>;Rosa26</a:t>
            </a:r>
            <a:r>
              <a:rPr lang="ru-RU" sz="1600" i="1" baseline="30000" dirty="0">
                <a:ea typeface="Times New Roman" panose="02020603050405020304" pitchFamily="18" charset="0"/>
              </a:rPr>
              <a:t>Pou5f1/+</a:t>
            </a:r>
            <a:endParaRPr lang="ru-RU" sz="1600" dirty="0"/>
          </a:p>
        </p:txBody>
      </p:sp>
      <p:cxnSp>
        <p:nvCxnSpPr>
          <p:cNvPr id="15" name="Прямая соединительная линия 32">
            <a:extLst>
              <a:ext uri="{FF2B5EF4-FFF2-40B4-BE49-F238E27FC236}">
                <a16:creationId xmlns:a16="http://schemas.microsoft.com/office/drawing/2014/main" id="{F4222DDC-2EDB-2141-882F-152B4333A022}"/>
              </a:ext>
            </a:extLst>
          </p:cNvPr>
          <p:cNvCxnSpPr>
            <a:cxnSpLocks/>
          </p:cNvCxnSpPr>
          <p:nvPr/>
        </p:nvCxnSpPr>
        <p:spPr>
          <a:xfrm>
            <a:off x="7809767" y="12505624"/>
            <a:ext cx="92948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36">
            <a:extLst>
              <a:ext uri="{FF2B5EF4-FFF2-40B4-BE49-F238E27FC236}">
                <a16:creationId xmlns:a16="http://schemas.microsoft.com/office/drawing/2014/main" id="{0777701E-229D-A84E-AE15-91E0F3313606}"/>
              </a:ext>
            </a:extLst>
          </p:cNvPr>
          <p:cNvCxnSpPr>
            <a:cxnSpLocks/>
          </p:cNvCxnSpPr>
          <p:nvPr/>
        </p:nvCxnSpPr>
        <p:spPr>
          <a:xfrm>
            <a:off x="5090776" y="12505624"/>
            <a:ext cx="92948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7DEDBEC6-E418-5547-B2AB-64E8DD8EBD2B}"/>
              </a:ext>
            </a:extLst>
          </p:cNvPr>
          <p:cNvSpPr txBox="1"/>
          <p:nvPr/>
        </p:nvSpPr>
        <p:spPr>
          <a:xfrm>
            <a:off x="5270816" y="12468098"/>
            <a:ext cx="558166" cy="246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1" dirty="0">
                <a:solidFill>
                  <a:schemeClr val="bg1"/>
                </a:solidFill>
              </a:rPr>
              <a:t>400uM</a:t>
            </a:r>
            <a:endParaRPr lang="ru-RU" sz="1001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84E272A-A53B-7140-8143-0811ABE1B7C7}"/>
              </a:ext>
            </a:extLst>
          </p:cNvPr>
          <p:cNvSpPr txBox="1"/>
          <p:nvPr/>
        </p:nvSpPr>
        <p:spPr>
          <a:xfrm>
            <a:off x="7995421" y="12484327"/>
            <a:ext cx="558166" cy="2463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1" dirty="0">
                <a:solidFill>
                  <a:schemeClr val="bg1"/>
                </a:solidFill>
              </a:rPr>
              <a:t>400uM</a:t>
            </a:r>
            <a:endParaRPr lang="ru-RU" sz="1001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096A08E-983F-E149-A73F-488B30C5DD93}"/>
              </a:ext>
            </a:extLst>
          </p:cNvPr>
          <p:cNvSpPr txBox="1"/>
          <p:nvPr/>
        </p:nvSpPr>
        <p:spPr>
          <a:xfrm>
            <a:off x="366436" y="13007907"/>
            <a:ext cx="11543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Figure S</a:t>
            </a:r>
            <a:r>
              <a:rPr lang="ru-RU" sz="1600" dirty="0"/>
              <a:t>2.</a:t>
            </a:r>
            <a:r>
              <a:rPr lang="en-US" sz="1600" dirty="0"/>
              <a:t> Similar expression pattern of the pluripotency markers between cell lines cultured for 11 days under 2i/</a:t>
            </a:r>
            <a:r>
              <a:rPr lang="en-US" sz="1600" dirty="0" err="1"/>
              <a:t>L</a:t>
            </a:r>
            <a:r>
              <a:rPr lang="en-US" sz="1600" dirty="0"/>
              <a:t> conditions. (a) Immunocytochemistry showing that expression of the naïve markers Nanog and Klf4, together with expression of Oct4, are not perturbed in </a:t>
            </a:r>
            <a:r>
              <a:rPr lang="en-US" sz="1600" i="1" dirty="0">
                <a:effectLst/>
                <a:ea typeface="Calibri" panose="020F0502020204030204" pitchFamily="34" charset="0"/>
              </a:rPr>
              <a:t>Pou5f1</a:t>
            </a:r>
            <a:r>
              <a:rPr lang="en-US" sz="1600" i="1" baseline="30000" dirty="0">
                <a:effectLst/>
                <a:ea typeface="Calibri" panose="020F0502020204030204" pitchFamily="34" charset="0"/>
              </a:rPr>
              <a:t>∆/∆</a:t>
            </a:r>
            <a:r>
              <a:rPr lang="en-US" sz="1600" i="1" dirty="0">
                <a:effectLst/>
                <a:ea typeface="Calibri" panose="020F0502020204030204" pitchFamily="34" charset="0"/>
              </a:rPr>
              <a:t>;Rosa26</a:t>
            </a:r>
            <a:r>
              <a:rPr lang="en-US" sz="1600" i="1" baseline="30000" dirty="0">
                <a:effectLst/>
                <a:ea typeface="Calibri" panose="020F0502020204030204" pitchFamily="34" charset="0"/>
              </a:rPr>
              <a:t>Pou5f1/+ </a:t>
            </a:r>
            <a:r>
              <a:rPr lang="ru-RU" sz="1600" i="1" baseline="30000" dirty="0">
                <a:effectLst/>
                <a:ea typeface="Calibri" panose="020F0502020204030204" pitchFamily="34" charset="0"/>
              </a:rPr>
              <a:t> </a:t>
            </a:r>
            <a:r>
              <a:rPr lang="en-US" sz="1600" dirty="0"/>
              <a:t>cells. (b) Immunocytochemistry detects no expression of Oct6 – a marker </a:t>
            </a:r>
            <a:r>
              <a:rPr lang="en-US" sz="1600" kern="0" dirty="0">
                <a:solidFill>
                  <a:prstClr val="black"/>
                </a:solidFill>
                <a:ea typeface="Times New Roman" panose="02020603050405020304" pitchFamily="18" charset="0"/>
              </a:rPr>
              <a:t>of the primed pluripotency state – in b</a:t>
            </a:r>
            <a:r>
              <a:rPr lang="en-US" sz="1600" dirty="0">
                <a:ea typeface="Calibri" panose="020F0502020204030204" pitchFamily="34" charset="0"/>
              </a:rPr>
              <a:t>oth </a:t>
            </a:r>
            <a:r>
              <a:rPr lang="en-US" sz="1600" i="1" dirty="0">
                <a:effectLst/>
                <a:ea typeface="Calibri" panose="020F0502020204030204" pitchFamily="34" charset="0"/>
              </a:rPr>
              <a:t>Pou5f1</a:t>
            </a:r>
            <a:r>
              <a:rPr lang="en-US" sz="1600" i="1" baseline="30000" dirty="0">
                <a:effectLst/>
                <a:ea typeface="Calibri" panose="020F0502020204030204" pitchFamily="34" charset="0"/>
              </a:rPr>
              <a:t>∆/∆</a:t>
            </a:r>
            <a:r>
              <a:rPr lang="en-US" sz="1600" i="1" dirty="0">
                <a:effectLst/>
                <a:ea typeface="Calibri" panose="020F0502020204030204" pitchFamily="34" charset="0"/>
              </a:rPr>
              <a:t>;Rosa26</a:t>
            </a:r>
            <a:r>
              <a:rPr lang="en-US" sz="1600" i="1" baseline="30000" dirty="0">
                <a:effectLst/>
                <a:ea typeface="Calibri" panose="020F0502020204030204" pitchFamily="34" charset="0"/>
              </a:rPr>
              <a:t>Pou5f1/+</a:t>
            </a:r>
            <a:r>
              <a:rPr lang="en-US" sz="1600" dirty="0">
                <a:ea typeface="Calibri" panose="020F0502020204030204" pitchFamily="34" charset="0"/>
              </a:rPr>
              <a:t> and c</a:t>
            </a:r>
            <a:r>
              <a:rPr lang="en-US" sz="1600" dirty="0"/>
              <a:t>ontrol </a:t>
            </a:r>
            <a:r>
              <a:rPr lang="ru-RU" sz="1600" i="1" kern="0" dirty="0">
                <a:solidFill>
                  <a:prstClr val="black"/>
                </a:solidFill>
                <a:ea typeface="Times New Roman" panose="02020603050405020304" pitchFamily="18" charset="0"/>
              </a:rPr>
              <a:t>Pou5f1</a:t>
            </a:r>
            <a:r>
              <a:rPr lang="en-US" sz="1600" i="1" kern="0" baseline="30000" dirty="0" err="1">
                <a:solidFill>
                  <a:prstClr val="black"/>
                </a:solidFill>
                <a:ea typeface="Times New Roman" panose="02020603050405020304" pitchFamily="18" charset="0"/>
              </a:rPr>
              <a:t>flox</a:t>
            </a:r>
            <a:r>
              <a:rPr lang="ru-RU" sz="1600" i="1" kern="0" baseline="30000" dirty="0">
                <a:solidFill>
                  <a:prstClr val="black"/>
                </a:solidFill>
                <a:ea typeface="Times New Roman" panose="02020603050405020304" pitchFamily="18" charset="0"/>
              </a:rPr>
              <a:t>/∆</a:t>
            </a:r>
            <a:r>
              <a:rPr lang="en-US" sz="1600" i="1" kern="0" baseline="30000" dirty="0">
                <a:solidFill>
                  <a:prstClr val="black"/>
                </a:solidFill>
                <a:ea typeface="Times New Roman" panose="02020603050405020304" pitchFamily="18" charset="0"/>
              </a:rPr>
              <a:t> </a:t>
            </a:r>
            <a:r>
              <a:rPr lang="en-US" sz="1600" kern="0" dirty="0">
                <a:solidFill>
                  <a:prstClr val="black"/>
                </a:solidFill>
                <a:ea typeface="Times New Roman" panose="02020603050405020304" pitchFamily="18" charset="0"/>
              </a:rPr>
              <a:t>cell lines.</a:t>
            </a:r>
            <a:endParaRPr lang="en-US" sz="1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FA714C-0AD3-9B3C-4091-43331CD67499}"/>
              </a:ext>
            </a:extLst>
          </p:cNvPr>
          <p:cNvSpPr txBox="1"/>
          <p:nvPr/>
        </p:nvSpPr>
        <p:spPr>
          <a:xfrm rot="16200000">
            <a:off x="-189385" y="1788245"/>
            <a:ext cx="223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>
                <a:ea typeface="Times New Roman" panose="02020603050405020304" pitchFamily="18" charset="0"/>
              </a:rPr>
              <a:t>Pou5f1</a:t>
            </a:r>
            <a:r>
              <a:rPr lang="en-US" sz="2000" i="1" baseline="30000" dirty="0" err="1">
                <a:ea typeface="Times New Roman" panose="02020603050405020304" pitchFamily="18" charset="0"/>
              </a:rPr>
              <a:t>flox</a:t>
            </a:r>
            <a:r>
              <a:rPr lang="ru-RU" sz="2000" i="1" baseline="30000" dirty="0">
                <a:ea typeface="Times New Roman" panose="02020603050405020304" pitchFamily="18" charset="0"/>
              </a:rPr>
              <a:t>/∆</a:t>
            </a:r>
            <a:endParaRPr lang="ru-RU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99F378-9F82-F41D-F0A9-04E612FDBFE1}"/>
              </a:ext>
            </a:extLst>
          </p:cNvPr>
          <p:cNvSpPr txBox="1"/>
          <p:nvPr/>
        </p:nvSpPr>
        <p:spPr>
          <a:xfrm rot="16200000">
            <a:off x="-700769" y="4170873"/>
            <a:ext cx="3289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>
                <a:ea typeface="Times New Roman" panose="02020603050405020304" pitchFamily="18" charset="0"/>
              </a:rPr>
              <a:t>Pou5f1</a:t>
            </a:r>
            <a:r>
              <a:rPr lang="ru-RU" sz="2000" i="1" baseline="30000" dirty="0">
                <a:ea typeface="Times New Roman" panose="02020603050405020304" pitchFamily="18" charset="0"/>
              </a:rPr>
              <a:t>∆/∆</a:t>
            </a:r>
            <a:r>
              <a:rPr lang="ru-RU" sz="2000" i="1" dirty="0">
                <a:ea typeface="Times New Roman" panose="02020603050405020304" pitchFamily="18" charset="0"/>
              </a:rPr>
              <a:t>;Rosa26</a:t>
            </a:r>
            <a:r>
              <a:rPr lang="ru-RU" sz="2000" i="1" baseline="30000" dirty="0">
                <a:ea typeface="Times New Roman" panose="02020603050405020304" pitchFamily="18" charset="0"/>
              </a:rPr>
              <a:t>Pou5f1/+</a:t>
            </a:r>
            <a:endParaRPr lang="ru-RU" sz="2000" i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B3B077B-BD0C-AA4B-827E-92B0BC709530}"/>
              </a:ext>
            </a:extLst>
          </p:cNvPr>
          <p:cNvSpPr txBox="1"/>
          <p:nvPr/>
        </p:nvSpPr>
        <p:spPr>
          <a:xfrm>
            <a:off x="5906304" y="3105589"/>
            <a:ext cx="9450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Nanog</a:t>
            </a:r>
            <a:endParaRPr lang="ru-RU" sz="20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904243F-3902-7C04-A721-125F9A248017}"/>
              </a:ext>
            </a:extLst>
          </p:cNvPr>
          <p:cNvSpPr txBox="1"/>
          <p:nvPr/>
        </p:nvSpPr>
        <p:spPr>
          <a:xfrm>
            <a:off x="2381115" y="3065804"/>
            <a:ext cx="730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Oct4</a:t>
            </a:r>
            <a:endParaRPr lang="ru-RU" sz="2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743A5B-0089-44D7-DBDC-0ABC5F8DEDC4}"/>
              </a:ext>
            </a:extLst>
          </p:cNvPr>
          <p:cNvSpPr txBox="1"/>
          <p:nvPr/>
        </p:nvSpPr>
        <p:spPr>
          <a:xfrm>
            <a:off x="9235677" y="3105588"/>
            <a:ext cx="867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Klf4</a:t>
            </a:r>
            <a:endParaRPr lang="ru-RU" sz="2000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E3548CB-847B-E084-B348-08A307DE569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5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186" y="3143165"/>
            <a:ext cx="3274036" cy="245552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9BDC337A-B18B-854D-B8EB-77B88179EE7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5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927" y="3143165"/>
            <a:ext cx="3274034" cy="2455526"/>
          </a:xfrm>
          <a:prstGeom prst="rect">
            <a:avLst/>
          </a:prstGeom>
        </p:spPr>
      </p:pic>
      <p:pic>
        <p:nvPicPr>
          <p:cNvPr id="25" name="Рисунок 24" descr="Изображение выглядит как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78F9B697-49BE-8B6C-F96E-DA659E44071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1666" y="3143165"/>
            <a:ext cx="3274034" cy="2455526"/>
          </a:xfrm>
          <a:prstGeom prst="rect">
            <a:avLst/>
          </a:prstGeom>
        </p:spPr>
      </p:pic>
      <p:pic>
        <p:nvPicPr>
          <p:cNvPr id="26" name="Рисунок 25" descr="Изображение выглядит как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A8BCC2C1-7A5D-6DC7-373A-1AE19B20BE9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5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210" y="616060"/>
            <a:ext cx="3265012" cy="2448761"/>
          </a:xfrm>
          <a:prstGeom prst="rect">
            <a:avLst/>
          </a:prstGeom>
        </p:spPr>
      </p:pic>
      <p:pic>
        <p:nvPicPr>
          <p:cNvPr id="27" name="Рисунок 26" descr="Изображение выглядит как устройство, счетчик&#10;&#10;Автоматически созданное описание">
            <a:extLst>
              <a:ext uri="{FF2B5EF4-FFF2-40B4-BE49-F238E27FC236}">
                <a16:creationId xmlns:a16="http://schemas.microsoft.com/office/drawing/2014/main" id="{DE076F62-36E8-859E-8BC1-39C51F64235A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5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926" y="611406"/>
            <a:ext cx="3265011" cy="2448760"/>
          </a:xfrm>
          <a:prstGeom prst="rect">
            <a:avLst/>
          </a:prstGeom>
        </p:spPr>
      </p:pic>
      <p:pic>
        <p:nvPicPr>
          <p:cNvPr id="28" name="Рисунок 27" descr="Изображение выглядит как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2572C737-3DAD-2385-A036-B1803B02A89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2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641" y="611405"/>
            <a:ext cx="3274034" cy="2455527"/>
          </a:xfrm>
          <a:prstGeom prst="rect">
            <a:avLst/>
          </a:prstGeom>
        </p:spPr>
      </p:pic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5EDB1D80-42E0-72D8-5296-CB04ABA40C6F}"/>
              </a:ext>
            </a:extLst>
          </p:cNvPr>
          <p:cNvCxnSpPr>
            <a:cxnSpLocks/>
          </p:cNvCxnSpPr>
          <p:nvPr/>
        </p:nvCxnSpPr>
        <p:spPr>
          <a:xfrm>
            <a:off x="3118550" y="5288403"/>
            <a:ext cx="11542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AB11533D-3BC9-F48A-57E7-425D2B5EB6E5}"/>
              </a:ext>
            </a:extLst>
          </p:cNvPr>
          <p:cNvGrpSpPr/>
          <p:nvPr/>
        </p:nvGrpSpPr>
        <p:grpSpPr>
          <a:xfrm>
            <a:off x="9846440" y="5288403"/>
            <a:ext cx="1239090" cy="181866"/>
            <a:chOff x="10457953" y="6073297"/>
            <a:chExt cx="721880" cy="230832"/>
          </a:xfrm>
        </p:grpSpPr>
        <p:cxnSp>
          <p:nvCxnSpPr>
            <p:cNvPr id="31" name="Прямая соединительная линия 30">
              <a:extLst>
                <a:ext uri="{FF2B5EF4-FFF2-40B4-BE49-F238E27FC236}">
                  <a16:creationId xmlns:a16="http://schemas.microsoft.com/office/drawing/2014/main" id="{A757DF48-B907-063B-065D-8CADAAADD6DF}"/>
                </a:ext>
              </a:extLst>
            </p:cNvPr>
            <p:cNvCxnSpPr>
              <a:cxnSpLocks/>
            </p:cNvCxnSpPr>
            <p:nvPr/>
          </p:nvCxnSpPr>
          <p:spPr>
            <a:xfrm>
              <a:off x="10482661" y="6107878"/>
              <a:ext cx="67246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1B56CB30-8C3D-63F7-9C01-698673DFDD4C}"/>
                </a:ext>
              </a:extLst>
            </p:cNvPr>
            <p:cNvSpPr txBox="1"/>
            <p:nvPr/>
          </p:nvSpPr>
          <p:spPr>
            <a:xfrm>
              <a:off x="10457953" y="6073297"/>
              <a:ext cx="72188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bg1"/>
                  </a:solidFill>
                </a:rPr>
                <a:t>400um</a:t>
              </a:r>
              <a:endParaRPr lang="ru-RU" sz="8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5FDEB73F-A0FC-F96A-3C3E-256023AECD09}"/>
              </a:ext>
            </a:extLst>
          </p:cNvPr>
          <p:cNvCxnSpPr>
            <a:cxnSpLocks/>
          </p:cNvCxnSpPr>
          <p:nvPr/>
        </p:nvCxnSpPr>
        <p:spPr>
          <a:xfrm>
            <a:off x="6439776" y="5288403"/>
            <a:ext cx="11542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8FA45E85-88BF-3BD2-4133-DD17F1BA5A59}"/>
              </a:ext>
            </a:extLst>
          </p:cNvPr>
          <p:cNvSpPr txBox="1"/>
          <p:nvPr/>
        </p:nvSpPr>
        <p:spPr>
          <a:xfrm>
            <a:off x="891794" y="0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</a:p>
        </p:txBody>
      </p: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55E15475-87BB-10A2-A728-10A0F887916A}"/>
              </a:ext>
            </a:extLst>
          </p:cNvPr>
          <p:cNvCxnSpPr>
            <a:cxnSpLocks/>
          </p:cNvCxnSpPr>
          <p:nvPr/>
        </p:nvCxnSpPr>
        <p:spPr>
          <a:xfrm>
            <a:off x="3118550" y="2804606"/>
            <a:ext cx="11542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1AED80F3-0C2E-FA82-4331-01CDD6690FD0}"/>
              </a:ext>
            </a:extLst>
          </p:cNvPr>
          <p:cNvCxnSpPr>
            <a:cxnSpLocks/>
          </p:cNvCxnSpPr>
          <p:nvPr/>
        </p:nvCxnSpPr>
        <p:spPr>
          <a:xfrm>
            <a:off x="6485467" y="2787509"/>
            <a:ext cx="11542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0A6A8D1B-50F1-53FA-C91A-61CDD885F8FD}"/>
              </a:ext>
            </a:extLst>
          </p:cNvPr>
          <p:cNvCxnSpPr>
            <a:cxnSpLocks/>
          </p:cNvCxnSpPr>
          <p:nvPr/>
        </p:nvCxnSpPr>
        <p:spPr>
          <a:xfrm>
            <a:off x="9846440" y="2770412"/>
            <a:ext cx="11542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6F14AA45-C3CA-6412-0203-560D84EE9C65}"/>
              </a:ext>
            </a:extLst>
          </p:cNvPr>
          <p:cNvSpPr txBox="1"/>
          <p:nvPr/>
        </p:nvSpPr>
        <p:spPr>
          <a:xfrm>
            <a:off x="9830403" y="2790445"/>
            <a:ext cx="1239090" cy="181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400um</a:t>
            </a:r>
            <a:endParaRPr lang="ru-RU" sz="800" dirty="0">
              <a:solidFill>
                <a:schemeClr val="bg1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4B419C3-92D5-BDD0-11AE-AB5430944A12}"/>
              </a:ext>
            </a:extLst>
          </p:cNvPr>
          <p:cNvSpPr txBox="1"/>
          <p:nvPr/>
        </p:nvSpPr>
        <p:spPr>
          <a:xfrm>
            <a:off x="5461580" y="113989"/>
            <a:ext cx="1918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2i/L </a:t>
            </a:r>
            <a:r>
              <a:rPr lang="ru-RU" b="1"/>
              <a:t>11</a:t>
            </a:r>
            <a:r>
              <a:rPr lang="en-US" b="1"/>
              <a:t>d </a:t>
            </a:r>
            <a:endParaRPr lang="ru-RU" b="1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D2B8972-AF26-2413-AF19-B55A317AB01B}"/>
              </a:ext>
            </a:extLst>
          </p:cNvPr>
          <p:cNvSpPr txBox="1"/>
          <p:nvPr/>
        </p:nvSpPr>
        <p:spPr>
          <a:xfrm>
            <a:off x="1852211" y="655686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710279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31FF351-3D1E-2144-A392-7942451420A5}"/>
              </a:ext>
            </a:extLst>
          </p:cNvPr>
          <p:cNvSpPr txBox="1"/>
          <p:nvPr/>
        </p:nvSpPr>
        <p:spPr>
          <a:xfrm>
            <a:off x="5138466" y="3205049"/>
            <a:ext cx="21928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>
                <a:ea typeface="Times New Roman" panose="02020603050405020304" pitchFamily="18" charset="0"/>
              </a:rPr>
              <a:t>Pou5f1</a:t>
            </a:r>
            <a:r>
              <a:rPr lang="en-US" sz="1600" i="1" baseline="30000" dirty="0" err="1">
                <a:ea typeface="Times New Roman" panose="02020603050405020304" pitchFamily="18" charset="0"/>
              </a:rPr>
              <a:t>flox</a:t>
            </a:r>
            <a:r>
              <a:rPr lang="ru-RU" sz="1600" i="1" baseline="30000" dirty="0">
                <a:ea typeface="Times New Roman" panose="02020603050405020304" pitchFamily="18" charset="0"/>
              </a:rPr>
              <a:t>/∆</a:t>
            </a:r>
            <a:endParaRPr lang="ru-RU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EC2AFE-BD8E-2A43-B5AE-9ACD5A1431CB}"/>
              </a:ext>
            </a:extLst>
          </p:cNvPr>
          <p:cNvSpPr txBox="1"/>
          <p:nvPr/>
        </p:nvSpPr>
        <p:spPr>
          <a:xfrm>
            <a:off x="7851293" y="3194768"/>
            <a:ext cx="21928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>
                <a:ea typeface="Times New Roman" panose="02020603050405020304" pitchFamily="18" charset="0"/>
              </a:rPr>
              <a:t>Pou5f1</a:t>
            </a:r>
            <a:r>
              <a:rPr lang="ru-RU" sz="1600" i="1" baseline="30000" dirty="0">
                <a:ea typeface="Times New Roman" panose="02020603050405020304" pitchFamily="18" charset="0"/>
              </a:rPr>
              <a:t>∆/∆</a:t>
            </a:r>
            <a:r>
              <a:rPr lang="ru-RU" sz="1600" i="1" dirty="0">
                <a:ea typeface="Times New Roman" panose="02020603050405020304" pitchFamily="18" charset="0"/>
              </a:rPr>
              <a:t>;Rosa26</a:t>
            </a:r>
            <a:r>
              <a:rPr lang="ru-RU" sz="1600" i="1" baseline="30000" dirty="0">
                <a:ea typeface="Times New Roman" panose="02020603050405020304" pitchFamily="18" charset="0"/>
              </a:rPr>
              <a:t>Pou5f1/+</a:t>
            </a:r>
            <a:endParaRPr lang="ru-RU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694697-7CD3-9441-813A-AC3F4F54BE15}"/>
              </a:ext>
            </a:extLst>
          </p:cNvPr>
          <p:cNvSpPr txBox="1"/>
          <p:nvPr/>
        </p:nvSpPr>
        <p:spPr>
          <a:xfrm>
            <a:off x="2818988" y="3205049"/>
            <a:ext cx="2181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>
                <a:ea typeface="Times New Roman" panose="02020603050405020304" pitchFamily="18" charset="0"/>
              </a:rPr>
              <a:t>Pou5f1</a:t>
            </a:r>
            <a:r>
              <a:rPr lang="en-US" sz="1600" i="1" baseline="30000" dirty="0" err="1">
                <a:ea typeface="Times New Roman" panose="02020603050405020304" pitchFamily="18" charset="0"/>
              </a:rPr>
              <a:t>flox</a:t>
            </a:r>
            <a:r>
              <a:rPr lang="ru-RU" sz="1600" i="1" baseline="30000" dirty="0">
                <a:ea typeface="Times New Roman" panose="02020603050405020304" pitchFamily="18" charset="0"/>
              </a:rPr>
              <a:t>/</a:t>
            </a:r>
            <a:r>
              <a:rPr lang="en-US" sz="1600" i="1" baseline="30000" dirty="0" err="1">
                <a:ea typeface="Times New Roman" panose="02020603050405020304" pitchFamily="18" charset="0"/>
              </a:rPr>
              <a:t>flox</a:t>
            </a:r>
            <a:r>
              <a:rPr lang="en-US" sz="1600" i="1" baseline="30000" dirty="0">
                <a:ea typeface="Times New Roman" panose="02020603050405020304" pitchFamily="18" charset="0"/>
              </a:rPr>
              <a:t> </a:t>
            </a:r>
            <a:endParaRPr lang="ru-RU" sz="1600" dirty="0"/>
          </a:p>
        </p:txBody>
      </p:sp>
      <p:pic>
        <p:nvPicPr>
          <p:cNvPr id="10" name="Рисунок 43" descr="Изображение выглядит как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7BB0F95F-662F-4F47-8388-B89631EB2D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5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537" y="5499783"/>
            <a:ext cx="2590354" cy="1942766"/>
          </a:xfrm>
          <a:prstGeom prst="rect">
            <a:avLst/>
          </a:prstGeom>
        </p:spPr>
      </p:pic>
      <p:pic>
        <p:nvPicPr>
          <p:cNvPr id="11" name="Рисунок 44" descr="Изображение выглядит как темный, ночь, наружный объект,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2D2D92E7-38F7-0849-AA71-4EB080AA93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537" y="7478818"/>
            <a:ext cx="2590354" cy="1942766"/>
          </a:xfrm>
          <a:prstGeom prst="rect">
            <a:avLst/>
          </a:prstGeom>
        </p:spPr>
      </p:pic>
      <p:pic>
        <p:nvPicPr>
          <p:cNvPr id="12" name="Рисунок 45" descr="Изображение выглядит как зеленый&#10;&#10;Автоматически созданное описание">
            <a:extLst>
              <a:ext uri="{FF2B5EF4-FFF2-40B4-BE49-F238E27FC236}">
                <a16:creationId xmlns:a16="http://schemas.microsoft.com/office/drawing/2014/main" id="{F1E77042-B6BC-614D-B29E-CDCAEB3D21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5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638" y="5499783"/>
            <a:ext cx="2590356" cy="1942767"/>
          </a:xfrm>
          <a:prstGeom prst="rect">
            <a:avLst/>
          </a:prstGeom>
        </p:spPr>
      </p:pic>
      <p:pic>
        <p:nvPicPr>
          <p:cNvPr id="13" name="Рисунок 46" descr="Изображение выглядит как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8EAD188A-5B9A-C642-A80E-B439C7A8A7E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3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638" y="7478818"/>
            <a:ext cx="2590354" cy="1942766"/>
          </a:xfrm>
          <a:prstGeom prst="rect">
            <a:avLst/>
          </a:prstGeom>
        </p:spPr>
      </p:pic>
      <p:pic>
        <p:nvPicPr>
          <p:cNvPr id="14" name="Рисунок 47" descr="Изображение выглядит как зеленый,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C110CDFC-A8D3-5A44-B30A-D694C6DF82E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35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738" y="5499784"/>
            <a:ext cx="2590357" cy="1942768"/>
          </a:xfrm>
          <a:prstGeom prst="rect">
            <a:avLst/>
          </a:prstGeom>
        </p:spPr>
      </p:pic>
      <p:pic>
        <p:nvPicPr>
          <p:cNvPr id="15" name="Рисунок 48" descr="Изображение выглядит как темный, ночь, ночное небо&#10;&#10;Автоматически созданное описание">
            <a:extLst>
              <a:ext uri="{FF2B5EF4-FFF2-40B4-BE49-F238E27FC236}">
                <a16:creationId xmlns:a16="http://schemas.microsoft.com/office/drawing/2014/main" id="{19669E24-8E6C-0642-880C-E8682F9C07B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30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738" y="7478818"/>
            <a:ext cx="2590358" cy="1942767"/>
          </a:xfrm>
          <a:prstGeom prst="rect">
            <a:avLst/>
          </a:prstGeom>
        </p:spPr>
      </p:pic>
      <p:pic>
        <p:nvPicPr>
          <p:cNvPr id="16" name="Рисунок 49" descr="Изображение выглядит как дно океана&#10;&#10;Автоматически созданное описание">
            <a:extLst>
              <a:ext uri="{FF2B5EF4-FFF2-40B4-BE49-F238E27FC236}">
                <a16:creationId xmlns:a16="http://schemas.microsoft.com/office/drawing/2014/main" id="{3F7ED21D-180A-C647-9988-90D9C70179D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740" y="3533322"/>
            <a:ext cx="2590356" cy="1942768"/>
          </a:xfrm>
          <a:prstGeom prst="rect">
            <a:avLst/>
          </a:prstGeom>
        </p:spPr>
      </p:pic>
      <p:pic>
        <p:nvPicPr>
          <p:cNvPr id="17" name="Рисунок 50" descr="Изображение выглядит как синий, дно океана&#10;&#10;Автоматически созданное описание">
            <a:extLst>
              <a:ext uri="{FF2B5EF4-FFF2-40B4-BE49-F238E27FC236}">
                <a16:creationId xmlns:a16="http://schemas.microsoft.com/office/drawing/2014/main" id="{77830691-AC38-024D-B6E5-986B4AA5D62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033" y="3533322"/>
            <a:ext cx="2590354" cy="1942766"/>
          </a:xfrm>
          <a:prstGeom prst="rect">
            <a:avLst/>
          </a:prstGeom>
        </p:spPr>
      </p:pic>
      <p:pic>
        <p:nvPicPr>
          <p:cNvPr id="18" name="Рисунок 51" descr="Изображение выглядит как синий, дно океана&#10;&#10;Автоматически созданное описание">
            <a:extLst>
              <a:ext uri="{FF2B5EF4-FFF2-40B4-BE49-F238E27FC236}">
                <a16:creationId xmlns:a16="http://schemas.microsoft.com/office/drawing/2014/main" id="{43DC3F32-AE5D-9D43-A0C3-516586AE323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2536" y="3533322"/>
            <a:ext cx="2590355" cy="1942766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31DE367-8DB9-A745-8035-15721F661B5B}"/>
              </a:ext>
            </a:extLst>
          </p:cNvPr>
          <p:cNvSpPr txBox="1"/>
          <p:nvPr/>
        </p:nvSpPr>
        <p:spPr>
          <a:xfrm rot="16200000">
            <a:off x="1763735" y="8296185"/>
            <a:ext cx="727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Oct6</a:t>
            </a:r>
            <a:endParaRPr lang="ru-RU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8CC422D-7446-E848-8876-9A6FAFCDCEC4}"/>
              </a:ext>
            </a:extLst>
          </p:cNvPr>
          <p:cNvSpPr txBox="1"/>
          <p:nvPr/>
        </p:nvSpPr>
        <p:spPr>
          <a:xfrm rot="16200000">
            <a:off x="1771117" y="6229807"/>
            <a:ext cx="727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Oct4</a:t>
            </a:r>
            <a:endParaRPr lang="ru-RU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8CE0612-7782-6249-8FB8-3D231062F7E4}"/>
              </a:ext>
            </a:extLst>
          </p:cNvPr>
          <p:cNvSpPr txBox="1"/>
          <p:nvPr/>
        </p:nvSpPr>
        <p:spPr>
          <a:xfrm rot="16200000">
            <a:off x="1782282" y="4321632"/>
            <a:ext cx="727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DAPI</a:t>
            </a:r>
            <a:endParaRPr lang="ru-RU" dirty="0"/>
          </a:p>
        </p:txBody>
      </p:sp>
      <p:cxnSp>
        <p:nvCxnSpPr>
          <p:cNvPr id="23" name="Прямая соединительная линия 58">
            <a:extLst>
              <a:ext uri="{FF2B5EF4-FFF2-40B4-BE49-F238E27FC236}">
                <a16:creationId xmlns:a16="http://schemas.microsoft.com/office/drawing/2014/main" id="{C42B6F08-4467-C149-A993-68F6E0E28B75}"/>
              </a:ext>
            </a:extLst>
          </p:cNvPr>
          <p:cNvCxnSpPr>
            <a:cxnSpLocks/>
          </p:cNvCxnSpPr>
          <p:nvPr/>
        </p:nvCxnSpPr>
        <p:spPr>
          <a:xfrm>
            <a:off x="6604218" y="9226827"/>
            <a:ext cx="90605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8982F6F-89E7-F641-95BB-9327CB9AD1E0}"/>
              </a:ext>
            </a:extLst>
          </p:cNvPr>
          <p:cNvSpPr txBox="1"/>
          <p:nvPr/>
        </p:nvSpPr>
        <p:spPr>
          <a:xfrm>
            <a:off x="6784258" y="9189301"/>
            <a:ext cx="558166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1" dirty="0">
                <a:solidFill>
                  <a:schemeClr val="bg1"/>
                </a:solidFill>
              </a:rPr>
              <a:t>400uM</a:t>
            </a:r>
            <a:endParaRPr lang="ru-RU" sz="1001" dirty="0">
              <a:solidFill>
                <a:schemeClr val="bg1"/>
              </a:solidFill>
            </a:endParaRPr>
          </a:p>
        </p:txBody>
      </p:sp>
      <p:cxnSp>
        <p:nvCxnSpPr>
          <p:cNvPr id="25" name="Прямая соединительная линия 61">
            <a:extLst>
              <a:ext uri="{FF2B5EF4-FFF2-40B4-BE49-F238E27FC236}">
                <a16:creationId xmlns:a16="http://schemas.microsoft.com/office/drawing/2014/main" id="{587535AE-2A09-5140-B1FF-00EBEB5D8B7A}"/>
              </a:ext>
            </a:extLst>
          </p:cNvPr>
          <p:cNvCxnSpPr>
            <a:cxnSpLocks/>
          </p:cNvCxnSpPr>
          <p:nvPr/>
        </p:nvCxnSpPr>
        <p:spPr>
          <a:xfrm>
            <a:off x="3973224" y="9228467"/>
            <a:ext cx="90605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F044470-ACD9-0242-98B5-B3B8B4699E32}"/>
              </a:ext>
            </a:extLst>
          </p:cNvPr>
          <p:cNvSpPr txBox="1"/>
          <p:nvPr/>
        </p:nvSpPr>
        <p:spPr>
          <a:xfrm>
            <a:off x="4153264" y="9190941"/>
            <a:ext cx="558166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1" dirty="0">
                <a:solidFill>
                  <a:schemeClr val="bg1"/>
                </a:solidFill>
              </a:rPr>
              <a:t>400uM</a:t>
            </a:r>
            <a:endParaRPr lang="ru-RU" sz="1001" dirty="0">
              <a:solidFill>
                <a:schemeClr val="bg1"/>
              </a:solidFill>
            </a:endParaRPr>
          </a:p>
        </p:txBody>
      </p:sp>
      <p:cxnSp>
        <p:nvCxnSpPr>
          <p:cNvPr id="27" name="Прямая соединительная линия 63">
            <a:extLst>
              <a:ext uri="{FF2B5EF4-FFF2-40B4-BE49-F238E27FC236}">
                <a16:creationId xmlns:a16="http://schemas.microsoft.com/office/drawing/2014/main" id="{A2A61E8D-1F6B-6042-8643-DB02AC0F50CC}"/>
              </a:ext>
            </a:extLst>
          </p:cNvPr>
          <p:cNvCxnSpPr>
            <a:cxnSpLocks/>
          </p:cNvCxnSpPr>
          <p:nvPr/>
        </p:nvCxnSpPr>
        <p:spPr>
          <a:xfrm>
            <a:off x="9225792" y="9212761"/>
            <a:ext cx="90605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D8BDBEE-BE90-7C4A-BBA7-82662A726B26}"/>
              </a:ext>
            </a:extLst>
          </p:cNvPr>
          <p:cNvSpPr txBox="1"/>
          <p:nvPr/>
        </p:nvSpPr>
        <p:spPr>
          <a:xfrm>
            <a:off x="9405832" y="9175235"/>
            <a:ext cx="558166" cy="246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1" dirty="0">
                <a:solidFill>
                  <a:schemeClr val="bg1"/>
                </a:solidFill>
              </a:rPr>
              <a:t>400uM</a:t>
            </a:r>
            <a:endParaRPr lang="ru-RU" sz="1001" dirty="0">
              <a:solidFill>
                <a:schemeClr val="bg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27EADD7-531F-B549-85E4-C25F61AECFF6}"/>
              </a:ext>
            </a:extLst>
          </p:cNvPr>
          <p:cNvSpPr txBox="1"/>
          <p:nvPr/>
        </p:nvSpPr>
        <p:spPr>
          <a:xfrm>
            <a:off x="2137404" y="10038426"/>
            <a:ext cx="79067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Figure S</a:t>
            </a:r>
            <a:r>
              <a:rPr lang="ru-RU" sz="1600" dirty="0"/>
              <a:t>3.</a:t>
            </a:r>
            <a:r>
              <a:rPr lang="en-US" sz="1600" dirty="0"/>
              <a:t> Culturing under </a:t>
            </a:r>
            <a:r>
              <a:rPr lang="en-US" sz="1600" dirty="0" err="1"/>
              <a:t>EpiSC</a:t>
            </a:r>
            <a:r>
              <a:rPr lang="en-US" sz="1600" dirty="0"/>
              <a:t> conditions for 2 days disrupts the expression of Oct4 and Oct6 in </a:t>
            </a:r>
            <a:r>
              <a:rPr lang="en-US" sz="1600" i="1" dirty="0"/>
              <a:t>Pou5f1</a:t>
            </a:r>
            <a:r>
              <a:rPr lang="en-US" sz="1600" i="1" baseline="30000" dirty="0"/>
              <a:t>∆/∆</a:t>
            </a:r>
            <a:r>
              <a:rPr lang="en-US" sz="1600" i="1" dirty="0"/>
              <a:t>;Rosa26</a:t>
            </a:r>
            <a:r>
              <a:rPr lang="en-US" sz="1600" i="1" baseline="30000" dirty="0"/>
              <a:t>Pou5f1/+ </a:t>
            </a:r>
            <a:r>
              <a:rPr lang="en-US" sz="1600" dirty="0"/>
              <a:t>cells. Immunocytochemistry detection of the primed state markers – Oct4 and Oct6 – after consequtive culturing under 2i/L, </a:t>
            </a:r>
            <a:r>
              <a:rPr lang="en-US" sz="1600" dirty="0" err="1"/>
              <a:t>EpiLC (2 days)</a:t>
            </a:r>
            <a:r>
              <a:rPr lang="en-US" sz="1600" dirty="0"/>
              <a:t>, and </a:t>
            </a:r>
            <a:r>
              <a:rPr lang="en-US" sz="1600" dirty="0" err="1"/>
              <a:t>EpiSC</a:t>
            </a:r>
            <a:r>
              <a:rPr lang="en-US" sz="1600" dirty="0"/>
              <a:t> conditions for 1</a:t>
            </a:r>
            <a:r>
              <a:rPr lang="ru-RU" sz="1600" dirty="0"/>
              <a:t>5</a:t>
            </a:r>
            <a:r>
              <a:rPr lang="en-US" sz="1600" dirty="0"/>
              <a:t>, 2, and 2 days, respectively. </a:t>
            </a:r>
            <a:endParaRPr lang="ru-RU" sz="16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AF3A382-A33E-044A-B45C-9FDFD135A58A}"/>
              </a:ext>
            </a:extLst>
          </p:cNvPr>
          <p:cNvSpPr txBox="1"/>
          <p:nvPr/>
        </p:nvSpPr>
        <p:spPr>
          <a:xfrm>
            <a:off x="4711430" y="2734630"/>
            <a:ext cx="3131343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altLang="ko-KR" sz="1600" b="1" dirty="0">
                <a:cs typeface="Arial" pitchFamily="34" charset="0"/>
              </a:rPr>
              <a:t>2i/L 1</a:t>
            </a:r>
            <a:r>
              <a:rPr lang="ru-RU" altLang="ko-KR" sz="1600" b="1" dirty="0">
                <a:cs typeface="Arial" pitchFamily="34" charset="0"/>
              </a:rPr>
              <a:t>5</a:t>
            </a:r>
            <a:r>
              <a:rPr lang="it-IT" altLang="ko-KR" sz="1600" b="1" dirty="0">
                <a:cs typeface="Arial" pitchFamily="34" charset="0"/>
              </a:rPr>
              <a:t>d, EpiLC 2d, EpiSC 2d</a:t>
            </a:r>
          </a:p>
        </p:txBody>
      </p:sp>
    </p:spTree>
    <p:extLst>
      <p:ext uri="{BB962C8B-B14F-4D97-AF65-F5344CB8AC3E}">
        <p14:creationId xmlns:p14="http://schemas.microsoft.com/office/powerpoint/2010/main" val="1787889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2">
            <a:extLst>
              <a:ext uri="{FF2B5EF4-FFF2-40B4-BE49-F238E27FC236}">
                <a16:creationId xmlns:a16="http://schemas.microsoft.com/office/drawing/2014/main" id="{5BF8702A-829C-714E-BF77-22F11CCD38B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8947696"/>
              </p:ext>
            </p:extLst>
          </p:nvPr>
        </p:nvGraphicFramePr>
        <p:xfrm>
          <a:off x="3863105" y="2802836"/>
          <a:ext cx="4697516" cy="304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D56EA05-E528-EF45-96E1-4DF6DCD7E587}"/>
              </a:ext>
            </a:extLst>
          </p:cNvPr>
          <p:cNvSpPr txBox="1"/>
          <p:nvPr/>
        </p:nvSpPr>
        <p:spPr>
          <a:xfrm>
            <a:off x="1981856" y="6133927"/>
            <a:ext cx="8228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Figure S</a:t>
            </a:r>
            <a:r>
              <a:rPr lang="ru-RU" sz="1600" dirty="0"/>
              <a:t>4.</a:t>
            </a:r>
            <a:r>
              <a:rPr lang="en-US" sz="1600" dirty="0"/>
              <a:t> </a:t>
            </a:r>
            <a:r>
              <a:rPr lang="en-US" sz="1600" dirty="0">
                <a:effectLst/>
                <a:ea typeface="Calibri" panose="020F0502020204030204" pitchFamily="34" charset="0"/>
              </a:rPr>
              <a:t>Insertion of CAG promoter-driven tdTomato into </a:t>
            </a:r>
            <a:r>
              <a:rPr lang="en-US" sz="1600" i="1" dirty="0">
                <a:effectLst/>
                <a:ea typeface="Calibri" panose="020F0502020204030204" pitchFamily="34" charset="0"/>
              </a:rPr>
              <a:t>Rosa26</a:t>
            </a:r>
            <a:r>
              <a:rPr lang="en-US" sz="1600" dirty="0">
                <a:effectLst/>
                <a:ea typeface="Calibri" panose="020F0502020204030204" pitchFamily="34" charset="0"/>
              </a:rPr>
              <a:t> locus did not increase transgene expression under 2i/L conditions. </a:t>
            </a:r>
            <a:r>
              <a:rPr lang="en-US" sz="1600" dirty="0">
                <a:ea typeface="Calibri" panose="020F0502020204030204" pitchFamily="34" charset="0"/>
              </a:rPr>
              <a:t>The bars represent the mean tdTomato intensity calculated by flow cytometry analysis. </a:t>
            </a:r>
            <a:r>
              <a:rPr lang="en-US" sz="1600" dirty="0">
                <a:effectLst/>
                <a:ea typeface="Calibri" panose="020F0502020204030204" pitchFamily="34" charset="0"/>
              </a:rPr>
              <a:t>Three biological replicates were used.</a:t>
            </a:r>
            <a:endParaRPr lang="ru-RU" sz="1600" dirty="0"/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884E3A55-F431-2C4E-944E-3EE2DC1EB6E7}"/>
              </a:ext>
            </a:extLst>
          </p:cNvPr>
          <p:cNvCxnSpPr>
            <a:cxnSpLocks/>
          </p:cNvCxnSpPr>
          <p:nvPr/>
        </p:nvCxnSpPr>
        <p:spPr>
          <a:xfrm>
            <a:off x="4716155" y="2931952"/>
            <a:ext cx="0" cy="21349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AAF022CB-C000-7766-4C16-F0BE8D7CAB83}"/>
              </a:ext>
            </a:extLst>
          </p:cNvPr>
          <p:cNvCxnSpPr>
            <a:cxnSpLocks/>
          </p:cNvCxnSpPr>
          <p:nvPr/>
        </p:nvCxnSpPr>
        <p:spPr>
          <a:xfrm flipH="1">
            <a:off x="4711148" y="5066950"/>
            <a:ext cx="38494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3303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программное обеспечение, Мультимедийное программное обеспечение, Значок на компьютере&#10;&#10;Автоматически созданное описание">
            <a:extLst>
              <a:ext uri="{FF2B5EF4-FFF2-40B4-BE49-F238E27FC236}">
                <a16:creationId xmlns:a16="http://schemas.microsoft.com/office/drawing/2014/main" id="{6C2EACB6-F0DA-4CF6-5533-72D5CB62BD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1" t="67963" r="41347" b="17685"/>
          <a:stretch/>
        </p:blipFill>
        <p:spPr>
          <a:xfrm>
            <a:off x="2505075" y="2981960"/>
            <a:ext cx="7089775" cy="7789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B0BE8F8-7ACE-5169-BA1A-3FD28B8A6D63}"/>
              </a:ext>
            </a:extLst>
          </p:cNvPr>
          <p:cNvSpPr txBox="1"/>
          <p:nvPr/>
        </p:nvSpPr>
        <p:spPr>
          <a:xfrm>
            <a:off x="5524500" y="2541865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C1ACAE-A4EE-5AAC-795B-714B542A720F}"/>
              </a:ext>
            </a:extLst>
          </p:cNvPr>
          <p:cNvSpPr txBox="1"/>
          <p:nvPr/>
        </p:nvSpPr>
        <p:spPr>
          <a:xfrm>
            <a:off x="4533900" y="2541864"/>
            <a:ext cx="6046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-1000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679936-5B81-A406-5373-3E1E0DE8716B}"/>
              </a:ext>
            </a:extLst>
          </p:cNvPr>
          <p:cNvSpPr txBox="1"/>
          <p:nvPr/>
        </p:nvSpPr>
        <p:spPr>
          <a:xfrm>
            <a:off x="3736273" y="2541864"/>
            <a:ext cx="6046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-2000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88527E2-9F41-23BC-B70A-4BA4064330A7}"/>
              </a:ext>
            </a:extLst>
          </p:cNvPr>
          <p:cNvSpPr txBox="1"/>
          <p:nvPr/>
        </p:nvSpPr>
        <p:spPr>
          <a:xfrm>
            <a:off x="2129723" y="2541864"/>
            <a:ext cx="6046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-5300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66A657D-9F69-DB63-2F59-601456C9071C}"/>
              </a:ext>
            </a:extLst>
          </p:cNvPr>
          <p:cNvSpPr/>
          <p:nvPr/>
        </p:nvSpPr>
        <p:spPr>
          <a:xfrm>
            <a:off x="400050" y="2981960"/>
            <a:ext cx="1981200" cy="13968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HA</a:t>
            </a:r>
            <a:endParaRPr lang="ru-RU" sz="1600" dirty="0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49E1E6F3-5F14-CF0A-4637-C5AB6F244103}"/>
              </a:ext>
            </a:extLst>
          </p:cNvPr>
          <p:cNvCxnSpPr>
            <a:cxnSpLocks/>
            <a:stCxn id="10" idx="2"/>
          </p:cNvCxnSpPr>
          <p:nvPr/>
        </p:nvCxnSpPr>
        <p:spPr>
          <a:xfrm>
            <a:off x="2432050" y="2849641"/>
            <a:ext cx="0" cy="97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DD102E97-8F1F-57DB-3099-EDBF392B98E8}"/>
              </a:ext>
            </a:extLst>
          </p:cNvPr>
          <p:cNvCxnSpPr>
            <a:cxnSpLocks/>
          </p:cNvCxnSpPr>
          <p:nvPr/>
        </p:nvCxnSpPr>
        <p:spPr>
          <a:xfrm>
            <a:off x="4064000" y="2849641"/>
            <a:ext cx="0" cy="97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F9101039-14A4-E408-6DD7-543A4864C320}"/>
              </a:ext>
            </a:extLst>
          </p:cNvPr>
          <p:cNvCxnSpPr/>
          <p:nvPr/>
        </p:nvCxnSpPr>
        <p:spPr>
          <a:xfrm>
            <a:off x="400050" y="2814716"/>
            <a:ext cx="11791950" cy="0"/>
          </a:xfrm>
          <a:prstGeom prst="line">
            <a:avLst/>
          </a:prstGeom>
          <a:ln w="285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4D87C352-52DA-9AE7-5221-F9FCC1EC5773}"/>
              </a:ext>
            </a:extLst>
          </p:cNvPr>
          <p:cNvCxnSpPr>
            <a:cxnSpLocks/>
          </p:cNvCxnSpPr>
          <p:nvPr/>
        </p:nvCxnSpPr>
        <p:spPr>
          <a:xfrm>
            <a:off x="4838700" y="2849641"/>
            <a:ext cx="0" cy="97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47C16B5A-2B21-619F-79BF-CF118A1476A4}"/>
              </a:ext>
            </a:extLst>
          </p:cNvPr>
          <p:cNvCxnSpPr>
            <a:cxnSpLocks/>
          </p:cNvCxnSpPr>
          <p:nvPr/>
        </p:nvCxnSpPr>
        <p:spPr>
          <a:xfrm>
            <a:off x="5645150" y="2849641"/>
            <a:ext cx="0" cy="97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05A1730D-5433-B286-7D69-CD89C0BF44C0}"/>
              </a:ext>
            </a:extLst>
          </p:cNvPr>
          <p:cNvSpPr/>
          <p:nvPr/>
        </p:nvSpPr>
        <p:spPr>
          <a:xfrm>
            <a:off x="10941050" y="2988297"/>
            <a:ext cx="1250950" cy="13334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HA</a:t>
            </a:r>
            <a:endParaRPr lang="ru-RU" sz="1600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242391AC-107E-690D-128C-A87AFD65F67D}"/>
              </a:ext>
            </a:extLst>
          </p:cNvPr>
          <p:cNvSpPr/>
          <p:nvPr/>
        </p:nvSpPr>
        <p:spPr>
          <a:xfrm>
            <a:off x="9550400" y="2981959"/>
            <a:ext cx="1035050" cy="1396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Puro</a:t>
            </a:r>
            <a:endParaRPr lang="ru-RU" sz="1600" dirty="0"/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08F0CB0C-4D76-E875-0255-6E41AEC4B743}"/>
              </a:ext>
            </a:extLst>
          </p:cNvPr>
          <p:cNvCxnSpPr>
            <a:cxnSpLocks/>
          </p:cNvCxnSpPr>
          <p:nvPr/>
        </p:nvCxnSpPr>
        <p:spPr>
          <a:xfrm>
            <a:off x="9531350" y="2849641"/>
            <a:ext cx="0" cy="9739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D4D3AA50-CF62-90EE-32A9-C7EC013D26C1}"/>
              </a:ext>
            </a:extLst>
          </p:cNvPr>
          <p:cNvSpPr txBox="1"/>
          <p:nvPr/>
        </p:nvSpPr>
        <p:spPr>
          <a:xfrm>
            <a:off x="9229023" y="2533568"/>
            <a:ext cx="6046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-</a:t>
            </a:r>
            <a:r>
              <a:rPr lang="en-US" sz="1400" dirty="0"/>
              <a:t>45</a:t>
            </a:r>
            <a:r>
              <a:rPr lang="ru-RU" sz="1400" dirty="0"/>
              <a:t>00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1F1E7E-04F9-6131-C8BF-7299D2174FBA}"/>
              </a:ext>
            </a:extLst>
          </p:cNvPr>
          <p:cNvSpPr txBox="1"/>
          <p:nvPr/>
        </p:nvSpPr>
        <p:spPr>
          <a:xfrm>
            <a:off x="1686394" y="5055697"/>
            <a:ext cx="8228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Figure S5.</a:t>
            </a:r>
            <a:r>
              <a:rPr lang="ru-RU" sz="1600" dirty="0"/>
              <a:t> </a:t>
            </a:r>
            <a:r>
              <a:rPr lang="en-US" sz="1600" dirty="0"/>
              <a:t>Schematic representation of the </a:t>
            </a:r>
            <a:r>
              <a:rPr lang="en-US" sz="1600" i="1" dirty="0"/>
              <a:t>Pou5f1 </a:t>
            </a:r>
            <a:r>
              <a:rPr lang="en-US" sz="1600" dirty="0"/>
              <a:t>construct used for integration into </a:t>
            </a:r>
            <a:r>
              <a:rPr lang="en-US" sz="1600" i="1" dirty="0"/>
              <a:t>Rosa26 </a:t>
            </a:r>
            <a:r>
              <a:rPr lang="en-US" sz="1600" dirty="0"/>
              <a:t>locus</a:t>
            </a:r>
            <a:r>
              <a:rPr lang="en-US" sz="1600" dirty="0">
                <a:effectLst/>
                <a:ea typeface="Calibri" panose="020F0502020204030204" pitchFamily="34" charset="0"/>
              </a:rPr>
              <a:t>. </a:t>
            </a:r>
            <a:r>
              <a:rPr lang="en-US" sz="1600" dirty="0">
                <a:ea typeface="Calibri" panose="020F0502020204030204" pitchFamily="34" charset="0"/>
              </a:rPr>
              <a:t>HA – homology arms, DE – distal enhancer, PE – proximal enhancer, PP – proximal promoter, Puro – puromycin resistance marker.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6503949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11369</TotalTime>
  <Words>435</Words>
  <Application>Microsoft Office PowerPoint</Application>
  <PresentationFormat>Custom</PresentationFormat>
  <Paragraphs>47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Кузьмин</dc:creator>
  <cp:lastModifiedBy>MDPI</cp:lastModifiedBy>
  <cp:revision>19</cp:revision>
  <dcterms:created xsi:type="dcterms:W3CDTF">2023-07-09T11:52:17Z</dcterms:created>
  <dcterms:modified xsi:type="dcterms:W3CDTF">2023-10-21T10:10:07Z</dcterms:modified>
</cp:coreProperties>
</file>