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0" r:id="rId2"/>
    <p:sldId id="257" r:id="rId3"/>
    <p:sldId id="922" r:id="rId4"/>
    <p:sldId id="268" r:id="rId5"/>
    <p:sldId id="267" r:id="rId6"/>
    <p:sldId id="923" r:id="rId7"/>
    <p:sldId id="921" r:id="rId8"/>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o yun" initials="zy" lastIdx="1" clrIdx="0">
    <p:extLst>
      <p:ext uri="{19B8F6BF-5375-455C-9EA6-DF929625EA0E}">
        <p15:presenceInfo xmlns:p15="http://schemas.microsoft.com/office/powerpoint/2012/main" userId="6418e68cb288bae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F0E6"/>
    <a:srgbClr val="CFD2A2"/>
    <a:srgbClr val="9FAC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99" autoAdjust="0"/>
    <p:restoredTop sz="94178" autoAdjust="0"/>
  </p:normalViewPr>
  <p:slideViewPr>
    <p:cSldViewPr snapToGrid="0">
      <p:cViewPr varScale="1">
        <p:scale>
          <a:sx n="62" d="100"/>
          <a:sy n="62" d="100"/>
        </p:scale>
        <p:origin x="231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53DA2F-B627-4CAB-A4F8-7F2214F6F682}" type="datetimeFigureOut">
              <a:rPr lang="zh-CN" altLang="en-US" smtClean="0"/>
              <a:t>2023/1/18</a:t>
            </a:fld>
            <a:endParaRPr lang="zh-CN" altLang="en-US"/>
          </a:p>
        </p:txBody>
      </p:sp>
      <p:sp>
        <p:nvSpPr>
          <p:cNvPr id="4" name="幻灯片图像占位符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3ABB11-4ADE-486A-BEC6-D9E9D309E1B3}" type="slidenum">
              <a:rPr lang="zh-CN" altLang="en-US" smtClean="0"/>
              <a:t>‹#›</a:t>
            </a:fld>
            <a:endParaRPr lang="zh-CN" altLang="en-US"/>
          </a:p>
        </p:txBody>
      </p:sp>
    </p:spTree>
    <p:extLst>
      <p:ext uri="{BB962C8B-B14F-4D97-AF65-F5344CB8AC3E}">
        <p14:creationId xmlns:p14="http://schemas.microsoft.com/office/powerpoint/2010/main" val="667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4140830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3309062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1529893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384802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1739691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671826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472381" y="3618442"/>
            <a:ext cx="2901255"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3471863" y="3618442"/>
            <a:ext cx="2915543"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1641186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326748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156116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296662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3B6D52E-18FB-4954-929B-0963CE7FB1A5}" type="datetimeFigureOut">
              <a:rPr lang="zh-CN" altLang="en-US" smtClean="0"/>
              <a:t>2023/1/18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3717058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33B6D52E-18FB-4954-929B-0963CE7FB1A5}" type="datetimeFigureOut">
              <a:rPr lang="zh-CN" altLang="en-US" smtClean="0"/>
              <a:t>2023/1/18</a:t>
            </a:fld>
            <a:endParaRPr lang="zh-CN"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0D8EA5E6-3AEB-4187-8654-F7E1C94FB89D}" type="slidenum">
              <a:rPr lang="zh-CN" altLang="en-US" smtClean="0"/>
              <a:t>‹#›</a:t>
            </a:fld>
            <a:endParaRPr lang="zh-CN" altLang="en-US"/>
          </a:p>
        </p:txBody>
      </p:sp>
    </p:spTree>
    <p:extLst>
      <p:ext uri="{BB962C8B-B14F-4D97-AF65-F5344CB8AC3E}">
        <p14:creationId xmlns:p14="http://schemas.microsoft.com/office/powerpoint/2010/main" val="31557956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050ACAA-49F0-6EF4-8965-8C7A874434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2" y="3586300"/>
            <a:ext cx="3062351" cy="2139272"/>
          </a:xfrm>
          <a:prstGeom prst="rect">
            <a:avLst/>
          </a:prstGeom>
        </p:spPr>
      </p:pic>
      <p:pic>
        <p:nvPicPr>
          <p:cNvPr id="3" name="图片 2">
            <a:extLst>
              <a:ext uri="{FF2B5EF4-FFF2-40B4-BE49-F238E27FC236}">
                <a16:creationId xmlns:a16="http://schemas.microsoft.com/office/drawing/2014/main" id="{D903E607-A932-DDA8-2E5B-D31229048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001" y="762001"/>
            <a:ext cx="6219579" cy="2466508"/>
          </a:xfrm>
          <a:prstGeom prst="rect">
            <a:avLst/>
          </a:prstGeom>
        </p:spPr>
      </p:pic>
      <p:sp>
        <p:nvSpPr>
          <p:cNvPr id="4" name="文本框 3">
            <a:extLst>
              <a:ext uri="{FF2B5EF4-FFF2-40B4-BE49-F238E27FC236}">
                <a16:creationId xmlns:a16="http://schemas.microsoft.com/office/drawing/2014/main" id="{A254849C-03E1-2FAF-CC71-31125416102E}"/>
              </a:ext>
            </a:extLst>
          </p:cNvPr>
          <p:cNvSpPr txBox="1"/>
          <p:nvPr/>
        </p:nvSpPr>
        <p:spPr>
          <a:xfrm>
            <a:off x="164623" y="6362020"/>
            <a:ext cx="6392333" cy="1477328"/>
          </a:xfrm>
          <a:prstGeom prst="rect">
            <a:avLst/>
          </a:prstGeom>
          <a:noFill/>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Figure S1 (A) Numbers of plant ABCs in each group in several species. (B) The percentage of plant ABCs in the different groups. Different colors indicate the specific ABC genes from different plant species. (C) Subcellular localization prediction of ABCs in peach. </a:t>
            </a:r>
          </a:p>
        </p:txBody>
      </p:sp>
      <p:pic>
        <p:nvPicPr>
          <p:cNvPr id="5" name="Picture 4">
            <a:extLst>
              <a:ext uri="{FF2B5EF4-FFF2-40B4-BE49-F238E27FC236}">
                <a16:creationId xmlns:a16="http://schemas.microsoft.com/office/drawing/2014/main" id="{D2A4D8EA-DE8E-4F21-300C-0C29ABAD1EC7}"/>
              </a:ext>
            </a:extLst>
          </p:cNvPr>
          <p:cNvPicPr>
            <a:picLocks noChangeAspect="1"/>
          </p:cNvPicPr>
          <p:nvPr/>
        </p:nvPicPr>
        <p:blipFill rotWithShape="1">
          <a:blip r:embed="rId4">
            <a:extLst>
              <a:ext uri="{28A0092B-C50C-407E-A947-70E740481C1C}">
                <a14:useLocalDpi xmlns:a14="http://schemas.microsoft.com/office/drawing/2010/main" val="0"/>
              </a:ext>
            </a:extLst>
          </a:blip>
          <a:srcRect l="4059" t="18944" r="2768"/>
          <a:stretch/>
        </p:blipFill>
        <p:spPr bwMode="auto">
          <a:xfrm>
            <a:off x="3663799" y="3939557"/>
            <a:ext cx="2772000" cy="1432758"/>
          </a:xfrm>
          <a:prstGeom prst="rect">
            <a:avLst/>
          </a:prstGeom>
          <a:noFill/>
          <a:ln>
            <a:noFill/>
          </a:ln>
          <a:extLst>
            <a:ext uri="{53640926-AAD7-44D8-BBD7-CCE9431645EC}">
              <a14:shadowObscured xmlns:a14="http://schemas.microsoft.com/office/drawing/2010/main"/>
            </a:ext>
          </a:extLst>
        </p:spPr>
      </p:pic>
      <p:sp>
        <p:nvSpPr>
          <p:cNvPr id="6" name="文本框 5">
            <a:extLst>
              <a:ext uri="{FF2B5EF4-FFF2-40B4-BE49-F238E27FC236}">
                <a16:creationId xmlns:a16="http://schemas.microsoft.com/office/drawing/2014/main" id="{890DBBC7-4D1A-BD09-DB9E-82108DB6E822}"/>
              </a:ext>
            </a:extLst>
          </p:cNvPr>
          <p:cNvSpPr txBox="1"/>
          <p:nvPr/>
        </p:nvSpPr>
        <p:spPr>
          <a:xfrm>
            <a:off x="75312" y="762001"/>
            <a:ext cx="351378"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A</a:t>
            </a:r>
            <a:endParaRPr lang="zh-CN" altLang="en-US" b="1" dirty="0">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FEC23F49-565C-12BC-E6F6-C2DFA3E7D850}"/>
              </a:ext>
            </a:extLst>
          </p:cNvPr>
          <p:cNvSpPr txBox="1"/>
          <p:nvPr/>
        </p:nvSpPr>
        <p:spPr>
          <a:xfrm>
            <a:off x="75312" y="3370346"/>
            <a:ext cx="351378"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B</a:t>
            </a:r>
            <a:endParaRPr lang="zh-CN" altLang="en-US" b="1" dirty="0">
              <a:latin typeface="Arial" panose="020B0604020202020204" pitchFamily="34" charset="0"/>
              <a:cs typeface="Arial" panose="020B0604020202020204" pitchFamily="34" charset="0"/>
            </a:endParaRPr>
          </a:p>
        </p:txBody>
      </p:sp>
      <p:sp>
        <p:nvSpPr>
          <p:cNvPr id="8" name="文本框 7">
            <a:extLst>
              <a:ext uri="{FF2B5EF4-FFF2-40B4-BE49-F238E27FC236}">
                <a16:creationId xmlns:a16="http://schemas.microsoft.com/office/drawing/2014/main" id="{DF4B701E-6D59-89F2-7ACC-6CBA769BA604}"/>
              </a:ext>
            </a:extLst>
          </p:cNvPr>
          <p:cNvSpPr txBox="1"/>
          <p:nvPr/>
        </p:nvSpPr>
        <p:spPr>
          <a:xfrm>
            <a:off x="3360790" y="3370346"/>
            <a:ext cx="351378"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C</a:t>
            </a:r>
            <a:endParaRPr lang="zh-CN"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2723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3579DD9-4D2D-B5E6-6809-202A6C0AAB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359" y="1211876"/>
            <a:ext cx="6409281" cy="7200000"/>
          </a:xfrm>
          <a:prstGeom prst="rect">
            <a:avLst/>
          </a:prstGeom>
        </p:spPr>
      </p:pic>
    </p:spTree>
    <p:extLst>
      <p:ext uri="{BB962C8B-B14F-4D97-AF65-F5344CB8AC3E}">
        <p14:creationId xmlns:p14="http://schemas.microsoft.com/office/powerpoint/2010/main" val="1148452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86F3A37-332E-5F88-4DBD-00EE849FA387}"/>
              </a:ext>
            </a:extLst>
          </p:cNvPr>
          <p:cNvSpPr txBox="1"/>
          <p:nvPr/>
        </p:nvSpPr>
        <p:spPr>
          <a:xfrm>
            <a:off x="97366" y="641441"/>
            <a:ext cx="6663267" cy="3416320"/>
          </a:xfrm>
          <a:prstGeom prst="rect">
            <a:avLst/>
          </a:prstGeom>
          <a:noFill/>
        </p:spPr>
        <p:txBody>
          <a:bodyPr wrap="square">
            <a:spAutoFit/>
          </a:bodyPr>
          <a:lstStyle/>
          <a:p>
            <a:pPr algn="just"/>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Figure S2 Phylogenetic relationships, conserved motif analysis and gene structure analysis of peach ABC gene family. (A) Phylogenetic tree was constructed from the full-length protein sequences of 132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PpABC</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genes using the MEGA 6.0 and neighbor-joining method. (B) Conserved motif composition of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PpABC</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proteins. All motifs were identified using the online MEME suite. Different colored boxes indicate the different motifs (1-15). Detailed information of the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PpABC</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motifs is listed in Figure S3. (C) Exon-intron structure analysis of the </a:t>
            </a:r>
            <a:r>
              <a:rPr lang="en-US" altLang="zh-CN" sz="1800" kern="100" dirty="0" err="1">
                <a:effectLst/>
                <a:latin typeface="Times New Roman" panose="02020603050405020304" pitchFamily="18" charset="0"/>
                <a:ea typeface="宋体" panose="02010600030101010101" pitchFamily="2" charset="-122"/>
                <a:cs typeface="Times New Roman" panose="02020603050405020304" pitchFamily="18" charset="0"/>
              </a:rPr>
              <a:t>PpABC</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genes. Exons are represented by yellow boxes while Introns are represented using the black lines. Untranslated regions (UTRs) are represented by green boxes. The scale on the bottom estimates the length of the genes.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3059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5ADDF9B6-DF0A-9315-58E6-23EA69F0CD22}"/>
              </a:ext>
            </a:extLst>
          </p:cNvPr>
          <p:cNvSpPr txBox="1"/>
          <p:nvPr/>
        </p:nvSpPr>
        <p:spPr>
          <a:xfrm>
            <a:off x="96520" y="9496395"/>
            <a:ext cx="5511800" cy="369332"/>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Figure S3 All MEME motif sequence logos in </a:t>
            </a:r>
            <a:r>
              <a:rPr lang="en-US" altLang="zh-CN" dirty="0" err="1">
                <a:latin typeface="Times New Roman" panose="02020603050405020304" pitchFamily="18" charset="0"/>
                <a:cs typeface="Times New Roman" panose="02020603050405020304" pitchFamily="18" charset="0"/>
              </a:rPr>
              <a:t>PpABCs</a:t>
            </a:r>
            <a:r>
              <a:rPr lang="en-US" altLang="zh-CN" dirty="0">
                <a:latin typeface="Times New Roman" panose="02020603050405020304" pitchFamily="18" charset="0"/>
                <a:cs typeface="Times New Roman" panose="02020603050405020304" pitchFamily="18" charset="0"/>
              </a:rPr>
              <a:t>. </a:t>
            </a:r>
          </a:p>
        </p:txBody>
      </p:sp>
      <p:grpSp>
        <p:nvGrpSpPr>
          <p:cNvPr id="2" name="组合 1">
            <a:extLst>
              <a:ext uri="{FF2B5EF4-FFF2-40B4-BE49-F238E27FC236}">
                <a16:creationId xmlns:a16="http://schemas.microsoft.com/office/drawing/2014/main" id="{17DB4943-A749-6652-529F-90205074A0A4}"/>
              </a:ext>
            </a:extLst>
          </p:cNvPr>
          <p:cNvGrpSpPr/>
          <p:nvPr/>
        </p:nvGrpSpPr>
        <p:grpSpPr>
          <a:xfrm>
            <a:off x="1484940" y="9430"/>
            <a:ext cx="3400440" cy="9383631"/>
            <a:chOff x="651842" y="90762"/>
            <a:chExt cx="3400440" cy="9383631"/>
          </a:xfrm>
        </p:grpSpPr>
        <p:pic>
          <p:nvPicPr>
            <p:cNvPr id="8" name="图片 7">
              <a:extLst>
                <a:ext uri="{FF2B5EF4-FFF2-40B4-BE49-F238E27FC236}">
                  <a16:creationId xmlns:a16="http://schemas.microsoft.com/office/drawing/2014/main" id="{4000273C-8D10-4BA1-24FF-ECB5D24A976F}"/>
                </a:ext>
              </a:extLst>
            </p:cNvPr>
            <p:cNvPicPr>
              <a:picLocks noChangeAspect="1"/>
            </p:cNvPicPr>
            <p:nvPr/>
          </p:nvPicPr>
          <p:blipFill rotWithShape="1">
            <a:blip r:embed="rId2">
              <a:extLst>
                <a:ext uri="{28A0092B-C50C-407E-A947-70E740481C1C}">
                  <a14:useLocalDpi xmlns:a14="http://schemas.microsoft.com/office/drawing/2010/main" val="0"/>
                </a:ext>
              </a:extLst>
            </a:blip>
            <a:srcRect b="4204"/>
            <a:stretch/>
          </p:blipFill>
          <p:spPr>
            <a:xfrm>
              <a:off x="1611679" y="90762"/>
              <a:ext cx="1848812" cy="576000"/>
            </a:xfrm>
            <a:prstGeom prst="rect">
              <a:avLst/>
            </a:prstGeom>
          </p:spPr>
        </p:pic>
        <p:sp>
          <p:nvSpPr>
            <p:cNvPr id="9" name="文本框 8">
              <a:extLst>
                <a:ext uri="{FF2B5EF4-FFF2-40B4-BE49-F238E27FC236}">
                  <a16:creationId xmlns:a16="http://schemas.microsoft.com/office/drawing/2014/main" id="{2B19DE91-E0C2-3BDA-4AD0-1E9942429D58}"/>
                </a:ext>
              </a:extLst>
            </p:cNvPr>
            <p:cNvSpPr txBox="1"/>
            <p:nvPr/>
          </p:nvSpPr>
          <p:spPr>
            <a:xfrm>
              <a:off x="712756" y="194096"/>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a:t>
              </a:r>
              <a:endParaRPr lang="zh-CN" altLang="en-US" dirty="0">
                <a:latin typeface="Times New Roman" panose="02020603050405020304" pitchFamily="18" charset="0"/>
                <a:cs typeface="Times New Roman" panose="02020603050405020304" pitchFamily="18" charset="0"/>
              </a:endParaRPr>
            </a:p>
          </p:txBody>
        </p:sp>
        <p:pic>
          <p:nvPicPr>
            <p:cNvPr id="13" name="图片 12">
              <a:extLst>
                <a:ext uri="{FF2B5EF4-FFF2-40B4-BE49-F238E27FC236}">
                  <a16:creationId xmlns:a16="http://schemas.microsoft.com/office/drawing/2014/main" id="{A73E93F6-F942-40B3-BA71-DEA4D1D0EA79}"/>
                </a:ext>
              </a:extLst>
            </p:cNvPr>
            <p:cNvPicPr>
              <a:picLocks noChangeAspect="1"/>
            </p:cNvPicPr>
            <p:nvPr/>
          </p:nvPicPr>
          <p:blipFill rotWithShape="1">
            <a:blip r:embed="rId3">
              <a:extLst>
                <a:ext uri="{28A0092B-C50C-407E-A947-70E740481C1C}">
                  <a14:useLocalDpi xmlns:a14="http://schemas.microsoft.com/office/drawing/2010/main" val="0"/>
                </a:ext>
              </a:extLst>
            </a:blip>
            <a:srcRect b="4134"/>
            <a:stretch/>
          </p:blipFill>
          <p:spPr>
            <a:xfrm>
              <a:off x="1611679" y="719878"/>
              <a:ext cx="2413561" cy="576000"/>
            </a:xfrm>
            <a:prstGeom prst="rect">
              <a:avLst/>
            </a:prstGeom>
          </p:spPr>
        </p:pic>
        <p:sp>
          <p:nvSpPr>
            <p:cNvPr id="14" name="文本框 13">
              <a:extLst>
                <a:ext uri="{FF2B5EF4-FFF2-40B4-BE49-F238E27FC236}">
                  <a16:creationId xmlns:a16="http://schemas.microsoft.com/office/drawing/2014/main" id="{0B0F56D8-5617-D274-8C69-60AA87B828BF}"/>
                </a:ext>
              </a:extLst>
            </p:cNvPr>
            <p:cNvSpPr txBox="1"/>
            <p:nvPr/>
          </p:nvSpPr>
          <p:spPr>
            <a:xfrm>
              <a:off x="712756" y="823212"/>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2</a:t>
              </a:r>
              <a:endParaRPr lang="zh-CN" altLang="en-US" dirty="0">
                <a:latin typeface="Times New Roman" panose="02020603050405020304" pitchFamily="18" charset="0"/>
                <a:cs typeface="Times New Roman" panose="02020603050405020304" pitchFamily="18" charset="0"/>
              </a:endParaRPr>
            </a:p>
          </p:txBody>
        </p:sp>
        <p:pic>
          <p:nvPicPr>
            <p:cNvPr id="16" name="图片 15">
              <a:extLst>
                <a:ext uri="{FF2B5EF4-FFF2-40B4-BE49-F238E27FC236}">
                  <a16:creationId xmlns:a16="http://schemas.microsoft.com/office/drawing/2014/main" id="{F6A19534-F04A-A828-EF01-0D94C34589D5}"/>
                </a:ext>
              </a:extLst>
            </p:cNvPr>
            <p:cNvPicPr>
              <a:picLocks noChangeAspect="1"/>
            </p:cNvPicPr>
            <p:nvPr/>
          </p:nvPicPr>
          <p:blipFill rotWithShape="1">
            <a:blip r:embed="rId4">
              <a:extLst>
                <a:ext uri="{28A0092B-C50C-407E-A947-70E740481C1C}">
                  <a14:useLocalDpi xmlns:a14="http://schemas.microsoft.com/office/drawing/2010/main" val="0"/>
                </a:ext>
              </a:extLst>
            </a:blip>
            <a:srcRect b="3892"/>
            <a:stretch/>
          </p:blipFill>
          <p:spPr>
            <a:xfrm>
              <a:off x="1611679" y="1348994"/>
              <a:ext cx="2407505" cy="576000"/>
            </a:xfrm>
            <a:prstGeom prst="rect">
              <a:avLst/>
            </a:prstGeom>
          </p:spPr>
        </p:pic>
        <p:sp>
          <p:nvSpPr>
            <p:cNvPr id="17" name="文本框 16">
              <a:extLst>
                <a:ext uri="{FF2B5EF4-FFF2-40B4-BE49-F238E27FC236}">
                  <a16:creationId xmlns:a16="http://schemas.microsoft.com/office/drawing/2014/main" id="{9EFB0509-F493-03C6-FD0E-31ABAF53A9AF}"/>
                </a:ext>
              </a:extLst>
            </p:cNvPr>
            <p:cNvSpPr txBox="1"/>
            <p:nvPr/>
          </p:nvSpPr>
          <p:spPr>
            <a:xfrm>
              <a:off x="712756" y="1452328"/>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3</a:t>
              </a:r>
              <a:endParaRPr lang="zh-CN" altLang="en-US" dirty="0">
                <a:latin typeface="Times New Roman" panose="02020603050405020304" pitchFamily="18" charset="0"/>
                <a:cs typeface="Times New Roman" panose="02020603050405020304" pitchFamily="18" charset="0"/>
              </a:endParaRPr>
            </a:p>
          </p:txBody>
        </p:sp>
        <p:pic>
          <p:nvPicPr>
            <p:cNvPr id="19" name="图片 18">
              <a:extLst>
                <a:ext uri="{FF2B5EF4-FFF2-40B4-BE49-F238E27FC236}">
                  <a16:creationId xmlns:a16="http://schemas.microsoft.com/office/drawing/2014/main" id="{CF38E8B2-ABE4-A7DB-135B-7C6D50BD8E71}"/>
                </a:ext>
              </a:extLst>
            </p:cNvPr>
            <p:cNvPicPr>
              <a:picLocks noChangeAspect="1"/>
            </p:cNvPicPr>
            <p:nvPr/>
          </p:nvPicPr>
          <p:blipFill rotWithShape="1">
            <a:blip r:embed="rId5">
              <a:extLst>
                <a:ext uri="{28A0092B-C50C-407E-A947-70E740481C1C}">
                  <a14:useLocalDpi xmlns:a14="http://schemas.microsoft.com/office/drawing/2010/main" val="0"/>
                </a:ext>
              </a:extLst>
            </a:blip>
            <a:srcRect b="3603"/>
            <a:stretch/>
          </p:blipFill>
          <p:spPr>
            <a:xfrm>
              <a:off x="1611679" y="1978110"/>
              <a:ext cx="2400297" cy="576000"/>
            </a:xfrm>
            <a:prstGeom prst="rect">
              <a:avLst/>
            </a:prstGeom>
          </p:spPr>
        </p:pic>
        <p:sp>
          <p:nvSpPr>
            <p:cNvPr id="20" name="文本框 19">
              <a:extLst>
                <a:ext uri="{FF2B5EF4-FFF2-40B4-BE49-F238E27FC236}">
                  <a16:creationId xmlns:a16="http://schemas.microsoft.com/office/drawing/2014/main" id="{2AE87FD6-2A8B-0D94-FE88-AA6357DD145D}"/>
                </a:ext>
              </a:extLst>
            </p:cNvPr>
            <p:cNvSpPr txBox="1"/>
            <p:nvPr/>
          </p:nvSpPr>
          <p:spPr>
            <a:xfrm>
              <a:off x="712756" y="2081444"/>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4</a:t>
              </a:r>
              <a:endParaRPr lang="zh-CN" altLang="en-US" dirty="0">
                <a:latin typeface="Times New Roman" panose="02020603050405020304" pitchFamily="18" charset="0"/>
                <a:cs typeface="Times New Roman" panose="02020603050405020304" pitchFamily="18" charset="0"/>
              </a:endParaRPr>
            </a:p>
          </p:txBody>
        </p:sp>
        <p:pic>
          <p:nvPicPr>
            <p:cNvPr id="22" name="图片 21">
              <a:extLst>
                <a:ext uri="{FF2B5EF4-FFF2-40B4-BE49-F238E27FC236}">
                  <a16:creationId xmlns:a16="http://schemas.microsoft.com/office/drawing/2014/main" id="{A196CF1D-FAAF-DC57-F560-929EB2C7E73C}"/>
                </a:ext>
              </a:extLst>
            </p:cNvPr>
            <p:cNvPicPr>
              <a:picLocks noChangeAspect="1"/>
            </p:cNvPicPr>
            <p:nvPr/>
          </p:nvPicPr>
          <p:blipFill rotWithShape="1">
            <a:blip r:embed="rId6">
              <a:extLst>
                <a:ext uri="{28A0092B-C50C-407E-A947-70E740481C1C}">
                  <a14:useLocalDpi xmlns:a14="http://schemas.microsoft.com/office/drawing/2010/main" val="0"/>
                </a:ext>
              </a:extLst>
            </a:blip>
            <a:srcRect b="3879"/>
            <a:stretch/>
          </p:blipFill>
          <p:spPr>
            <a:xfrm>
              <a:off x="1611679" y="2621227"/>
              <a:ext cx="2407164" cy="576000"/>
            </a:xfrm>
            <a:prstGeom prst="rect">
              <a:avLst/>
            </a:prstGeom>
          </p:spPr>
        </p:pic>
        <p:sp>
          <p:nvSpPr>
            <p:cNvPr id="23" name="文本框 22">
              <a:extLst>
                <a:ext uri="{FF2B5EF4-FFF2-40B4-BE49-F238E27FC236}">
                  <a16:creationId xmlns:a16="http://schemas.microsoft.com/office/drawing/2014/main" id="{10CA37E0-E731-0372-82BE-E2014A1F7C6A}"/>
                </a:ext>
              </a:extLst>
            </p:cNvPr>
            <p:cNvSpPr txBox="1"/>
            <p:nvPr/>
          </p:nvSpPr>
          <p:spPr>
            <a:xfrm>
              <a:off x="712756" y="2724561"/>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5</a:t>
              </a:r>
              <a:endParaRPr lang="zh-CN" altLang="en-US" dirty="0">
                <a:latin typeface="Times New Roman" panose="02020603050405020304" pitchFamily="18" charset="0"/>
                <a:cs typeface="Times New Roman" panose="02020603050405020304" pitchFamily="18" charset="0"/>
              </a:endParaRPr>
            </a:p>
          </p:txBody>
        </p:sp>
        <p:pic>
          <p:nvPicPr>
            <p:cNvPr id="25" name="图片 24">
              <a:extLst>
                <a:ext uri="{FF2B5EF4-FFF2-40B4-BE49-F238E27FC236}">
                  <a16:creationId xmlns:a16="http://schemas.microsoft.com/office/drawing/2014/main" id="{6B17B14B-83BF-323C-B0EE-3793C4ED0E04}"/>
                </a:ext>
              </a:extLst>
            </p:cNvPr>
            <p:cNvPicPr>
              <a:picLocks noChangeAspect="1"/>
            </p:cNvPicPr>
            <p:nvPr/>
          </p:nvPicPr>
          <p:blipFill rotWithShape="1">
            <a:blip r:embed="rId7">
              <a:extLst>
                <a:ext uri="{28A0092B-C50C-407E-A947-70E740481C1C}">
                  <a14:useLocalDpi xmlns:a14="http://schemas.microsoft.com/office/drawing/2010/main" val="0"/>
                </a:ext>
              </a:extLst>
            </a:blip>
            <a:srcRect b="3988"/>
            <a:stretch/>
          </p:blipFill>
          <p:spPr>
            <a:xfrm>
              <a:off x="1611679" y="3259850"/>
              <a:ext cx="2409898" cy="576000"/>
            </a:xfrm>
            <a:prstGeom prst="rect">
              <a:avLst/>
            </a:prstGeom>
          </p:spPr>
        </p:pic>
        <p:sp>
          <p:nvSpPr>
            <p:cNvPr id="26" name="文本框 25">
              <a:extLst>
                <a:ext uri="{FF2B5EF4-FFF2-40B4-BE49-F238E27FC236}">
                  <a16:creationId xmlns:a16="http://schemas.microsoft.com/office/drawing/2014/main" id="{29055ED2-7934-711F-918F-81A1E26A127E}"/>
                </a:ext>
              </a:extLst>
            </p:cNvPr>
            <p:cNvSpPr txBox="1"/>
            <p:nvPr/>
          </p:nvSpPr>
          <p:spPr>
            <a:xfrm>
              <a:off x="712756" y="3363184"/>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6</a:t>
              </a:r>
              <a:endParaRPr lang="zh-CN" altLang="en-US" dirty="0">
                <a:latin typeface="Times New Roman" panose="02020603050405020304" pitchFamily="18" charset="0"/>
                <a:cs typeface="Times New Roman" panose="02020603050405020304" pitchFamily="18" charset="0"/>
              </a:endParaRPr>
            </a:p>
          </p:txBody>
        </p:sp>
        <p:pic>
          <p:nvPicPr>
            <p:cNvPr id="28" name="图片 27">
              <a:extLst>
                <a:ext uri="{FF2B5EF4-FFF2-40B4-BE49-F238E27FC236}">
                  <a16:creationId xmlns:a16="http://schemas.microsoft.com/office/drawing/2014/main" id="{91EDCEC6-A198-A747-C97C-3CE4FC9831D0}"/>
                </a:ext>
              </a:extLst>
            </p:cNvPr>
            <p:cNvPicPr>
              <a:picLocks noChangeAspect="1"/>
            </p:cNvPicPr>
            <p:nvPr/>
          </p:nvPicPr>
          <p:blipFill rotWithShape="1">
            <a:blip r:embed="rId8">
              <a:extLst>
                <a:ext uri="{28A0092B-C50C-407E-A947-70E740481C1C}">
                  <a14:useLocalDpi xmlns:a14="http://schemas.microsoft.com/office/drawing/2010/main" val="0"/>
                </a:ext>
              </a:extLst>
            </a:blip>
            <a:srcRect b="4055"/>
            <a:stretch/>
          </p:blipFill>
          <p:spPr>
            <a:xfrm>
              <a:off x="1611679" y="3865458"/>
              <a:ext cx="2411566" cy="576000"/>
            </a:xfrm>
            <a:prstGeom prst="rect">
              <a:avLst/>
            </a:prstGeom>
          </p:spPr>
        </p:pic>
        <p:sp>
          <p:nvSpPr>
            <p:cNvPr id="29" name="文本框 28">
              <a:extLst>
                <a:ext uri="{FF2B5EF4-FFF2-40B4-BE49-F238E27FC236}">
                  <a16:creationId xmlns:a16="http://schemas.microsoft.com/office/drawing/2014/main" id="{A0A9B7F9-024C-7FEA-3750-AF8DDBF6DD7A}"/>
                </a:ext>
              </a:extLst>
            </p:cNvPr>
            <p:cNvSpPr txBox="1"/>
            <p:nvPr/>
          </p:nvSpPr>
          <p:spPr>
            <a:xfrm>
              <a:off x="712756" y="3968792"/>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7</a:t>
              </a:r>
              <a:endParaRPr lang="zh-CN" altLang="en-US" dirty="0">
                <a:latin typeface="Times New Roman" panose="02020603050405020304" pitchFamily="18" charset="0"/>
                <a:cs typeface="Times New Roman" panose="02020603050405020304" pitchFamily="18" charset="0"/>
              </a:endParaRPr>
            </a:p>
          </p:txBody>
        </p:sp>
        <p:pic>
          <p:nvPicPr>
            <p:cNvPr id="33" name="图片 32">
              <a:extLst>
                <a:ext uri="{FF2B5EF4-FFF2-40B4-BE49-F238E27FC236}">
                  <a16:creationId xmlns:a16="http://schemas.microsoft.com/office/drawing/2014/main" id="{360EF331-9761-DC05-493D-1F3E9BC9FD8C}"/>
                </a:ext>
              </a:extLst>
            </p:cNvPr>
            <p:cNvPicPr>
              <a:picLocks noChangeAspect="1"/>
            </p:cNvPicPr>
            <p:nvPr/>
          </p:nvPicPr>
          <p:blipFill rotWithShape="1">
            <a:blip r:embed="rId9">
              <a:extLst>
                <a:ext uri="{28A0092B-C50C-407E-A947-70E740481C1C}">
                  <a14:useLocalDpi xmlns:a14="http://schemas.microsoft.com/office/drawing/2010/main" val="0"/>
                </a:ext>
              </a:extLst>
            </a:blip>
            <a:srcRect b="3772"/>
            <a:stretch/>
          </p:blipFill>
          <p:spPr>
            <a:xfrm>
              <a:off x="1611679" y="4494574"/>
              <a:ext cx="1360038" cy="576000"/>
            </a:xfrm>
            <a:prstGeom prst="rect">
              <a:avLst/>
            </a:prstGeom>
          </p:spPr>
        </p:pic>
        <p:sp>
          <p:nvSpPr>
            <p:cNvPr id="34" name="文本框 33">
              <a:extLst>
                <a:ext uri="{FF2B5EF4-FFF2-40B4-BE49-F238E27FC236}">
                  <a16:creationId xmlns:a16="http://schemas.microsoft.com/office/drawing/2014/main" id="{3BB8DBF6-01DA-8544-502E-7132381BA097}"/>
                </a:ext>
              </a:extLst>
            </p:cNvPr>
            <p:cNvSpPr txBox="1"/>
            <p:nvPr/>
          </p:nvSpPr>
          <p:spPr>
            <a:xfrm>
              <a:off x="712756" y="4597908"/>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8</a:t>
              </a:r>
              <a:endParaRPr lang="zh-CN" altLang="en-US" dirty="0">
                <a:latin typeface="Times New Roman" panose="02020603050405020304" pitchFamily="18" charset="0"/>
                <a:cs typeface="Times New Roman" panose="02020603050405020304" pitchFamily="18" charset="0"/>
              </a:endParaRPr>
            </a:p>
          </p:txBody>
        </p:sp>
        <p:pic>
          <p:nvPicPr>
            <p:cNvPr id="36" name="图片 35">
              <a:extLst>
                <a:ext uri="{FF2B5EF4-FFF2-40B4-BE49-F238E27FC236}">
                  <a16:creationId xmlns:a16="http://schemas.microsoft.com/office/drawing/2014/main" id="{5BCD6DF5-DD5C-A5A5-4F2A-503FA44958F7}"/>
                </a:ext>
              </a:extLst>
            </p:cNvPr>
            <p:cNvPicPr>
              <a:picLocks noChangeAspect="1"/>
            </p:cNvPicPr>
            <p:nvPr/>
          </p:nvPicPr>
          <p:blipFill rotWithShape="1">
            <a:blip r:embed="rId10">
              <a:extLst>
                <a:ext uri="{28A0092B-C50C-407E-A947-70E740481C1C}">
                  <a14:useLocalDpi xmlns:a14="http://schemas.microsoft.com/office/drawing/2010/main" val="0"/>
                </a:ext>
              </a:extLst>
            </a:blip>
            <a:srcRect b="4233"/>
            <a:stretch/>
          </p:blipFill>
          <p:spPr>
            <a:xfrm>
              <a:off x="1611679" y="5123690"/>
              <a:ext cx="2416087" cy="576000"/>
            </a:xfrm>
            <a:prstGeom prst="rect">
              <a:avLst/>
            </a:prstGeom>
          </p:spPr>
        </p:pic>
        <p:sp>
          <p:nvSpPr>
            <p:cNvPr id="37" name="文本框 36">
              <a:extLst>
                <a:ext uri="{FF2B5EF4-FFF2-40B4-BE49-F238E27FC236}">
                  <a16:creationId xmlns:a16="http://schemas.microsoft.com/office/drawing/2014/main" id="{33195B3F-C02F-C588-A6EF-B92F1D64CFF4}"/>
                </a:ext>
              </a:extLst>
            </p:cNvPr>
            <p:cNvSpPr txBox="1"/>
            <p:nvPr/>
          </p:nvSpPr>
          <p:spPr>
            <a:xfrm>
              <a:off x="712756" y="5227024"/>
              <a:ext cx="883575"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9</a:t>
              </a:r>
              <a:endParaRPr lang="zh-CN" altLang="en-US" dirty="0">
                <a:latin typeface="Times New Roman" panose="02020603050405020304" pitchFamily="18" charset="0"/>
                <a:cs typeface="Times New Roman" panose="02020603050405020304" pitchFamily="18" charset="0"/>
              </a:endParaRPr>
            </a:p>
          </p:txBody>
        </p:sp>
        <p:pic>
          <p:nvPicPr>
            <p:cNvPr id="39" name="图片 38">
              <a:extLst>
                <a:ext uri="{FF2B5EF4-FFF2-40B4-BE49-F238E27FC236}">
                  <a16:creationId xmlns:a16="http://schemas.microsoft.com/office/drawing/2014/main" id="{69AC526F-E870-08B9-1F00-1376C9289C05}"/>
                </a:ext>
              </a:extLst>
            </p:cNvPr>
            <p:cNvPicPr>
              <a:picLocks noChangeAspect="1"/>
            </p:cNvPicPr>
            <p:nvPr/>
          </p:nvPicPr>
          <p:blipFill rotWithShape="1">
            <a:blip r:embed="rId11">
              <a:extLst>
                <a:ext uri="{28A0092B-C50C-407E-A947-70E740481C1C}">
                  <a14:useLocalDpi xmlns:a14="http://schemas.microsoft.com/office/drawing/2010/main" val="0"/>
                </a:ext>
              </a:extLst>
            </a:blip>
            <a:srcRect b="5195"/>
            <a:stretch/>
          </p:blipFill>
          <p:spPr>
            <a:xfrm>
              <a:off x="1611679" y="5752806"/>
              <a:ext cx="2440603" cy="576000"/>
            </a:xfrm>
            <a:prstGeom prst="rect">
              <a:avLst/>
            </a:prstGeom>
          </p:spPr>
        </p:pic>
        <p:pic>
          <p:nvPicPr>
            <p:cNvPr id="41" name="图片 40">
              <a:extLst>
                <a:ext uri="{FF2B5EF4-FFF2-40B4-BE49-F238E27FC236}">
                  <a16:creationId xmlns:a16="http://schemas.microsoft.com/office/drawing/2014/main" id="{64695EA2-68FE-4F06-C7D7-6A302851C753}"/>
                </a:ext>
              </a:extLst>
            </p:cNvPr>
            <p:cNvPicPr>
              <a:picLocks noChangeAspect="1"/>
            </p:cNvPicPr>
            <p:nvPr/>
          </p:nvPicPr>
          <p:blipFill rotWithShape="1">
            <a:blip r:embed="rId12">
              <a:extLst>
                <a:ext uri="{28A0092B-C50C-407E-A947-70E740481C1C}">
                  <a14:useLocalDpi xmlns:a14="http://schemas.microsoft.com/office/drawing/2010/main" val="0"/>
                </a:ext>
              </a:extLst>
            </a:blip>
            <a:srcRect b="4226"/>
            <a:stretch/>
          </p:blipFill>
          <p:spPr>
            <a:xfrm>
              <a:off x="1611679" y="6381922"/>
              <a:ext cx="2415877" cy="576000"/>
            </a:xfrm>
            <a:prstGeom prst="rect">
              <a:avLst/>
            </a:prstGeom>
          </p:spPr>
        </p:pic>
        <p:sp>
          <p:nvSpPr>
            <p:cNvPr id="42" name="文本框 41">
              <a:extLst>
                <a:ext uri="{FF2B5EF4-FFF2-40B4-BE49-F238E27FC236}">
                  <a16:creationId xmlns:a16="http://schemas.microsoft.com/office/drawing/2014/main" id="{AA37FD90-1D9F-0545-1BF5-4B6F6235B9AC}"/>
                </a:ext>
              </a:extLst>
            </p:cNvPr>
            <p:cNvSpPr txBox="1"/>
            <p:nvPr/>
          </p:nvSpPr>
          <p:spPr>
            <a:xfrm>
              <a:off x="651842" y="5856140"/>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10</a:t>
              </a:r>
              <a:endParaRPr lang="zh-CN" altLang="en-US" dirty="0">
                <a:latin typeface="Times New Roman" panose="02020603050405020304" pitchFamily="18" charset="0"/>
                <a:cs typeface="Times New Roman" panose="02020603050405020304" pitchFamily="18" charset="0"/>
              </a:endParaRPr>
            </a:p>
          </p:txBody>
        </p:sp>
        <p:sp>
          <p:nvSpPr>
            <p:cNvPr id="43" name="文本框 42">
              <a:extLst>
                <a:ext uri="{FF2B5EF4-FFF2-40B4-BE49-F238E27FC236}">
                  <a16:creationId xmlns:a16="http://schemas.microsoft.com/office/drawing/2014/main" id="{353D1C1B-3DFF-2965-1B73-EB3DA6D33992}"/>
                </a:ext>
              </a:extLst>
            </p:cNvPr>
            <p:cNvSpPr txBox="1"/>
            <p:nvPr/>
          </p:nvSpPr>
          <p:spPr>
            <a:xfrm>
              <a:off x="651842" y="6485256"/>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11</a:t>
              </a:r>
              <a:endParaRPr lang="zh-CN" altLang="en-US" dirty="0">
                <a:latin typeface="Times New Roman" panose="02020603050405020304" pitchFamily="18" charset="0"/>
                <a:cs typeface="Times New Roman" panose="02020603050405020304" pitchFamily="18" charset="0"/>
              </a:endParaRPr>
            </a:p>
          </p:txBody>
        </p:sp>
        <p:pic>
          <p:nvPicPr>
            <p:cNvPr id="45" name="图片 44">
              <a:extLst>
                <a:ext uri="{FF2B5EF4-FFF2-40B4-BE49-F238E27FC236}">
                  <a16:creationId xmlns:a16="http://schemas.microsoft.com/office/drawing/2014/main" id="{90E6AF49-6802-3547-C79D-708117F144E1}"/>
                </a:ext>
              </a:extLst>
            </p:cNvPr>
            <p:cNvPicPr>
              <a:picLocks noChangeAspect="1"/>
            </p:cNvPicPr>
            <p:nvPr/>
          </p:nvPicPr>
          <p:blipFill rotWithShape="1">
            <a:blip r:embed="rId13">
              <a:extLst>
                <a:ext uri="{28A0092B-C50C-407E-A947-70E740481C1C}">
                  <a14:useLocalDpi xmlns:a14="http://schemas.microsoft.com/office/drawing/2010/main" val="0"/>
                </a:ext>
              </a:extLst>
            </a:blip>
            <a:srcRect t="-1" b="4108"/>
            <a:stretch/>
          </p:blipFill>
          <p:spPr>
            <a:xfrm>
              <a:off x="1611679" y="7011038"/>
              <a:ext cx="2412905" cy="576000"/>
            </a:xfrm>
            <a:prstGeom prst="rect">
              <a:avLst/>
            </a:prstGeom>
          </p:spPr>
        </p:pic>
        <p:pic>
          <p:nvPicPr>
            <p:cNvPr id="47" name="图片 46">
              <a:extLst>
                <a:ext uri="{FF2B5EF4-FFF2-40B4-BE49-F238E27FC236}">
                  <a16:creationId xmlns:a16="http://schemas.microsoft.com/office/drawing/2014/main" id="{65E630E8-4320-99A0-9C7F-C55C114C0461}"/>
                </a:ext>
              </a:extLst>
            </p:cNvPr>
            <p:cNvPicPr>
              <a:picLocks noChangeAspect="1"/>
            </p:cNvPicPr>
            <p:nvPr/>
          </p:nvPicPr>
          <p:blipFill rotWithShape="1">
            <a:blip r:embed="rId14">
              <a:extLst>
                <a:ext uri="{28A0092B-C50C-407E-A947-70E740481C1C}">
                  <a14:useLocalDpi xmlns:a14="http://schemas.microsoft.com/office/drawing/2010/main" val="0"/>
                </a:ext>
              </a:extLst>
            </a:blip>
            <a:srcRect b="3131"/>
            <a:stretch/>
          </p:blipFill>
          <p:spPr>
            <a:xfrm>
              <a:off x="1611679" y="7640154"/>
              <a:ext cx="1828350" cy="576000"/>
            </a:xfrm>
            <a:prstGeom prst="rect">
              <a:avLst/>
            </a:prstGeom>
          </p:spPr>
        </p:pic>
        <p:sp>
          <p:nvSpPr>
            <p:cNvPr id="48" name="文本框 47">
              <a:extLst>
                <a:ext uri="{FF2B5EF4-FFF2-40B4-BE49-F238E27FC236}">
                  <a16:creationId xmlns:a16="http://schemas.microsoft.com/office/drawing/2014/main" id="{149520AE-7169-A3C9-9E48-E14499FCDC2C}"/>
                </a:ext>
              </a:extLst>
            </p:cNvPr>
            <p:cNvSpPr txBox="1"/>
            <p:nvPr/>
          </p:nvSpPr>
          <p:spPr>
            <a:xfrm>
              <a:off x="651842" y="7114372"/>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12</a:t>
              </a:r>
              <a:endParaRPr lang="zh-CN" altLang="en-US" dirty="0">
                <a:latin typeface="Times New Roman" panose="02020603050405020304" pitchFamily="18" charset="0"/>
                <a:cs typeface="Times New Roman" panose="02020603050405020304" pitchFamily="18" charset="0"/>
              </a:endParaRPr>
            </a:p>
          </p:txBody>
        </p:sp>
        <p:sp>
          <p:nvSpPr>
            <p:cNvPr id="49" name="文本框 48">
              <a:extLst>
                <a:ext uri="{FF2B5EF4-FFF2-40B4-BE49-F238E27FC236}">
                  <a16:creationId xmlns:a16="http://schemas.microsoft.com/office/drawing/2014/main" id="{289137A9-EEEA-6019-BA91-C00BC20561F8}"/>
                </a:ext>
              </a:extLst>
            </p:cNvPr>
            <p:cNvSpPr txBox="1"/>
            <p:nvPr/>
          </p:nvSpPr>
          <p:spPr>
            <a:xfrm>
              <a:off x="651842" y="7743488"/>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13</a:t>
              </a:r>
              <a:endParaRPr lang="zh-CN" altLang="en-US" dirty="0">
                <a:latin typeface="Times New Roman" panose="02020603050405020304" pitchFamily="18" charset="0"/>
                <a:cs typeface="Times New Roman" panose="02020603050405020304" pitchFamily="18" charset="0"/>
              </a:endParaRPr>
            </a:p>
          </p:txBody>
        </p:sp>
        <p:pic>
          <p:nvPicPr>
            <p:cNvPr id="51" name="图片 50">
              <a:extLst>
                <a:ext uri="{FF2B5EF4-FFF2-40B4-BE49-F238E27FC236}">
                  <a16:creationId xmlns:a16="http://schemas.microsoft.com/office/drawing/2014/main" id="{52B6B484-F07E-7E05-7305-F8BEDFA9683E}"/>
                </a:ext>
              </a:extLst>
            </p:cNvPr>
            <p:cNvPicPr>
              <a:picLocks noChangeAspect="1"/>
            </p:cNvPicPr>
            <p:nvPr/>
          </p:nvPicPr>
          <p:blipFill rotWithShape="1">
            <a:blip r:embed="rId15">
              <a:extLst>
                <a:ext uri="{28A0092B-C50C-407E-A947-70E740481C1C}">
                  <a14:useLocalDpi xmlns:a14="http://schemas.microsoft.com/office/drawing/2010/main" val="0"/>
                </a:ext>
              </a:extLst>
            </a:blip>
            <a:srcRect b="3636"/>
            <a:stretch/>
          </p:blipFill>
          <p:spPr>
            <a:xfrm>
              <a:off x="1611679" y="8269270"/>
              <a:ext cx="2401101" cy="576000"/>
            </a:xfrm>
            <a:prstGeom prst="rect">
              <a:avLst/>
            </a:prstGeom>
          </p:spPr>
        </p:pic>
        <p:pic>
          <p:nvPicPr>
            <p:cNvPr id="53" name="图片 52">
              <a:extLst>
                <a:ext uri="{FF2B5EF4-FFF2-40B4-BE49-F238E27FC236}">
                  <a16:creationId xmlns:a16="http://schemas.microsoft.com/office/drawing/2014/main" id="{B462289A-1CBF-E7F2-B68C-93ACAAECABC9}"/>
                </a:ext>
              </a:extLst>
            </p:cNvPr>
            <p:cNvPicPr>
              <a:picLocks noChangeAspect="1"/>
            </p:cNvPicPr>
            <p:nvPr/>
          </p:nvPicPr>
          <p:blipFill rotWithShape="1">
            <a:blip r:embed="rId16">
              <a:extLst>
                <a:ext uri="{28A0092B-C50C-407E-A947-70E740481C1C}">
                  <a14:useLocalDpi xmlns:a14="http://schemas.microsoft.com/office/drawing/2010/main" val="0"/>
                </a:ext>
              </a:extLst>
            </a:blip>
            <a:srcRect b="4999"/>
            <a:stretch/>
          </p:blipFill>
          <p:spPr>
            <a:xfrm>
              <a:off x="1611679" y="8898393"/>
              <a:ext cx="2435538" cy="576000"/>
            </a:xfrm>
            <a:prstGeom prst="rect">
              <a:avLst/>
            </a:prstGeom>
          </p:spPr>
        </p:pic>
        <p:sp>
          <p:nvSpPr>
            <p:cNvPr id="54" name="文本框 53">
              <a:extLst>
                <a:ext uri="{FF2B5EF4-FFF2-40B4-BE49-F238E27FC236}">
                  <a16:creationId xmlns:a16="http://schemas.microsoft.com/office/drawing/2014/main" id="{496B1952-1C3A-A729-01C7-431795D8EDE7}"/>
                </a:ext>
              </a:extLst>
            </p:cNvPr>
            <p:cNvSpPr txBox="1"/>
            <p:nvPr/>
          </p:nvSpPr>
          <p:spPr>
            <a:xfrm>
              <a:off x="651842" y="8372604"/>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14</a:t>
              </a:r>
              <a:endParaRPr lang="zh-CN" altLang="en-US" dirty="0">
                <a:latin typeface="Times New Roman" panose="02020603050405020304" pitchFamily="18" charset="0"/>
                <a:cs typeface="Times New Roman" panose="02020603050405020304" pitchFamily="18" charset="0"/>
              </a:endParaRPr>
            </a:p>
          </p:txBody>
        </p:sp>
        <p:sp>
          <p:nvSpPr>
            <p:cNvPr id="55" name="文本框 54">
              <a:extLst>
                <a:ext uri="{FF2B5EF4-FFF2-40B4-BE49-F238E27FC236}">
                  <a16:creationId xmlns:a16="http://schemas.microsoft.com/office/drawing/2014/main" id="{B6E69B35-DFF6-EFB9-775D-0EF5AB08B884}"/>
                </a:ext>
              </a:extLst>
            </p:cNvPr>
            <p:cNvSpPr txBox="1"/>
            <p:nvPr/>
          </p:nvSpPr>
          <p:spPr>
            <a:xfrm>
              <a:off x="651842" y="9001727"/>
              <a:ext cx="1005403" cy="369332"/>
            </a:xfrm>
            <a:prstGeom prst="rect">
              <a:avLst/>
            </a:prstGeom>
            <a:noFill/>
          </p:spPr>
          <p:txBody>
            <a:bodyPr wrap="none" rtlCol="0">
              <a:spAutoFit/>
            </a:bodyPr>
            <a:lstStyle/>
            <a:p>
              <a:r>
                <a:rPr lang="en-US" altLang="zh-CN" dirty="0">
                  <a:latin typeface="Times New Roman" panose="02020603050405020304" pitchFamily="18" charset="0"/>
                  <a:cs typeface="Times New Roman" panose="02020603050405020304" pitchFamily="18" charset="0"/>
                </a:rPr>
                <a:t>Motif 15</a:t>
              </a:r>
              <a:endParaRPr lang="zh-CN" altLang="en-US"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623132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A6BE371-278A-88F7-5DDC-06F8C810766F}"/>
              </a:ext>
            </a:extLst>
          </p:cNvPr>
          <p:cNvSpPr txBox="1"/>
          <p:nvPr/>
        </p:nvSpPr>
        <p:spPr>
          <a:xfrm>
            <a:off x="259289" y="6668299"/>
            <a:ext cx="351378"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B</a:t>
            </a:r>
            <a:endParaRPr lang="zh-CN" altLang="en-US" b="1" dirty="0">
              <a:latin typeface="Arial" panose="020B0604020202020204" pitchFamily="34" charset="0"/>
              <a:cs typeface="Arial" panose="020B0604020202020204" pitchFamily="34" charset="0"/>
            </a:endParaRPr>
          </a:p>
        </p:txBody>
      </p:sp>
      <p:grpSp>
        <p:nvGrpSpPr>
          <p:cNvPr id="9" name="组合 8">
            <a:extLst>
              <a:ext uri="{FF2B5EF4-FFF2-40B4-BE49-F238E27FC236}">
                <a16:creationId xmlns:a16="http://schemas.microsoft.com/office/drawing/2014/main" id="{D5512675-ADE6-76D8-811E-AD961FB54B64}"/>
              </a:ext>
            </a:extLst>
          </p:cNvPr>
          <p:cNvGrpSpPr/>
          <p:nvPr/>
        </p:nvGrpSpPr>
        <p:grpSpPr>
          <a:xfrm>
            <a:off x="259289" y="822961"/>
            <a:ext cx="6598711" cy="5937295"/>
            <a:chOff x="249129" y="365761"/>
            <a:chExt cx="6598711" cy="5937295"/>
          </a:xfrm>
        </p:grpSpPr>
        <p:pic>
          <p:nvPicPr>
            <p:cNvPr id="5" name="图片 4">
              <a:extLst>
                <a:ext uri="{FF2B5EF4-FFF2-40B4-BE49-F238E27FC236}">
                  <a16:creationId xmlns:a16="http://schemas.microsoft.com/office/drawing/2014/main" id="{F6298804-6100-0877-2002-8BBC00207C04}"/>
                </a:ext>
              </a:extLst>
            </p:cNvPr>
            <p:cNvPicPr>
              <a:picLocks noChangeAspect="1"/>
            </p:cNvPicPr>
            <p:nvPr/>
          </p:nvPicPr>
          <p:blipFill>
            <a:blip r:embed="rId2"/>
            <a:stretch>
              <a:fillRect/>
            </a:stretch>
          </p:blipFill>
          <p:spPr>
            <a:xfrm>
              <a:off x="548640" y="396758"/>
              <a:ext cx="6299200" cy="5906298"/>
            </a:xfrm>
            <a:prstGeom prst="rect">
              <a:avLst/>
            </a:prstGeom>
          </p:spPr>
        </p:pic>
        <p:sp>
          <p:nvSpPr>
            <p:cNvPr id="4" name="文本框 3">
              <a:extLst>
                <a:ext uri="{FF2B5EF4-FFF2-40B4-BE49-F238E27FC236}">
                  <a16:creationId xmlns:a16="http://schemas.microsoft.com/office/drawing/2014/main" id="{CCD74520-6D19-2843-BA87-82975DF9DCEC}"/>
                </a:ext>
              </a:extLst>
            </p:cNvPr>
            <p:cNvSpPr txBox="1"/>
            <p:nvPr/>
          </p:nvSpPr>
          <p:spPr>
            <a:xfrm>
              <a:off x="249129" y="365761"/>
              <a:ext cx="351378"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A</a:t>
              </a:r>
              <a:endParaRPr lang="zh-CN" altLang="en-US" b="1" dirty="0">
                <a:latin typeface="Arial" panose="020B0604020202020204" pitchFamily="34" charset="0"/>
                <a:cs typeface="Arial" panose="020B0604020202020204" pitchFamily="34" charset="0"/>
              </a:endParaRPr>
            </a:p>
          </p:txBody>
        </p:sp>
      </p:grpSp>
      <p:graphicFrame>
        <p:nvGraphicFramePr>
          <p:cNvPr id="8" name="表格 7">
            <a:extLst>
              <a:ext uri="{FF2B5EF4-FFF2-40B4-BE49-F238E27FC236}">
                <a16:creationId xmlns:a16="http://schemas.microsoft.com/office/drawing/2014/main" id="{CE6DCF2F-5183-443F-6226-661DB329D243}"/>
              </a:ext>
            </a:extLst>
          </p:cNvPr>
          <p:cNvGraphicFramePr>
            <a:graphicFrameLocks noGrp="1"/>
          </p:cNvGraphicFramePr>
          <p:nvPr>
            <p:extLst>
              <p:ext uri="{D42A27DB-BD31-4B8C-83A1-F6EECF244321}">
                <p14:modId xmlns:p14="http://schemas.microsoft.com/office/powerpoint/2010/main" val="2473836611"/>
              </p:ext>
            </p:extLst>
          </p:nvPr>
        </p:nvGraphicFramePr>
        <p:xfrm>
          <a:off x="1415265" y="7037631"/>
          <a:ext cx="4027470" cy="2564020"/>
        </p:xfrm>
        <a:graphic>
          <a:graphicData uri="http://schemas.openxmlformats.org/drawingml/2006/table">
            <a:tbl>
              <a:tblPr firstRow="1" firstCol="1" bandRow="1">
                <a:tableStyleId>{5C22544A-7EE6-4342-B048-85BDC9FD1C3A}</a:tableStyleId>
              </a:tblPr>
              <a:tblGrid>
                <a:gridCol w="996594">
                  <a:extLst>
                    <a:ext uri="{9D8B030D-6E8A-4147-A177-3AD203B41FA5}">
                      <a16:colId xmlns:a16="http://schemas.microsoft.com/office/drawing/2014/main" val="1739253744"/>
                    </a:ext>
                  </a:extLst>
                </a:gridCol>
                <a:gridCol w="3030876">
                  <a:extLst>
                    <a:ext uri="{9D8B030D-6E8A-4147-A177-3AD203B41FA5}">
                      <a16:colId xmlns:a16="http://schemas.microsoft.com/office/drawing/2014/main" val="3337163317"/>
                    </a:ext>
                  </a:extLst>
                </a:gridCol>
              </a:tblGrid>
              <a:tr h="256402">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Subgroup</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Gene ID</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8204831"/>
                  </a:ext>
                </a:extLst>
              </a:tr>
              <a:tr h="256402">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ABCC</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Prupe.2G305600: Prupe.5G112700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45570136"/>
                  </a:ext>
                </a:extLst>
              </a:tr>
              <a:tr h="256402">
                <a:tc rowSpan="5">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ABCG</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Prupe.2G224800: Prupe.6G246200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29439348"/>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Prupe.3G122400: Prupe.4G168100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4458976"/>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Prupe.6G121200: Prupe.7G115200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75091936"/>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Prupe.6G121200: Prupe.2G084300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70238204"/>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Prupe.6G191500: Prupe.8G064300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35514299"/>
                  </a:ext>
                </a:extLst>
              </a:tr>
              <a:tr h="256402">
                <a:tc rowSpan="3">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ABCI</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Prupe.2G210600: Prupe.6G234500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55742791"/>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Prupe.2G210600: Prupe.6G106500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42495604"/>
                  </a:ext>
                </a:extLst>
              </a:tr>
              <a:tr h="256402">
                <a:tc vMerge="1">
                  <a:txBody>
                    <a:bodyPr/>
                    <a:lstStyle/>
                    <a:p>
                      <a:endParaRPr lang="zh-CN" altLang="en-US"/>
                    </a:p>
                  </a:txBody>
                  <a:tcPr/>
                </a:tc>
                <a:tc>
                  <a:txBody>
                    <a:bodyPr/>
                    <a:lstStyle/>
                    <a:p>
                      <a:pPr algn="ctr"/>
                      <a:r>
                        <a:rPr lang="en-US" sz="1200" b="1" kern="100" dirty="0">
                          <a:solidFill>
                            <a:schemeClr val="tx1"/>
                          </a:solidFill>
                          <a:effectLst/>
                          <a:latin typeface="Arial" panose="020B0604020202020204" pitchFamily="34" charset="0"/>
                          <a:cs typeface="Arial" panose="020B0604020202020204" pitchFamily="34" charset="0"/>
                        </a:rPr>
                        <a:t>Prupe.6G106500: Prupe.6G234500</a:t>
                      </a:r>
                      <a:endParaRPr lang="zh-CN" sz="12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10301272"/>
                  </a:ext>
                </a:extLst>
              </a:tr>
            </a:tbl>
          </a:graphicData>
        </a:graphic>
      </p:graphicFrame>
    </p:spTree>
    <p:extLst>
      <p:ext uri="{BB962C8B-B14F-4D97-AF65-F5344CB8AC3E}">
        <p14:creationId xmlns:p14="http://schemas.microsoft.com/office/powerpoint/2010/main" val="3310392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6AC9BDD-56DD-957F-CC67-60134F105075}"/>
              </a:ext>
            </a:extLst>
          </p:cNvPr>
          <p:cNvSpPr txBox="1"/>
          <p:nvPr/>
        </p:nvSpPr>
        <p:spPr>
          <a:xfrm>
            <a:off x="20319" y="1019354"/>
            <a:ext cx="6837681" cy="1754326"/>
          </a:xfrm>
          <a:prstGeom prst="rect">
            <a:avLst/>
          </a:prstGeom>
          <a:noFill/>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Figure S4 Chromosome distribution and collinear relations of </a:t>
            </a:r>
            <a:r>
              <a:rPr lang="en-US" altLang="zh-CN" dirty="0" err="1">
                <a:latin typeface="Times New Roman" panose="02020603050405020304" pitchFamily="18" charset="0"/>
                <a:cs typeface="Times New Roman" panose="02020603050405020304" pitchFamily="18" charset="0"/>
              </a:rPr>
              <a:t>PpABC</a:t>
            </a:r>
            <a:r>
              <a:rPr lang="en-US" altLang="zh-CN" dirty="0">
                <a:latin typeface="Times New Roman" panose="02020603050405020304" pitchFamily="18" charset="0"/>
                <a:cs typeface="Times New Roman" panose="02020603050405020304" pitchFamily="18" charset="0"/>
              </a:rPr>
              <a:t> genes. (A) Schematic representations of the chromosomal relationships of </a:t>
            </a:r>
            <a:r>
              <a:rPr lang="en-US" altLang="zh-CN" dirty="0" err="1">
                <a:latin typeface="Times New Roman" panose="02020603050405020304" pitchFamily="18" charset="0"/>
                <a:cs typeface="Times New Roman" panose="02020603050405020304" pitchFamily="18" charset="0"/>
              </a:rPr>
              <a:t>PpABC</a:t>
            </a:r>
            <a:r>
              <a:rPr lang="en-US" altLang="zh-CN" dirty="0">
                <a:latin typeface="Times New Roman" panose="02020603050405020304" pitchFamily="18" charset="0"/>
                <a:cs typeface="Times New Roman" panose="02020603050405020304" pitchFamily="18" charset="0"/>
              </a:rPr>
              <a:t> genes. </a:t>
            </a:r>
            <a:r>
              <a:rPr lang="en-US" altLang="zh-CN" dirty="0">
                <a:latin typeface="Times New Roman" panose="02020603050405020304" pitchFamily="18" charset="0"/>
                <a:ea typeface="宋体" panose="02010600030101010101" pitchFamily="2" charset="-122"/>
                <a:cs typeface="Times New Roman" panose="02020603050405020304" pitchFamily="18" charset="0"/>
              </a:rPr>
              <a:t>Grey lines in the background indicate collinear blocks within peach, while </a:t>
            </a:r>
            <a:r>
              <a:rPr lang="en-US" altLang="zh-CN" dirty="0">
                <a:latin typeface="Times New Roman" panose="02020603050405020304" pitchFamily="18" charset="0"/>
                <a:cs typeface="Times New Roman" panose="02020603050405020304" pitchFamily="18" charset="0"/>
              </a:rPr>
              <a:t>red lines indicate </a:t>
            </a:r>
            <a:r>
              <a:rPr lang="en-US" altLang="zh-CN" dirty="0">
                <a:latin typeface="Times New Roman" panose="02020603050405020304" pitchFamily="18" charset="0"/>
                <a:ea typeface="宋体" panose="02010600030101010101" pitchFamily="2" charset="-122"/>
                <a:cs typeface="Times New Roman" panose="02020603050405020304" pitchFamily="18" charset="0"/>
              </a:rPr>
              <a:t>syntenic</a:t>
            </a:r>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PpABC</a:t>
            </a:r>
            <a:r>
              <a:rPr lang="en-US" altLang="zh-CN" dirty="0">
                <a:latin typeface="Times New Roman" panose="02020603050405020304" pitchFamily="18" charset="0"/>
                <a:cs typeface="Times New Roman" panose="02020603050405020304" pitchFamily="18" charset="0"/>
              </a:rPr>
              <a:t> gene pairs. The chromosome number is indicated in yellow. (B) Syntenic ABC gene pairs in peach. </a:t>
            </a:r>
          </a:p>
        </p:txBody>
      </p:sp>
    </p:spTree>
    <p:extLst>
      <p:ext uri="{BB962C8B-B14F-4D97-AF65-F5344CB8AC3E}">
        <p14:creationId xmlns:p14="http://schemas.microsoft.com/office/powerpoint/2010/main" val="2693015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8F0769E-F552-EF15-FBC3-266D02FE9647}"/>
              </a:ext>
            </a:extLst>
          </p:cNvPr>
          <p:cNvPicPr>
            <a:picLocks noChangeAspect="1"/>
          </p:cNvPicPr>
          <p:nvPr/>
        </p:nvPicPr>
        <p:blipFill>
          <a:blip r:embed="rId2"/>
          <a:stretch>
            <a:fillRect/>
          </a:stretch>
        </p:blipFill>
        <p:spPr>
          <a:xfrm>
            <a:off x="1359427" y="2235126"/>
            <a:ext cx="3099048" cy="5179928"/>
          </a:xfrm>
          <a:prstGeom prst="rect">
            <a:avLst/>
          </a:prstGeom>
        </p:spPr>
      </p:pic>
      <p:pic>
        <p:nvPicPr>
          <p:cNvPr id="5" name="图片 4">
            <a:extLst>
              <a:ext uri="{FF2B5EF4-FFF2-40B4-BE49-F238E27FC236}">
                <a16:creationId xmlns:a16="http://schemas.microsoft.com/office/drawing/2014/main" id="{7B7ED27E-23D9-CC65-CF55-320479849B52}"/>
              </a:ext>
            </a:extLst>
          </p:cNvPr>
          <p:cNvPicPr>
            <a:picLocks noChangeAspect="1"/>
          </p:cNvPicPr>
          <p:nvPr/>
        </p:nvPicPr>
        <p:blipFill>
          <a:blip r:embed="rId3"/>
          <a:stretch>
            <a:fillRect/>
          </a:stretch>
        </p:blipFill>
        <p:spPr>
          <a:xfrm>
            <a:off x="4989707" y="2083932"/>
            <a:ext cx="1449803" cy="1044000"/>
          </a:xfrm>
          <a:prstGeom prst="rect">
            <a:avLst/>
          </a:prstGeom>
        </p:spPr>
      </p:pic>
      <p:sp>
        <p:nvSpPr>
          <p:cNvPr id="3" name="文本框 2">
            <a:extLst>
              <a:ext uri="{FF2B5EF4-FFF2-40B4-BE49-F238E27FC236}">
                <a16:creationId xmlns:a16="http://schemas.microsoft.com/office/drawing/2014/main" id="{804FDF0D-F454-0CC0-AAFB-471295FF1B1F}"/>
              </a:ext>
            </a:extLst>
          </p:cNvPr>
          <p:cNvSpPr txBox="1"/>
          <p:nvPr/>
        </p:nvSpPr>
        <p:spPr>
          <a:xfrm>
            <a:off x="111337" y="7864036"/>
            <a:ext cx="6635326" cy="923330"/>
          </a:xfrm>
          <a:prstGeom prst="rect">
            <a:avLst/>
          </a:prstGeom>
          <a:noFill/>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Figure S5 Phylogenetic tree derived from amino acid sequences of </a:t>
            </a:r>
            <a:r>
              <a:rPr lang="en-US" altLang="zh-CN" dirty="0" err="1">
                <a:latin typeface="Times New Roman" panose="02020603050405020304" pitchFamily="18" charset="0"/>
                <a:cs typeface="Times New Roman" panose="02020603050405020304" pitchFamily="18" charset="0"/>
              </a:rPr>
              <a:t>PpABCC</a:t>
            </a:r>
            <a:r>
              <a:rPr lang="en-US" altLang="zh-CN" dirty="0">
                <a:latin typeface="Times New Roman" panose="02020603050405020304" pitchFamily="18" charset="0"/>
                <a:cs typeface="Times New Roman" panose="02020603050405020304" pitchFamily="18" charset="0"/>
              </a:rPr>
              <a:t> and </a:t>
            </a:r>
            <a:r>
              <a:rPr lang="en-US" altLang="zh-CN" dirty="0" err="1">
                <a:latin typeface="Times New Roman" panose="02020603050405020304" pitchFamily="18" charset="0"/>
                <a:cs typeface="Times New Roman" panose="02020603050405020304" pitchFamily="18" charset="0"/>
              </a:rPr>
              <a:t>AtABCC</a:t>
            </a:r>
            <a:r>
              <a:rPr lang="en-US" altLang="zh-CN" dirty="0">
                <a:latin typeface="Times New Roman" panose="02020603050405020304" pitchFamily="18" charset="0"/>
                <a:cs typeface="Times New Roman" panose="02020603050405020304" pitchFamily="18" charset="0"/>
              </a:rPr>
              <a:t>, C-subgroup members in peach and </a:t>
            </a:r>
            <a:r>
              <a:rPr lang="en-US" altLang="zh-CN" i="1" dirty="0">
                <a:latin typeface="Times New Roman" panose="02020603050405020304" pitchFamily="18" charset="0"/>
                <a:cs typeface="Times New Roman" panose="02020603050405020304" pitchFamily="18" charset="0"/>
              </a:rPr>
              <a:t>Arabidopsis thaliana</a:t>
            </a:r>
            <a:r>
              <a:rPr lang="en-US" altLang="zh-CN" dirty="0">
                <a:latin typeface="Times New Roman" panose="02020603050405020304" pitchFamily="18" charset="0"/>
                <a:cs typeface="Times New Roman" panose="02020603050405020304" pitchFamily="18" charset="0"/>
              </a:rPr>
              <a:t>. </a:t>
            </a:r>
          </a:p>
        </p:txBody>
      </p:sp>
      <p:sp>
        <p:nvSpPr>
          <p:cNvPr id="7" name="文本框 6">
            <a:extLst>
              <a:ext uri="{FF2B5EF4-FFF2-40B4-BE49-F238E27FC236}">
                <a16:creationId xmlns:a16="http://schemas.microsoft.com/office/drawing/2014/main" id="{4020148F-CB84-2CAD-0F5D-96FE35AAEAB4}"/>
              </a:ext>
            </a:extLst>
          </p:cNvPr>
          <p:cNvSpPr txBox="1"/>
          <p:nvPr/>
        </p:nvSpPr>
        <p:spPr>
          <a:xfrm>
            <a:off x="828195" y="2206120"/>
            <a:ext cx="1479892" cy="369332"/>
          </a:xfrm>
          <a:prstGeom prst="rect">
            <a:avLst/>
          </a:prstGeom>
          <a:noFill/>
        </p:spPr>
        <p:txBody>
          <a:bodyPr wrap="none" rtlCol="0">
            <a:spAutoFit/>
          </a:bodyPr>
          <a:lstStyle/>
          <a:p>
            <a:r>
              <a:rPr lang="en-US" altLang="zh-CN" b="1" dirty="0">
                <a:latin typeface="Arial" panose="020B0604020202020204" pitchFamily="34" charset="0"/>
                <a:cs typeface="Arial" panose="020B0604020202020204" pitchFamily="34" charset="0"/>
              </a:rPr>
              <a:t>C subgroup</a:t>
            </a:r>
            <a:endParaRPr lang="zh-CN"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1394546"/>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6500</TotalTime>
  <Words>385</Words>
  <Application>Microsoft Office PowerPoint</Application>
  <PresentationFormat>A4 纸张(210x297 毫米)</PresentationFormat>
  <Paragraphs>40</Paragraphs>
  <Slides>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等线</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zhao yun</dc:creator>
  <cp:lastModifiedBy>zhao yun</cp:lastModifiedBy>
  <cp:revision>153</cp:revision>
  <dcterms:created xsi:type="dcterms:W3CDTF">2022-07-15T02:31:04Z</dcterms:created>
  <dcterms:modified xsi:type="dcterms:W3CDTF">2023-01-18T03:11:05Z</dcterms:modified>
</cp:coreProperties>
</file>