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85" r:id="rId2"/>
    <p:sldId id="284" r:id="rId3"/>
  </p:sldIdLst>
  <p:sldSz cx="6858000" cy="9144000" type="screen4x3"/>
  <p:notesSz cx="6788150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6000" autoAdjust="0"/>
  </p:normalViewPr>
  <p:slideViewPr>
    <p:cSldViewPr snapToGrid="0">
      <p:cViewPr varScale="1">
        <p:scale>
          <a:sx n="62" d="100"/>
          <a:sy n="62" d="100"/>
        </p:scale>
        <p:origin x="2496" y="3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5047" y="0"/>
            <a:ext cx="2941532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5BA3-51C2-4A3F-955B-9F0BFC9652CB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1239838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815" y="4775666"/>
            <a:ext cx="543052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1532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5047" y="9425568"/>
            <a:ext cx="2941532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5BA50-93FF-45D8-90DE-0C23A8BB41F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783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705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111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564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532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555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232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84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1877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484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7988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8789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29A8F-DF61-4B07-B96E-2E443B0A0AEE}" type="datetimeFigureOut">
              <a:rPr lang="ko-KR" altLang="en-US" smtClean="0"/>
              <a:t>2023-01-20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EA863-1961-45A2-B532-F19B4EB46A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429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936774-418E-4E5C-BED3-3290F10F8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52" y="1721677"/>
            <a:ext cx="5627096" cy="326164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D5ED610-481E-1CB4-B416-ABD7FE530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664" y="5975657"/>
            <a:ext cx="62425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 Figure S1. The e</a:t>
            </a:r>
            <a:r>
              <a:rPr lang="en-US" altLang="ko-KR" sz="1200" b="1" kern="100" dirty="0">
                <a:effectLst/>
                <a:latin typeface="Times New Roman" panose="02020603050405020304" pitchFamily="18" charset="0"/>
                <a:ea typeface="한컴바탕"/>
                <a:cs typeface="Times New Roman" panose="02020603050405020304" pitchFamily="18" charset="0"/>
              </a:rPr>
              <a:t>ffect of </a:t>
            </a:r>
            <a:r>
              <a:rPr lang="en-US" altLang="ko-KR" sz="1200" b="1" kern="100" dirty="0" err="1">
                <a:effectLst/>
                <a:latin typeface="Times New Roman" panose="02020603050405020304" pitchFamily="18" charset="0"/>
                <a:ea typeface="한컴바탕"/>
                <a:cs typeface="Times New Roman" panose="02020603050405020304" pitchFamily="18" charset="0"/>
              </a:rPr>
              <a:t>oleracones</a:t>
            </a:r>
            <a:r>
              <a:rPr lang="en-US" altLang="ko-KR" sz="1200" b="1" kern="100" dirty="0">
                <a:effectLst/>
                <a:latin typeface="Times New Roman" panose="02020603050405020304" pitchFamily="18" charset="0"/>
                <a:ea typeface="한컴바탕"/>
                <a:cs typeface="Times New Roman" panose="02020603050405020304" pitchFamily="18" charset="0"/>
              </a:rPr>
              <a:t> on cell viability.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한컴바탕"/>
                <a:cs typeface="Times New Roman" panose="02020603050405020304" pitchFamily="18" charset="0"/>
              </a:rPr>
              <a:t>HBMVECs were pretreated with </a:t>
            </a:r>
            <a:r>
              <a:rPr kumimoji="0" lang="en-US" altLang="ko-KR" sz="1200" b="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한컴바탕"/>
                <a:cs typeface="Times New Roman" panose="02020603050405020304" pitchFamily="18" charset="0"/>
              </a:rPr>
              <a:t>oleracones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한컴바탕"/>
                <a:cs typeface="Times New Roman" panose="02020603050405020304" pitchFamily="18" charset="0"/>
              </a:rPr>
              <a:t> at the concentrations indicated 1 h prior to treatment with TNF-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effectLst/>
                <a:latin typeface="Symbol" panose="05050102010706020507" pitchFamily="18" charset="2"/>
                <a:ea typeface="한컴바탕"/>
                <a:cs typeface="Times New Roman" panose="02020603050405020304" pitchFamily="18" charset="0"/>
              </a:rPr>
              <a:t>a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한컴바탕"/>
                <a:cs typeface="Times New Roman" panose="02020603050405020304" pitchFamily="18" charset="0"/>
              </a:rPr>
              <a:t> (10 ng/mL, for 48 h). </a:t>
            </a:r>
            <a:r>
              <a:rPr lang="en-US" altLang="ko-KR" sz="1200" dirty="0">
                <a:latin typeface="Times New Roman" panose="02020603050405020304" pitchFamily="18" charset="0"/>
                <a:ea typeface="한컴바탕"/>
                <a:cs typeface="Times New Roman" panose="02020603050405020304" pitchFamily="18" charset="0"/>
              </a:rPr>
              <a:t>C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한컴바탕"/>
                <a:cs typeface="Times New Roman" panose="02020603050405020304" pitchFamily="18" charset="0"/>
              </a:rPr>
              <a:t>ell viability was determined by the MTT assay.</a:t>
            </a:r>
            <a:endParaRPr kumimoji="0" lang="en-US" altLang="ko-KR" sz="1200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889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9C41736A-269F-DC70-D9DD-597FD03BA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16" y="11058420"/>
            <a:ext cx="6242548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ko-KR" sz="1100" dirty="0">
                <a:latin typeface="+mj-lt"/>
              </a:rPr>
              <a:t>Supplement 1. The e</a:t>
            </a:r>
            <a:r>
              <a:rPr lang="en-US" altLang="ko-KR" sz="1100" kern="100" dirty="0">
                <a:effectLst/>
                <a:latin typeface="+mj-lt"/>
                <a:ea typeface="한컴바탕"/>
              </a:rPr>
              <a:t>ffect of </a:t>
            </a:r>
            <a:r>
              <a:rPr lang="en-US" altLang="ko-KR" sz="1100" kern="100" dirty="0" err="1">
                <a:effectLst/>
                <a:latin typeface="+mj-lt"/>
                <a:ea typeface="한컴바탕"/>
              </a:rPr>
              <a:t>oleracones</a:t>
            </a:r>
            <a:r>
              <a:rPr lang="en-US" altLang="ko-KR" sz="1100" kern="100" dirty="0">
                <a:effectLst/>
                <a:latin typeface="+mj-lt"/>
                <a:ea typeface="한컴바탕"/>
              </a:rPr>
              <a:t> on cell viability.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100" b="0" i="0" u="none" strike="noStrike" cap="none" normalizeH="0" baseline="0" dirty="0">
                <a:ln>
                  <a:noFill/>
                </a:ln>
                <a:effectLst/>
                <a:latin typeface="+mj-lt"/>
                <a:ea typeface="한컴바탕"/>
                <a:cs typeface="Times New Roman" panose="02020603050405020304" pitchFamily="18" charset="0"/>
              </a:rPr>
              <a:t>HBMVECs were pretreated with </a:t>
            </a:r>
            <a:r>
              <a:rPr kumimoji="0" lang="en-US" altLang="ko-KR" sz="1100" b="0" i="0" u="none" strike="noStrike" cap="none" normalizeH="0" baseline="0" dirty="0" err="1">
                <a:ln>
                  <a:noFill/>
                </a:ln>
                <a:effectLst/>
                <a:latin typeface="+mj-lt"/>
                <a:ea typeface="한컴바탕"/>
                <a:cs typeface="Times New Roman" panose="02020603050405020304" pitchFamily="18" charset="0"/>
              </a:rPr>
              <a:t>oleracones</a:t>
            </a:r>
            <a:r>
              <a:rPr kumimoji="0" lang="en-US" altLang="ko-KR" sz="1100" b="0" i="0" u="none" strike="noStrike" cap="none" normalizeH="0" baseline="0" dirty="0">
                <a:ln>
                  <a:noFill/>
                </a:ln>
                <a:effectLst/>
                <a:latin typeface="+mj-lt"/>
                <a:ea typeface="한컴바탕"/>
                <a:cs typeface="Times New Roman" panose="02020603050405020304" pitchFamily="18" charset="0"/>
              </a:rPr>
              <a:t> at the concentrations indicated 1 h prior to treatment with TNF-</a:t>
            </a:r>
            <a:r>
              <a:rPr kumimoji="0" lang="en-US" altLang="ko-KR" sz="1100" b="0" i="0" u="none" strike="noStrike" cap="none" normalizeH="0" baseline="0" dirty="0">
                <a:ln>
                  <a:noFill/>
                </a:ln>
                <a:effectLst/>
                <a:latin typeface="Symbol" panose="05050102010706020507" pitchFamily="18" charset="2"/>
                <a:ea typeface="한컴바탕"/>
                <a:cs typeface="Times New Roman" panose="02020603050405020304" pitchFamily="18" charset="0"/>
              </a:rPr>
              <a:t>a</a:t>
            </a:r>
            <a:r>
              <a:rPr kumimoji="0" lang="en-US" altLang="ko-KR" sz="1100" b="0" i="0" u="none" strike="noStrike" cap="none" normalizeH="0" baseline="0" dirty="0">
                <a:ln>
                  <a:noFill/>
                </a:ln>
                <a:effectLst/>
                <a:latin typeface="+mj-lt"/>
                <a:ea typeface="한컴바탕"/>
                <a:cs typeface="Times New Roman" panose="02020603050405020304" pitchFamily="18" charset="0"/>
              </a:rPr>
              <a:t> (10 ng/mL, for 48 h). </a:t>
            </a:r>
            <a:r>
              <a:rPr lang="en-US" altLang="ko-KR" sz="1100" dirty="0">
                <a:latin typeface="+mj-lt"/>
                <a:ea typeface="한컴바탕"/>
                <a:cs typeface="Times New Roman" panose="02020603050405020304" pitchFamily="18" charset="0"/>
              </a:rPr>
              <a:t>C</a:t>
            </a:r>
            <a:r>
              <a:rPr kumimoji="0" lang="en-US" altLang="ko-KR" sz="1100" b="0" i="0" u="none" strike="noStrike" cap="none" normalizeH="0" baseline="0" dirty="0">
                <a:ln>
                  <a:noFill/>
                </a:ln>
                <a:effectLst/>
                <a:latin typeface="+mj-lt"/>
                <a:ea typeface="한컴바탕"/>
                <a:cs typeface="Times New Roman" panose="02020603050405020304" pitchFamily="18" charset="0"/>
              </a:rPr>
              <a:t>ell viability was determined by the MTT assay.</a:t>
            </a:r>
            <a:endParaRPr kumimoji="0" lang="en-US" altLang="ko-KR" sz="1100" b="0" i="0" u="none" strike="noStrike" cap="none" normalizeH="0" baseline="0" dirty="0">
              <a:ln>
                <a:noFill/>
              </a:ln>
              <a:effectLst/>
              <a:latin typeface="+mj-lt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D716AF14-7547-5CEE-A1D3-E4BFE778C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16" y="4532904"/>
            <a:ext cx="537318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latinLnBrk="1"/>
            <a:r>
              <a:rPr lang="en-US" altLang="ko-KR" sz="12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Supplement Figure S2. The effect of </a:t>
            </a:r>
            <a:r>
              <a:rPr lang="en-US" altLang="ko-KR" sz="1200" b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oleracone</a:t>
            </a:r>
            <a:r>
              <a:rPr lang="en-US" altLang="ko-KR" sz="12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F on the expression of E-selectin and PECAM1. </a:t>
            </a:r>
          </a:p>
          <a:p>
            <a:pPr algn="just" latinLnBrk="1"/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HBMVECs were pretreated with various doses of </a:t>
            </a:r>
            <a:r>
              <a:rPr lang="en-US" altLang="ko-KR" sz="12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oleracones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1 h prior to treatment with TNF</a:t>
            </a:r>
            <a:r>
              <a:rPr lang="en-US" altLang="ko-KR" sz="12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-</a:t>
            </a:r>
            <a:r>
              <a:rPr kumimoji="0" lang="en-US" altLang="ko-KR" sz="1200" b="0" i="0" u="none" strike="noStrike" cap="none" normalizeH="0" baseline="0" dirty="0">
                <a:ln>
                  <a:noFill/>
                </a:ln>
                <a:effectLst/>
                <a:latin typeface="Symbol" panose="05050102010706020507" pitchFamily="18" charset="2"/>
                <a:ea typeface="한컴바탕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for 8 h. E-selectin and PECAM1 protein levels were determined by Western blot analysis using 20 </a:t>
            </a:r>
            <a:r>
              <a:rPr lang="en-US" altLang="ko-KR" sz="12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μg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of cell lysate. Quantification was performed by densitometric analysis (Image J software). The results were normalized to </a:t>
            </a:r>
            <a:r>
              <a:rPr lang="en-US" altLang="ko-KR" sz="1200" b="1" kern="100" dirty="0">
                <a:effectLst/>
                <a:latin typeface="Symbol" panose="05050102010706020507" pitchFamily="18" charset="2"/>
                <a:ea typeface="맑은 고딕" panose="020B0503020000020004" pitchFamily="50" charset="-127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-actin. The data are presented as the mean ± SEM (n = 3). Statistical differences were determined by the Student t-test, and the data are presented as the mean ± SEM, *</a:t>
            </a:r>
            <a:r>
              <a:rPr lang="en-US" altLang="ko-KR" sz="1200" i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p</a:t>
            </a:r>
            <a:r>
              <a:rPr lang="en-US" altLang="ko-KR" sz="12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&lt; 0.05.</a:t>
            </a:r>
            <a:endParaRPr lang="ko-KR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2757E9A-EC7D-414F-9D28-C1898F284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3" y="641466"/>
            <a:ext cx="3627434" cy="1505843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1227DB9B-56BB-40D5-9479-402C53304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5531" y="2437820"/>
            <a:ext cx="2908044" cy="1804572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9A808B95-F6BB-4A38-BD44-FADB6132D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5531" y="624103"/>
            <a:ext cx="2962913" cy="18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13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29646</TotalTime>
  <Words>204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맑은 고딕</vt:lpstr>
      <vt:lpstr>한컴바탕</vt:lpstr>
      <vt:lpstr>Arial</vt:lpstr>
      <vt:lpstr>Calibri</vt:lpstr>
      <vt:lpstr>Calibri Light</vt:lpstr>
      <vt:lpstr>Symbol</vt:lpstr>
      <vt:lpstr>Times New Roman</vt:lpstr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안상미</dc:creator>
  <cp:lastModifiedBy>MDPI</cp:lastModifiedBy>
  <cp:revision>188</cp:revision>
  <cp:lastPrinted>2022-07-14T09:01:01Z</cp:lastPrinted>
  <dcterms:created xsi:type="dcterms:W3CDTF">2020-01-20T07:11:32Z</dcterms:created>
  <dcterms:modified xsi:type="dcterms:W3CDTF">2023-01-20T02:23:23Z</dcterms:modified>
</cp:coreProperties>
</file>