
<file path=[Content_Types].xml><?xml version="1.0" encoding="utf-8"?>
<Types xmlns="http://schemas.openxmlformats.org/package/2006/content-types">
  <Default Extension="bin" ContentType="application/vnd.openxmlformats-officedocument.oleObject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8" r:id="rId3"/>
  </p:sldIdLst>
  <p:sldSz cx="12192000" cy="6858000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3" autoAdjust="0"/>
    <p:restoredTop sz="94660"/>
  </p:normalViewPr>
  <p:slideViewPr>
    <p:cSldViewPr snapToGrid="0">
      <p:cViewPr varScale="1">
        <p:scale>
          <a:sx n="86" d="100"/>
          <a:sy n="86" d="100"/>
        </p:scale>
        <p:origin x="562" y="5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B97714B1-4566-6D65-9B67-56574EEC85AE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Subtítulo 2">
            <a:extLst>
              <a:ext uri="{FF2B5EF4-FFF2-40B4-BE49-F238E27FC236}">
                <a16:creationId xmlns:a16="http://schemas.microsoft.com/office/drawing/2014/main" id="{A6C87CB5-FA3E-8708-EEF6-7502242F7C6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s-ES"/>
              <a:t>Haga clic para modificar el estilo de subtítulo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6A078DB1-00D2-720C-DCAF-805B77D962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F781970C-9385-25EE-3D9B-D6B5BB4B7C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35166311-09E0-74C6-A588-C7EF940D4E9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92675760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25E7255F-E263-B3A9-07DD-D8F9CBBC7D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1CC4B6ED-6BA1-1172-8D65-CE5ACFFFABB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AA6E23CF-0E56-117E-A889-E69ABD24FE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0BB8AE9B-959F-4DB5-11A7-E4C9265AC83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C90A3362-9B03-145E-AC79-596BA00F3B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9641588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vertical 1">
            <a:extLst>
              <a:ext uri="{FF2B5EF4-FFF2-40B4-BE49-F238E27FC236}">
                <a16:creationId xmlns:a16="http://schemas.microsoft.com/office/drawing/2014/main" id="{D44D3D8B-280B-91F2-CD7E-F21218B0F202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vertical 2">
            <a:extLst>
              <a:ext uri="{FF2B5EF4-FFF2-40B4-BE49-F238E27FC236}">
                <a16:creationId xmlns:a16="http://schemas.microsoft.com/office/drawing/2014/main" id="{DC48A66D-9A29-1155-DBDF-324C5EF9546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AEB4FB9E-4918-3E33-775C-B3A01EB6FAA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7CCFE191-C36C-9DDB-B258-967FD37337C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4234D0B0-BE8A-8946-2322-2E2D2A44F27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387026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F461622-87C5-3309-F430-E74CB7241F5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5D247AB7-B16F-C33B-01B0-0A4D03DB182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AA684500-6F65-98B8-0F21-CDF586A136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D84EB0B4-1A58-91E2-8BC2-71945BA3E7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FB98D944-B1E2-6F33-FE76-80330B8D36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585602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5A85655A-17BC-A1BB-6E26-B8D3284002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28D6B6E7-F4A4-06BC-F1D9-A63133F21E8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25F59EF3-7560-AB67-2CF3-B2C98CDC0B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18EF8ACA-B3D5-0D30-716C-FF45044AB65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280430B2-9953-A752-DB48-A89ED9DBB4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09912262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3926585D-110F-DC8A-E326-358E369707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897CBA01-20A1-7049-7C2A-20A0D6A365ED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02923148-9636-EDD5-35EE-C8229C39DAB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BA39B838-2BF5-0A53-3793-26DB9B5F029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D2CF0BFE-C54D-DC41-40B7-16D8E033543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C702351D-2D52-9063-41E5-64D33D55626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7209352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0A90461D-0F81-5C1B-8CDA-AE9A99864E7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707033A3-65FD-6DD4-F0EE-DBD4BF74C7A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4" name="Marcador de contenido 3">
            <a:extLst>
              <a:ext uri="{FF2B5EF4-FFF2-40B4-BE49-F238E27FC236}">
                <a16:creationId xmlns:a16="http://schemas.microsoft.com/office/drawing/2014/main" id="{C20746FF-8FDA-53EE-98E3-807FE621869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5" name="Marcador de texto 4">
            <a:extLst>
              <a:ext uri="{FF2B5EF4-FFF2-40B4-BE49-F238E27FC236}">
                <a16:creationId xmlns:a16="http://schemas.microsoft.com/office/drawing/2014/main" id="{B0588C83-B3E2-BD76-A030-28BDB966FD87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6" name="Marcador de contenido 5">
            <a:extLst>
              <a:ext uri="{FF2B5EF4-FFF2-40B4-BE49-F238E27FC236}">
                <a16:creationId xmlns:a16="http://schemas.microsoft.com/office/drawing/2014/main" id="{274014E5-39A4-C17D-17D2-10E07A9AFF0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7" name="Marcador de fecha 6">
            <a:extLst>
              <a:ext uri="{FF2B5EF4-FFF2-40B4-BE49-F238E27FC236}">
                <a16:creationId xmlns:a16="http://schemas.microsoft.com/office/drawing/2014/main" id="{4AFB3144-DB81-317B-4036-C0E23248244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8" name="Marcador de pie de página 7">
            <a:extLst>
              <a:ext uri="{FF2B5EF4-FFF2-40B4-BE49-F238E27FC236}">
                <a16:creationId xmlns:a16="http://schemas.microsoft.com/office/drawing/2014/main" id="{069D93C7-2A3F-8FE6-8EEF-0D9AC87D617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Marcador de número de diapositiva 8">
            <a:extLst>
              <a:ext uri="{FF2B5EF4-FFF2-40B4-BE49-F238E27FC236}">
                <a16:creationId xmlns:a16="http://schemas.microsoft.com/office/drawing/2014/main" id="{02F907E4-678B-0167-72FD-C42CAF38ED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5229845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o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484E52E5-FDD2-CE7D-F37B-707F7D590F2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fecha 2">
            <a:extLst>
              <a:ext uri="{FF2B5EF4-FFF2-40B4-BE49-F238E27FC236}">
                <a16:creationId xmlns:a16="http://schemas.microsoft.com/office/drawing/2014/main" id="{64E3A924-324E-3CEE-2812-E462FDC9A6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4" name="Marcador de pie de página 3">
            <a:extLst>
              <a:ext uri="{FF2B5EF4-FFF2-40B4-BE49-F238E27FC236}">
                <a16:creationId xmlns:a16="http://schemas.microsoft.com/office/drawing/2014/main" id="{66EF4E1B-667D-94B9-2EAC-8F725E9941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Marcador de número de diapositiva 4">
            <a:extLst>
              <a:ext uri="{FF2B5EF4-FFF2-40B4-BE49-F238E27FC236}">
                <a16:creationId xmlns:a16="http://schemas.microsoft.com/office/drawing/2014/main" id="{2116E13C-59CA-5789-8165-B6E59025AF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2452407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fecha 1">
            <a:extLst>
              <a:ext uri="{FF2B5EF4-FFF2-40B4-BE49-F238E27FC236}">
                <a16:creationId xmlns:a16="http://schemas.microsoft.com/office/drawing/2014/main" id="{4DBD1889-278C-9927-0277-985A135ED8B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3" name="Marcador de pie de página 2">
            <a:extLst>
              <a:ext uri="{FF2B5EF4-FFF2-40B4-BE49-F238E27FC236}">
                <a16:creationId xmlns:a16="http://schemas.microsoft.com/office/drawing/2014/main" id="{7CECFE22-EDCF-9344-FF28-86A922BD46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Marcador de número de diapositiva 3">
            <a:extLst>
              <a:ext uri="{FF2B5EF4-FFF2-40B4-BE49-F238E27FC236}">
                <a16:creationId xmlns:a16="http://schemas.microsoft.com/office/drawing/2014/main" id="{3EEA8AB5-1E90-DE5F-76DC-4D02A5FDA6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485256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ACDF806C-B3D5-A795-C1E1-733F880E9AB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contenido 2">
            <a:extLst>
              <a:ext uri="{FF2B5EF4-FFF2-40B4-BE49-F238E27FC236}">
                <a16:creationId xmlns:a16="http://schemas.microsoft.com/office/drawing/2014/main" id="{64CCE041-657C-D2B6-7EA5-9EE022FEE37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305EC13D-9E3B-6FD3-7A29-094F0C7F0F0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BD0CE44A-1FBD-B3A8-80E2-2474B280E81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78784E28-A6DA-D2CA-55AB-13FD5CDAC42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DDA27714-DBE1-C487-4084-9F12A9B60E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454150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>
            <a:extLst>
              <a:ext uri="{FF2B5EF4-FFF2-40B4-BE49-F238E27FC236}">
                <a16:creationId xmlns:a16="http://schemas.microsoft.com/office/drawing/2014/main" id="{EACA6C63-9BC5-B2D0-C1FC-53872E72B7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posición de imagen 2">
            <a:extLst>
              <a:ext uri="{FF2B5EF4-FFF2-40B4-BE49-F238E27FC236}">
                <a16:creationId xmlns:a16="http://schemas.microsoft.com/office/drawing/2014/main" id="{503977BB-F007-0AA4-E9D1-A3AD7C0BE68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Marcador de texto 3">
            <a:extLst>
              <a:ext uri="{FF2B5EF4-FFF2-40B4-BE49-F238E27FC236}">
                <a16:creationId xmlns:a16="http://schemas.microsoft.com/office/drawing/2014/main" id="{9EC0D716-E500-5F81-FDE0-863A4EF7887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s-ES"/>
              <a:t>Haga clic para modificar los estilos de texto del patrón</a:t>
            </a:r>
          </a:p>
        </p:txBody>
      </p:sp>
      <p:sp>
        <p:nvSpPr>
          <p:cNvPr id="5" name="Marcador de fecha 4">
            <a:extLst>
              <a:ext uri="{FF2B5EF4-FFF2-40B4-BE49-F238E27FC236}">
                <a16:creationId xmlns:a16="http://schemas.microsoft.com/office/drawing/2014/main" id="{0B726889-887C-84AF-97A1-D59B551775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6" name="Marcador de pie de página 5">
            <a:extLst>
              <a:ext uri="{FF2B5EF4-FFF2-40B4-BE49-F238E27FC236}">
                <a16:creationId xmlns:a16="http://schemas.microsoft.com/office/drawing/2014/main" id="{62AFCB81-8146-7A7E-5649-AD759E785C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Marcador de número de diapositiva 6">
            <a:extLst>
              <a:ext uri="{FF2B5EF4-FFF2-40B4-BE49-F238E27FC236}">
                <a16:creationId xmlns:a16="http://schemas.microsoft.com/office/drawing/2014/main" id="{B7BCBBDA-14F5-C83C-5B50-1DE6180046C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934990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Marcador de título 1">
            <a:extLst>
              <a:ext uri="{FF2B5EF4-FFF2-40B4-BE49-F238E27FC236}">
                <a16:creationId xmlns:a16="http://schemas.microsoft.com/office/drawing/2014/main" id="{759E4A17-6E96-A5A5-DAFF-9324817DF08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/>
              <a:t>Haga clic para modificar el estilo de título del patrón</a:t>
            </a:r>
          </a:p>
        </p:txBody>
      </p:sp>
      <p:sp>
        <p:nvSpPr>
          <p:cNvPr id="3" name="Marcador de texto 2">
            <a:extLst>
              <a:ext uri="{FF2B5EF4-FFF2-40B4-BE49-F238E27FC236}">
                <a16:creationId xmlns:a16="http://schemas.microsoft.com/office/drawing/2014/main" id="{31DDE265-1680-4E73-92BD-1FD1D9F638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/>
              <a:t>Haga clic para modificar los estilos de texto del patrón</a:t>
            </a:r>
          </a:p>
          <a:p>
            <a:pPr lvl="1"/>
            <a:r>
              <a:rPr lang="es-ES"/>
              <a:t>Segundo nivel</a:t>
            </a:r>
          </a:p>
          <a:p>
            <a:pPr lvl="2"/>
            <a:r>
              <a:rPr lang="es-ES"/>
              <a:t>Tercer nivel</a:t>
            </a:r>
          </a:p>
          <a:p>
            <a:pPr lvl="3"/>
            <a:r>
              <a:rPr lang="es-ES"/>
              <a:t>Cuarto nivel</a:t>
            </a:r>
          </a:p>
          <a:p>
            <a:pPr lvl="4"/>
            <a:r>
              <a:rPr lang="es-ES"/>
              <a:t>Quinto nivel</a:t>
            </a:r>
          </a:p>
        </p:txBody>
      </p:sp>
      <p:sp>
        <p:nvSpPr>
          <p:cNvPr id="4" name="Marcador de fecha 3">
            <a:extLst>
              <a:ext uri="{FF2B5EF4-FFF2-40B4-BE49-F238E27FC236}">
                <a16:creationId xmlns:a16="http://schemas.microsoft.com/office/drawing/2014/main" id="{106DA43B-C139-4D05-93EC-96F1427E214E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2F25357-41CB-4BBE-B17D-0CB5B7C044D3}" type="datetimeFigureOut">
              <a:rPr lang="es-ES" smtClean="0"/>
              <a:t>10/02/2023</a:t>
            </a:fld>
            <a:endParaRPr lang="es-ES"/>
          </a:p>
        </p:txBody>
      </p:sp>
      <p:sp>
        <p:nvSpPr>
          <p:cNvPr id="5" name="Marcador de pie de página 4">
            <a:extLst>
              <a:ext uri="{FF2B5EF4-FFF2-40B4-BE49-F238E27FC236}">
                <a16:creationId xmlns:a16="http://schemas.microsoft.com/office/drawing/2014/main" id="{FB1AA542-CB01-B745-7BFD-EBF653977551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Marcador de número de diapositiva 5">
            <a:extLst>
              <a:ext uri="{FF2B5EF4-FFF2-40B4-BE49-F238E27FC236}">
                <a16:creationId xmlns:a16="http://schemas.microsoft.com/office/drawing/2014/main" id="{B85A6763-77BC-9BF4-52C7-D8E5430CCB1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27B199-B790-40D0-A051-55C425405002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290518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oleObject4.bin"/><Relationship Id="rId3" Type="http://schemas.openxmlformats.org/officeDocument/2006/relationships/image" Target="../media/image1.emf"/><Relationship Id="rId7" Type="http://schemas.openxmlformats.org/officeDocument/2006/relationships/image" Target="../media/image3.emf"/><Relationship Id="rId2" Type="http://schemas.openxmlformats.org/officeDocument/2006/relationships/oleObject" Target="../embeddings/oleObject1.bin"/><Relationship Id="rId1" Type="http://schemas.openxmlformats.org/officeDocument/2006/relationships/slideLayout" Target="../slideLayouts/slideLayout1.xml"/><Relationship Id="rId6" Type="http://schemas.openxmlformats.org/officeDocument/2006/relationships/oleObject" Target="../embeddings/oleObject3.bin"/><Relationship Id="rId5" Type="http://schemas.openxmlformats.org/officeDocument/2006/relationships/image" Target="../media/image2.emf"/><Relationship Id="rId4" Type="http://schemas.openxmlformats.org/officeDocument/2006/relationships/oleObject" Target="../embeddings/oleObject2.bin"/><Relationship Id="rId9" Type="http://schemas.openxmlformats.org/officeDocument/2006/relationships/image" Target="../media/image4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oleObject" Target="../embeddings/oleObject5.bin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CuadroTexto 9">
            <a:extLst>
              <a:ext uri="{FF2B5EF4-FFF2-40B4-BE49-F238E27FC236}">
                <a16:creationId xmlns:a16="http://schemas.microsoft.com/office/drawing/2014/main" id="{E794DCF6-A7DB-6100-C19C-8A76D8B4B662}"/>
              </a:ext>
            </a:extLst>
          </p:cNvPr>
          <p:cNvSpPr txBox="1"/>
          <p:nvPr/>
        </p:nvSpPr>
        <p:spPr>
          <a:xfrm>
            <a:off x="826455" y="5983134"/>
            <a:ext cx="10224082" cy="307777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en-US" sz="14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Figure S1. 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Western-blot quantification of Figure 1C (A), Figure 1E; VEGFR3 (B) and VEGFR2 (C), and</a:t>
            </a:r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F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igure 2B (D).</a:t>
            </a:r>
            <a:endParaRPr lang="es-ES" sz="1400" dirty="0"/>
          </a:p>
        </p:txBody>
      </p:sp>
      <p:grpSp>
        <p:nvGrpSpPr>
          <p:cNvPr id="13" name="Grupo 12">
            <a:extLst>
              <a:ext uri="{FF2B5EF4-FFF2-40B4-BE49-F238E27FC236}">
                <a16:creationId xmlns:a16="http://schemas.microsoft.com/office/drawing/2014/main" id="{610A76BC-AD28-242F-CE99-8A7D247AAEFE}"/>
              </a:ext>
            </a:extLst>
          </p:cNvPr>
          <p:cNvGrpSpPr/>
          <p:nvPr/>
        </p:nvGrpSpPr>
        <p:grpSpPr>
          <a:xfrm>
            <a:off x="403151" y="333341"/>
            <a:ext cx="11701790" cy="5198569"/>
            <a:chOff x="403151" y="333341"/>
            <a:chExt cx="11701790" cy="5198569"/>
          </a:xfrm>
        </p:grpSpPr>
        <p:graphicFrame>
          <p:nvGraphicFramePr>
            <p:cNvPr id="4" name="Objeto 3">
              <a:extLst>
                <a:ext uri="{FF2B5EF4-FFF2-40B4-BE49-F238E27FC236}">
                  <a16:creationId xmlns:a16="http://schemas.microsoft.com/office/drawing/2014/main" id="{3AE4B4C0-B604-37EA-7503-BDC7CBCB71E5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2721584824"/>
                </p:ext>
              </p:extLst>
            </p:nvPr>
          </p:nvGraphicFramePr>
          <p:xfrm>
            <a:off x="403151" y="817684"/>
            <a:ext cx="3922273" cy="2008204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name="Prism 8" r:id="rId2" imgW="4961610" imgH="2540249" progId="Prism8.Document">
                    <p:embed/>
                  </p:oleObj>
                </mc:Choice>
                <mc:Fallback>
                  <p:oleObj name="Prism 8" r:id="rId2" imgW="4961610" imgH="2540249" progId="Prism8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3"/>
                        <a:stretch>
                          <a:fillRect/>
                        </a:stretch>
                      </p:blipFill>
                      <p:spPr>
                        <a:xfrm>
                          <a:off x="403151" y="817684"/>
                          <a:ext cx="3922273" cy="2008204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sp>
          <p:nvSpPr>
            <p:cNvPr id="5" name="CuadroTexto 4">
              <a:extLst>
                <a:ext uri="{FF2B5EF4-FFF2-40B4-BE49-F238E27FC236}">
                  <a16:creationId xmlns:a16="http://schemas.microsoft.com/office/drawing/2014/main" id="{1ED97E41-0626-32DC-F17D-B68E88710D69}"/>
                </a:ext>
              </a:extLst>
            </p:cNvPr>
            <p:cNvSpPr txBox="1"/>
            <p:nvPr/>
          </p:nvSpPr>
          <p:spPr>
            <a:xfrm>
              <a:off x="470691" y="333341"/>
              <a:ext cx="288225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b="1" dirty="0"/>
                <a:t>A</a:t>
              </a:r>
            </a:p>
          </p:txBody>
        </p:sp>
        <p:graphicFrame>
          <p:nvGraphicFramePr>
            <p:cNvPr id="6" name="Objeto 5">
              <a:extLst>
                <a:ext uri="{FF2B5EF4-FFF2-40B4-BE49-F238E27FC236}">
                  <a16:creationId xmlns:a16="http://schemas.microsoft.com/office/drawing/2014/main" id="{0AB5F2CD-390E-E42E-B0F8-FDED9CD5F528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1448412914"/>
                </p:ext>
              </p:extLst>
            </p:nvPr>
          </p:nvGraphicFramePr>
          <p:xfrm>
            <a:off x="4139820" y="817685"/>
            <a:ext cx="4018917" cy="2008203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name="Prism 8" r:id="rId4" imgW="5083274" imgH="2540249" progId="Prism8.Document">
                    <p:embed/>
                  </p:oleObj>
                </mc:Choice>
                <mc:Fallback>
                  <p:oleObj name="Prism 8" r:id="rId4" imgW="5083274" imgH="2540249" progId="Prism8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5"/>
                        <a:stretch>
                          <a:fillRect/>
                        </a:stretch>
                      </p:blipFill>
                      <p:spPr>
                        <a:xfrm>
                          <a:off x="4139820" y="817685"/>
                          <a:ext cx="4018917" cy="2008203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graphicFrame>
          <p:nvGraphicFramePr>
            <p:cNvPr id="7" name="Objeto 6">
              <a:extLst>
                <a:ext uri="{FF2B5EF4-FFF2-40B4-BE49-F238E27FC236}">
                  <a16:creationId xmlns:a16="http://schemas.microsoft.com/office/drawing/2014/main" id="{AF918852-6F83-43AD-13A8-0090D2D7F2A8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697640383"/>
                </p:ext>
              </p:extLst>
            </p:nvPr>
          </p:nvGraphicFramePr>
          <p:xfrm>
            <a:off x="8086024" y="817684"/>
            <a:ext cx="4018917" cy="2008203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name="Prism 8" r:id="rId6" imgW="5083274" imgH="2540249" progId="Prism8.Document">
                    <p:embed/>
                  </p:oleObj>
                </mc:Choice>
                <mc:Fallback>
                  <p:oleObj name="Prism 8" r:id="rId6" imgW="5083274" imgH="2540249" progId="Prism8.Document">
                    <p:embed/>
                    <p:pic>
                      <p:nvPicPr>
                        <p:cNvPr id="0" name=""/>
                        <p:cNvPicPr/>
                        <p:nvPr/>
                      </p:nvPicPr>
                      <p:blipFill>
                        <a:blip r:embed="rId7"/>
                        <a:stretch>
                          <a:fillRect/>
                        </a:stretch>
                      </p:blipFill>
                      <p:spPr>
                        <a:xfrm>
                          <a:off x="8086024" y="817684"/>
                          <a:ext cx="4018917" cy="2008203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sp>
          <p:nvSpPr>
            <p:cNvPr id="8" name="CuadroTexto 7">
              <a:extLst>
                <a:ext uri="{FF2B5EF4-FFF2-40B4-BE49-F238E27FC236}">
                  <a16:creationId xmlns:a16="http://schemas.microsoft.com/office/drawing/2014/main" id="{6A4B9E61-50B6-4C02-7BCD-F5381B928102}"/>
                </a:ext>
              </a:extLst>
            </p:cNvPr>
            <p:cNvSpPr txBox="1"/>
            <p:nvPr/>
          </p:nvSpPr>
          <p:spPr>
            <a:xfrm>
              <a:off x="4540002" y="333341"/>
              <a:ext cx="381956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b="1" dirty="0"/>
                <a:t>B</a:t>
              </a:r>
            </a:p>
          </p:txBody>
        </p:sp>
        <p:graphicFrame>
          <p:nvGraphicFramePr>
            <p:cNvPr id="3" name="Objeto 2">
              <a:extLst>
                <a:ext uri="{FF2B5EF4-FFF2-40B4-BE49-F238E27FC236}">
                  <a16:creationId xmlns:a16="http://schemas.microsoft.com/office/drawing/2014/main" id="{CFA4B03C-376B-3F7F-4914-5B35E7559A0A}"/>
                </a:ext>
              </a:extLst>
            </p:cNvPr>
            <p:cNvGraphicFramePr>
              <a:graphicFrameLocks noChangeAspect="1"/>
            </p:cNvGraphicFramePr>
            <p:nvPr>
              <p:extLst>
                <p:ext uri="{D42A27DB-BD31-4B8C-83A1-F6EECF244321}">
                  <p14:modId xmlns:p14="http://schemas.microsoft.com/office/powerpoint/2010/main" val="3783112760"/>
                </p:ext>
              </p:extLst>
            </p:nvPr>
          </p:nvGraphicFramePr>
          <p:xfrm>
            <a:off x="425304" y="3307206"/>
            <a:ext cx="4496654" cy="2224704"/>
          </p:xfrm>
          <a:graphic>
            <a:graphicData uri="http://schemas.openxmlformats.org/presentationml/2006/ole">
              <mc:AlternateContent xmlns:mc="http://schemas.openxmlformats.org/markup-compatibility/2006">
                <mc:Choice xmlns:v="urn:schemas-microsoft-com:vml" Requires="v">
                  <p:oleObj name="Prism 8" r:id="rId8" imgW="5136908" imgH="2541689" progId="Prism8.Document">
                    <p:embed/>
                  </p:oleObj>
                </mc:Choice>
                <mc:Fallback>
                  <p:oleObj name="Prism 8" r:id="rId8" imgW="5136908" imgH="2541689" progId="Prism8.Document">
                    <p:embed/>
                    <p:pic>
                      <p:nvPicPr>
                        <p:cNvPr id="4" name="Objeto 3">
                          <a:extLst>
                            <a:ext uri="{FF2B5EF4-FFF2-40B4-BE49-F238E27FC236}">
                              <a16:creationId xmlns:a16="http://schemas.microsoft.com/office/drawing/2014/main" id="{EA52FD34-06A2-3383-E827-02AC18EAE5FE}"/>
                            </a:ext>
                          </a:extLst>
                        </p:cNvPr>
                        <p:cNvPicPr/>
                        <p:nvPr/>
                      </p:nvPicPr>
                      <p:blipFill>
                        <a:blip r:embed="rId9"/>
                        <a:stretch>
                          <a:fillRect/>
                        </a:stretch>
                      </p:blipFill>
                      <p:spPr>
                        <a:xfrm>
                          <a:off x="425304" y="3307206"/>
                          <a:ext cx="4496654" cy="2224704"/>
                        </a:xfrm>
                        <a:prstGeom prst="rect">
                          <a:avLst/>
                        </a:prstGeom>
                      </p:spPr>
                    </p:pic>
                  </p:oleObj>
                </mc:Fallback>
              </mc:AlternateContent>
            </a:graphicData>
          </a:graphic>
        </p:graphicFrame>
        <p:sp>
          <p:nvSpPr>
            <p:cNvPr id="9" name="CuadroTexto 8">
              <a:extLst>
                <a:ext uri="{FF2B5EF4-FFF2-40B4-BE49-F238E27FC236}">
                  <a16:creationId xmlns:a16="http://schemas.microsoft.com/office/drawing/2014/main" id="{7C53A109-E275-E5DE-DD03-3DDC54CDA3D1}"/>
                </a:ext>
              </a:extLst>
            </p:cNvPr>
            <p:cNvSpPr txBox="1"/>
            <p:nvPr/>
          </p:nvSpPr>
          <p:spPr>
            <a:xfrm>
              <a:off x="474869" y="2937874"/>
              <a:ext cx="279869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s-ES" b="1" dirty="0"/>
                <a:t>D</a:t>
              </a:r>
            </a:p>
          </p:txBody>
        </p:sp>
        <p:sp>
          <p:nvSpPr>
            <p:cNvPr id="12" name="CuadroTexto 11">
              <a:extLst>
                <a:ext uri="{FF2B5EF4-FFF2-40B4-BE49-F238E27FC236}">
                  <a16:creationId xmlns:a16="http://schemas.microsoft.com/office/drawing/2014/main" id="{36488EF3-064F-657D-4A79-4D0175B8D3A7}"/>
                </a:ext>
              </a:extLst>
            </p:cNvPr>
            <p:cNvSpPr txBox="1"/>
            <p:nvPr/>
          </p:nvSpPr>
          <p:spPr>
            <a:xfrm>
              <a:off x="7726628" y="333341"/>
              <a:ext cx="432109" cy="369332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s-ES" b="1" dirty="0"/>
                <a:t>C</a:t>
              </a:r>
              <a:endParaRPr lang="es-ES" dirty="0"/>
            </a:p>
          </p:txBody>
        </p:sp>
      </p:grpSp>
    </p:spTree>
    <p:extLst>
      <p:ext uri="{BB962C8B-B14F-4D97-AF65-F5344CB8AC3E}">
        <p14:creationId xmlns:p14="http://schemas.microsoft.com/office/powerpoint/2010/main" val="296946308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Objeto 1">
            <a:extLst>
              <a:ext uri="{FF2B5EF4-FFF2-40B4-BE49-F238E27FC236}">
                <a16:creationId xmlns:a16="http://schemas.microsoft.com/office/drawing/2014/main" id="{6419CDD4-9DAF-24D7-4958-712804045DBE}"/>
              </a:ext>
            </a:extLst>
          </p:cNvPr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036075937"/>
              </p:ext>
            </p:extLst>
          </p:nvPr>
        </p:nvGraphicFramePr>
        <p:xfrm>
          <a:off x="3052762" y="1252070"/>
          <a:ext cx="5413375" cy="25193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name="Prism 8" r:id="rId2" imgW="5414072" imgH="2519011" progId="Prism8.Document">
                  <p:embed/>
                </p:oleObj>
              </mc:Choice>
              <mc:Fallback>
                <p:oleObj name="Prism 8" r:id="rId2" imgW="5414072" imgH="2519011" progId="Prism8.Document">
                  <p:embed/>
                  <p:pic>
                    <p:nvPicPr>
                      <p:cNvPr id="6" name="Objeto 5">
                        <a:extLst>
                          <a:ext uri="{FF2B5EF4-FFF2-40B4-BE49-F238E27FC236}">
                            <a16:creationId xmlns:a16="http://schemas.microsoft.com/office/drawing/2014/main" id="{8159F793-742B-49BC-216F-05AF0C0B6824}"/>
                          </a:ext>
                        </a:extLst>
                      </p:cNvPr>
                      <p:cNvPicPr/>
                      <p:nvPr/>
                    </p:nvPicPr>
                    <p:blipFill>
                      <a:blip r:embed="rId3"/>
                      <a:stretch>
                        <a:fillRect/>
                      </a:stretch>
                    </p:blipFill>
                    <p:spPr>
                      <a:xfrm>
                        <a:off x="3052762" y="1252070"/>
                        <a:ext cx="5413375" cy="2519363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3" name="CuadroTexto 2">
            <a:extLst>
              <a:ext uri="{FF2B5EF4-FFF2-40B4-BE49-F238E27FC236}">
                <a16:creationId xmlns:a16="http://schemas.microsoft.com/office/drawing/2014/main" id="{2CFC707D-881A-E714-06D6-016AAC679630}"/>
              </a:ext>
            </a:extLst>
          </p:cNvPr>
          <p:cNvSpPr txBox="1"/>
          <p:nvPr/>
        </p:nvSpPr>
        <p:spPr>
          <a:xfrm>
            <a:off x="983959" y="5103660"/>
            <a:ext cx="10224082" cy="738664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just"/>
            <a:r>
              <a:rPr lang="en-US" sz="1400" b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Figure S2</a:t>
            </a:r>
            <a:r>
              <a:rPr lang="en-US" sz="1400" b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. 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Quantification of wound-healing closure of Figure 2D. Figure 2 evaluates the </a:t>
            </a:r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e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ffect of doxorubicin  treatment and VEGFR3 silencing in migration of MDA-MB-231 cells </a:t>
            </a:r>
            <a:r>
              <a:rPr lang="en-US" sz="1400" i="1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vs.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MDA-MB-231R cells. VEGFR3 knockdown (siVEGFR3), siRNA control (</a:t>
            </a:r>
            <a:r>
              <a:rPr lang="en-US" sz="1400" dirty="0" err="1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siSCR</a:t>
            </a:r>
            <a:r>
              <a:rPr lang="en-US" sz="1400" dirty="0"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), doxorubicin </a:t>
            </a:r>
            <a:r>
              <a:rPr lang="en-US" sz="1400" dirty="0">
                <a:effectLst/>
                <a:latin typeface="Calibri" panose="020F0502020204030204" pitchFamily="34" charset="0"/>
                <a:ea typeface="Calibri" panose="020F0502020204030204" pitchFamily="34" charset="0"/>
                <a:cs typeface="Times New Roman" panose="02020603050405020304" pitchFamily="18" charset="0"/>
              </a:rPr>
              <a:t> treatment (DOX). ** (p&lt;0.01), *** (p&lt;0.001), **** (p&lt;0.0001). </a:t>
            </a:r>
            <a:endParaRPr lang="es-ES" sz="1400" dirty="0"/>
          </a:p>
        </p:txBody>
      </p:sp>
    </p:spTree>
    <p:extLst>
      <p:ext uri="{BB962C8B-B14F-4D97-AF65-F5344CB8AC3E}">
        <p14:creationId xmlns:p14="http://schemas.microsoft.com/office/powerpoint/2010/main" val="643135898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73</TotalTime>
  <Words>98</Words>
  <Application>Microsoft Office PowerPoint</Application>
  <PresentationFormat>Widescreen</PresentationFormat>
  <Paragraphs>6</Paragraphs>
  <Slides>2</Slides>
  <Notes>0</Notes>
  <HiddenSlides>0</HiddenSlides>
  <MMClips>0</MMClips>
  <ScaleCrop>false</ScaleCrop>
  <HeadingPairs>
    <vt:vector size="8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Tema de Office</vt:lpstr>
      <vt:lpstr>Prism 8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sandra torres</dc:creator>
  <cp:lastModifiedBy>Irina Stanimirovic</cp:lastModifiedBy>
  <cp:revision>8</cp:revision>
  <dcterms:created xsi:type="dcterms:W3CDTF">2022-12-05T17:07:52Z</dcterms:created>
  <dcterms:modified xsi:type="dcterms:W3CDTF">2023-02-10T08:50:32Z</dcterms:modified>
</cp:coreProperties>
</file>

<file path=docProps/thumbnail.jpeg>
</file>