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2" r:id="rId1"/>
  </p:sldMasterIdLst>
  <p:notesMasterIdLst>
    <p:notesMasterId r:id="rId18"/>
  </p:notesMasterIdLst>
  <p:sldIdLst>
    <p:sldId id="286" r:id="rId2"/>
    <p:sldId id="264" r:id="rId3"/>
    <p:sldId id="291" r:id="rId4"/>
    <p:sldId id="300" r:id="rId5"/>
    <p:sldId id="302" r:id="rId6"/>
    <p:sldId id="301" r:id="rId7"/>
    <p:sldId id="306" r:id="rId8"/>
    <p:sldId id="303" r:id="rId9"/>
    <p:sldId id="304" r:id="rId10"/>
    <p:sldId id="305" r:id="rId11"/>
    <p:sldId id="299" r:id="rId12"/>
    <p:sldId id="294" r:id="rId13"/>
    <p:sldId id="297" r:id="rId14"/>
    <p:sldId id="292" r:id="rId15"/>
    <p:sldId id="293" r:id="rId16"/>
    <p:sldId id="295" r:id="rId17"/>
  </p:sldIdLst>
  <p:sldSz cx="12192000" cy="6858000"/>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57" autoAdjust="0"/>
  </p:normalViewPr>
  <p:slideViewPr>
    <p:cSldViewPr snapToGrid="0">
      <p:cViewPr varScale="1">
        <p:scale>
          <a:sx n="110" d="100"/>
          <a:sy n="110" d="100"/>
        </p:scale>
        <p:origin x="57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3BEACC85-5F16-431C-AC88-B0B123A9396B}" type="datetimeFigureOut">
              <a:rPr lang="en-US" smtClean="0"/>
              <a:t>2/11/2023</a:t>
            </a:fld>
            <a:endParaRPr lang="en-US"/>
          </a:p>
        </p:txBody>
      </p:sp>
      <p:sp>
        <p:nvSpPr>
          <p:cNvPr id="4" name="Slide Image Placeholder 3"/>
          <p:cNvSpPr>
            <a:spLocks noGrp="1" noRot="1" noChangeAspect="1"/>
          </p:cNvSpPr>
          <p:nvPr>
            <p:ph type="sldImg" idx="2"/>
          </p:nvPr>
        </p:nvSpPr>
        <p:spPr>
          <a:xfrm>
            <a:off x="654050" y="1162050"/>
            <a:ext cx="5575300" cy="313690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7A83CF79-7AA0-4E2D-8C6F-6A8E3DFA7B19}" type="slidenum">
              <a:rPr lang="en-US" smtClean="0"/>
              <a:t>‹#›</a:t>
            </a:fld>
            <a:endParaRPr lang="en-US"/>
          </a:p>
        </p:txBody>
      </p:sp>
    </p:spTree>
    <p:extLst>
      <p:ext uri="{BB962C8B-B14F-4D97-AF65-F5344CB8AC3E}">
        <p14:creationId xmlns:p14="http://schemas.microsoft.com/office/powerpoint/2010/main" val="301272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b="1" dirty="0"/>
              <a:t>Fig. S1: Experimental approach. Experimental groups for (A) DE analysis #1, (B) DE analysis #2 and DE analysis #3. (C) Comparison of the DEGs returned in DE analyses #2 (in orange) and #3 (in purple) using a </a:t>
            </a:r>
            <a:r>
              <a:rPr lang="en-US" b="1" dirty="0" err="1"/>
              <a:t>venn</a:t>
            </a:r>
            <a:r>
              <a:rPr lang="en-US" b="1" dirty="0"/>
              <a:t> diagram. DEGs at the intersect and unique to AA SScL fibroblasts (see question marks) will be the focus of this comparison. (D) Comparison of the DEGs returned in DE analyses #1 (in blue) and #2 (in orange) using a </a:t>
            </a:r>
            <a:r>
              <a:rPr lang="en-US" b="1" dirty="0" err="1"/>
              <a:t>venn</a:t>
            </a:r>
            <a:r>
              <a:rPr lang="en-US" b="1" dirty="0"/>
              <a:t> diagram. DEGs at the intersect (see question mark) will be the focus of this comparison. (E) Experimental groups for the DE analysis #4.</a:t>
            </a:r>
            <a:endParaRPr lang="en-US" dirty="0"/>
          </a:p>
        </p:txBody>
      </p:sp>
      <p:sp>
        <p:nvSpPr>
          <p:cNvPr id="4" name="Slide Number Placeholder 3"/>
          <p:cNvSpPr>
            <a:spLocks noGrp="1"/>
          </p:cNvSpPr>
          <p:nvPr>
            <p:ph type="sldNum" sz="quarter" idx="5"/>
          </p:nvPr>
        </p:nvSpPr>
        <p:spPr/>
        <p:txBody>
          <a:bodyPr/>
          <a:lstStyle/>
          <a:p>
            <a:fld id="{7A83CF79-7AA0-4E2D-8C6F-6A8E3DFA7B19}" type="slidenum">
              <a:rPr lang="en-US" smtClean="0"/>
              <a:t>1</a:t>
            </a:fld>
            <a:endParaRPr lang="en-US"/>
          </a:p>
        </p:txBody>
      </p:sp>
    </p:spTree>
    <p:extLst>
      <p:ext uri="{BB962C8B-B14F-4D97-AF65-F5344CB8AC3E}">
        <p14:creationId xmlns:p14="http://schemas.microsoft.com/office/powerpoint/2010/main" val="1262095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S11: Calcium signaling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13</a:t>
            </a:fld>
            <a:endParaRPr lang="en-US"/>
          </a:p>
        </p:txBody>
      </p:sp>
    </p:spTree>
    <p:extLst>
      <p:ext uri="{BB962C8B-B14F-4D97-AF65-F5344CB8AC3E}">
        <p14:creationId xmlns:p14="http://schemas.microsoft.com/office/powerpoint/2010/main" val="1866054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S13: GABAergic synapse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14</a:t>
            </a:fld>
            <a:endParaRPr lang="en-US"/>
          </a:p>
        </p:txBody>
      </p:sp>
    </p:spTree>
    <p:extLst>
      <p:ext uri="{BB962C8B-B14F-4D97-AF65-F5344CB8AC3E}">
        <p14:creationId xmlns:p14="http://schemas.microsoft.com/office/powerpoint/2010/main" val="1546924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S12: Regulation of actin cytoskeleton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15</a:t>
            </a:fld>
            <a:endParaRPr lang="en-US"/>
          </a:p>
        </p:txBody>
      </p:sp>
    </p:spTree>
    <p:extLst>
      <p:ext uri="{BB962C8B-B14F-4D97-AF65-F5344CB8AC3E}">
        <p14:creationId xmlns:p14="http://schemas.microsoft.com/office/powerpoint/2010/main" val="1090004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S14: RNA degradation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16</a:t>
            </a:fld>
            <a:endParaRPr lang="en-US"/>
          </a:p>
        </p:txBody>
      </p:sp>
    </p:spTree>
    <p:extLst>
      <p:ext uri="{BB962C8B-B14F-4D97-AF65-F5344CB8AC3E}">
        <p14:creationId xmlns:p14="http://schemas.microsoft.com/office/powerpoint/2010/main" val="1129520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4627">
              <a:defRPr/>
            </a:pPr>
            <a:r>
              <a:rPr lang="en-US" b="1" i="1" dirty="0"/>
              <a:t>Figure 1: FVC over PA mean for each patient with SSc-PF.</a:t>
            </a:r>
            <a:r>
              <a:rPr lang="en-US" i="1" dirty="0"/>
              <a:t> Any SSc patients with a FVC&lt;70 is considered to have pulmonary fibrosis. A PA mean&gt;25 reflects hypertension. AA patients are represented in solid triangles, and EA patients in outlined circles. </a:t>
            </a:r>
          </a:p>
          <a:p>
            <a:endParaRPr lang="en-US" dirty="0"/>
          </a:p>
        </p:txBody>
      </p:sp>
      <p:sp>
        <p:nvSpPr>
          <p:cNvPr id="4" name="Slide Number Placeholder 3"/>
          <p:cNvSpPr>
            <a:spLocks noGrp="1"/>
          </p:cNvSpPr>
          <p:nvPr>
            <p:ph type="sldNum" sz="quarter" idx="5"/>
          </p:nvPr>
        </p:nvSpPr>
        <p:spPr/>
        <p:txBody>
          <a:bodyPr/>
          <a:lstStyle/>
          <a:p>
            <a:fld id="{CE58C33A-C079-4BA7-A767-C5D072FE3D7B}" type="slidenum">
              <a:rPr lang="en-US" smtClean="0"/>
              <a:t>2</a:t>
            </a:fld>
            <a:endParaRPr lang="en-US"/>
          </a:p>
        </p:txBody>
      </p:sp>
    </p:spTree>
    <p:extLst>
      <p:ext uri="{BB962C8B-B14F-4D97-AF65-F5344CB8AC3E}">
        <p14:creationId xmlns:p14="http://schemas.microsoft.com/office/powerpoint/2010/main" val="321663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S4: TGF-beta signaling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5</a:t>
            </a:fld>
            <a:endParaRPr lang="en-US"/>
          </a:p>
        </p:txBody>
      </p:sp>
    </p:spTree>
    <p:extLst>
      <p:ext uri="{BB962C8B-B14F-4D97-AF65-F5344CB8AC3E}">
        <p14:creationId xmlns:p14="http://schemas.microsoft.com/office/powerpoint/2010/main" val="921360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S5: Type II diabetes mellitus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6</a:t>
            </a:fld>
            <a:endParaRPr lang="en-US"/>
          </a:p>
        </p:txBody>
      </p:sp>
    </p:spTree>
    <p:extLst>
      <p:ext uri="{BB962C8B-B14F-4D97-AF65-F5344CB8AC3E}">
        <p14:creationId xmlns:p14="http://schemas.microsoft.com/office/powerpoint/2010/main" val="3632775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S6: Maturity onset diabetes of the young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7</a:t>
            </a:fld>
            <a:endParaRPr lang="en-US"/>
          </a:p>
        </p:txBody>
      </p:sp>
    </p:spTree>
    <p:extLst>
      <p:ext uri="{BB962C8B-B14F-4D97-AF65-F5344CB8AC3E}">
        <p14:creationId xmlns:p14="http://schemas.microsoft.com/office/powerpoint/2010/main" val="101259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S7: Insulin secretion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8</a:t>
            </a:fld>
            <a:endParaRPr lang="en-US"/>
          </a:p>
        </p:txBody>
      </p:sp>
    </p:spTree>
    <p:extLst>
      <p:ext uri="{BB962C8B-B14F-4D97-AF65-F5344CB8AC3E}">
        <p14:creationId xmlns:p14="http://schemas.microsoft.com/office/powerpoint/2010/main" val="2753730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S8: Viral myocarditis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9</a:t>
            </a:fld>
            <a:endParaRPr lang="en-US"/>
          </a:p>
        </p:txBody>
      </p:sp>
    </p:spTree>
    <p:extLst>
      <p:ext uri="{BB962C8B-B14F-4D97-AF65-F5344CB8AC3E}">
        <p14:creationId xmlns:p14="http://schemas.microsoft.com/office/powerpoint/2010/main" val="2592322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S9: Proteoglycans in cancer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10</a:t>
            </a:fld>
            <a:endParaRPr lang="en-US"/>
          </a:p>
        </p:txBody>
      </p:sp>
    </p:spTree>
    <p:extLst>
      <p:ext uri="{BB962C8B-B14F-4D97-AF65-F5344CB8AC3E}">
        <p14:creationId xmlns:p14="http://schemas.microsoft.com/office/powerpoint/2010/main" val="79794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 S10: Gap junction pathway</a:t>
            </a:r>
          </a:p>
        </p:txBody>
      </p:sp>
      <p:sp>
        <p:nvSpPr>
          <p:cNvPr id="4" name="Slide Number Placeholder 3"/>
          <p:cNvSpPr>
            <a:spLocks noGrp="1"/>
          </p:cNvSpPr>
          <p:nvPr>
            <p:ph type="sldNum" sz="quarter" idx="5"/>
          </p:nvPr>
        </p:nvSpPr>
        <p:spPr/>
        <p:txBody>
          <a:bodyPr/>
          <a:lstStyle/>
          <a:p>
            <a:fld id="{7A83CF79-7AA0-4E2D-8C6F-6A8E3DFA7B19}" type="slidenum">
              <a:rPr lang="en-US" smtClean="0"/>
              <a:t>12</a:t>
            </a:fld>
            <a:endParaRPr lang="en-US"/>
          </a:p>
        </p:txBody>
      </p:sp>
    </p:spTree>
    <p:extLst>
      <p:ext uri="{BB962C8B-B14F-4D97-AF65-F5344CB8AC3E}">
        <p14:creationId xmlns:p14="http://schemas.microsoft.com/office/powerpoint/2010/main" val="3674513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DE1F6-784A-4873-BD71-F1A525937A2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547D46A-629F-4DC0-A064-F7792F2BC6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9B52284-8083-4AD1-98D2-DC2ED1C01310}"/>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5" name="Footer Placeholder 4">
            <a:extLst>
              <a:ext uri="{FF2B5EF4-FFF2-40B4-BE49-F238E27FC236}">
                <a16:creationId xmlns:a16="http://schemas.microsoft.com/office/drawing/2014/main" id="{49551AF8-48C6-4DDA-95DB-DDA8C76C357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1F81FD-8159-4C75-9F49-ECADA11F105D}"/>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59483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6A443-9F28-4AFE-A55E-2475337DE93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1942630-F6B4-4CC1-837D-F5A38802629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14E914-B3AF-40CD-8B8E-A7BDBDF5EB71}"/>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5" name="Footer Placeholder 4">
            <a:extLst>
              <a:ext uri="{FF2B5EF4-FFF2-40B4-BE49-F238E27FC236}">
                <a16:creationId xmlns:a16="http://schemas.microsoft.com/office/drawing/2014/main" id="{4CD66AAC-0FE5-4477-B873-887F1CDA97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8328BA3-F76D-4362-AE3D-F1BC2F0D6897}"/>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0992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0E046C-CFD4-497E-9957-0372A3B573B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3B09918-DDED-4797-9009-1BBB59434AD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348E6D-3E26-4306-8C1D-2F952C054BD2}"/>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5" name="Footer Placeholder 4">
            <a:extLst>
              <a:ext uri="{FF2B5EF4-FFF2-40B4-BE49-F238E27FC236}">
                <a16:creationId xmlns:a16="http://schemas.microsoft.com/office/drawing/2014/main" id="{08049EF3-7AAC-40BB-8B0B-70A37C7D38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2ACCE5F-0263-4640-8564-D23CB364C4DF}"/>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22923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059D5-D917-4DD7-8648-BD0725DD6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79C939-992F-4B5F-B1D6-0BEB745F050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CA3859-403D-4170-8D88-FA0F80743A34}"/>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5" name="Footer Placeholder 4">
            <a:extLst>
              <a:ext uri="{FF2B5EF4-FFF2-40B4-BE49-F238E27FC236}">
                <a16:creationId xmlns:a16="http://schemas.microsoft.com/office/drawing/2014/main" id="{0B4EEEF6-511A-40BC-A939-9602D1FAE3D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9C893DC-417E-4BDC-8016-8CB9FFC1014F}"/>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007761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34B19-462F-4F2B-B81E-F476A97383C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F8EC5C4-06FF-485A-A8C5-A2925CE5FD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32AAF19-E9E8-4C48-862E-E36C4630BCB4}"/>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5" name="Footer Placeholder 4">
            <a:extLst>
              <a:ext uri="{FF2B5EF4-FFF2-40B4-BE49-F238E27FC236}">
                <a16:creationId xmlns:a16="http://schemas.microsoft.com/office/drawing/2014/main" id="{BA9E741E-FF0E-4641-BAEF-201D4C84A0F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D347ACC-EA6A-4166-968C-EC93A8E5F4D9}"/>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22743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920B3-28C5-475D-ACFF-BF345DEA1B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B33396-A04A-41FC-8DD8-46CACB36A75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030002F-3B59-42B9-9A00-037A296890B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FF0F295-B990-45B4-A71A-37FF019FFAEF}"/>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6" name="Footer Placeholder 5">
            <a:extLst>
              <a:ext uri="{FF2B5EF4-FFF2-40B4-BE49-F238E27FC236}">
                <a16:creationId xmlns:a16="http://schemas.microsoft.com/office/drawing/2014/main" id="{2B2A14E9-CE26-472E-9E24-ABDD6617451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9128D3F-A3FD-45A6-B87B-9635758F090E}"/>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618590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8AB6A-DE15-4AB0-966B-51DA5D0A39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F35A2C8-3DC7-41B7-B095-175219BDA56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FFDD4D9-80F3-4915-92EA-A14B4D973E4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7E5AF2-69C6-44C0-88C5-4106DA681A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96BC948-CA76-4B34-A609-A32E279A285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C1ACF9C-379B-4059-96BC-8D32350EB00C}"/>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8" name="Footer Placeholder 7">
            <a:extLst>
              <a:ext uri="{FF2B5EF4-FFF2-40B4-BE49-F238E27FC236}">
                <a16:creationId xmlns:a16="http://schemas.microsoft.com/office/drawing/2014/main" id="{8E05D109-FCC6-4307-8554-EA42A25A14F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C96E50C-546A-42BD-868A-524B05EE68F9}"/>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45063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64A4B-89B4-46D5-9FEC-1EBAFBFAF7A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52B704-D2CD-48F9-9E22-D752D77CB676}"/>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4" name="Footer Placeholder 3">
            <a:extLst>
              <a:ext uri="{FF2B5EF4-FFF2-40B4-BE49-F238E27FC236}">
                <a16:creationId xmlns:a16="http://schemas.microsoft.com/office/drawing/2014/main" id="{DF24EB60-F975-4BE7-A3E8-0CBD5B59A07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6FBF193-2C59-4E04-9E8F-2E1C52FCF3CC}"/>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10325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5EAECB-A812-49B5-A5AE-51CB95A4063D}"/>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3" name="Footer Placeholder 2">
            <a:extLst>
              <a:ext uri="{FF2B5EF4-FFF2-40B4-BE49-F238E27FC236}">
                <a16:creationId xmlns:a16="http://schemas.microsoft.com/office/drawing/2014/main" id="{4B706513-DFAF-42E1-AA45-4E7DF2336B5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1E87B166-A827-4A72-A84B-F612AD51A4B8}"/>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49889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DD926-ED61-4B12-B985-DA4BEA5EDA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D552F2C-A7D2-4609-9E34-46FE0966FC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E4FEEB-BC33-455D-AB3B-989F6035BE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AAE9F9C-1873-4A55-8BA7-DBE96479E3B9}"/>
              </a:ext>
            </a:extLst>
          </p:cNvPr>
          <p:cNvSpPr>
            <a:spLocks noGrp="1"/>
          </p:cNvSpPr>
          <p:nvPr>
            <p:ph type="dt" sz="half" idx="10"/>
          </p:nvPr>
        </p:nvSpPr>
        <p:spPr/>
        <p:txBody>
          <a:bodyPr/>
          <a:lstStyle/>
          <a:p>
            <a:fld id="{48A87A34-81AB-432B-8DAE-1953F412C126}" type="datetimeFigureOut">
              <a:rPr lang="en-US" smtClean="0"/>
              <a:t>2/11/2023</a:t>
            </a:fld>
            <a:endParaRPr lang="en-US" dirty="0"/>
          </a:p>
        </p:txBody>
      </p:sp>
      <p:sp>
        <p:nvSpPr>
          <p:cNvPr id="6" name="Footer Placeholder 5">
            <a:extLst>
              <a:ext uri="{FF2B5EF4-FFF2-40B4-BE49-F238E27FC236}">
                <a16:creationId xmlns:a16="http://schemas.microsoft.com/office/drawing/2014/main" id="{39E9FB71-A381-48A2-BD8D-78B69CFE977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A219A3-EB1F-4814-A0BE-2EAE9B270ED2}"/>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56125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E6B14-EB32-4B50-9B48-981F9D5A6E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9B8BD0-5346-4D64-B048-FCE6C63F18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F5DD09E-A6CD-4FDF-98BE-CB132BD673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DDBEF0F-4935-4DD6-8DA5-38803A033CDB}"/>
              </a:ext>
            </a:extLst>
          </p:cNvPr>
          <p:cNvSpPr>
            <a:spLocks noGrp="1"/>
          </p:cNvSpPr>
          <p:nvPr>
            <p:ph type="dt" sz="half" idx="10"/>
          </p:nvPr>
        </p:nvSpPr>
        <p:spPr/>
        <p:txBody>
          <a:bodyPr/>
          <a:lstStyle/>
          <a:p>
            <a:fld id="{48A87A34-81AB-432B-8DAE-1953F412C126}" type="datetimeFigureOut">
              <a:rPr lang="en-US" smtClean="0"/>
              <a:pPr/>
              <a:t>2/11/2023</a:t>
            </a:fld>
            <a:endParaRPr lang="en-US" dirty="0"/>
          </a:p>
        </p:txBody>
      </p:sp>
      <p:sp>
        <p:nvSpPr>
          <p:cNvPr id="6" name="Footer Placeholder 5">
            <a:extLst>
              <a:ext uri="{FF2B5EF4-FFF2-40B4-BE49-F238E27FC236}">
                <a16:creationId xmlns:a16="http://schemas.microsoft.com/office/drawing/2014/main" id="{DDE1F19F-2F1D-453A-A441-D368200D5E3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C0C7D42-F58A-4AF7-8BFA-773E2D9B3A17}"/>
              </a:ext>
            </a:extLst>
          </p:cNvPr>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89916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39AFBA-AADD-47FA-B2C6-221140CB7C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55E222-F6EF-4BB2-BEA0-7991412F84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28EA73-DB2B-496E-A610-E92E1094AF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A87A34-81AB-432B-8DAE-1953F412C126}" type="datetimeFigureOut">
              <a:rPr lang="en-US" smtClean="0"/>
              <a:pPr/>
              <a:t>2/11/2023</a:t>
            </a:fld>
            <a:endParaRPr lang="en-US" dirty="0"/>
          </a:p>
        </p:txBody>
      </p:sp>
      <p:sp>
        <p:nvSpPr>
          <p:cNvPr id="5" name="Footer Placeholder 4">
            <a:extLst>
              <a:ext uri="{FF2B5EF4-FFF2-40B4-BE49-F238E27FC236}">
                <a16:creationId xmlns:a16="http://schemas.microsoft.com/office/drawing/2014/main" id="{0C22D97B-1C4B-43C7-9EAE-37131087B5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8DC062E-D60F-4CF9-A29A-D51DA3051F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7248587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9.emf"/><Relationship Id="rId3" Type="http://schemas.openxmlformats.org/officeDocument/2006/relationships/image" Target="../media/image4.emf"/><Relationship Id="rId7" Type="http://schemas.openxmlformats.org/officeDocument/2006/relationships/image" Target="../media/image6.emf"/><Relationship Id="rId12" Type="http://schemas.openxmlformats.org/officeDocument/2006/relationships/oleObject" Target="../embeddings/oleObject6.bin"/><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oleObject" Target="../embeddings/oleObject3.bin"/><Relationship Id="rId11" Type="http://schemas.openxmlformats.org/officeDocument/2006/relationships/image" Target="../media/image8.emf"/><Relationship Id="rId5" Type="http://schemas.openxmlformats.org/officeDocument/2006/relationships/image" Target="../media/image5.emf"/><Relationship Id="rId15" Type="http://schemas.openxmlformats.org/officeDocument/2006/relationships/image" Target="../media/image10.e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7.emf"/><Relationship Id="rId14" Type="http://schemas.openxmlformats.org/officeDocument/2006/relationships/oleObject" Target="../embeddings/oleObject7.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Oval 147">
            <a:extLst>
              <a:ext uri="{FF2B5EF4-FFF2-40B4-BE49-F238E27FC236}">
                <a16:creationId xmlns:a16="http://schemas.microsoft.com/office/drawing/2014/main" id="{37845BE6-2085-4D79-8D4C-6E62ADC0BABD}"/>
              </a:ext>
            </a:extLst>
          </p:cNvPr>
          <p:cNvSpPr/>
          <p:nvPr/>
        </p:nvSpPr>
        <p:spPr>
          <a:xfrm>
            <a:off x="8638031" y="320499"/>
            <a:ext cx="1385390" cy="1321422"/>
          </a:xfrm>
          <a:prstGeom prst="ellipse">
            <a:avLst/>
          </a:prstGeom>
          <a:solidFill>
            <a:srgbClr val="FFCC99">
              <a:alpha val="49804"/>
            </a:srgbClr>
          </a:solidFill>
          <a:ln>
            <a:solidFill>
              <a:srgbClr val="FF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94231B69-83BE-49EB-AAEF-66049EB44447}"/>
              </a:ext>
            </a:extLst>
          </p:cNvPr>
          <p:cNvSpPr txBox="1"/>
          <p:nvPr/>
        </p:nvSpPr>
        <p:spPr>
          <a:xfrm>
            <a:off x="7604776" y="4510299"/>
            <a:ext cx="2085974" cy="307777"/>
          </a:xfrm>
          <a:prstGeom prst="rect">
            <a:avLst/>
          </a:prstGeom>
          <a:solidFill>
            <a:srgbClr val="CC66FF">
              <a:alpha val="74902"/>
            </a:srgbClr>
          </a:solidFill>
          <a:ln>
            <a:solidFill>
              <a:srgbClr val="CC66FF"/>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1400" b="1" dirty="0"/>
              <a:t>African Americans (AA)</a:t>
            </a:r>
          </a:p>
        </p:txBody>
      </p:sp>
      <p:sp>
        <p:nvSpPr>
          <p:cNvPr id="24" name="TextBox 23">
            <a:extLst>
              <a:ext uri="{FF2B5EF4-FFF2-40B4-BE49-F238E27FC236}">
                <a16:creationId xmlns:a16="http://schemas.microsoft.com/office/drawing/2014/main" id="{8D8E78DA-3A07-48DA-A558-CDC7B4BB3DEC}"/>
              </a:ext>
            </a:extLst>
          </p:cNvPr>
          <p:cNvSpPr txBox="1"/>
          <p:nvPr/>
        </p:nvSpPr>
        <p:spPr>
          <a:xfrm>
            <a:off x="7601705" y="4905847"/>
            <a:ext cx="2085974" cy="307777"/>
          </a:xfrm>
          <a:prstGeom prst="rect">
            <a:avLst/>
          </a:prstGeom>
          <a:solidFill>
            <a:schemeClr val="accent2">
              <a:lumMod val="40000"/>
              <a:lumOff val="60000"/>
            </a:schemeClr>
          </a:solidFill>
          <a:ln>
            <a:solidFill>
              <a:schemeClr val="accent2">
                <a:lumMod val="40000"/>
                <a:lumOff val="60000"/>
              </a:schemeClr>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1400" b="1" dirty="0"/>
              <a:t>European Americans (EA)</a:t>
            </a:r>
          </a:p>
        </p:txBody>
      </p:sp>
      <p:pic>
        <p:nvPicPr>
          <p:cNvPr id="53" name="Graphic 52" descr="Two Men">
            <a:extLst>
              <a:ext uri="{FF2B5EF4-FFF2-40B4-BE49-F238E27FC236}">
                <a16:creationId xmlns:a16="http://schemas.microsoft.com/office/drawing/2014/main" id="{633272DD-51F1-4AEB-BDF0-28854AA2C6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31073" y="4054205"/>
            <a:ext cx="805631" cy="805631"/>
          </a:xfrm>
          <a:prstGeom prst="rect">
            <a:avLst/>
          </a:prstGeom>
        </p:spPr>
      </p:pic>
      <p:sp>
        <p:nvSpPr>
          <p:cNvPr id="55" name="Oval 54">
            <a:extLst>
              <a:ext uri="{FF2B5EF4-FFF2-40B4-BE49-F238E27FC236}">
                <a16:creationId xmlns:a16="http://schemas.microsoft.com/office/drawing/2014/main" id="{C95A43A1-27A3-4946-A0D0-3ECABBF4AF86}"/>
              </a:ext>
            </a:extLst>
          </p:cNvPr>
          <p:cNvSpPr/>
          <p:nvPr/>
        </p:nvSpPr>
        <p:spPr>
          <a:xfrm>
            <a:off x="11191375" y="4316746"/>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wo Men">
            <a:extLst>
              <a:ext uri="{FF2B5EF4-FFF2-40B4-BE49-F238E27FC236}">
                <a16:creationId xmlns:a16="http://schemas.microsoft.com/office/drawing/2014/main" id="{562477E0-F625-4917-A725-0B463C2DD4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50658" y="4054205"/>
            <a:ext cx="805631" cy="805631"/>
          </a:xfrm>
          <a:prstGeom prst="rect">
            <a:avLst/>
          </a:prstGeom>
        </p:spPr>
      </p:pic>
      <p:sp>
        <p:nvSpPr>
          <p:cNvPr id="43" name="TextBox 42">
            <a:extLst>
              <a:ext uri="{FF2B5EF4-FFF2-40B4-BE49-F238E27FC236}">
                <a16:creationId xmlns:a16="http://schemas.microsoft.com/office/drawing/2014/main" id="{DFC76684-2377-4773-A012-E0E5C45F2DFC}"/>
              </a:ext>
            </a:extLst>
          </p:cNvPr>
          <p:cNvSpPr txBox="1"/>
          <p:nvPr/>
        </p:nvSpPr>
        <p:spPr>
          <a:xfrm>
            <a:off x="7429300" y="4146328"/>
            <a:ext cx="895823" cy="338554"/>
          </a:xfrm>
          <a:prstGeom prst="rect">
            <a:avLst/>
          </a:prstGeom>
          <a:noFill/>
        </p:spPr>
        <p:txBody>
          <a:bodyPr wrap="none" rtlCol="0">
            <a:spAutoFit/>
          </a:bodyPr>
          <a:lstStyle/>
          <a:p>
            <a:r>
              <a:rPr lang="en-US" sz="1600" b="1" i="1" u="sng" dirty="0"/>
              <a:t>Legend</a:t>
            </a:r>
            <a:r>
              <a:rPr lang="en-US" sz="1600" b="1" i="1" dirty="0"/>
              <a:t>: </a:t>
            </a:r>
          </a:p>
        </p:txBody>
      </p:sp>
      <p:sp>
        <p:nvSpPr>
          <p:cNvPr id="44" name="TextBox 43">
            <a:extLst>
              <a:ext uri="{FF2B5EF4-FFF2-40B4-BE49-F238E27FC236}">
                <a16:creationId xmlns:a16="http://schemas.microsoft.com/office/drawing/2014/main" id="{D1F30DD9-E906-4653-BDBF-73CA6730A3B1}"/>
              </a:ext>
            </a:extLst>
          </p:cNvPr>
          <p:cNvSpPr txBox="1"/>
          <p:nvPr/>
        </p:nvSpPr>
        <p:spPr>
          <a:xfrm>
            <a:off x="9924697" y="4814250"/>
            <a:ext cx="657552" cy="430887"/>
          </a:xfrm>
          <a:prstGeom prst="rect">
            <a:avLst/>
          </a:prstGeom>
          <a:noFill/>
        </p:spPr>
        <p:txBody>
          <a:bodyPr wrap="none" rtlCol="0">
            <a:spAutoFit/>
          </a:bodyPr>
          <a:lstStyle/>
          <a:p>
            <a:pPr algn="ctr"/>
            <a:r>
              <a:rPr lang="en-US" sz="1100" i="1" dirty="0"/>
              <a:t>Healthy </a:t>
            </a:r>
          </a:p>
          <a:p>
            <a:pPr algn="ctr"/>
            <a:r>
              <a:rPr lang="en-US" sz="1100" i="1" dirty="0"/>
              <a:t>donors</a:t>
            </a:r>
          </a:p>
        </p:txBody>
      </p:sp>
      <p:sp>
        <p:nvSpPr>
          <p:cNvPr id="57" name="TextBox 56">
            <a:extLst>
              <a:ext uri="{FF2B5EF4-FFF2-40B4-BE49-F238E27FC236}">
                <a16:creationId xmlns:a16="http://schemas.microsoft.com/office/drawing/2014/main" id="{65851F10-725D-49A1-A0A3-66ABF4C72BF2}"/>
              </a:ext>
            </a:extLst>
          </p:cNvPr>
          <p:cNvSpPr txBox="1"/>
          <p:nvPr/>
        </p:nvSpPr>
        <p:spPr>
          <a:xfrm>
            <a:off x="10652025" y="4806301"/>
            <a:ext cx="963725" cy="430887"/>
          </a:xfrm>
          <a:prstGeom prst="rect">
            <a:avLst/>
          </a:prstGeom>
          <a:noFill/>
        </p:spPr>
        <p:txBody>
          <a:bodyPr wrap="none" rtlCol="0">
            <a:spAutoFit/>
          </a:bodyPr>
          <a:lstStyle/>
          <a:p>
            <a:pPr algn="ctr"/>
            <a:r>
              <a:rPr lang="en-US" sz="1100" i="1" dirty="0"/>
              <a:t>Patients with </a:t>
            </a:r>
          </a:p>
          <a:p>
            <a:pPr algn="ctr"/>
            <a:r>
              <a:rPr lang="en-US" sz="1100" i="1" dirty="0"/>
              <a:t>SSc-PF</a:t>
            </a:r>
          </a:p>
        </p:txBody>
      </p:sp>
      <p:sp>
        <p:nvSpPr>
          <p:cNvPr id="45" name="TextBox 44">
            <a:extLst>
              <a:ext uri="{FF2B5EF4-FFF2-40B4-BE49-F238E27FC236}">
                <a16:creationId xmlns:a16="http://schemas.microsoft.com/office/drawing/2014/main" id="{8AADB63A-68A5-4838-9A38-AEDEA41683B9}"/>
              </a:ext>
            </a:extLst>
          </p:cNvPr>
          <p:cNvSpPr txBox="1"/>
          <p:nvPr/>
        </p:nvSpPr>
        <p:spPr>
          <a:xfrm>
            <a:off x="-57598" y="5606167"/>
            <a:ext cx="12249598" cy="1077218"/>
          </a:xfrm>
          <a:prstGeom prst="rect">
            <a:avLst/>
          </a:prstGeom>
          <a:noFill/>
        </p:spPr>
        <p:txBody>
          <a:bodyPr wrap="square" rtlCol="0">
            <a:spAutoFit/>
          </a:bodyPr>
          <a:lstStyle/>
          <a:p>
            <a:r>
              <a:rPr lang="en-US" sz="1600" b="1" dirty="0"/>
              <a:t>Figure S1: Experimental approach. </a:t>
            </a:r>
            <a:r>
              <a:rPr lang="en-US" sz="1600" dirty="0"/>
              <a:t>Experimental groups for </a:t>
            </a:r>
            <a:r>
              <a:rPr lang="en-US" sz="1600" b="1" dirty="0"/>
              <a:t>(A) </a:t>
            </a:r>
            <a:r>
              <a:rPr lang="en-US" sz="1600" dirty="0"/>
              <a:t>DE analysis #1, </a:t>
            </a:r>
            <a:r>
              <a:rPr lang="en-US" sz="1600" b="1" dirty="0"/>
              <a:t>(B) </a:t>
            </a:r>
            <a:r>
              <a:rPr lang="en-US" sz="1600" dirty="0"/>
              <a:t>DE analysis #2 and DE analysis #3. </a:t>
            </a:r>
            <a:r>
              <a:rPr lang="en-US" sz="1600" b="1" dirty="0"/>
              <a:t>(C) </a:t>
            </a:r>
            <a:r>
              <a:rPr lang="en-US" sz="1600" dirty="0"/>
              <a:t>Comparison of the DEGs returned in DE analyses #2 (in orange) and #3 (in purple) using a </a:t>
            </a:r>
            <a:r>
              <a:rPr lang="en-US" sz="1600" dirty="0" err="1"/>
              <a:t>venn</a:t>
            </a:r>
            <a:r>
              <a:rPr lang="en-US" sz="1600" dirty="0"/>
              <a:t> diagram. DEGs at the intersect and unique to AA SScL fibroblasts (see question marks) will be the focus of this comparison. </a:t>
            </a:r>
            <a:r>
              <a:rPr lang="en-US" sz="1600" b="1" dirty="0"/>
              <a:t>(D) </a:t>
            </a:r>
            <a:r>
              <a:rPr lang="en-US" sz="1600" dirty="0"/>
              <a:t>Comparison of the DEGs returned in DE analyses #1 (in blue) and #2 (in orange) using a </a:t>
            </a:r>
            <a:r>
              <a:rPr lang="en-US" sz="1600" dirty="0" err="1"/>
              <a:t>venn</a:t>
            </a:r>
            <a:r>
              <a:rPr lang="en-US" sz="1600" dirty="0"/>
              <a:t> diagram. DEGs at the intersect (see question mark) will be the focus of this comparison. </a:t>
            </a:r>
            <a:r>
              <a:rPr lang="en-US" sz="1600" b="1" dirty="0"/>
              <a:t>(E) </a:t>
            </a:r>
            <a:r>
              <a:rPr lang="en-US" sz="1600" dirty="0"/>
              <a:t>Experimental groups for the DE analysis #4. </a:t>
            </a:r>
          </a:p>
        </p:txBody>
      </p:sp>
      <p:sp>
        <p:nvSpPr>
          <p:cNvPr id="47" name="Oval 46">
            <a:extLst>
              <a:ext uri="{FF2B5EF4-FFF2-40B4-BE49-F238E27FC236}">
                <a16:creationId xmlns:a16="http://schemas.microsoft.com/office/drawing/2014/main" id="{3A13CC42-C5F5-4A6A-B943-39958089B741}"/>
              </a:ext>
            </a:extLst>
          </p:cNvPr>
          <p:cNvSpPr/>
          <p:nvPr/>
        </p:nvSpPr>
        <p:spPr>
          <a:xfrm>
            <a:off x="4420197" y="2215871"/>
            <a:ext cx="451389" cy="428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 b="1" dirty="0"/>
              <a:t>VS.</a:t>
            </a:r>
          </a:p>
        </p:txBody>
      </p:sp>
      <p:sp>
        <p:nvSpPr>
          <p:cNvPr id="60" name="Oval 59">
            <a:extLst>
              <a:ext uri="{FF2B5EF4-FFF2-40B4-BE49-F238E27FC236}">
                <a16:creationId xmlns:a16="http://schemas.microsoft.com/office/drawing/2014/main" id="{AF57B734-A161-42D1-9206-A322AA3BAC7B}"/>
              </a:ext>
            </a:extLst>
          </p:cNvPr>
          <p:cNvSpPr/>
          <p:nvPr/>
        </p:nvSpPr>
        <p:spPr>
          <a:xfrm>
            <a:off x="4420197" y="3060630"/>
            <a:ext cx="451389" cy="428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 b="1" dirty="0"/>
              <a:t>VS.</a:t>
            </a:r>
          </a:p>
        </p:txBody>
      </p:sp>
      <p:sp>
        <p:nvSpPr>
          <p:cNvPr id="61" name="Oval 60">
            <a:extLst>
              <a:ext uri="{FF2B5EF4-FFF2-40B4-BE49-F238E27FC236}">
                <a16:creationId xmlns:a16="http://schemas.microsoft.com/office/drawing/2014/main" id="{72DE092C-FBF2-4A74-A02B-D7DFAB5C4C20}"/>
              </a:ext>
            </a:extLst>
          </p:cNvPr>
          <p:cNvSpPr/>
          <p:nvPr/>
        </p:nvSpPr>
        <p:spPr>
          <a:xfrm>
            <a:off x="4379625" y="4595955"/>
            <a:ext cx="451389" cy="428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 b="1" dirty="0"/>
              <a:t>VS.</a:t>
            </a:r>
          </a:p>
        </p:txBody>
      </p:sp>
      <p:sp>
        <p:nvSpPr>
          <p:cNvPr id="62" name="Oval 61">
            <a:extLst>
              <a:ext uri="{FF2B5EF4-FFF2-40B4-BE49-F238E27FC236}">
                <a16:creationId xmlns:a16="http://schemas.microsoft.com/office/drawing/2014/main" id="{9685F852-ABA3-4E61-BD0E-56AEB5C309E1}"/>
              </a:ext>
            </a:extLst>
          </p:cNvPr>
          <p:cNvSpPr/>
          <p:nvPr/>
        </p:nvSpPr>
        <p:spPr>
          <a:xfrm>
            <a:off x="4420196" y="429822"/>
            <a:ext cx="451389" cy="4286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 b="1" dirty="0"/>
              <a:t>VS.</a:t>
            </a:r>
          </a:p>
        </p:txBody>
      </p:sp>
      <p:sp>
        <p:nvSpPr>
          <p:cNvPr id="67" name="TextBox 66">
            <a:extLst>
              <a:ext uri="{FF2B5EF4-FFF2-40B4-BE49-F238E27FC236}">
                <a16:creationId xmlns:a16="http://schemas.microsoft.com/office/drawing/2014/main" id="{CBEB7C06-F343-4A6C-8A50-DC4EECFE0F7D}"/>
              </a:ext>
            </a:extLst>
          </p:cNvPr>
          <p:cNvSpPr txBox="1"/>
          <p:nvPr/>
        </p:nvSpPr>
        <p:spPr>
          <a:xfrm>
            <a:off x="844527" y="2204812"/>
            <a:ext cx="1570751" cy="369332"/>
          </a:xfrm>
          <a:prstGeom prst="rect">
            <a:avLst/>
          </a:prstGeom>
          <a:noFill/>
        </p:spPr>
        <p:txBody>
          <a:bodyPr wrap="none" rtlCol="0">
            <a:spAutoFit/>
          </a:bodyPr>
          <a:lstStyle/>
          <a:p>
            <a:r>
              <a:rPr lang="en-US" dirty="0"/>
              <a:t>DE analysis #2:</a:t>
            </a:r>
          </a:p>
        </p:txBody>
      </p:sp>
      <p:sp>
        <p:nvSpPr>
          <p:cNvPr id="68" name="TextBox 67">
            <a:extLst>
              <a:ext uri="{FF2B5EF4-FFF2-40B4-BE49-F238E27FC236}">
                <a16:creationId xmlns:a16="http://schemas.microsoft.com/office/drawing/2014/main" id="{9B8C73B7-DE00-467F-A9AC-9DCF7AC6844D}"/>
              </a:ext>
            </a:extLst>
          </p:cNvPr>
          <p:cNvSpPr txBox="1"/>
          <p:nvPr/>
        </p:nvSpPr>
        <p:spPr>
          <a:xfrm>
            <a:off x="844527" y="3184815"/>
            <a:ext cx="1570751" cy="369332"/>
          </a:xfrm>
          <a:prstGeom prst="rect">
            <a:avLst/>
          </a:prstGeom>
          <a:noFill/>
        </p:spPr>
        <p:txBody>
          <a:bodyPr wrap="none" rtlCol="0">
            <a:spAutoFit/>
          </a:bodyPr>
          <a:lstStyle/>
          <a:p>
            <a:r>
              <a:rPr lang="en-US" dirty="0"/>
              <a:t>DE analysis #3:</a:t>
            </a:r>
          </a:p>
        </p:txBody>
      </p:sp>
      <p:sp>
        <p:nvSpPr>
          <p:cNvPr id="69" name="TextBox 68">
            <a:extLst>
              <a:ext uri="{FF2B5EF4-FFF2-40B4-BE49-F238E27FC236}">
                <a16:creationId xmlns:a16="http://schemas.microsoft.com/office/drawing/2014/main" id="{AEE0FEE5-0E53-4001-A7CE-34F7F797DE10}"/>
              </a:ext>
            </a:extLst>
          </p:cNvPr>
          <p:cNvSpPr txBox="1"/>
          <p:nvPr/>
        </p:nvSpPr>
        <p:spPr>
          <a:xfrm>
            <a:off x="844526" y="524382"/>
            <a:ext cx="1570751" cy="369332"/>
          </a:xfrm>
          <a:prstGeom prst="rect">
            <a:avLst/>
          </a:prstGeom>
          <a:noFill/>
        </p:spPr>
        <p:txBody>
          <a:bodyPr wrap="none" rtlCol="0">
            <a:spAutoFit/>
          </a:bodyPr>
          <a:lstStyle/>
          <a:p>
            <a:r>
              <a:rPr lang="en-US" dirty="0"/>
              <a:t>DE analysis #1:</a:t>
            </a:r>
          </a:p>
        </p:txBody>
      </p:sp>
      <p:sp>
        <p:nvSpPr>
          <p:cNvPr id="70" name="TextBox 69">
            <a:extLst>
              <a:ext uri="{FF2B5EF4-FFF2-40B4-BE49-F238E27FC236}">
                <a16:creationId xmlns:a16="http://schemas.microsoft.com/office/drawing/2014/main" id="{F848F75E-D6C5-4F7B-A6E5-DD245C99AC8A}"/>
              </a:ext>
            </a:extLst>
          </p:cNvPr>
          <p:cNvSpPr txBox="1"/>
          <p:nvPr/>
        </p:nvSpPr>
        <p:spPr>
          <a:xfrm>
            <a:off x="803956" y="4592424"/>
            <a:ext cx="1570751" cy="369332"/>
          </a:xfrm>
          <a:prstGeom prst="rect">
            <a:avLst/>
          </a:prstGeom>
          <a:noFill/>
        </p:spPr>
        <p:txBody>
          <a:bodyPr wrap="none" rtlCol="0">
            <a:spAutoFit/>
          </a:bodyPr>
          <a:lstStyle/>
          <a:p>
            <a:r>
              <a:rPr lang="en-US" dirty="0"/>
              <a:t>DE analysis #4:</a:t>
            </a:r>
          </a:p>
        </p:txBody>
      </p:sp>
      <p:sp>
        <p:nvSpPr>
          <p:cNvPr id="75" name="Rectangle 74">
            <a:extLst>
              <a:ext uri="{FF2B5EF4-FFF2-40B4-BE49-F238E27FC236}">
                <a16:creationId xmlns:a16="http://schemas.microsoft.com/office/drawing/2014/main" id="{D3AAC25E-E43F-4E4F-9837-7151C4BDFB06}"/>
              </a:ext>
            </a:extLst>
          </p:cNvPr>
          <p:cNvSpPr/>
          <p:nvPr/>
        </p:nvSpPr>
        <p:spPr>
          <a:xfrm>
            <a:off x="688537" y="2455055"/>
            <a:ext cx="1769099" cy="307777"/>
          </a:xfrm>
          <a:prstGeom prst="rect">
            <a:avLst/>
          </a:prstGeom>
        </p:spPr>
        <p:txBody>
          <a:bodyPr wrap="square">
            <a:spAutoFit/>
          </a:bodyPr>
          <a:lstStyle/>
          <a:p>
            <a:pPr algn="ctr"/>
            <a:r>
              <a:rPr lang="en-US" sz="1400" b="1" dirty="0" err="1">
                <a:solidFill>
                  <a:schemeClr val="tx1"/>
                </a:solidFill>
              </a:rPr>
              <a:t>SScL</a:t>
            </a:r>
            <a:r>
              <a:rPr lang="en-US" sz="1400" b="1" dirty="0">
                <a:solidFill>
                  <a:schemeClr val="tx1"/>
                </a:solidFill>
              </a:rPr>
              <a:t> vs. NL in EA</a:t>
            </a:r>
          </a:p>
        </p:txBody>
      </p:sp>
      <p:sp>
        <p:nvSpPr>
          <p:cNvPr id="76" name="Rectangle 75">
            <a:extLst>
              <a:ext uri="{FF2B5EF4-FFF2-40B4-BE49-F238E27FC236}">
                <a16:creationId xmlns:a16="http://schemas.microsoft.com/office/drawing/2014/main" id="{2A89CF8E-7F91-49CD-9CFC-D4CF5F833127}"/>
              </a:ext>
            </a:extLst>
          </p:cNvPr>
          <p:cNvSpPr/>
          <p:nvPr/>
        </p:nvSpPr>
        <p:spPr>
          <a:xfrm>
            <a:off x="702246" y="3425313"/>
            <a:ext cx="1769099" cy="307777"/>
          </a:xfrm>
          <a:prstGeom prst="rect">
            <a:avLst/>
          </a:prstGeom>
        </p:spPr>
        <p:txBody>
          <a:bodyPr wrap="square">
            <a:spAutoFit/>
          </a:bodyPr>
          <a:lstStyle/>
          <a:p>
            <a:pPr algn="ctr"/>
            <a:r>
              <a:rPr lang="en-US" sz="1400" b="1" dirty="0" err="1">
                <a:solidFill>
                  <a:schemeClr val="tx1"/>
                </a:solidFill>
              </a:rPr>
              <a:t>SScL</a:t>
            </a:r>
            <a:r>
              <a:rPr lang="en-US" sz="1400" b="1" dirty="0">
                <a:solidFill>
                  <a:schemeClr val="tx1"/>
                </a:solidFill>
              </a:rPr>
              <a:t> vs. NL in AA</a:t>
            </a:r>
          </a:p>
        </p:txBody>
      </p:sp>
      <p:cxnSp>
        <p:nvCxnSpPr>
          <p:cNvPr id="82" name="Straight Connector 81">
            <a:extLst>
              <a:ext uri="{FF2B5EF4-FFF2-40B4-BE49-F238E27FC236}">
                <a16:creationId xmlns:a16="http://schemas.microsoft.com/office/drawing/2014/main" id="{198F0484-47F4-4558-BCF2-4D9A5BCA6696}"/>
              </a:ext>
            </a:extLst>
          </p:cNvPr>
          <p:cNvCxnSpPr/>
          <p:nvPr/>
        </p:nvCxnSpPr>
        <p:spPr>
          <a:xfrm>
            <a:off x="605916" y="1829864"/>
            <a:ext cx="11229975"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5" name="Oval 84">
            <a:extLst>
              <a:ext uri="{FF2B5EF4-FFF2-40B4-BE49-F238E27FC236}">
                <a16:creationId xmlns:a16="http://schemas.microsoft.com/office/drawing/2014/main" id="{AAB497F8-8216-4B8D-A2D9-D351DEB158CE}"/>
              </a:ext>
            </a:extLst>
          </p:cNvPr>
          <p:cNvSpPr/>
          <p:nvPr/>
        </p:nvSpPr>
        <p:spPr>
          <a:xfrm>
            <a:off x="10922427" y="4311305"/>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a:extLst>
              <a:ext uri="{FF2B5EF4-FFF2-40B4-BE49-F238E27FC236}">
                <a16:creationId xmlns:a16="http://schemas.microsoft.com/office/drawing/2014/main" id="{8BB99CC7-D08F-4521-B0F7-F2EDBCCEAA44}"/>
              </a:ext>
            </a:extLst>
          </p:cNvPr>
          <p:cNvSpPr/>
          <p:nvPr/>
        </p:nvSpPr>
        <p:spPr>
          <a:xfrm>
            <a:off x="701322" y="766889"/>
            <a:ext cx="1769099" cy="307777"/>
          </a:xfrm>
          <a:prstGeom prst="rect">
            <a:avLst/>
          </a:prstGeom>
        </p:spPr>
        <p:txBody>
          <a:bodyPr wrap="square">
            <a:spAutoFit/>
          </a:bodyPr>
          <a:lstStyle/>
          <a:p>
            <a:pPr algn="ctr"/>
            <a:r>
              <a:rPr lang="en-US" sz="1400" b="1" dirty="0">
                <a:solidFill>
                  <a:schemeClr val="tx1"/>
                </a:solidFill>
              </a:rPr>
              <a:t>AA-NL vs. EA-NL</a:t>
            </a:r>
          </a:p>
        </p:txBody>
      </p:sp>
      <p:sp>
        <p:nvSpPr>
          <p:cNvPr id="87" name="Rectangle 86">
            <a:extLst>
              <a:ext uri="{FF2B5EF4-FFF2-40B4-BE49-F238E27FC236}">
                <a16:creationId xmlns:a16="http://schemas.microsoft.com/office/drawing/2014/main" id="{A78E7AE2-1218-4C21-9FA2-F567BC88D6C6}"/>
              </a:ext>
            </a:extLst>
          </p:cNvPr>
          <p:cNvSpPr/>
          <p:nvPr/>
        </p:nvSpPr>
        <p:spPr>
          <a:xfrm>
            <a:off x="684630" y="4831670"/>
            <a:ext cx="1769099" cy="307777"/>
          </a:xfrm>
          <a:prstGeom prst="rect">
            <a:avLst/>
          </a:prstGeom>
        </p:spPr>
        <p:txBody>
          <a:bodyPr wrap="square">
            <a:spAutoFit/>
          </a:bodyPr>
          <a:lstStyle/>
          <a:p>
            <a:pPr algn="ctr"/>
            <a:r>
              <a:rPr lang="en-US" sz="1400" b="1" dirty="0">
                <a:solidFill>
                  <a:schemeClr val="tx1"/>
                </a:solidFill>
              </a:rPr>
              <a:t>AA-</a:t>
            </a:r>
            <a:r>
              <a:rPr lang="en-US" sz="1400" b="1" dirty="0" err="1">
                <a:solidFill>
                  <a:schemeClr val="tx1"/>
                </a:solidFill>
              </a:rPr>
              <a:t>SScL</a:t>
            </a:r>
            <a:r>
              <a:rPr lang="en-US" sz="1400" b="1" dirty="0">
                <a:solidFill>
                  <a:schemeClr val="tx1"/>
                </a:solidFill>
              </a:rPr>
              <a:t> vs. EA-</a:t>
            </a:r>
            <a:r>
              <a:rPr lang="en-US" sz="1400" b="1" dirty="0" err="1">
                <a:solidFill>
                  <a:schemeClr val="tx1"/>
                </a:solidFill>
              </a:rPr>
              <a:t>SScL</a:t>
            </a:r>
            <a:endParaRPr lang="en-US" sz="1400" b="1" dirty="0">
              <a:solidFill>
                <a:schemeClr val="tx1"/>
              </a:solidFill>
            </a:endParaRPr>
          </a:p>
        </p:txBody>
      </p:sp>
      <p:sp>
        <p:nvSpPr>
          <p:cNvPr id="89" name="Right Brace 88">
            <a:extLst>
              <a:ext uri="{FF2B5EF4-FFF2-40B4-BE49-F238E27FC236}">
                <a16:creationId xmlns:a16="http://schemas.microsoft.com/office/drawing/2014/main" id="{6BF2BC06-9648-409C-A5B8-4957DEB0E3A9}"/>
              </a:ext>
            </a:extLst>
          </p:cNvPr>
          <p:cNvSpPr/>
          <p:nvPr/>
        </p:nvSpPr>
        <p:spPr>
          <a:xfrm>
            <a:off x="7079278" y="2002329"/>
            <a:ext cx="296307" cy="1747269"/>
          </a:xfrm>
          <a:prstGeom prst="rightBrace">
            <a:avLst>
              <a:gd name="adj1" fmla="val 104770"/>
              <a:gd name="adj2" fmla="val 4836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TextBox 1">
            <a:extLst>
              <a:ext uri="{FF2B5EF4-FFF2-40B4-BE49-F238E27FC236}">
                <a16:creationId xmlns:a16="http://schemas.microsoft.com/office/drawing/2014/main" id="{C185025C-D5F2-4BCF-B91E-78668DEAF863}"/>
              </a:ext>
            </a:extLst>
          </p:cNvPr>
          <p:cNvSpPr txBox="1"/>
          <p:nvPr/>
        </p:nvSpPr>
        <p:spPr>
          <a:xfrm>
            <a:off x="370831" y="214055"/>
            <a:ext cx="410946" cy="400110"/>
          </a:xfrm>
          <a:prstGeom prst="rect">
            <a:avLst/>
          </a:prstGeom>
          <a:noFill/>
        </p:spPr>
        <p:txBody>
          <a:bodyPr wrap="none" rtlCol="0">
            <a:spAutoFit/>
          </a:bodyPr>
          <a:lstStyle/>
          <a:p>
            <a:r>
              <a:rPr lang="en-US" sz="2000" b="1" dirty="0"/>
              <a:t>A.</a:t>
            </a:r>
          </a:p>
        </p:txBody>
      </p:sp>
      <p:sp>
        <p:nvSpPr>
          <p:cNvPr id="48" name="TextBox 47">
            <a:extLst>
              <a:ext uri="{FF2B5EF4-FFF2-40B4-BE49-F238E27FC236}">
                <a16:creationId xmlns:a16="http://schemas.microsoft.com/office/drawing/2014/main" id="{7869C781-0907-45A3-A571-37BCDAF883DA}"/>
              </a:ext>
            </a:extLst>
          </p:cNvPr>
          <p:cNvSpPr txBox="1"/>
          <p:nvPr/>
        </p:nvSpPr>
        <p:spPr>
          <a:xfrm>
            <a:off x="370831" y="1896419"/>
            <a:ext cx="410946" cy="400110"/>
          </a:xfrm>
          <a:prstGeom prst="rect">
            <a:avLst/>
          </a:prstGeom>
          <a:noFill/>
        </p:spPr>
        <p:txBody>
          <a:bodyPr wrap="none" rtlCol="0">
            <a:spAutoFit/>
          </a:bodyPr>
          <a:lstStyle/>
          <a:p>
            <a:r>
              <a:rPr lang="en-US" sz="2000" b="1" dirty="0"/>
              <a:t>B.</a:t>
            </a:r>
          </a:p>
        </p:txBody>
      </p:sp>
      <p:sp>
        <p:nvSpPr>
          <p:cNvPr id="49" name="TextBox 48">
            <a:extLst>
              <a:ext uri="{FF2B5EF4-FFF2-40B4-BE49-F238E27FC236}">
                <a16:creationId xmlns:a16="http://schemas.microsoft.com/office/drawing/2014/main" id="{22010532-4126-4C26-9998-791FCDFF4DA4}"/>
              </a:ext>
            </a:extLst>
          </p:cNvPr>
          <p:cNvSpPr txBox="1"/>
          <p:nvPr/>
        </p:nvSpPr>
        <p:spPr>
          <a:xfrm>
            <a:off x="369794" y="4256335"/>
            <a:ext cx="378630" cy="400110"/>
          </a:xfrm>
          <a:prstGeom prst="rect">
            <a:avLst/>
          </a:prstGeom>
          <a:noFill/>
        </p:spPr>
        <p:txBody>
          <a:bodyPr wrap="none" rtlCol="0">
            <a:spAutoFit/>
          </a:bodyPr>
          <a:lstStyle/>
          <a:p>
            <a:r>
              <a:rPr lang="en-US" sz="2000" b="1" dirty="0"/>
              <a:t>E.</a:t>
            </a:r>
          </a:p>
        </p:txBody>
      </p:sp>
      <p:sp>
        <p:nvSpPr>
          <p:cNvPr id="4" name="Rectangle 3">
            <a:extLst>
              <a:ext uri="{FF2B5EF4-FFF2-40B4-BE49-F238E27FC236}">
                <a16:creationId xmlns:a16="http://schemas.microsoft.com/office/drawing/2014/main" id="{4299194C-EA41-469B-AA0D-237CA5CF83EF}"/>
              </a:ext>
            </a:extLst>
          </p:cNvPr>
          <p:cNvSpPr/>
          <p:nvPr/>
        </p:nvSpPr>
        <p:spPr>
          <a:xfrm>
            <a:off x="4890127" y="2044456"/>
            <a:ext cx="2004910" cy="810369"/>
          </a:xfrm>
          <a:prstGeom prst="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Graphic 49" descr="Two Men">
            <a:extLst>
              <a:ext uri="{FF2B5EF4-FFF2-40B4-BE49-F238E27FC236}">
                <a16:creationId xmlns:a16="http://schemas.microsoft.com/office/drawing/2014/main" id="{7030B193-E303-4E23-8ABA-6F5B2A62B1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50595" y="2049194"/>
            <a:ext cx="805631" cy="805631"/>
          </a:xfrm>
          <a:prstGeom prst="rect">
            <a:avLst/>
          </a:prstGeom>
        </p:spPr>
      </p:pic>
      <p:pic>
        <p:nvPicPr>
          <p:cNvPr id="51" name="Graphic 50" descr="Two Men">
            <a:extLst>
              <a:ext uri="{FF2B5EF4-FFF2-40B4-BE49-F238E27FC236}">
                <a16:creationId xmlns:a16="http://schemas.microsoft.com/office/drawing/2014/main" id="{7E64888D-CCC4-4F44-8A10-0D0320CCD3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38813" y="2057029"/>
            <a:ext cx="805631" cy="805631"/>
          </a:xfrm>
          <a:prstGeom prst="rect">
            <a:avLst/>
          </a:prstGeom>
        </p:spPr>
      </p:pic>
      <p:pic>
        <p:nvPicPr>
          <p:cNvPr id="54" name="Graphic 53" descr="Two Men">
            <a:extLst>
              <a:ext uri="{FF2B5EF4-FFF2-40B4-BE49-F238E27FC236}">
                <a16:creationId xmlns:a16="http://schemas.microsoft.com/office/drawing/2014/main" id="{10E2CD7F-558A-4ABA-9C05-FF65275D7FE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18004" y="2054239"/>
            <a:ext cx="805631" cy="805631"/>
          </a:xfrm>
          <a:prstGeom prst="rect">
            <a:avLst/>
          </a:prstGeom>
        </p:spPr>
      </p:pic>
      <p:sp>
        <p:nvSpPr>
          <p:cNvPr id="58" name="Rectangle 57">
            <a:extLst>
              <a:ext uri="{FF2B5EF4-FFF2-40B4-BE49-F238E27FC236}">
                <a16:creationId xmlns:a16="http://schemas.microsoft.com/office/drawing/2014/main" id="{FD46A012-9CCA-4305-A727-8C8FDDAD5E3D}"/>
              </a:ext>
            </a:extLst>
          </p:cNvPr>
          <p:cNvSpPr/>
          <p:nvPr/>
        </p:nvSpPr>
        <p:spPr>
          <a:xfrm>
            <a:off x="2401499" y="285068"/>
            <a:ext cx="2004910" cy="810369"/>
          </a:xfrm>
          <a:prstGeom prst="rect">
            <a:avLst/>
          </a:prstGeom>
          <a:solidFill>
            <a:srgbClr val="CC66FF">
              <a:alpha val="74902"/>
            </a:srgbClr>
          </a:solidFill>
          <a:ln>
            <a:solidFill>
              <a:srgbClr val="CC66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9" name="Graphic 58" descr="Two Men">
            <a:extLst>
              <a:ext uri="{FF2B5EF4-FFF2-40B4-BE49-F238E27FC236}">
                <a16:creationId xmlns:a16="http://schemas.microsoft.com/office/drawing/2014/main" id="{234FA27C-D909-45D8-8BED-8FDA0FED5EF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1967" y="289806"/>
            <a:ext cx="805631" cy="805631"/>
          </a:xfrm>
          <a:prstGeom prst="rect">
            <a:avLst/>
          </a:prstGeom>
        </p:spPr>
      </p:pic>
      <p:pic>
        <p:nvPicPr>
          <p:cNvPr id="77" name="Graphic 76" descr="Two Men">
            <a:extLst>
              <a:ext uri="{FF2B5EF4-FFF2-40B4-BE49-F238E27FC236}">
                <a16:creationId xmlns:a16="http://schemas.microsoft.com/office/drawing/2014/main" id="{AD21C18A-D48B-41DE-92CE-62873EFEFA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50185" y="297641"/>
            <a:ext cx="805631" cy="805631"/>
          </a:xfrm>
          <a:prstGeom prst="rect">
            <a:avLst/>
          </a:prstGeom>
        </p:spPr>
      </p:pic>
      <p:pic>
        <p:nvPicPr>
          <p:cNvPr id="78" name="Graphic 77" descr="Two Men">
            <a:extLst>
              <a:ext uri="{FF2B5EF4-FFF2-40B4-BE49-F238E27FC236}">
                <a16:creationId xmlns:a16="http://schemas.microsoft.com/office/drawing/2014/main" id="{B6884845-0D47-4387-BF4F-6899A63D2C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29376" y="294851"/>
            <a:ext cx="805631" cy="805631"/>
          </a:xfrm>
          <a:prstGeom prst="rect">
            <a:avLst/>
          </a:prstGeom>
        </p:spPr>
      </p:pic>
      <p:sp>
        <p:nvSpPr>
          <p:cNvPr id="79" name="Rectangle 78">
            <a:extLst>
              <a:ext uri="{FF2B5EF4-FFF2-40B4-BE49-F238E27FC236}">
                <a16:creationId xmlns:a16="http://schemas.microsoft.com/office/drawing/2014/main" id="{47E0FBF0-8B87-49F4-9DCB-B64DDA4DEBAE}"/>
              </a:ext>
            </a:extLst>
          </p:cNvPr>
          <p:cNvSpPr/>
          <p:nvPr/>
        </p:nvSpPr>
        <p:spPr>
          <a:xfrm>
            <a:off x="2417778" y="2044456"/>
            <a:ext cx="2004910" cy="810369"/>
          </a:xfrm>
          <a:prstGeom prst="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D054A2F8-2C57-4DD2-B8F8-AC2038634D7C}"/>
              </a:ext>
            </a:extLst>
          </p:cNvPr>
          <p:cNvSpPr/>
          <p:nvPr/>
        </p:nvSpPr>
        <p:spPr>
          <a:xfrm>
            <a:off x="2371729" y="4386691"/>
            <a:ext cx="2004910" cy="810369"/>
          </a:xfrm>
          <a:prstGeom prst="rect">
            <a:avLst/>
          </a:prstGeom>
          <a:solidFill>
            <a:srgbClr val="CC66FF">
              <a:alpha val="74902"/>
            </a:srgbClr>
          </a:solidFill>
          <a:ln>
            <a:solidFill>
              <a:srgbClr val="CC66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1" name="Graphic 80" descr="Two Men">
            <a:extLst>
              <a:ext uri="{FF2B5EF4-FFF2-40B4-BE49-F238E27FC236}">
                <a16:creationId xmlns:a16="http://schemas.microsoft.com/office/drawing/2014/main" id="{36704ED8-A6DC-45D1-9327-FB5DE56FF7E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26741" y="2048285"/>
            <a:ext cx="805631" cy="805631"/>
          </a:xfrm>
          <a:prstGeom prst="rect">
            <a:avLst/>
          </a:prstGeom>
        </p:spPr>
      </p:pic>
      <p:sp>
        <p:nvSpPr>
          <p:cNvPr id="84" name="Oval 83">
            <a:extLst>
              <a:ext uri="{FF2B5EF4-FFF2-40B4-BE49-F238E27FC236}">
                <a16:creationId xmlns:a16="http://schemas.microsoft.com/office/drawing/2014/main" id="{55213842-6D42-4668-9B5F-E19EF1C0F4C8}"/>
              </a:ext>
            </a:extLst>
          </p:cNvPr>
          <p:cNvSpPr/>
          <p:nvPr/>
        </p:nvSpPr>
        <p:spPr>
          <a:xfrm>
            <a:off x="2887043" y="2310826"/>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AD2F456D-404C-49F6-B538-849A6A88F1B9}"/>
              </a:ext>
            </a:extLst>
          </p:cNvPr>
          <p:cNvSpPr/>
          <p:nvPr/>
        </p:nvSpPr>
        <p:spPr>
          <a:xfrm>
            <a:off x="2618095" y="2305385"/>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0" name="Graphic 89" descr="Two Men">
            <a:extLst>
              <a:ext uri="{FF2B5EF4-FFF2-40B4-BE49-F238E27FC236}">
                <a16:creationId xmlns:a16="http://schemas.microsoft.com/office/drawing/2014/main" id="{1FD744CE-1980-49A1-BA16-615B8CB874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95037" y="2036621"/>
            <a:ext cx="805631" cy="805631"/>
          </a:xfrm>
          <a:prstGeom prst="rect">
            <a:avLst/>
          </a:prstGeom>
        </p:spPr>
      </p:pic>
      <p:sp>
        <p:nvSpPr>
          <p:cNvPr id="91" name="Oval 90">
            <a:extLst>
              <a:ext uri="{FF2B5EF4-FFF2-40B4-BE49-F238E27FC236}">
                <a16:creationId xmlns:a16="http://schemas.microsoft.com/office/drawing/2014/main" id="{DC81503E-AC18-44E1-85B7-6DD21BB5C196}"/>
              </a:ext>
            </a:extLst>
          </p:cNvPr>
          <p:cNvSpPr/>
          <p:nvPr/>
        </p:nvSpPr>
        <p:spPr>
          <a:xfrm>
            <a:off x="3455339" y="2299162"/>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634AA28C-5D63-46D7-8A3E-F573128F4FC8}"/>
              </a:ext>
            </a:extLst>
          </p:cNvPr>
          <p:cNvSpPr/>
          <p:nvPr/>
        </p:nvSpPr>
        <p:spPr>
          <a:xfrm>
            <a:off x="3186391" y="2293721"/>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3" name="Graphic 92" descr="Two Men">
            <a:extLst>
              <a:ext uri="{FF2B5EF4-FFF2-40B4-BE49-F238E27FC236}">
                <a16:creationId xmlns:a16="http://schemas.microsoft.com/office/drawing/2014/main" id="{BDDCBAA4-E037-4B1A-BCBB-1B5E34E5D8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39581" y="2037660"/>
            <a:ext cx="805631" cy="805631"/>
          </a:xfrm>
          <a:prstGeom prst="rect">
            <a:avLst/>
          </a:prstGeom>
        </p:spPr>
      </p:pic>
      <p:sp>
        <p:nvSpPr>
          <p:cNvPr id="94" name="Oval 93">
            <a:extLst>
              <a:ext uri="{FF2B5EF4-FFF2-40B4-BE49-F238E27FC236}">
                <a16:creationId xmlns:a16="http://schemas.microsoft.com/office/drawing/2014/main" id="{C57B19DB-165B-45D6-8D91-DDF2D2B5275C}"/>
              </a:ext>
            </a:extLst>
          </p:cNvPr>
          <p:cNvSpPr/>
          <p:nvPr/>
        </p:nvSpPr>
        <p:spPr>
          <a:xfrm>
            <a:off x="3999883" y="2300201"/>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700F1B8B-8098-4816-8043-1D7481B9C095}"/>
              </a:ext>
            </a:extLst>
          </p:cNvPr>
          <p:cNvSpPr/>
          <p:nvPr/>
        </p:nvSpPr>
        <p:spPr>
          <a:xfrm>
            <a:off x="3730935" y="2294760"/>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9" name="Graphic 98" descr="Two Men">
            <a:extLst>
              <a:ext uri="{FF2B5EF4-FFF2-40B4-BE49-F238E27FC236}">
                <a16:creationId xmlns:a16="http://schemas.microsoft.com/office/drawing/2014/main" id="{EAFA9CE4-723A-44C4-86A9-7B7F3949171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71023" y="4400106"/>
            <a:ext cx="805631" cy="805631"/>
          </a:xfrm>
          <a:prstGeom prst="rect">
            <a:avLst/>
          </a:prstGeom>
        </p:spPr>
      </p:pic>
      <p:sp>
        <p:nvSpPr>
          <p:cNvPr id="100" name="Oval 99">
            <a:extLst>
              <a:ext uri="{FF2B5EF4-FFF2-40B4-BE49-F238E27FC236}">
                <a16:creationId xmlns:a16="http://schemas.microsoft.com/office/drawing/2014/main" id="{3ED7467F-ED56-4C2D-8407-79B42C49C09D}"/>
              </a:ext>
            </a:extLst>
          </p:cNvPr>
          <p:cNvSpPr/>
          <p:nvPr/>
        </p:nvSpPr>
        <p:spPr>
          <a:xfrm>
            <a:off x="2931325" y="4662647"/>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7379B711-CFAD-48EA-A0C6-9C18EB6DF74E}"/>
              </a:ext>
            </a:extLst>
          </p:cNvPr>
          <p:cNvSpPr/>
          <p:nvPr/>
        </p:nvSpPr>
        <p:spPr>
          <a:xfrm>
            <a:off x="2662377" y="4657206"/>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 name="Graphic 101" descr="Two Men">
            <a:extLst>
              <a:ext uri="{FF2B5EF4-FFF2-40B4-BE49-F238E27FC236}">
                <a16:creationId xmlns:a16="http://schemas.microsoft.com/office/drawing/2014/main" id="{62059E1C-0E58-4FBC-AD35-E46692D773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39319" y="4388442"/>
            <a:ext cx="805631" cy="805631"/>
          </a:xfrm>
          <a:prstGeom prst="rect">
            <a:avLst/>
          </a:prstGeom>
        </p:spPr>
      </p:pic>
      <p:sp>
        <p:nvSpPr>
          <p:cNvPr id="103" name="Oval 102">
            <a:extLst>
              <a:ext uri="{FF2B5EF4-FFF2-40B4-BE49-F238E27FC236}">
                <a16:creationId xmlns:a16="http://schemas.microsoft.com/office/drawing/2014/main" id="{D2B1DF77-F4CB-4A43-98A5-E4E7F08380CA}"/>
              </a:ext>
            </a:extLst>
          </p:cNvPr>
          <p:cNvSpPr/>
          <p:nvPr/>
        </p:nvSpPr>
        <p:spPr>
          <a:xfrm>
            <a:off x="3499621" y="4650983"/>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AA28666B-A659-4E1A-B2C6-31F9E6542C06}"/>
              </a:ext>
            </a:extLst>
          </p:cNvPr>
          <p:cNvSpPr/>
          <p:nvPr/>
        </p:nvSpPr>
        <p:spPr>
          <a:xfrm>
            <a:off x="3230673" y="4645542"/>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5" name="Graphic 104" descr="Two Men">
            <a:extLst>
              <a:ext uri="{FF2B5EF4-FFF2-40B4-BE49-F238E27FC236}">
                <a16:creationId xmlns:a16="http://schemas.microsoft.com/office/drawing/2014/main" id="{6A64347F-2C22-4FFA-9604-5343192CE6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83863" y="4389481"/>
            <a:ext cx="805631" cy="805631"/>
          </a:xfrm>
          <a:prstGeom prst="rect">
            <a:avLst/>
          </a:prstGeom>
        </p:spPr>
      </p:pic>
      <p:sp>
        <p:nvSpPr>
          <p:cNvPr id="106" name="Oval 105">
            <a:extLst>
              <a:ext uri="{FF2B5EF4-FFF2-40B4-BE49-F238E27FC236}">
                <a16:creationId xmlns:a16="http://schemas.microsoft.com/office/drawing/2014/main" id="{85E2426B-7EAF-4E2D-B13A-58D836B2A203}"/>
              </a:ext>
            </a:extLst>
          </p:cNvPr>
          <p:cNvSpPr/>
          <p:nvPr/>
        </p:nvSpPr>
        <p:spPr>
          <a:xfrm>
            <a:off x="4044165" y="4652022"/>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5781ED48-F5CF-47D4-AA3A-DA677D6DBB13}"/>
              </a:ext>
            </a:extLst>
          </p:cNvPr>
          <p:cNvSpPr/>
          <p:nvPr/>
        </p:nvSpPr>
        <p:spPr>
          <a:xfrm>
            <a:off x="3775217" y="4646581"/>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a:extLst>
              <a:ext uri="{FF2B5EF4-FFF2-40B4-BE49-F238E27FC236}">
                <a16:creationId xmlns:a16="http://schemas.microsoft.com/office/drawing/2014/main" id="{FAEF8C3B-D380-4BA1-A679-7C9442401C2D}"/>
              </a:ext>
            </a:extLst>
          </p:cNvPr>
          <p:cNvSpPr/>
          <p:nvPr/>
        </p:nvSpPr>
        <p:spPr>
          <a:xfrm>
            <a:off x="4837365" y="4379387"/>
            <a:ext cx="2004910" cy="810369"/>
          </a:xfrm>
          <a:prstGeom prst="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9" name="Graphic 108" descr="Two Men">
            <a:extLst>
              <a:ext uri="{FF2B5EF4-FFF2-40B4-BE49-F238E27FC236}">
                <a16:creationId xmlns:a16="http://schemas.microsoft.com/office/drawing/2014/main" id="{CE5FFEFC-C473-428B-8083-6AA5C15F8B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46328" y="4383216"/>
            <a:ext cx="805631" cy="805631"/>
          </a:xfrm>
          <a:prstGeom prst="rect">
            <a:avLst/>
          </a:prstGeom>
        </p:spPr>
      </p:pic>
      <p:sp>
        <p:nvSpPr>
          <p:cNvPr id="110" name="Oval 109">
            <a:extLst>
              <a:ext uri="{FF2B5EF4-FFF2-40B4-BE49-F238E27FC236}">
                <a16:creationId xmlns:a16="http://schemas.microsoft.com/office/drawing/2014/main" id="{35C65651-C854-4DC5-91FF-DDE315C2A4FC}"/>
              </a:ext>
            </a:extLst>
          </p:cNvPr>
          <p:cNvSpPr/>
          <p:nvPr/>
        </p:nvSpPr>
        <p:spPr>
          <a:xfrm>
            <a:off x="5306630" y="4645757"/>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4D714688-3599-4EE0-B12F-3D7E1CA214F3}"/>
              </a:ext>
            </a:extLst>
          </p:cNvPr>
          <p:cNvSpPr/>
          <p:nvPr/>
        </p:nvSpPr>
        <p:spPr>
          <a:xfrm>
            <a:off x="5037682" y="4640316"/>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2" name="Graphic 111" descr="Two Men">
            <a:extLst>
              <a:ext uri="{FF2B5EF4-FFF2-40B4-BE49-F238E27FC236}">
                <a16:creationId xmlns:a16="http://schemas.microsoft.com/office/drawing/2014/main" id="{EF878FCB-55EE-48C5-A8B8-39CBE12BC1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14624" y="4371552"/>
            <a:ext cx="805631" cy="805631"/>
          </a:xfrm>
          <a:prstGeom prst="rect">
            <a:avLst/>
          </a:prstGeom>
        </p:spPr>
      </p:pic>
      <p:sp>
        <p:nvSpPr>
          <p:cNvPr id="113" name="Oval 112">
            <a:extLst>
              <a:ext uri="{FF2B5EF4-FFF2-40B4-BE49-F238E27FC236}">
                <a16:creationId xmlns:a16="http://schemas.microsoft.com/office/drawing/2014/main" id="{14B75113-F723-4E92-97FA-E9C833BB6A1F}"/>
              </a:ext>
            </a:extLst>
          </p:cNvPr>
          <p:cNvSpPr/>
          <p:nvPr/>
        </p:nvSpPr>
        <p:spPr>
          <a:xfrm>
            <a:off x="5874926" y="4634093"/>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755D6FC4-B47C-4F43-8BAD-674C13E24C69}"/>
              </a:ext>
            </a:extLst>
          </p:cNvPr>
          <p:cNvSpPr/>
          <p:nvPr/>
        </p:nvSpPr>
        <p:spPr>
          <a:xfrm>
            <a:off x="5605978" y="4628652"/>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5" name="Graphic 114" descr="Two Men">
            <a:extLst>
              <a:ext uri="{FF2B5EF4-FFF2-40B4-BE49-F238E27FC236}">
                <a16:creationId xmlns:a16="http://schemas.microsoft.com/office/drawing/2014/main" id="{487C7B86-517A-43BC-8D7E-6458F74B2F2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59168" y="4372591"/>
            <a:ext cx="805631" cy="805631"/>
          </a:xfrm>
          <a:prstGeom prst="rect">
            <a:avLst/>
          </a:prstGeom>
        </p:spPr>
      </p:pic>
      <p:sp>
        <p:nvSpPr>
          <p:cNvPr id="116" name="Oval 115">
            <a:extLst>
              <a:ext uri="{FF2B5EF4-FFF2-40B4-BE49-F238E27FC236}">
                <a16:creationId xmlns:a16="http://schemas.microsoft.com/office/drawing/2014/main" id="{3413117C-9218-43E6-ABD2-A86F292A368E}"/>
              </a:ext>
            </a:extLst>
          </p:cNvPr>
          <p:cNvSpPr/>
          <p:nvPr/>
        </p:nvSpPr>
        <p:spPr>
          <a:xfrm>
            <a:off x="6419470" y="4635132"/>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5B611871-6612-4918-9934-E28B4ED4C7A2}"/>
              </a:ext>
            </a:extLst>
          </p:cNvPr>
          <p:cNvSpPr/>
          <p:nvPr/>
        </p:nvSpPr>
        <p:spPr>
          <a:xfrm>
            <a:off x="6150522" y="4629691"/>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Rectangle 117">
            <a:extLst>
              <a:ext uri="{FF2B5EF4-FFF2-40B4-BE49-F238E27FC236}">
                <a16:creationId xmlns:a16="http://schemas.microsoft.com/office/drawing/2014/main" id="{DCCF70B0-4AB4-4CAF-A31C-EE08D41E29D3}"/>
              </a:ext>
            </a:extLst>
          </p:cNvPr>
          <p:cNvSpPr/>
          <p:nvPr/>
        </p:nvSpPr>
        <p:spPr>
          <a:xfrm>
            <a:off x="4892393" y="300421"/>
            <a:ext cx="2004910" cy="810369"/>
          </a:xfrm>
          <a:prstGeom prst="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9" name="Graphic 118" descr="Two Men">
            <a:extLst>
              <a:ext uri="{FF2B5EF4-FFF2-40B4-BE49-F238E27FC236}">
                <a16:creationId xmlns:a16="http://schemas.microsoft.com/office/drawing/2014/main" id="{7A3F7A96-F83C-4592-B0E1-8F9DD466B2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52861" y="305159"/>
            <a:ext cx="805631" cy="805631"/>
          </a:xfrm>
          <a:prstGeom prst="rect">
            <a:avLst/>
          </a:prstGeom>
        </p:spPr>
      </p:pic>
      <p:pic>
        <p:nvPicPr>
          <p:cNvPr id="120" name="Graphic 119" descr="Two Men">
            <a:extLst>
              <a:ext uri="{FF2B5EF4-FFF2-40B4-BE49-F238E27FC236}">
                <a16:creationId xmlns:a16="http://schemas.microsoft.com/office/drawing/2014/main" id="{73E0239A-5B96-43AC-8E14-A338F1574C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41079" y="312994"/>
            <a:ext cx="805631" cy="805631"/>
          </a:xfrm>
          <a:prstGeom prst="rect">
            <a:avLst/>
          </a:prstGeom>
        </p:spPr>
      </p:pic>
      <p:pic>
        <p:nvPicPr>
          <p:cNvPr id="121" name="Graphic 120" descr="Two Men">
            <a:extLst>
              <a:ext uri="{FF2B5EF4-FFF2-40B4-BE49-F238E27FC236}">
                <a16:creationId xmlns:a16="http://schemas.microsoft.com/office/drawing/2014/main" id="{EE4B8082-3A37-41D7-8671-A227F87DC18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20270" y="310204"/>
            <a:ext cx="805631" cy="805631"/>
          </a:xfrm>
          <a:prstGeom prst="rect">
            <a:avLst/>
          </a:prstGeom>
        </p:spPr>
      </p:pic>
      <p:sp>
        <p:nvSpPr>
          <p:cNvPr id="122" name="Rectangle 121">
            <a:extLst>
              <a:ext uri="{FF2B5EF4-FFF2-40B4-BE49-F238E27FC236}">
                <a16:creationId xmlns:a16="http://schemas.microsoft.com/office/drawing/2014/main" id="{2015D297-5065-45F7-B586-2E683FC0D3E9}"/>
              </a:ext>
            </a:extLst>
          </p:cNvPr>
          <p:cNvSpPr/>
          <p:nvPr/>
        </p:nvSpPr>
        <p:spPr>
          <a:xfrm>
            <a:off x="2405041" y="2956226"/>
            <a:ext cx="2004910" cy="810369"/>
          </a:xfrm>
          <a:prstGeom prst="rect">
            <a:avLst/>
          </a:prstGeom>
          <a:solidFill>
            <a:srgbClr val="CC66FF">
              <a:alpha val="74902"/>
            </a:srgbClr>
          </a:solidFill>
          <a:ln>
            <a:solidFill>
              <a:srgbClr val="CC66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3" name="Graphic 122" descr="Two Men">
            <a:extLst>
              <a:ext uri="{FF2B5EF4-FFF2-40B4-BE49-F238E27FC236}">
                <a16:creationId xmlns:a16="http://schemas.microsoft.com/office/drawing/2014/main" id="{383C972D-4225-46C2-A6AD-9BF34EF1BB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04335" y="2969641"/>
            <a:ext cx="805631" cy="805631"/>
          </a:xfrm>
          <a:prstGeom prst="rect">
            <a:avLst/>
          </a:prstGeom>
        </p:spPr>
      </p:pic>
      <p:sp>
        <p:nvSpPr>
          <p:cNvPr id="124" name="Oval 123">
            <a:extLst>
              <a:ext uri="{FF2B5EF4-FFF2-40B4-BE49-F238E27FC236}">
                <a16:creationId xmlns:a16="http://schemas.microsoft.com/office/drawing/2014/main" id="{B01001D5-1A79-4C87-BB7F-314751250361}"/>
              </a:ext>
            </a:extLst>
          </p:cNvPr>
          <p:cNvSpPr/>
          <p:nvPr/>
        </p:nvSpPr>
        <p:spPr>
          <a:xfrm>
            <a:off x="2964637" y="3232182"/>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a:extLst>
              <a:ext uri="{FF2B5EF4-FFF2-40B4-BE49-F238E27FC236}">
                <a16:creationId xmlns:a16="http://schemas.microsoft.com/office/drawing/2014/main" id="{4E045000-313C-40E6-BC57-B1CD1D852B5E}"/>
              </a:ext>
            </a:extLst>
          </p:cNvPr>
          <p:cNvSpPr/>
          <p:nvPr/>
        </p:nvSpPr>
        <p:spPr>
          <a:xfrm>
            <a:off x="2695689" y="3226741"/>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6" name="Graphic 125" descr="Two Men">
            <a:extLst>
              <a:ext uri="{FF2B5EF4-FFF2-40B4-BE49-F238E27FC236}">
                <a16:creationId xmlns:a16="http://schemas.microsoft.com/office/drawing/2014/main" id="{5D418CA4-1AD0-4570-BC9E-053E4676C2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72631" y="2957977"/>
            <a:ext cx="805631" cy="805631"/>
          </a:xfrm>
          <a:prstGeom prst="rect">
            <a:avLst/>
          </a:prstGeom>
        </p:spPr>
      </p:pic>
      <p:sp>
        <p:nvSpPr>
          <p:cNvPr id="127" name="Oval 126">
            <a:extLst>
              <a:ext uri="{FF2B5EF4-FFF2-40B4-BE49-F238E27FC236}">
                <a16:creationId xmlns:a16="http://schemas.microsoft.com/office/drawing/2014/main" id="{9E6A373D-8D3B-412B-B185-39BD7C7140CD}"/>
              </a:ext>
            </a:extLst>
          </p:cNvPr>
          <p:cNvSpPr/>
          <p:nvPr/>
        </p:nvSpPr>
        <p:spPr>
          <a:xfrm>
            <a:off x="3532933" y="3220518"/>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a:extLst>
              <a:ext uri="{FF2B5EF4-FFF2-40B4-BE49-F238E27FC236}">
                <a16:creationId xmlns:a16="http://schemas.microsoft.com/office/drawing/2014/main" id="{3C54CB1C-46FB-4EAC-B111-657FCAE97F7C}"/>
              </a:ext>
            </a:extLst>
          </p:cNvPr>
          <p:cNvSpPr/>
          <p:nvPr/>
        </p:nvSpPr>
        <p:spPr>
          <a:xfrm>
            <a:off x="3263985" y="3215077"/>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9" name="Graphic 128" descr="Two Men">
            <a:extLst>
              <a:ext uri="{FF2B5EF4-FFF2-40B4-BE49-F238E27FC236}">
                <a16:creationId xmlns:a16="http://schemas.microsoft.com/office/drawing/2014/main" id="{5F407669-950B-4942-B3BE-AD9831975B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7175" y="2959016"/>
            <a:ext cx="805631" cy="805631"/>
          </a:xfrm>
          <a:prstGeom prst="rect">
            <a:avLst/>
          </a:prstGeom>
        </p:spPr>
      </p:pic>
      <p:sp>
        <p:nvSpPr>
          <p:cNvPr id="130" name="Oval 129">
            <a:extLst>
              <a:ext uri="{FF2B5EF4-FFF2-40B4-BE49-F238E27FC236}">
                <a16:creationId xmlns:a16="http://schemas.microsoft.com/office/drawing/2014/main" id="{58B9A5CD-FF30-4FEF-B1B2-3B142BDBE90D}"/>
              </a:ext>
            </a:extLst>
          </p:cNvPr>
          <p:cNvSpPr/>
          <p:nvPr/>
        </p:nvSpPr>
        <p:spPr>
          <a:xfrm>
            <a:off x="4077477" y="3221557"/>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3802A46C-1A2B-4584-9129-01F1B729B82B}"/>
              </a:ext>
            </a:extLst>
          </p:cNvPr>
          <p:cNvSpPr/>
          <p:nvPr/>
        </p:nvSpPr>
        <p:spPr>
          <a:xfrm>
            <a:off x="3808529" y="3216116"/>
            <a:ext cx="161836" cy="16133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Rectangle 131">
            <a:extLst>
              <a:ext uri="{FF2B5EF4-FFF2-40B4-BE49-F238E27FC236}">
                <a16:creationId xmlns:a16="http://schemas.microsoft.com/office/drawing/2014/main" id="{CA4466C3-A49D-4861-9F51-D2533FA7C488}"/>
              </a:ext>
            </a:extLst>
          </p:cNvPr>
          <p:cNvSpPr/>
          <p:nvPr/>
        </p:nvSpPr>
        <p:spPr>
          <a:xfrm>
            <a:off x="4898210" y="2952310"/>
            <a:ext cx="2004910" cy="810369"/>
          </a:xfrm>
          <a:prstGeom prst="rect">
            <a:avLst/>
          </a:prstGeom>
          <a:solidFill>
            <a:srgbClr val="CC66FF">
              <a:alpha val="74902"/>
            </a:srgbClr>
          </a:solidFill>
          <a:ln>
            <a:solidFill>
              <a:srgbClr val="CC66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3" name="Graphic 132" descr="Two Men">
            <a:extLst>
              <a:ext uri="{FF2B5EF4-FFF2-40B4-BE49-F238E27FC236}">
                <a16:creationId xmlns:a16="http://schemas.microsoft.com/office/drawing/2014/main" id="{DBD91520-B79B-4F21-A74C-F8D953AF63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58678" y="2957048"/>
            <a:ext cx="805631" cy="805631"/>
          </a:xfrm>
          <a:prstGeom prst="rect">
            <a:avLst/>
          </a:prstGeom>
        </p:spPr>
      </p:pic>
      <p:pic>
        <p:nvPicPr>
          <p:cNvPr id="134" name="Graphic 133" descr="Two Men">
            <a:extLst>
              <a:ext uri="{FF2B5EF4-FFF2-40B4-BE49-F238E27FC236}">
                <a16:creationId xmlns:a16="http://schemas.microsoft.com/office/drawing/2014/main" id="{FD9691B9-163D-4C1F-8581-13DAEC7943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46896" y="2964883"/>
            <a:ext cx="805631" cy="805631"/>
          </a:xfrm>
          <a:prstGeom prst="rect">
            <a:avLst/>
          </a:prstGeom>
        </p:spPr>
      </p:pic>
      <p:pic>
        <p:nvPicPr>
          <p:cNvPr id="135" name="Graphic 134" descr="Two Men">
            <a:extLst>
              <a:ext uri="{FF2B5EF4-FFF2-40B4-BE49-F238E27FC236}">
                <a16:creationId xmlns:a16="http://schemas.microsoft.com/office/drawing/2014/main" id="{C0F9BE04-0FD0-41E1-BF4B-3449196F612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26087" y="2962093"/>
            <a:ext cx="805631" cy="805631"/>
          </a:xfrm>
          <a:prstGeom prst="rect">
            <a:avLst/>
          </a:prstGeom>
        </p:spPr>
      </p:pic>
      <p:sp>
        <p:nvSpPr>
          <p:cNvPr id="96" name="Oval 95">
            <a:extLst>
              <a:ext uri="{FF2B5EF4-FFF2-40B4-BE49-F238E27FC236}">
                <a16:creationId xmlns:a16="http://schemas.microsoft.com/office/drawing/2014/main" id="{DD45B92A-AD36-4B8D-9EAE-2FC7A1E05A02}"/>
              </a:ext>
            </a:extLst>
          </p:cNvPr>
          <p:cNvSpPr/>
          <p:nvPr/>
        </p:nvSpPr>
        <p:spPr>
          <a:xfrm>
            <a:off x="8328964" y="2422893"/>
            <a:ext cx="1385390" cy="1321422"/>
          </a:xfrm>
          <a:prstGeom prst="ellipse">
            <a:avLst/>
          </a:prstGeom>
          <a:solidFill>
            <a:srgbClr val="FFCC99">
              <a:alpha val="49804"/>
            </a:srgbClr>
          </a:solidFill>
          <a:ln>
            <a:solidFill>
              <a:srgbClr val="FF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9CC99747-0C58-46C8-87CB-6155CADCA145}"/>
              </a:ext>
            </a:extLst>
          </p:cNvPr>
          <p:cNvSpPr/>
          <p:nvPr/>
        </p:nvSpPr>
        <p:spPr>
          <a:xfrm>
            <a:off x="9312342" y="2438023"/>
            <a:ext cx="1386801" cy="1321422"/>
          </a:xfrm>
          <a:prstGeom prst="ellipse">
            <a:avLst/>
          </a:prstGeom>
          <a:solidFill>
            <a:srgbClr val="CC66FF">
              <a:alpha val="50196"/>
            </a:srgbClr>
          </a:solidFill>
          <a:ln>
            <a:solidFill>
              <a:srgbClr val="CC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a:extLst>
              <a:ext uri="{FF2B5EF4-FFF2-40B4-BE49-F238E27FC236}">
                <a16:creationId xmlns:a16="http://schemas.microsoft.com/office/drawing/2014/main" id="{0BF107ED-7D42-44D6-BD8F-AE7304EE537B}"/>
              </a:ext>
            </a:extLst>
          </p:cNvPr>
          <p:cNvSpPr txBox="1"/>
          <p:nvPr/>
        </p:nvSpPr>
        <p:spPr>
          <a:xfrm>
            <a:off x="10060433" y="2840887"/>
            <a:ext cx="351379" cy="523220"/>
          </a:xfrm>
          <a:prstGeom prst="rect">
            <a:avLst/>
          </a:prstGeom>
          <a:noFill/>
        </p:spPr>
        <p:txBody>
          <a:bodyPr wrap="none" rtlCol="0">
            <a:spAutoFit/>
          </a:bodyPr>
          <a:lstStyle/>
          <a:p>
            <a:pPr algn="ctr"/>
            <a:r>
              <a:rPr lang="en-US" sz="2800" b="1" dirty="0"/>
              <a:t>?</a:t>
            </a:r>
          </a:p>
        </p:txBody>
      </p:sp>
      <p:sp>
        <p:nvSpPr>
          <p:cNvPr id="138" name="TextBox 137">
            <a:extLst>
              <a:ext uri="{FF2B5EF4-FFF2-40B4-BE49-F238E27FC236}">
                <a16:creationId xmlns:a16="http://schemas.microsoft.com/office/drawing/2014/main" id="{5FCBA63C-8163-44E4-9329-1CEF7C8690BC}"/>
              </a:ext>
            </a:extLst>
          </p:cNvPr>
          <p:cNvSpPr txBox="1"/>
          <p:nvPr/>
        </p:nvSpPr>
        <p:spPr>
          <a:xfrm>
            <a:off x="9368797" y="2835062"/>
            <a:ext cx="351379" cy="523220"/>
          </a:xfrm>
          <a:prstGeom prst="rect">
            <a:avLst/>
          </a:prstGeom>
          <a:noFill/>
        </p:spPr>
        <p:txBody>
          <a:bodyPr wrap="none" rtlCol="0">
            <a:spAutoFit/>
          </a:bodyPr>
          <a:lstStyle/>
          <a:p>
            <a:pPr algn="ctr"/>
            <a:r>
              <a:rPr lang="en-US" sz="2800" b="1" dirty="0"/>
              <a:t>?</a:t>
            </a:r>
          </a:p>
        </p:txBody>
      </p:sp>
      <p:sp>
        <p:nvSpPr>
          <p:cNvPr id="139" name="TextBox 138">
            <a:extLst>
              <a:ext uri="{FF2B5EF4-FFF2-40B4-BE49-F238E27FC236}">
                <a16:creationId xmlns:a16="http://schemas.microsoft.com/office/drawing/2014/main" id="{038A7FD6-4D7F-488C-BF9B-CB30A4FDCC98}"/>
              </a:ext>
            </a:extLst>
          </p:cNvPr>
          <p:cNvSpPr txBox="1"/>
          <p:nvPr/>
        </p:nvSpPr>
        <p:spPr>
          <a:xfrm>
            <a:off x="7904861" y="2086523"/>
            <a:ext cx="1087798" cy="276999"/>
          </a:xfrm>
          <a:prstGeom prst="rect">
            <a:avLst/>
          </a:prstGeom>
          <a:noFill/>
          <a:ln w="19050">
            <a:solidFill>
              <a:srgbClr val="FFCC99"/>
            </a:solidFill>
          </a:ln>
        </p:spPr>
        <p:txBody>
          <a:bodyPr wrap="none" rtlCol="0">
            <a:spAutoFit/>
          </a:bodyPr>
          <a:lstStyle/>
          <a:p>
            <a:pPr algn="ctr"/>
            <a:r>
              <a:rPr lang="en-US" sz="1200" b="1" dirty="0"/>
              <a:t>DE analysis #2</a:t>
            </a:r>
          </a:p>
        </p:txBody>
      </p:sp>
      <p:sp>
        <p:nvSpPr>
          <p:cNvPr id="140" name="TextBox 139">
            <a:extLst>
              <a:ext uri="{FF2B5EF4-FFF2-40B4-BE49-F238E27FC236}">
                <a16:creationId xmlns:a16="http://schemas.microsoft.com/office/drawing/2014/main" id="{ECC51858-0204-48E1-8DD6-2C26A1959105}"/>
              </a:ext>
            </a:extLst>
          </p:cNvPr>
          <p:cNvSpPr txBox="1"/>
          <p:nvPr/>
        </p:nvSpPr>
        <p:spPr>
          <a:xfrm>
            <a:off x="10118957" y="2090716"/>
            <a:ext cx="1087798" cy="276999"/>
          </a:xfrm>
          <a:prstGeom prst="rect">
            <a:avLst/>
          </a:prstGeom>
          <a:noFill/>
          <a:ln w="19050">
            <a:solidFill>
              <a:srgbClr val="CC66FF"/>
            </a:solidFill>
          </a:ln>
        </p:spPr>
        <p:txBody>
          <a:bodyPr wrap="none" rtlCol="0">
            <a:spAutoFit/>
          </a:bodyPr>
          <a:lstStyle/>
          <a:p>
            <a:pPr algn="ctr"/>
            <a:r>
              <a:rPr lang="en-US" sz="1200" b="1" dirty="0"/>
              <a:t>DE analysis #3</a:t>
            </a:r>
          </a:p>
        </p:txBody>
      </p:sp>
      <p:cxnSp>
        <p:nvCxnSpPr>
          <p:cNvPr id="97" name="Straight Connector 96">
            <a:extLst>
              <a:ext uri="{FF2B5EF4-FFF2-40B4-BE49-F238E27FC236}">
                <a16:creationId xmlns:a16="http://schemas.microsoft.com/office/drawing/2014/main" id="{88D4D029-8A82-43F3-A447-2607C3E19A1A}"/>
              </a:ext>
            </a:extLst>
          </p:cNvPr>
          <p:cNvCxnSpPr/>
          <p:nvPr/>
        </p:nvCxnSpPr>
        <p:spPr>
          <a:xfrm>
            <a:off x="610269" y="3950402"/>
            <a:ext cx="11229975"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FC2AC5D6-42DE-43C6-B36F-FAF3951C75BD}"/>
              </a:ext>
            </a:extLst>
          </p:cNvPr>
          <p:cNvCxnSpPr>
            <a:cxnSpLocks/>
          </p:cNvCxnSpPr>
          <p:nvPr/>
        </p:nvCxnSpPr>
        <p:spPr>
          <a:xfrm>
            <a:off x="7227431" y="3929419"/>
            <a:ext cx="0" cy="162066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B1FE9A79-26BB-471B-8B5C-6654BB7F05E6}"/>
              </a:ext>
            </a:extLst>
          </p:cNvPr>
          <p:cNvCxnSpPr>
            <a:cxnSpLocks/>
          </p:cNvCxnSpPr>
          <p:nvPr/>
        </p:nvCxnSpPr>
        <p:spPr>
          <a:xfrm>
            <a:off x="7227431" y="-6274"/>
            <a:ext cx="0" cy="183613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2" name="Oval 141">
            <a:extLst>
              <a:ext uri="{FF2B5EF4-FFF2-40B4-BE49-F238E27FC236}">
                <a16:creationId xmlns:a16="http://schemas.microsoft.com/office/drawing/2014/main" id="{8D67EA6E-E84C-40B9-BA8B-C2E2BA8812FE}"/>
              </a:ext>
            </a:extLst>
          </p:cNvPr>
          <p:cNvSpPr/>
          <p:nvPr/>
        </p:nvSpPr>
        <p:spPr>
          <a:xfrm>
            <a:off x="9714596" y="510810"/>
            <a:ext cx="920214" cy="959828"/>
          </a:xfrm>
          <a:prstGeom prst="ellipse">
            <a:avLst/>
          </a:prstGeom>
          <a:solidFill>
            <a:srgbClr val="00B0F0">
              <a:alpha val="49804"/>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TextBox 144">
            <a:extLst>
              <a:ext uri="{FF2B5EF4-FFF2-40B4-BE49-F238E27FC236}">
                <a16:creationId xmlns:a16="http://schemas.microsoft.com/office/drawing/2014/main" id="{62B3C4C3-8F4C-4124-A296-3E55BBCC97C8}"/>
              </a:ext>
            </a:extLst>
          </p:cNvPr>
          <p:cNvSpPr txBox="1"/>
          <p:nvPr/>
        </p:nvSpPr>
        <p:spPr>
          <a:xfrm>
            <a:off x="9714596" y="753396"/>
            <a:ext cx="351379" cy="523220"/>
          </a:xfrm>
          <a:prstGeom prst="rect">
            <a:avLst/>
          </a:prstGeom>
          <a:noFill/>
        </p:spPr>
        <p:txBody>
          <a:bodyPr wrap="none" rtlCol="0">
            <a:spAutoFit/>
          </a:bodyPr>
          <a:lstStyle/>
          <a:p>
            <a:pPr algn="ctr"/>
            <a:r>
              <a:rPr lang="en-US" sz="2800" b="1" dirty="0"/>
              <a:t>?</a:t>
            </a:r>
          </a:p>
        </p:txBody>
      </p:sp>
      <p:sp>
        <p:nvSpPr>
          <p:cNvPr id="146" name="TextBox 145">
            <a:extLst>
              <a:ext uri="{FF2B5EF4-FFF2-40B4-BE49-F238E27FC236}">
                <a16:creationId xmlns:a16="http://schemas.microsoft.com/office/drawing/2014/main" id="{AEE13918-E155-4E2C-A45B-50CEB53EF637}"/>
              </a:ext>
            </a:extLst>
          </p:cNvPr>
          <p:cNvSpPr txBox="1"/>
          <p:nvPr/>
        </p:nvSpPr>
        <p:spPr>
          <a:xfrm>
            <a:off x="10332989" y="40669"/>
            <a:ext cx="1087798" cy="276999"/>
          </a:xfrm>
          <a:prstGeom prst="rect">
            <a:avLst/>
          </a:prstGeom>
          <a:noFill/>
          <a:ln w="19050">
            <a:solidFill>
              <a:srgbClr val="00B0F0"/>
            </a:solidFill>
          </a:ln>
        </p:spPr>
        <p:txBody>
          <a:bodyPr wrap="none" rtlCol="0">
            <a:spAutoFit/>
          </a:bodyPr>
          <a:lstStyle/>
          <a:p>
            <a:pPr algn="ctr"/>
            <a:r>
              <a:rPr lang="en-US" sz="1200" b="1" dirty="0"/>
              <a:t>DE analysis #1</a:t>
            </a:r>
          </a:p>
        </p:txBody>
      </p:sp>
      <p:sp>
        <p:nvSpPr>
          <p:cNvPr id="149" name="TextBox 148">
            <a:extLst>
              <a:ext uri="{FF2B5EF4-FFF2-40B4-BE49-F238E27FC236}">
                <a16:creationId xmlns:a16="http://schemas.microsoft.com/office/drawing/2014/main" id="{23361DF1-E0CA-4E0F-94C6-E1AC842EB068}"/>
              </a:ext>
            </a:extLst>
          </p:cNvPr>
          <p:cNvSpPr txBox="1"/>
          <p:nvPr/>
        </p:nvSpPr>
        <p:spPr>
          <a:xfrm>
            <a:off x="7885905" y="46543"/>
            <a:ext cx="1087798" cy="276999"/>
          </a:xfrm>
          <a:prstGeom prst="rect">
            <a:avLst/>
          </a:prstGeom>
          <a:noFill/>
          <a:ln w="19050">
            <a:solidFill>
              <a:srgbClr val="FFCC99"/>
            </a:solidFill>
          </a:ln>
        </p:spPr>
        <p:txBody>
          <a:bodyPr wrap="none" rtlCol="0">
            <a:spAutoFit/>
          </a:bodyPr>
          <a:lstStyle/>
          <a:p>
            <a:pPr algn="ctr"/>
            <a:r>
              <a:rPr lang="en-US" sz="1200" b="1" dirty="0"/>
              <a:t>DE analysis #2</a:t>
            </a:r>
          </a:p>
        </p:txBody>
      </p:sp>
      <p:sp>
        <p:nvSpPr>
          <p:cNvPr id="150" name="TextBox 149">
            <a:extLst>
              <a:ext uri="{FF2B5EF4-FFF2-40B4-BE49-F238E27FC236}">
                <a16:creationId xmlns:a16="http://schemas.microsoft.com/office/drawing/2014/main" id="{887E297C-6B16-4C02-A829-89092D323A8C}"/>
              </a:ext>
            </a:extLst>
          </p:cNvPr>
          <p:cNvSpPr txBox="1"/>
          <p:nvPr/>
        </p:nvSpPr>
        <p:spPr>
          <a:xfrm>
            <a:off x="7250189" y="220140"/>
            <a:ext cx="409856" cy="400110"/>
          </a:xfrm>
          <a:prstGeom prst="rect">
            <a:avLst/>
          </a:prstGeom>
          <a:noFill/>
        </p:spPr>
        <p:txBody>
          <a:bodyPr wrap="none" rtlCol="0">
            <a:spAutoFit/>
          </a:bodyPr>
          <a:lstStyle/>
          <a:p>
            <a:r>
              <a:rPr lang="en-US" sz="2000" b="1" dirty="0"/>
              <a:t>D.</a:t>
            </a:r>
          </a:p>
        </p:txBody>
      </p:sp>
      <p:sp>
        <p:nvSpPr>
          <p:cNvPr id="151" name="TextBox 150">
            <a:extLst>
              <a:ext uri="{FF2B5EF4-FFF2-40B4-BE49-F238E27FC236}">
                <a16:creationId xmlns:a16="http://schemas.microsoft.com/office/drawing/2014/main" id="{2DFB4C50-04E8-4D79-90EC-CA1B9A2B48E1}"/>
              </a:ext>
            </a:extLst>
          </p:cNvPr>
          <p:cNvSpPr txBox="1"/>
          <p:nvPr/>
        </p:nvSpPr>
        <p:spPr>
          <a:xfrm>
            <a:off x="7254537" y="1896538"/>
            <a:ext cx="389850" cy="400110"/>
          </a:xfrm>
          <a:prstGeom prst="rect">
            <a:avLst/>
          </a:prstGeom>
          <a:noFill/>
        </p:spPr>
        <p:txBody>
          <a:bodyPr wrap="none" rtlCol="0">
            <a:spAutoFit/>
          </a:bodyPr>
          <a:lstStyle/>
          <a:p>
            <a:r>
              <a:rPr lang="en-US" sz="2000" b="1" dirty="0"/>
              <a:t>C.</a:t>
            </a:r>
          </a:p>
        </p:txBody>
      </p:sp>
    </p:spTree>
    <p:extLst>
      <p:ext uri="{BB962C8B-B14F-4D97-AF65-F5344CB8AC3E}">
        <p14:creationId xmlns:p14="http://schemas.microsoft.com/office/powerpoint/2010/main" val="1691791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A82D9D5E-71DC-44B8-A039-7C5B48657171}"/>
              </a:ext>
            </a:extLst>
          </p:cNvPr>
          <p:cNvPicPr>
            <a:picLocks noChangeAspect="1"/>
          </p:cNvPicPr>
          <p:nvPr/>
        </p:nvPicPr>
        <p:blipFill>
          <a:blip r:embed="rId3"/>
          <a:stretch>
            <a:fillRect/>
          </a:stretch>
        </p:blipFill>
        <p:spPr>
          <a:xfrm>
            <a:off x="6096000" y="1341131"/>
            <a:ext cx="6100440" cy="5512526"/>
          </a:xfrm>
          <a:prstGeom prst="rect">
            <a:avLst/>
          </a:prstGeom>
        </p:spPr>
      </p:pic>
      <p:pic>
        <p:nvPicPr>
          <p:cNvPr id="18" name="Picture 17" descr="Diagram, schematic&#10;&#10;Description automatically generated">
            <a:extLst>
              <a:ext uri="{FF2B5EF4-FFF2-40B4-BE49-F238E27FC236}">
                <a16:creationId xmlns:a16="http://schemas.microsoft.com/office/drawing/2014/main" id="{CDED7F95-91E1-4207-B71B-9D99D8FFBA6C}"/>
              </a:ext>
            </a:extLst>
          </p:cNvPr>
          <p:cNvPicPr>
            <a:picLocks noChangeAspect="1"/>
          </p:cNvPicPr>
          <p:nvPr/>
        </p:nvPicPr>
        <p:blipFill>
          <a:blip r:embed="rId4"/>
          <a:stretch>
            <a:fillRect/>
          </a:stretch>
        </p:blipFill>
        <p:spPr>
          <a:xfrm>
            <a:off x="0" y="1341131"/>
            <a:ext cx="6100529" cy="5512526"/>
          </a:xfrm>
          <a:prstGeom prst="rect">
            <a:avLst/>
          </a:prstGeom>
        </p:spPr>
      </p:pic>
      <p:pic>
        <p:nvPicPr>
          <p:cNvPr id="26" name="Picture 25" descr="Chart, waterfall chart&#10;&#10;Description automatically generated">
            <a:extLst>
              <a:ext uri="{FF2B5EF4-FFF2-40B4-BE49-F238E27FC236}">
                <a16:creationId xmlns:a16="http://schemas.microsoft.com/office/drawing/2014/main" id="{FE6A38C8-1289-486C-9090-644F8B970475}"/>
              </a:ext>
            </a:extLst>
          </p:cNvPr>
          <p:cNvPicPr>
            <a:picLocks noChangeAspect="1"/>
          </p:cNvPicPr>
          <p:nvPr/>
        </p:nvPicPr>
        <p:blipFill>
          <a:blip r:embed="rId5"/>
          <a:stretch>
            <a:fillRect/>
          </a:stretch>
        </p:blipFill>
        <p:spPr>
          <a:xfrm>
            <a:off x="0" y="0"/>
            <a:ext cx="2612571" cy="1392587"/>
          </a:xfrm>
          <a:prstGeom prst="rect">
            <a:avLst/>
          </a:prstGeom>
        </p:spPr>
      </p:pic>
      <p:sp>
        <p:nvSpPr>
          <p:cNvPr id="28" name="TextBox 27">
            <a:extLst>
              <a:ext uri="{FF2B5EF4-FFF2-40B4-BE49-F238E27FC236}">
                <a16:creationId xmlns:a16="http://schemas.microsoft.com/office/drawing/2014/main" id="{50A0C494-8EAF-4B06-990B-EE2C311B1FF1}"/>
              </a:ext>
            </a:extLst>
          </p:cNvPr>
          <p:cNvSpPr txBox="1"/>
          <p:nvPr/>
        </p:nvSpPr>
        <p:spPr>
          <a:xfrm>
            <a:off x="2612571" y="0"/>
            <a:ext cx="9579429" cy="1223412"/>
          </a:xfrm>
          <a:prstGeom prst="rect">
            <a:avLst/>
          </a:prstGeom>
          <a:noFill/>
        </p:spPr>
        <p:txBody>
          <a:bodyPr wrap="square">
            <a:spAutoFit/>
          </a:bodyPr>
          <a:lstStyle/>
          <a:p>
            <a:r>
              <a:rPr lang="en-US" sz="1050" b="1" dirty="0"/>
              <a:t>Figure S9: Proteoglycans in cancer </a:t>
            </a:r>
            <a:r>
              <a:rPr lang="en-US" sz="1050" dirty="0"/>
              <a:t>(KEGG: 05205): Many proteoglycans (PGs) in the tumor microenvironment have been shown to be key macromolecules that contribute to biology of various types of cancer including proliferation, adhesion, angiogenesis and metastasis, affecting tumor progress. The four main types of proteoglycans include hyaluronan (HA), which does not occur as a PG but in free form, heparan sulfate proteoglycans (HSPGs), chondroitin sulfate proteoglycans (CSPGs), </a:t>
            </a:r>
            <a:r>
              <a:rPr lang="en-US" sz="1050" dirty="0" err="1"/>
              <a:t>dematan</a:t>
            </a:r>
            <a:r>
              <a:rPr lang="en-US" sz="1050" dirty="0"/>
              <a:t> sulfate proteoglycans (DSPG) and keratan sulfate proteoglycans (KSPGs) [BR:00535]. Among these proteoglycans such as HA, acting with CD44, promotes tumor cell growth and migration, whereas other proteoglycans such as </a:t>
            </a:r>
            <a:r>
              <a:rPr lang="en-US" sz="1050" dirty="0" err="1"/>
              <a:t>syndecans</a:t>
            </a:r>
            <a:r>
              <a:rPr lang="en-US" sz="1050" dirty="0"/>
              <a:t> (-1~-4), glypican (-1, -3) and </a:t>
            </a:r>
            <a:r>
              <a:rPr lang="en-US" sz="1050" dirty="0" err="1"/>
              <a:t>perlecan</a:t>
            </a:r>
            <a:r>
              <a:rPr lang="en-US" sz="1050" dirty="0"/>
              <a:t> may interact with growth factors, cytokines, morphogens and enzymes through HS chains [BR: 00536], also leading to tumor growth and invasion. In contrast, some of the small leucine-rich proteoglycans, such as decorin and </a:t>
            </a:r>
            <a:r>
              <a:rPr lang="en-US" sz="1050" dirty="0" err="1"/>
              <a:t>lumican</a:t>
            </a:r>
            <a:r>
              <a:rPr lang="en-US" sz="1050" dirty="0"/>
              <a:t>, can function as tumor repressors, and modulate the signaling pathways by the interaction of their core proteins and multiple receptors.</a:t>
            </a:r>
          </a:p>
        </p:txBody>
      </p:sp>
      <p:sp>
        <p:nvSpPr>
          <p:cNvPr id="29" name="TextBox 28">
            <a:extLst>
              <a:ext uri="{FF2B5EF4-FFF2-40B4-BE49-F238E27FC236}">
                <a16:creationId xmlns:a16="http://schemas.microsoft.com/office/drawing/2014/main" id="{129C561D-F4B2-45B9-AD1C-A84B5747536F}"/>
              </a:ext>
            </a:extLst>
          </p:cNvPr>
          <p:cNvSpPr txBox="1"/>
          <p:nvPr/>
        </p:nvSpPr>
        <p:spPr>
          <a:xfrm>
            <a:off x="1306285" y="1341130"/>
            <a:ext cx="1510350" cy="261610"/>
          </a:xfrm>
          <a:prstGeom prst="rect">
            <a:avLst/>
          </a:prstGeom>
          <a:noFill/>
        </p:spPr>
        <p:txBody>
          <a:bodyPr wrap="none" rtlCol="0">
            <a:spAutoFit/>
          </a:bodyPr>
          <a:lstStyle/>
          <a:p>
            <a:r>
              <a:rPr lang="en-US" sz="1100" dirty="0"/>
              <a:t>Coherent cascades OFF</a:t>
            </a:r>
          </a:p>
        </p:txBody>
      </p:sp>
      <p:sp>
        <p:nvSpPr>
          <p:cNvPr id="30" name="TextBox 29">
            <a:extLst>
              <a:ext uri="{FF2B5EF4-FFF2-40B4-BE49-F238E27FC236}">
                <a16:creationId xmlns:a16="http://schemas.microsoft.com/office/drawing/2014/main" id="{DB6A8B84-DE3E-4C40-BF05-F3723390FFCF}"/>
              </a:ext>
            </a:extLst>
          </p:cNvPr>
          <p:cNvSpPr txBox="1"/>
          <p:nvPr/>
        </p:nvSpPr>
        <p:spPr>
          <a:xfrm>
            <a:off x="7402285" y="1341130"/>
            <a:ext cx="1473480" cy="261610"/>
          </a:xfrm>
          <a:prstGeom prst="rect">
            <a:avLst/>
          </a:prstGeom>
          <a:noFill/>
        </p:spPr>
        <p:txBody>
          <a:bodyPr wrap="none" rtlCol="0">
            <a:spAutoFit/>
          </a:bodyPr>
          <a:lstStyle/>
          <a:p>
            <a:r>
              <a:rPr lang="en-US" sz="1100" dirty="0"/>
              <a:t>Coherent cascades ON</a:t>
            </a:r>
          </a:p>
        </p:txBody>
      </p:sp>
    </p:spTree>
    <p:extLst>
      <p:ext uri="{BB962C8B-B14F-4D97-AF65-F5344CB8AC3E}">
        <p14:creationId xmlns:p14="http://schemas.microsoft.com/office/powerpoint/2010/main" val="918528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AB143D-3377-4BF9-AB22-6B705C5B92C8}"/>
              </a:ext>
            </a:extLst>
          </p:cNvPr>
          <p:cNvSpPr txBox="1"/>
          <p:nvPr/>
        </p:nvSpPr>
        <p:spPr>
          <a:xfrm>
            <a:off x="3056709" y="2299062"/>
            <a:ext cx="5615512" cy="1446550"/>
          </a:xfrm>
          <a:prstGeom prst="rect">
            <a:avLst/>
          </a:prstGeom>
          <a:noFill/>
        </p:spPr>
        <p:txBody>
          <a:bodyPr wrap="none" rtlCol="0">
            <a:spAutoFit/>
          </a:bodyPr>
          <a:lstStyle/>
          <a:p>
            <a:r>
              <a:rPr lang="en-US" sz="8800" dirty="0"/>
              <a:t>SScL vs SScL</a:t>
            </a:r>
          </a:p>
        </p:txBody>
      </p:sp>
    </p:spTree>
    <p:extLst>
      <p:ext uri="{BB962C8B-B14F-4D97-AF65-F5344CB8AC3E}">
        <p14:creationId xmlns:p14="http://schemas.microsoft.com/office/powerpoint/2010/main" val="92981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66A9EA-C4CC-409D-81D8-74BFBDAD83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40454" cy="1276623"/>
          </a:xfrm>
          <a:prstGeom prst="rect">
            <a:avLst/>
          </a:prstGeom>
          <a:ln>
            <a:solidFill>
              <a:schemeClr val="tx1"/>
            </a:solidFill>
          </a:ln>
        </p:spPr>
      </p:pic>
      <p:pic>
        <p:nvPicPr>
          <p:cNvPr id="8" name="Picture 7" descr="Diagram&#10;&#10;Description automatically generated">
            <a:extLst>
              <a:ext uri="{FF2B5EF4-FFF2-40B4-BE49-F238E27FC236}">
                <a16:creationId xmlns:a16="http://schemas.microsoft.com/office/drawing/2014/main" id="{893BA10C-EC38-42C2-8B02-635A95E8F824}"/>
              </a:ext>
            </a:extLst>
          </p:cNvPr>
          <p:cNvPicPr>
            <a:picLocks noChangeAspect="1"/>
          </p:cNvPicPr>
          <p:nvPr/>
        </p:nvPicPr>
        <p:blipFill>
          <a:blip r:embed="rId4"/>
          <a:stretch>
            <a:fillRect/>
          </a:stretch>
        </p:blipFill>
        <p:spPr>
          <a:xfrm>
            <a:off x="5084619" y="0"/>
            <a:ext cx="7107382" cy="6858000"/>
          </a:xfrm>
          <a:prstGeom prst="rect">
            <a:avLst/>
          </a:prstGeom>
        </p:spPr>
      </p:pic>
      <p:sp>
        <p:nvSpPr>
          <p:cNvPr id="10" name="TextBox 9">
            <a:extLst>
              <a:ext uri="{FF2B5EF4-FFF2-40B4-BE49-F238E27FC236}">
                <a16:creationId xmlns:a16="http://schemas.microsoft.com/office/drawing/2014/main" id="{2B8BD546-453C-453E-8F22-EC05C1C2A096}"/>
              </a:ext>
            </a:extLst>
          </p:cNvPr>
          <p:cNvSpPr txBox="1"/>
          <p:nvPr/>
        </p:nvSpPr>
        <p:spPr>
          <a:xfrm>
            <a:off x="0" y="1939352"/>
            <a:ext cx="5084619" cy="4770537"/>
          </a:xfrm>
          <a:prstGeom prst="rect">
            <a:avLst/>
          </a:prstGeom>
          <a:noFill/>
        </p:spPr>
        <p:txBody>
          <a:bodyPr wrap="square">
            <a:spAutoFit/>
          </a:bodyPr>
          <a:lstStyle/>
          <a:p>
            <a:r>
              <a:rPr lang="en-US" sz="1600" b="1" dirty="0"/>
              <a:t>Figure S10: Gap junction </a:t>
            </a:r>
            <a:r>
              <a:rPr lang="en-US" sz="1600" dirty="0"/>
              <a:t>(KEGG: 04540)</a:t>
            </a:r>
          </a:p>
          <a:p>
            <a:r>
              <a:rPr lang="en-US" sz="1600" dirty="0"/>
              <a:t>Gap junctions contain intercellular channels that allow direct communication between the cytosolic compartments of adjacent cells. Each gap junction channel is formed by docking of two 'hemichannels', each containing six connexins, contributed by each neighboring cell. These channels permit the direct transfer of small molecules including ions, amino acids, nucleotides, second messengers and other metabolites between adjacent cells. Gap junctional communication is essential for many physiological events, including embryonic development, electrical coupling, metabolic transport, apoptosis, and tissue homeostasis. Communication through Gap Junction is sensitive to a variety of stimuli, including changes in the level of intracellular Ca2+, pH, </a:t>
            </a:r>
            <a:r>
              <a:rPr lang="en-US" sz="1600" dirty="0" err="1"/>
              <a:t>transjunctional</a:t>
            </a:r>
            <a:r>
              <a:rPr lang="en-US" sz="1600" dirty="0"/>
              <a:t> applied voltage and phosphorylation/dephosphorylation processes. This figure represents the possible activation routes of different protein kinases involved in Cx43 and Cx36 phosphorylation.</a:t>
            </a:r>
          </a:p>
        </p:txBody>
      </p:sp>
      <p:sp>
        <p:nvSpPr>
          <p:cNvPr id="11" name="TextBox 10">
            <a:extLst>
              <a:ext uri="{FF2B5EF4-FFF2-40B4-BE49-F238E27FC236}">
                <a16:creationId xmlns:a16="http://schemas.microsoft.com/office/drawing/2014/main" id="{1B2C0A2C-1FA6-438E-B479-FCB87B292DD3}"/>
              </a:ext>
            </a:extLst>
          </p:cNvPr>
          <p:cNvSpPr txBox="1"/>
          <p:nvPr/>
        </p:nvSpPr>
        <p:spPr>
          <a:xfrm>
            <a:off x="6342077" y="1278119"/>
            <a:ext cx="691215" cy="307777"/>
          </a:xfrm>
          <a:prstGeom prst="rect">
            <a:avLst/>
          </a:prstGeom>
          <a:noFill/>
        </p:spPr>
        <p:txBody>
          <a:bodyPr wrap="none" rtlCol="0">
            <a:spAutoFit/>
          </a:bodyPr>
          <a:lstStyle/>
          <a:p>
            <a:r>
              <a:rPr lang="en-US" sz="1400" b="1" dirty="0">
                <a:solidFill>
                  <a:srgbClr val="0000FF"/>
                </a:solidFill>
              </a:rPr>
              <a:t>PDGFB</a:t>
            </a:r>
          </a:p>
        </p:txBody>
      </p:sp>
    </p:spTree>
    <p:extLst>
      <p:ext uri="{BB962C8B-B14F-4D97-AF65-F5344CB8AC3E}">
        <p14:creationId xmlns:p14="http://schemas.microsoft.com/office/powerpoint/2010/main" val="23130370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66A9EA-C4CC-409D-81D8-74BFBDAD83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40454" cy="1276623"/>
          </a:xfrm>
          <a:prstGeom prst="rect">
            <a:avLst/>
          </a:prstGeom>
          <a:ln>
            <a:solidFill>
              <a:schemeClr val="tx1"/>
            </a:solidFill>
          </a:ln>
        </p:spPr>
      </p:pic>
      <p:pic>
        <p:nvPicPr>
          <p:cNvPr id="6" name="Picture 5" descr="Diagram&#10;&#10;Description automatically generated">
            <a:extLst>
              <a:ext uri="{FF2B5EF4-FFF2-40B4-BE49-F238E27FC236}">
                <a16:creationId xmlns:a16="http://schemas.microsoft.com/office/drawing/2014/main" id="{D273007A-83C4-4D8B-827E-434C197EEF65}"/>
              </a:ext>
            </a:extLst>
          </p:cNvPr>
          <p:cNvPicPr>
            <a:picLocks noChangeAspect="1"/>
          </p:cNvPicPr>
          <p:nvPr/>
        </p:nvPicPr>
        <p:blipFill>
          <a:blip r:embed="rId4"/>
          <a:stretch>
            <a:fillRect/>
          </a:stretch>
        </p:blipFill>
        <p:spPr>
          <a:xfrm>
            <a:off x="4530054" y="1559919"/>
            <a:ext cx="7661945" cy="5298081"/>
          </a:xfrm>
          <a:prstGeom prst="rect">
            <a:avLst/>
          </a:prstGeom>
        </p:spPr>
      </p:pic>
      <p:sp>
        <p:nvSpPr>
          <p:cNvPr id="7" name="TextBox 6">
            <a:extLst>
              <a:ext uri="{FF2B5EF4-FFF2-40B4-BE49-F238E27FC236}">
                <a16:creationId xmlns:a16="http://schemas.microsoft.com/office/drawing/2014/main" id="{6B534121-B3B7-4ADE-B952-F44DB007B972}"/>
              </a:ext>
            </a:extLst>
          </p:cNvPr>
          <p:cNvSpPr txBox="1"/>
          <p:nvPr/>
        </p:nvSpPr>
        <p:spPr>
          <a:xfrm>
            <a:off x="0" y="1355663"/>
            <a:ext cx="4446166" cy="5509200"/>
          </a:xfrm>
          <a:prstGeom prst="rect">
            <a:avLst/>
          </a:prstGeom>
          <a:noFill/>
        </p:spPr>
        <p:txBody>
          <a:bodyPr wrap="square">
            <a:spAutoFit/>
          </a:bodyPr>
          <a:lstStyle/>
          <a:p>
            <a:r>
              <a:rPr lang="en-US" sz="1100" b="1" dirty="0"/>
              <a:t>Figure S11: Calcium signaling pathway </a:t>
            </a:r>
            <a:r>
              <a:rPr lang="en-US" sz="1100" dirty="0"/>
              <a:t>(KEGG: 04020)</a:t>
            </a:r>
          </a:p>
          <a:p>
            <a:r>
              <a:rPr lang="en-US" sz="1100" dirty="0"/>
              <a:t>Ca2+ that enters the cell from the outside is a principal source of signal Ca2+. Entry of Ca2+ is driven by the presence of a large electrochemical gradient across the plasma membrane. Cells use this external source of signal Ca2+ by activating various entry channels with widely different properties. The voltage-operated channels (VOCs) are found in excitable cells and generate the rapid Ca2+ fluxes that control fast cellular processes. There are many other Ca2+-entry channels, such as the receptor-operated channels (ROCs), for example the NMDA (N-methyl-D-aspartate) receptors (NMDARs) that respond to glutamate. There also are second-messenger-operated channels (SMOCs) and store-operated channels (SOCs). The other principal source of Ca2+ for </a:t>
            </a:r>
            <a:r>
              <a:rPr lang="en-US" sz="1100" dirty="0" err="1"/>
              <a:t>signalling</a:t>
            </a:r>
            <a:r>
              <a:rPr lang="en-US" sz="1100" dirty="0"/>
              <a:t> is the internal stores that are located primarily in the endoplasmic/sarcoplasmic reticulum (ER/SR), in which inositol-1,4,5-trisphosphate receptors (IP3Rs) or ryanodine receptors (RYRs) regulate the release of Ca2+. The principal activator of these channels is Ca2+ itself and this process of Ca2+-induced Ca2+ release is central to the mechanism of Ca2+ </a:t>
            </a:r>
            <a:r>
              <a:rPr lang="en-US" sz="1100" dirty="0" err="1"/>
              <a:t>signalling</a:t>
            </a:r>
            <a:r>
              <a:rPr lang="en-US" sz="1100" dirty="0"/>
              <a:t>. Various second messengers or modulators also control the release of Ca2+. IP3, which is generated by pathways using different isoforms of phospholipase C (</a:t>
            </a:r>
            <a:r>
              <a:rPr lang="en-US" sz="1100" dirty="0" err="1"/>
              <a:t>PLCbeta</a:t>
            </a:r>
            <a:r>
              <a:rPr lang="en-US" sz="1100" dirty="0"/>
              <a:t>, delta, epsilon, gamma and zeta), regulates the IP3Rs. Cyclic ADP-ribose (</a:t>
            </a:r>
            <a:r>
              <a:rPr lang="en-US" sz="1100" dirty="0" err="1"/>
              <a:t>cADPR</a:t>
            </a:r>
            <a:r>
              <a:rPr lang="en-US" sz="1100" dirty="0"/>
              <a:t>) releases Ca2+ via RYRs. Nicotinic acid adenine dinucleotide phosphate (NAADP) may activate a distinct Ca2+ release mechanism on separate acidic Ca2+ stores. Ca2+ release via the NAADP-sensitive mechanism may also feedback onto either RYRs or IP3Rs. </a:t>
            </a:r>
            <a:r>
              <a:rPr lang="en-US" sz="1100" dirty="0" err="1"/>
              <a:t>cADPR</a:t>
            </a:r>
            <a:r>
              <a:rPr lang="en-US" sz="1100" dirty="0"/>
              <a:t> and NAADP are generated by CD38. This enzyme might be sensitive to the cellular metabolism, as ATP and NADH inhibit it. The influx of Ca2+ from the environment or release from internal stores causes a very rapid and dramatic increase in cytoplasmic calcium concentration, which has been widely exploited for signal transduction. Some proteins, such as troponin C (</a:t>
            </a:r>
            <a:r>
              <a:rPr lang="en-US" sz="1100" dirty="0" err="1"/>
              <a:t>TnC</a:t>
            </a:r>
            <a:r>
              <a:rPr lang="en-US" sz="1100" dirty="0"/>
              <a:t>) involved in muscle contraction, directly bind to and sense Ca2+. However, in other cases Ca2+ is sensed through intermediate calcium sensors such as calmodulin (CALM).</a:t>
            </a:r>
          </a:p>
        </p:txBody>
      </p:sp>
      <p:sp>
        <p:nvSpPr>
          <p:cNvPr id="9" name="TextBox 8">
            <a:extLst>
              <a:ext uri="{FF2B5EF4-FFF2-40B4-BE49-F238E27FC236}">
                <a16:creationId xmlns:a16="http://schemas.microsoft.com/office/drawing/2014/main" id="{85000108-2DA3-4E2E-BD9C-AEE67FFF1B3A}"/>
              </a:ext>
            </a:extLst>
          </p:cNvPr>
          <p:cNvSpPr txBox="1"/>
          <p:nvPr/>
        </p:nvSpPr>
        <p:spPr>
          <a:xfrm>
            <a:off x="4731391" y="4910552"/>
            <a:ext cx="691215" cy="307777"/>
          </a:xfrm>
          <a:prstGeom prst="rect">
            <a:avLst/>
          </a:prstGeom>
          <a:noFill/>
        </p:spPr>
        <p:txBody>
          <a:bodyPr wrap="none" rtlCol="0">
            <a:spAutoFit/>
          </a:bodyPr>
          <a:lstStyle/>
          <a:p>
            <a:r>
              <a:rPr lang="en-US" sz="1400" b="1" dirty="0">
                <a:solidFill>
                  <a:srgbClr val="0000FF"/>
                </a:solidFill>
              </a:rPr>
              <a:t>PDGFB</a:t>
            </a:r>
          </a:p>
        </p:txBody>
      </p:sp>
    </p:spTree>
    <p:extLst>
      <p:ext uri="{BB962C8B-B14F-4D97-AF65-F5344CB8AC3E}">
        <p14:creationId xmlns:p14="http://schemas.microsoft.com/office/powerpoint/2010/main" val="2869814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9E509D8E-BFFA-44B5-B626-28232998B55D}"/>
              </a:ext>
            </a:extLst>
          </p:cNvPr>
          <p:cNvPicPr>
            <a:picLocks noChangeAspect="1"/>
          </p:cNvPicPr>
          <p:nvPr/>
        </p:nvPicPr>
        <p:blipFill>
          <a:blip r:embed="rId3"/>
          <a:stretch>
            <a:fillRect/>
          </a:stretch>
        </p:blipFill>
        <p:spPr>
          <a:xfrm>
            <a:off x="4084890" y="885035"/>
            <a:ext cx="8107110" cy="5972965"/>
          </a:xfrm>
          <a:prstGeom prst="rect">
            <a:avLst/>
          </a:prstGeom>
        </p:spPr>
      </p:pic>
      <p:pic>
        <p:nvPicPr>
          <p:cNvPr id="4" name="Picture 3">
            <a:extLst>
              <a:ext uri="{FF2B5EF4-FFF2-40B4-BE49-F238E27FC236}">
                <a16:creationId xmlns:a16="http://schemas.microsoft.com/office/drawing/2014/main" id="{5B3D478C-9259-41E7-8A91-C16B542616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861607" cy="1551339"/>
          </a:xfrm>
          <a:prstGeom prst="rect">
            <a:avLst/>
          </a:prstGeom>
          <a:ln>
            <a:solidFill>
              <a:schemeClr val="tx1"/>
            </a:solidFill>
          </a:ln>
        </p:spPr>
      </p:pic>
      <p:sp>
        <p:nvSpPr>
          <p:cNvPr id="7" name="TextBox 6">
            <a:extLst>
              <a:ext uri="{FF2B5EF4-FFF2-40B4-BE49-F238E27FC236}">
                <a16:creationId xmlns:a16="http://schemas.microsoft.com/office/drawing/2014/main" id="{F17943B9-5898-4500-888C-F4FAC4DA6027}"/>
              </a:ext>
            </a:extLst>
          </p:cNvPr>
          <p:cNvSpPr txBox="1"/>
          <p:nvPr/>
        </p:nvSpPr>
        <p:spPr>
          <a:xfrm>
            <a:off x="0" y="2113402"/>
            <a:ext cx="4084890" cy="4616648"/>
          </a:xfrm>
          <a:prstGeom prst="rect">
            <a:avLst/>
          </a:prstGeom>
          <a:noFill/>
        </p:spPr>
        <p:txBody>
          <a:bodyPr wrap="square">
            <a:spAutoFit/>
          </a:bodyPr>
          <a:lstStyle/>
          <a:p>
            <a:r>
              <a:rPr lang="en-US" sz="1400" b="1" dirty="0"/>
              <a:t>Figure S12: GABAergic synapse </a:t>
            </a:r>
            <a:r>
              <a:rPr lang="en-US" sz="1400" dirty="0"/>
              <a:t>(KEGG: 04727)</a:t>
            </a:r>
          </a:p>
          <a:p>
            <a:r>
              <a:rPr lang="en-US" sz="1400" dirty="0"/>
              <a:t>Gamma aminobutyric acid (GABA) is the most abundant inhibitory neurotransmitter in the mammalian central nervous system (CNS). When released in the synaptic cleft, GABA binds to three major classes of receptors: GABAA, GABAB, and GABAC receptors. GABAA and GABAC receptors are ionotropic and mediate fast GABA responses by triggering chloride channel openings, while GABAB receptors are metabotropic and mediate slower GABA responses by activating G-proteins and influencing second messenger systems. GABAA receptors, the major sites for fast inhibitory neurotransmission in the CNS, are regulated by phosphorylation mechanisms, affecting both their functional properties and their cell surface mobility and trafficking. GABA release by the presynaptic terminal is negatively regulated by GABAB </a:t>
            </a:r>
            <a:r>
              <a:rPr lang="en-US" sz="1400" dirty="0" err="1"/>
              <a:t>autoreceptors</a:t>
            </a:r>
            <a:r>
              <a:rPr lang="en-US" sz="1400" dirty="0"/>
              <a:t>, and is cleared from the extracellular space by GABA transporters (GATs) located either on the presynaptic terminal or neighboring glial cells.</a:t>
            </a:r>
          </a:p>
        </p:txBody>
      </p:sp>
      <p:sp>
        <p:nvSpPr>
          <p:cNvPr id="8" name="TextBox 7">
            <a:extLst>
              <a:ext uri="{FF2B5EF4-FFF2-40B4-BE49-F238E27FC236}">
                <a16:creationId xmlns:a16="http://schemas.microsoft.com/office/drawing/2014/main" id="{55FB98EA-D6A4-46A2-B43C-704EB7516B8D}"/>
              </a:ext>
            </a:extLst>
          </p:cNvPr>
          <p:cNvSpPr txBox="1"/>
          <p:nvPr/>
        </p:nvSpPr>
        <p:spPr>
          <a:xfrm>
            <a:off x="6618914" y="2829206"/>
            <a:ext cx="801823" cy="307777"/>
          </a:xfrm>
          <a:prstGeom prst="rect">
            <a:avLst/>
          </a:prstGeom>
          <a:noFill/>
        </p:spPr>
        <p:txBody>
          <a:bodyPr wrap="none" rtlCol="0">
            <a:spAutoFit/>
          </a:bodyPr>
          <a:lstStyle/>
          <a:p>
            <a:r>
              <a:rPr lang="en-US" sz="1400" b="1" dirty="0">
                <a:solidFill>
                  <a:srgbClr val="0000FF"/>
                </a:solidFill>
              </a:rPr>
              <a:t>GABBR1</a:t>
            </a:r>
          </a:p>
        </p:txBody>
      </p:sp>
      <p:sp>
        <p:nvSpPr>
          <p:cNvPr id="9" name="TextBox 8">
            <a:extLst>
              <a:ext uri="{FF2B5EF4-FFF2-40B4-BE49-F238E27FC236}">
                <a16:creationId xmlns:a16="http://schemas.microsoft.com/office/drawing/2014/main" id="{340013BD-E618-46CB-8089-6B449BBA228D}"/>
              </a:ext>
            </a:extLst>
          </p:cNvPr>
          <p:cNvSpPr txBox="1"/>
          <p:nvPr/>
        </p:nvSpPr>
        <p:spPr>
          <a:xfrm>
            <a:off x="6878973" y="3212484"/>
            <a:ext cx="609462" cy="307777"/>
          </a:xfrm>
          <a:prstGeom prst="rect">
            <a:avLst/>
          </a:prstGeom>
          <a:noFill/>
        </p:spPr>
        <p:txBody>
          <a:bodyPr wrap="none" rtlCol="0">
            <a:spAutoFit/>
          </a:bodyPr>
          <a:lstStyle/>
          <a:p>
            <a:r>
              <a:rPr lang="en-US" sz="1400" b="1" dirty="0">
                <a:solidFill>
                  <a:srgbClr val="0000FF"/>
                </a:solidFill>
              </a:rPr>
              <a:t>GNB3</a:t>
            </a:r>
          </a:p>
        </p:txBody>
      </p:sp>
      <p:sp>
        <p:nvSpPr>
          <p:cNvPr id="10" name="TextBox 9">
            <a:extLst>
              <a:ext uri="{FF2B5EF4-FFF2-40B4-BE49-F238E27FC236}">
                <a16:creationId xmlns:a16="http://schemas.microsoft.com/office/drawing/2014/main" id="{DAABCAE9-F61B-43BF-B7F4-2B0786F17228}"/>
              </a:ext>
            </a:extLst>
          </p:cNvPr>
          <p:cNvSpPr txBox="1"/>
          <p:nvPr/>
        </p:nvSpPr>
        <p:spPr>
          <a:xfrm>
            <a:off x="8169780" y="5819076"/>
            <a:ext cx="801823" cy="307777"/>
          </a:xfrm>
          <a:prstGeom prst="rect">
            <a:avLst/>
          </a:prstGeom>
          <a:noFill/>
        </p:spPr>
        <p:txBody>
          <a:bodyPr wrap="none" rtlCol="0">
            <a:spAutoFit/>
          </a:bodyPr>
          <a:lstStyle/>
          <a:p>
            <a:r>
              <a:rPr lang="en-US" sz="1400" b="1" dirty="0">
                <a:solidFill>
                  <a:srgbClr val="0000FF"/>
                </a:solidFill>
              </a:rPr>
              <a:t>GABBR1</a:t>
            </a:r>
          </a:p>
        </p:txBody>
      </p:sp>
      <p:sp>
        <p:nvSpPr>
          <p:cNvPr id="11" name="TextBox 10">
            <a:extLst>
              <a:ext uri="{FF2B5EF4-FFF2-40B4-BE49-F238E27FC236}">
                <a16:creationId xmlns:a16="http://schemas.microsoft.com/office/drawing/2014/main" id="{04F35D62-D630-44B5-A83F-B32B33DB9191}"/>
              </a:ext>
            </a:extLst>
          </p:cNvPr>
          <p:cNvSpPr txBox="1"/>
          <p:nvPr/>
        </p:nvSpPr>
        <p:spPr>
          <a:xfrm>
            <a:off x="9522903" y="5915137"/>
            <a:ext cx="609462" cy="307777"/>
          </a:xfrm>
          <a:prstGeom prst="rect">
            <a:avLst/>
          </a:prstGeom>
          <a:noFill/>
        </p:spPr>
        <p:txBody>
          <a:bodyPr wrap="none" rtlCol="0">
            <a:spAutoFit/>
          </a:bodyPr>
          <a:lstStyle/>
          <a:p>
            <a:r>
              <a:rPr lang="en-US" sz="1400" b="1" dirty="0">
                <a:solidFill>
                  <a:srgbClr val="0000FF"/>
                </a:solidFill>
              </a:rPr>
              <a:t>GNB3</a:t>
            </a:r>
          </a:p>
        </p:txBody>
      </p:sp>
    </p:spTree>
    <p:extLst>
      <p:ext uri="{BB962C8B-B14F-4D97-AF65-F5344CB8AC3E}">
        <p14:creationId xmlns:p14="http://schemas.microsoft.com/office/powerpoint/2010/main" val="3822657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F072870-6C2C-41BB-A83C-90F5778969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5158" y="0"/>
            <a:ext cx="9366842" cy="6858000"/>
          </a:xfrm>
          <a:prstGeom prst="rect">
            <a:avLst/>
          </a:prstGeom>
        </p:spPr>
      </p:pic>
      <p:pic>
        <p:nvPicPr>
          <p:cNvPr id="3" name="Picture 2">
            <a:extLst>
              <a:ext uri="{FF2B5EF4-FFF2-40B4-BE49-F238E27FC236}">
                <a16:creationId xmlns:a16="http://schemas.microsoft.com/office/drawing/2014/main" id="{D277E546-CD91-4CF8-ACA6-C44173A1E4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604782" cy="1736521"/>
          </a:xfrm>
          <a:prstGeom prst="rect">
            <a:avLst/>
          </a:prstGeom>
          <a:ln>
            <a:solidFill>
              <a:schemeClr val="tx1"/>
            </a:solidFill>
          </a:ln>
        </p:spPr>
      </p:pic>
      <p:sp>
        <p:nvSpPr>
          <p:cNvPr id="5" name="TextBox 4">
            <a:extLst>
              <a:ext uri="{FF2B5EF4-FFF2-40B4-BE49-F238E27FC236}">
                <a16:creationId xmlns:a16="http://schemas.microsoft.com/office/drawing/2014/main" id="{AB1FF6CF-20E4-4B6E-AFD5-27A28638C32F}"/>
              </a:ext>
            </a:extLst>
          </p:cNvPr>
          <p:cNvSpPr txBox="1"/>
          <p:nvPr/>
        </p:nvSpPr>
        <p:spPr>
          <a:xfrm>
            <a:off x="0" y="2705260"/>
            <a:ext cx="2667699" cy="646331"/>
          </a:xfrm>
          <a:prstGeom prst="rect">
            <a:avLst/>
          </a:prstGeom>
          <a:noFill/>
        </p:spPr>
        <p:txBody>
          <a:bodyPr wrap="square">
            <a:spAutoFit/>
          </a:bodyPr>
          <a:lstStyle/>
          <a:p>
            <a:r>
              <a:rPr lang="en-US" sz="1200" b="1" i="0" dirty="0">
                <a:solidFill>
                  <a:srgbClr val="212529"/>
                </a:solidFill>
                <a:effectLst/>
                <a:latin typeface="Helvetica Neue"/>
              </a:rPr>
              <a:t>Figure S13: Regulation of actin cytoskeleton</a:t>
            </a:r>
          </a:p>
          <a:p>
            <a:r>
              <a:rPr lang="en-US" sz="1200" b="0" i="0" dirty="0">
                <a:solidFill>
                  <a:srgbClr val="212529"/>
                </a:solidFill>
                <a:effectLst/>
                <a:latin typeface="Helvetica Neue"/>
              </a:rPr>
              <a:t>(KEGG: 04810)</a:t>
            </a:r>
            <a:endParaRPr lang="en-US" sz="1200" dirty="0"/>
          </a:p>
        </p:txBody>
      </p:sp>
      <p:sp>
        <p:nvSpPr>
          <p:cNvPr id="6" name="TextBox 5">
            <a:extLst>
              <a:ext uri="{FF2B5EF4-FFF2-40B4-BE49-F238E27FC236}">
                <a16:creationId xmlns:a16="http://schemas.microsoft.com/office/drawing/2014/main" id="{6F77021D-27E3-4E14-91CC-FD1A8C25ADF5}"/>
              </a:ext>
            </a:extLst>
          </p:cNvPr>
          <p:cNvSpPr txBox="1"/>
          <p:nvPr/>
        </p:nvSpPr>
        <p:spPr>
          <a:xfrm>
            <a:off x="6203248" y="823625"/>
            <a:ext cx="691215" cy="307777"/>
          </a:xfrm>
          <a:prstGeom prst="rect">
            <a:avLst/>
          </a:prstGeom>
          <a:noFill/>
        </p:spPr>
        <p:txBody>
          <a:bodyPr wrap="none" rtlCol="0">
            <a:spAutoFit/>
          </a:bodyPr>
          <a:lstStyle/>
          <a:p>
            <a:r>
              <a:rPr lang="en-US" sz="1400" b="1" dirty="0">
                <a:solidFill>
                  <a:srgbClr val="0000FF"/>
                </a:solidFill>
              </a:rPr>
              <a:t>PDGFB</a:t>
            </a:r>
          </a:p>
        </p:txBody>
      </p:sp>
      <p:sp>
        <p:nvSpPr>
          <p:cNvPr id="8" name="TextBox 7">
            <a:extLst>
              <a:ext uri="{FF2B5EF4-FFF2-40B4-BE49-F238E27FC236}">
                <a16:creationId xmlns:a16="http://schemas.microsoft.com/office/drawing/2014/main" id="{1DBCCED8-7CC9-4E3E-B797-D5C8A05E803B}"/>
              </a:ext>
            </a:extLst>
          </p:cNvPr>
          <p:cNvSpPr txBox="1"/>
          <p:nvPr/>
        </p:nvSpPr>
        <p:spPr>
          <a:xfrm>
            <a:off x="7538168" y="790069"/>
            <a:ext cx="630173" cy="307777"/>
          </a:xfrm>
          <a:prstGeom prst="rect">
            <a:avLst/>
          </a:prstGeom>
          <a:noFill/>
        </p:spPr>
        <p:txBody>
          <a:bodyPr wrap="none" rtlCol="0">
            <a:spAutoFit/>
          </a:bodyPr>
          <a:lstStyle/>
          <a:p>
            <a:r>
              <a:rPr lang="en-US" sz="1400" b="1" dirty="0">
                <a:solidFill>
                  <a:srgbClr val="FF0000"/>
                </a:solidFill>
              </a:rPr>
              <a:t>ITGA8</a:t>
            </a:r>
          </a:p>
        </p:txBody>
      </p:sp>
      <p:sp>
        <p:nvSpPr>
          <p:cNvPr id="9" name="TextBox 8">
            <a:extLst>
              <a:ext uri="{FF2B5EF4-FFF2-40B4-BE49-F238E27FC236}">
                <a16:creationId xmlns:a16="http://schemas.microsoft.com/office/drawing/2014/main" id="{9301284F-3E2C-4561-A289-F0589C48086F}"/>
              </a:ext>
            </a:extLst>
          </p:cNvPr>
          <p:cNvSpPr txBox="1"/>
          <p:nvPr/>
        </p:nvSpPr>
        <p:spPr>
          <a:xfrm>
            <a:off x="4907149" y="6357654"/>
            <a:ext cx="639919" cy="307777"/>
          </a:xfrm>
          <a:prstGeom prst="rect">
            <a:avLst/>
          </a:prstGeom>
          <a:noFill/>
        </p:spPr>
        <p:txBody>
          <a:bodyPr wrap="none" rtlCol="0">
            <a:spAutoFit/>
          </a:bodyPr>
          <a:lstStyle/>
          <a:p>
            <a:r>
              <a:rPr lang="en-US" sz="1400" b="1" dirty="0">
                <a:solidFill>
                  <a:srgbClr val="0000FF"/>
                </a:solidFill>
              </a:rPr>
              <a:t>MYH1</a:t>
            </a:r>
          </a:p>
        </p:txBody>
      </p:sp>
    </p:spTree>
    <p:extLst>
      <p:ext uri="{BB962C8B-B14F-4D97-AF65-F5344CB8AC3E}">
        <p14:creationId xmlns:p14="http://schemas.microsoft.com/office/powerpoint/2010/main" val="3632776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520BFE0E-85DB-4B82-B7A4-B0C5821E44F3}"/>
              </a:ext>
            </a:extLst>
          </p:cNvPr>
          <p:cNvPicPr>
            <a:picLocks noChangeAspect="1"/>
          </p:cNvPicPr>
          <p:nvPr/>
        </p:nvPicPr>
        <p:blipFill rotWithShape="1">
          <a:blip r:embed="rId3"/>
          <a:srcRect b="50000"/>
          <a:stretch/>
        </p:blipFill>
        <p:spPr>
          <a:xfrm>
            <a:off x="2449585" y="-1"/>
            <a:ext cx="9742415" cy="4382678"/>
          </a:xfrm>
          <a:prstGeom prst="rect">
            <a:avLst/>
          </a:prstGeom>
          <a:ln>
            <a:solidFill>
              <a:schemeClr val="tx1"/>
            </a:solidFill>
          </a:ln>
        </p:spPr>
      </p:pic>
      <p:pic>
        <p:nvPicPr>
          <p:cNvPr id="5" name="Picture 4" descr="Chart, waterfall chart&#10;&#10;Description automatically generated">
            <a:extLst>
              <a:ext uri="{FF2B5EF4-FFF2-40B4-BE49-F238E27FC236}">
                <a16:creationId xmlns:a16="http://schemas.microsoft.com/office/drawing/2014/main" id="{4C8FC4FF-9B2D-4063-8847-77C2B25E8325}"/>
              </a:ext>
            </a:extLst>
          </p:cNvPr>
          <p:cNvPicPr>
            <a:picLocks noChangeAspect="1"/>
          </p:cNvPicPr>
          <p:nvPr/>
        </p:nvPicPr>
        <p:blipFill>
          <a:blip r:embed="rId4"/>
          <a:stretch>
            <a:fillRect/>
          </a:stretch>
        </p:blipFill>
        <p:spPr>
          <a:xfrm>
            <a:off x="0" y="0"/>
            <a:ext cx="2286000" cy="1905000"/>
          </a:xfrm>
          <a:prstGeom prst="rect">
            <a:avLst/>
          </a:prstGeom>
          <a:ln>
            <a:solidFill>
              <a:schemeClr val="tx1"/>
            </a:solidFill>
          </a:ln>
        </p:spPr>
      </p:pic>
      <p:sp>
        <p:nvSpPr>
          <p:cNvPr id="7" name="TextBox 6">
            <a:extLst>
              <a:ext uri="{FF2B5EF4-FFF2-40B4-BE49-F238E27FC236}">
                <a16:creationId xmlns:a16="http://schemas.microsoft.com/office/drawing/2014/main" id="{8E24A58A-6265-4DD7-91E8-8841ADCA0135}"/>
              </a:ext>
            </a:extLst>
          </p:cNvPr>
          <p:cNvSpPr txBox="1"/>
          <p:nvPr/>
        </p:nvSpPr>
        <p:spPr>
          <a:xfrm>
            <a:off x="1225" y="5143871"/>
            <a:ext cx="12190775" cy="1600438"/>
          </a:xfrm>
          <a:prstGeom prst="rect">
            <a:avLst/>
          </a:prstGeom>
          <a:noFill/>
        </p:spPr>
        <p:txBody>
          <a:bodyPr wrap="square">
            <a:spAutoFit/>
          </a:bodyPr>
          <a:lstStyle/>
          <a:p>
            <a:r>
              <a:rPr lang="en-US" sz="1400" b="1" dirty="0"/>
              <a:t>Figure S14: RNA degradation </a:t>
            </a:r>
            <a:r>
              <a:rPr lang="en-US" sz="1400" dirty="0"/>
              <a:t>(KEGG: 03018)</a:t>
            </a:r>
          </a:p>
          <a:p>
            <a:r>
              <a:rPr lang="en-US" sz="1400" dirty="0"/>
              <a:t>The correct processing, quality control and turnover of cellular RNA molecules are critical to many aspects in the expression of genetic information. In eukaryotes, two major pathways of mRNA decay exist and both pathways are initiated by poly(A) shortening of the mRNA. In the 5' to 3' pathway, this is followed by </a:t>
            </a:r>
            <a:r>
              <a:rPr lang="en-US" sz="1400" dirty="0" err="1"/>
              <a:t>decapping</a:t>
            </a:r>
            <a:r>
              <a:rPr lang="en-US" sz="1400" dirty="0"/>
              <a:t> which then permits the 5' to 3' exonucleolytic degradation of transcripts. In the 3' to 5' pathway, the exosome, a large </a:t>
            </a:r>
            <a:r>
              <a:rPr lang="en-US" sz="1400" dirty="0" err="1"/>
              <a:t>multisubunit</a:t>
            </a:r>
            <a:r>
              <a:rPr lang="en-US" sz="1400" dirty="0"/>
              <a:t> complex, plays a key role. The exosome exists in archaeal cells, too. In bacteria, endoribonuclease E, a key enzyme involved in RNA decay and processing, organizes a protein complex called </a:t>
            </a:r>
            <a:r>
              <a:rPr lang="en-US" sz="1400" dirty="0" err="1"/>
              <a:t>degradosome</a:t>
            </a:r>
            <a:r>
              <a:rPr lang="en-US" sz="1400" dirty="0"/>
              <a:t>. RNase E or R interacts with the phosphate-dependent exoribonuclease polynucleotide phosphorylase, DEAD-box helicases, and additional factors in the RNA-degrading complex.</a:t>
            </a:r>
          </a:p>
        </p:txBody>
      </p:sp>
      <p:sp>
        <p:nvSpPr>
          <p:cNvPr id="8" name="TextBox 7">
            <a:extLst>
              <a:ext uri="{FF2B5EF4-FFF2-40B4-BE49-F238E27FC236}">
                <a16:creationId xmlns:a16="http://schemas.microsoft.com/office/drawing/2014/main" id="{AA49D8ED-71B2-4775-8FEE-430D436EE6E9}"/>
              </a:ext>
            </a:extLst>
          </p:cNvPr>
          <p:cNvSpPr txBox="1"/>
          <p:nvPr/>
        </p:nvSpPr>
        <p:spPr>
          <a:xfrm>
            <a:off x="6927896" y="3550155"/>
            <a:ext cx="1576778" cy="307777"/>
          </a:xfrm>
          <a:prstGeom prst="rect">
            <a:avLst/>
          </a:prstGeom>
          <a:noFill/>
        </p:spPr>
        <p:txBody>
          <a:bodyPr wrap="none" rtlCol="0">
            <a:spAutoFit/>
          </a:bodyPr>
          <a:lstStyle/>
          <a:p>
            <a:r>
              <a:rPr lang="en-US" sz="1400" b="1" dirty="0">
                <a:solidFill>
                  <a:srgbClr val="0000FF"/>
                </a:solidFill>
              </a:rPr>
              <a:t>PABPC4L, PABPC1L</a:t>
            </a:r>
          </a:p>
        </p:txBody>
      </p:sp>
    </p:spTree>
    <p:extLst>
      <p:ext uri="{BB962C8B-B14F-4D97-AF65-F5344CB8AC3E}">
        <p14:creationId xmlns:p14="http://schemas.microsoft.com/office/powerpoint/2010/main" val="345595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able&#10;&#10;Description automatically generated">
            <a:extLst>
              <a:ext uri="{FF2B5EF4-FFF2-40B4-BE49-F238E27FC236}">
                <a16:creationId xmlns:a16="http://schemas.microsoft.com/office/drawing/2014/main" id="{CB2AA672-DA84-492C-AF8B-AB6850EF1B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469" y="505098"/>
            <a:ext cx="4171405" cy="3885098"/>
          </a:xfrm>
          <a:prstGeom prst="rect">
            <a:avLst/>
          </a:prstGeom>
        </p:spPr>
      </p:pic>
      <p:sp>
        <p:nvSpPr>
          <p:cNvPr id="6" name="TextBox 5">
            <a:extLst>
              <a:ext uri="{FF2B5EF4-FFF2-40B4-BE49-F238E27FC236}">
                <a16:creationId xmlns:a16="http://schemas.microsoft.com/office/drawing/2014/main" id="{7ACA7A4E-0A11-483D-8605-43DD535DD744}"/>
              </a:ext>
            </a:extLst>
          </p:cNvPr>
          <p:cNvSpPr txBox="1"/>
          <p:nvPr/>
        </p:nvSpPr>
        <p:spPr>
          <a:xfrm>
            <a:off x="237989" y="4499109"/>
            <a:ext cx="4695176" cy="1131079"/>
          </a:xfrm>
          <a:prstGeom prst="rect">
            <a:avLst/>
          </a:prstGeom>
          <a:noFill/>
        </p:spPr>
        <p:txBody>
          <a:bodyPr wrap="square">
            <a:spAutoFit/>
          </a:bodyPr>
          <a:lstStyle/>
          <a:p>
            <a:r>
              <a:rPr lang="en-US" sz="1350" b="1" dirty="0"/>
              <a:t>Figure S2: </a:t>
            </a:r>
            <a:r>
              <a:rPr lang="en-US" sz="1350" dirty="0">
                <a:latin typeface="Calibri" panose="020F0502020204030204" pitchFamily="34" charset="0"/>
                <a:ea typeface="Calibri" panose="020F0502020204030204" pitchFamily="34" charset="0"/>
                <a:cs typeface="Times New Roman" panose="02020603050405020304" pitchFamily="18" charset="0"/>
              </a:rPr>
              <a:t>Correlation between pulmonary function and arterial pressure in SSc patients. Lung function was evaluated by measuring the force vital capacity (FVC), shown on the x-axis. The mean pulmonary arterial pressure (PA) is shown on the y-axis.</a:t>
            </a:r>
            <a:r>
              <a:rPr lang="en-US" sz="1350" b="1" dirty="0">
                <a:latin typeface="Calibri" panose="020F0502020204030204" pitchFamily="34" charset="0"/>
                <a:ea typeface="Calibri" panose="020F0502020204030204" pitchFamily="34" charset="0"/>
                <a:cs typeface="Times New Roman" panose="02020603050405020304" pitchFamily="18" charset="0"/>
              </a:rPr>
              <a:t> </a:t>
            </a:r>
            <a:endParaRPr lang="en-US" sz="1350" dirty="0"/>
          </a:p>
        </p:txBody>
      </p:sp>
    </p:spTree>
    <p:extLst>
      <p:ext uri="{BB962C8B-B14F-4D97-AF65-F5344CB8AC3E}">
        <p14:creationId xmlns:p14="http://schemas.microsoft.com/office/powerpoint/2010/main" val="3460270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DE8D387-D8AC-4468-B960-94C04C5A863F}"/>
              </a:ext>
            </a:extLst>
          </p:cNvPr>
          <p:cNvSpPr txBox="1"/>
          <p:nvPr/>
        </p:nvSpPr>
        <p:spPr>
          <a:xfrm>
            <a:off x="12838" y="4786797"/>
            <a:ext cx="7863441" cy="646331"/>
          </a:xfrm>
          <a:prstGeom prst="rect">
            <a:avLst/>
          </a:prstGeom>
          <a:noFill/>
        </p:spPr>
        <p:txBody>
          <a:bodyPr wrap="square" rtlCol="0">
            <a:spAutoFit/>
          </a:bodyPr>
          <a:lstStyle/>
          <a:p>
            <a:r>
              <a:rPr lang="en-US" b="1" dirty="0"/>
              <a:t>Figure S3 : </a:t>
            </a:r>
            <a:r>
              <a:rPr lang="en-US" dirty="0"/>
              <a:t>Validation by qPCR of DEGs in EA-SScL and AA-SScL pFBs compared to NL within each group.</a:t>
            </a:r>
            <a:r>
              <a:rPr lang="en-US" sz="18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r>
              <a:rPr lang="en-US" sz="1800" dirty="0">
                <a:solidFill>
                  <a:srgbClr val="000000"/>
                </a:solidFill>
                <a:effectLst/>
                <a:ea typeface="SimSun" panose="02010600030101010101" pitchFamily="2" charset="-122"/>
                <a:cs typeface="Times New Roman" panose="02020603050405020304" pitchFamily="18" charset="0"/>
              </a:rPr>
              <a:t>* </a:t>
            </a:r>
            <a:r>
              <a:rPr lang="en-US" sz="1800" i="1" dirty="0">
                <a:solidFill>
                  <a:srgbClr val="000000"/>
                </a:solidFill>
                <a:effectLst/>
                <a:ea typeface="SimSun" panose="02010600030101010101" pitchFamily="2" charset="-122"/>
                <a:cs typeface="Times New Roman" panose="02020603050405020304" pitchFamily="18" charset="0"/>
              </a:rPr>
              <a:t>p </a:t>
            </a:r>
            <a:r>
              <a:rPr lang="en-US" sz="1800" dirty="0">
                <a:effectLst/>
                <a:ea typeface="SimSun" panose="02010600030101010101" pitchFamily="2" charset="-122"/>
                <a:cs typeface="Times New Roman" panose="02020603050405020304" pitchFamily="18" charset="0"/>
                <a:sym typeface="Symbol" panose="05050102010706020507" pitchFamily="18" charset="2"/>
              </a:rPr>
              <a:t></a:t>
            </a:r>
            <a:r>
              <a:rPr lang="en-US" sz="1800" dirty="0">
                <a:effectLst/>
                <a:ea typeface="SimSun" panose="02010600030101010101" pitchFamily="2" charset="-122"/>
                <a:cs typeface="Times New Roman" panose="02020603050405020304" pitchFamily="18" charset="0"/>
              </a:rPr>
              <a:t> </a:t>
            </a:r>
            <a:r>
              <a:rPr lang="en-US" sz="1800" dirty="0">
                <a:solidFill>
                  <a:srgbClr val="000000"/>
                </a:solidFill>
                <a:effectLst/>
                <a:ea typeface="SimSun" panose="02010600030101010101" pitchFamily="2" charset="-122"/>
                <a:cs typeface="Times New Roman" panose="02020603050405020304" pitchFamily="18" charset="0"/>
              </a:rPr>
              <a:t>0.05, ** </a:t>
            </a:r>
            <a:r>
              <a:rPr lang="en-US" sz="1800" i="1" dirty="0">
                <a:solidFill>
                  <a:srgbClr val="000000"/>
                </a:solidFill>
                <a:effectLst/>
                <a:ea typeface="SimSun" panose="02010600030101010101" pitchFamily="2" charset="-122"/>
                <a:cs typeface="Times New Roman" panose="02020603050405020304" pitchFamily="18" charset="0"/>
              </a:rPr>
              <a:t>p </a:t>
            </a:r>
            <a:r>
              <a:rPr lang="en-US" sz="1800" dirty="0">
                <a:effectLst/>
                <a:ea typeface="SimSun" panose="02010600030101010101" pitchFamily="2" charset="-122"/>
                <a:cs typeface="Times New Roman" panose="02020603050405020304" pitchFamily="18" charset="0"/>
                <a:sym typeface="Symbol" panose="05050102010706020507" pitchFamily="18" charset="2"/>
              </a:rPr>
              <a:t></a:t>
            </a:r>
            <a:r>
              <a:rPr lang="en-US" sz="1800" dirty="0">
                <a:effectLst/>
                <a:ea typeface="SimSun" panose="02010600030101010101" pitchFamily="2" charset="-122"/>
                <a:cs typeface="Times New Roman" panose="02020603050405020304" pitchFamily="18" charset="0"/>
              </a:rPr>
              <a:t> </a:t>
            </a:r>
            <a:r>
              <a:rPr lang="en-US" sz="1800" dirty="0">
                <a:solidFill>
                  <a:srgbClr val="000000"/>
                </a:solidFill>
                <a:effectLst/>
                <a:ea typeface="SimSun" panose="02010600030101010101" pitchFamily="2" charset="-122"/>
                <a:cs typeface="Times New Roman" panose="02020603050405020304" pitchFamily="18" charset="0"/>
              </a:rPr>
              <a:t>0.01, *** </a:t>
            </a:r>
            <a:r>
              <a:rPr lang="en-US" sz="1800" i="1" dirty="0">
                <a:solidFill>
                  <a:srgbClr val="000000"/>
                </a:solidFill>
                <a:effectLst/>
                <a:ea typeface="SimSun" panose="02010600030101010101" pitchFamily="2" charset="-122"/>
                <a:cs typeface="Times New Roman" panose="02020603050405020304" pitchFamily="18" charset="0"/>
              </a:rPr>
              <a:t>p </a:t>
            </a:r>
            <a:r>
              <a:rPr lang="en-US" sz="1800" dirty="0">
                <a:effectLst/>
                <a:ea typeface="SimSun" panose="02010600030101010101" pitchFamily="2" charset="-122"/>
                <a:cs typeface="Times New Roman" panose="02020603050405020304" pitchFamily="18" charset="0"/>
                <a:sym typeface="Symbol" panose="05050102010706020507" pitchFamily="18" charset="2"/>
              </a:rPr>
              <a:t></a:t>
            </a:r>
            <a:r>
              <a:rPr lang="en-US" sz="1800" dirty="0">
                <a:effectLst/>
                <a:ea typeface="SimSun" panose="02010600030101010101" pitchFamily="2" charset="-122"/>
                <a:cs typeface="Times New Roman" panose="02020603050405020304" pitchFamily="18" charset="0"/>
              </a:rPr>
              <a:t> </a:t>
            </a:r>
            <a:r>
              <a:rPr lang="en-US" sz="1800" dirty="0">
                <a:solidFill>
                  <a:srgbClr val="000000"/>
                </a:solidFill>
                <a:effectLst/>
                <a:ea typeface="SimSun" panose="02010600030101010101" pitchFamily="2" charset="-122"/>
                <a:cs typeface="Times New Roman" panose="02020603050405020304" pitchFamily="18" charset="0"/>
              </a:rPr>
              <a:t>0.001. </a:t>
            </a:r>
            <a:r>
              <a:rPr lang="en-US" sz="1800" dirty="0">
                <a:effectLst/>
                <a:ea typeface="SimSun" panose="02010600030101010101" pitchFamily="2" charset="-122"/>
                <a:cs typeface="Times New Roman" panose="02020603050405020304" pitchFamily="18" charset="0"/>
              </a:rPr>
              <a:t>Mean ± SEM.</a:t>
            </a:r>
            <a:endParaRPr lang="en-US" dirty="0"/>
          </a:p>
        </p:txBody>
      </p:sp>
      <p:graphicFrame>
        <p:nvGraphicFramePr>
          <p:cNvPr id="5" name="Object 4">
            <a:extLst>
              <a:ext uri="{FF2B5EF4-FFF2-40B4-BE49-F238E27FC236}">
                <a16:creationId xmlns:a16="http://schemas.microsoft.com/office/drawing/2014/main" id="{E0E31AF2-59DB-4D4E-B142-A393A04880B9}"/>
              </a:ext>
            </a:extLst>
          </p:cNvPr>
          <p:cNvGraphicFramePr>
            <a:graphicFrameLocks noChangeAspect="1"/>
          </p:cNvGraphicFramePr>
          <p:nvPr/>
        </p:nvGraphicFramePr>
        <p:xfrm>
          <a:off x="2362198" y="103030"/>
          <a:ext cx="1619690" cy="2213322"/>
        </p:xfrm>
        <a:graphic>
          <a:graphicData uri="http://schemas.openxmlformats.org/presentationml/2006/ole">
            <mc:AlternateContent xmlns:mc="http://schemas.openxmlformats.org/markup-compatibility/2006">
              <mc:Choice xmlns:v="urn:schemas-microsoft-com:vml" Requires="v">
                <p:oleObj name="Prism 9" r:id="rId2" imgW="2488178" imgH="3395532" progId="Prism9.Document">
                  <p:embed/>
                </p:oleObj>
              </mc:Choice>
              <mc:Fallback>
                <p:oleObj name="Prism 9" r:id="rId2" imgW="2488178" imgH="3395532" progId="Prism9.Document">
                  <p:embed/>
                  <p:pic>
                    <p:nvPicPr>
                      <p:cNvPr id="5" name="Object 4">
                        <a:extLst>
                          <a:ext uri="{FF2B5EF4-FFF2-40B4-BE49-F238E27FC236}">
                            <a16:creationId xmlns:a16="http://schemas.microsoft.com/office/drawing/2014/main" id="{E0E31AF2-59DB-4D4E-B142-A393A04880B9}"/>
                          </a:ext>
                        </a:extLst>
                      </p:cNvPr>
                      <p:cNvPicPr/>
                      <p:nvPr/>
                    </p:nvPicPr>
                    <p:blipFill>
                      <a:blip r:embed="rId3"/>
                      <a:stretch>
                        <a:fillRect/>
                      </a:stretch>
                    </p:blipFill>
                    <p:spPr>
                      <a:xfrm>
                        <a:off x="2362198" y="103030"/>
                        <a:ext cx="1619690" cy="2213322"/>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92398900-6721-4260-8EA6-14AB0291647E}"/>
              </a:ext>
            </a:extLst>
          </p:cNvPr>
          <p:cNvGraphicFramePr>
            <a:graphicFrameLocks noChangeAspect="1"/>
          </p:cNvGraphicFramePr>
          <p:nvPr/>
        </p:nvGraphicFramePr>
        <p:xfrm>
          <a:off x="475591" y="103030"/>
          <a:ext cx="1663020" cy="2206254"/>
        </p:xfrm>
        <a:graphic>
          <a:graphicData uri="http://schemas.openxmlformats.org/presentationml/2006/ole">
            <mc:AlternateContent xmlns:mc="http://schemas.openxmlformats.org/markup-compatibility/2006">
              <mc:Choice xmlns:v="urn:schemas-microsoft-com:vml" Requires="v">
                <p:oleObj name="Prism 9" r:id="rId4" imgW="2561285" imgH="3395532" progId="Prism9.Document">
                  <p:embed/>
                </p:oleObj>
              </mc:Choice>
              <mc:Fallback>
                <p:oleObj name="Prism 9" r:id="rId4" imgW="2561285" imgH="3395532" progId="Prism9.Document">
                  <p:embed/>
                  <p:pic>
                    <p:nvPicPr>
                      <p:cNvPr id="8" name="Object 7">
                        <a:extLst>
                          <a:ext uri="{FF2B5EF4-FFF2-40B4-BE49-F238E27FC236}">
                            <a16:creationId xmlns:a16="http://schemas.microsoft.com/office/drawing/2014/main" id="{92398900-6721-4260-8EA6-14AB0291647E}"/>
                          </a:ext>
                        </a:extLst>
                      </p:cNvPr>
                      <p:cNvPicPr/>
                      <p:nvPr/>
                    </p:nvPicPr>
                    <p:blipFill>
                      <a:blip r:embed="rId5"/>
                      <a:stretch>
                        <a:fillRect/>
                      </a:stretch>
                    </p:blipFill>
                    <p:spPr>
                      <a:xfrm>
                        <a:off x="475591" y="103030"/>
                        <a:ext cx="1663020" cy="2206254"/>
                      </a:xfrm>
                      <a:prstGeom prst="rect">
                        <a:avLst/>
                      </a:prstGeom>
                      <a:ln>
                        <a:noFill/>
                      </a:ln>
                    </p:spPr>
                  </p:pic>
                </p:oleObj>
              </mc:Fallback>
            </mc:AlternateContent>
          </a:graphicData>
        </a:graphic>
      </p:graphicFrame>
      <p:graphicFrame>
        <p:nvGraphicFramePr>
          <p:cNvPr id="9" name="Object 8">
            <a:extLst>
              <a:ext uri="{FF2B5EF4-FFF2-40B4-BE49-F238E27FC236}">
                <a16:creationId xmlns:a16="http://schemas.microsoft.com/office/drawing/2014/main" id="{03762067-760F-4C3F-BC1E-D6F64E0BD631}"/>
              </a:ext>
            </a:extLst>
          </p:cNvPr>
          <p:cNvGraphicFramePr>
            <a:graphicFrameLocks noChangeAspect="1"/>
          </p:cNvGraphicFramePr>
          <p:nvPr>
            <p:extLst>
              <p:ext uri="{D42A27DB-BD31-4B8C-83A1-F6EECF244321}">
                <p14:modId xmlns:p14="http://schemas.microsoft.com/office/powerpoint/2010/main" val="838086401"/>
              </p:ext>
            </p:extLst>
          </p:nvPr>
        </p:nvGraphicFramePr>
        <p:xfrm>
          <a:off x="4139732" y="2316351"/>
          <a:ext cx="1737043" cy="2236410"/>
        </p:xfrm>
        <a:graphic>
          <a:graphicData uri="http://schemas.openxmlformats.org/presentationml/2006/ole">
            <mc:AlternateContent xmlns:mc="http://schemas.openxmlformats.org/markup-compatibility/2006">
              <mc:Choice xmlns:v="urn:schemas-microsoft-com:vml" Requires="v">
                <p:oleObj name="Prism 9" r:id="rId6" imgW="2643756" imgH="3403096" progId="Prism9.Document">
                  <p:embed/>
                </p:oleObj>
              </mc:Choice>
              <mc:Fallback>
                <p:oleObj name="Prism 9" r:id="rId6" imgW="2643756" imgH="3403096" progId="Prism9.Document">
                  <p:embed/>
                  <p:pic>
                    <p:nvPicPr>
                      <p:cNvPr id="9" name="Object 8">
                        <a:extLst>
                          <a:ext uri="{FF2B5EF4-FFF2-40B4-BE49-F238E27FC236}">
                            <a16:creationId xmlns:a16="http://schemas.microsoft.com/office/drawing/2014/main" id="{03762067-760F-4C3F-BC1E-D6F64E0BD631}"/>
                          </a:ext>
                        </a:extLst>
                      </p:cNvPr>
                      <p:cNvPicPr/>
                      <p:nvPr/>
                    </p:nvPicPr>
                    <p:blipFill>
                      <a:blip r:embed="rId7"/>
                      <a:stretch>
                        <a:fillRect/>
                      </a:stretch>
                    </p:blipFill>
                    <p:spPr>
                      <a:xfrm>
                        <a:off x="4139732" y="2316351"/>
                        <a:ext cx="1737043" cy="2236410"/>
                      </a:xfrm>
                      <a:prstGeom prst="rect">
                        <a:avLst/>
                      </a:prstGeom>
                      <a:ln>
                        <a:noFill/>
                      </a:ln>
                    </p:spPr>
                  </p:pic>
                </p:oleObj>
              </mc:Fallback>
            </mc:AlternateContent>
          </a:graphicData>
        </a:graphic>
      </p:graphicFrame>
      <p:graphicFrame>
        <p:nvGraphicFramePr>
          <p:cNvPr id="10" name="Object 9">
            <a:extLst>
              <a:ext uri="{FF2B5EF4-FFF2-40B4-BE49-F238E27FC236}">
                <a16:creationId xmlns:a16="http://schemas.microsoft.com/office/drawing/2014/main" id="{EE76428B-025C-4537-B75B-AD0291BF4B34}"/>
              </a:ext>
            </a:extLst>
          </p:cNvPr>
          <p:cNvGraphicFramePr>
            <a:graphicFrameLocks noChangeAspect="1"/>
          </p:cNvGraphicFramePr>
          <p:nvPr>
            <p:extLst>
              <p:ext uri="{D42A27DB-BD31-4B8C-83A1-F6EECF244321}">
                <p14:modId xmlns:p14="http://schemas.microsoft.com/office/powerpoint/2010/main" val="4061351065"/>
              </p:ext>
            </p:extLst>
          </p:nvPr>
        </p:nvGraphicFramePr>
        <p:xfrm>
          <a:off x="2099042" y="2316351"/>
          <a:ext cx="1785368" cy="2236408"/>
        </p:xfrm>
        <a:graphic>
          <a:graphicData uri="http://schemas.openxmlformats.org/presentationml/2006/ole">
            <mc:AlternateContent xmlns:mc="http://schemas.openxmlformats.org/markup-compatibility/2006">
              <mc:Choice xmlns:v="urn:schemas-microsoft-com:vml" Requires="v">
                <p:oleObj name="Prism 9" r:id="rId8" imgW="2716864" imgH="3403096" progId="Prism9.Document">
                  <p:embed/>
                </p:oleObj>
              </mc:Choice>
              <mc:Fallback>
                <p:oleObj name="Prism 9" r:id="rId8" imgW="2716864" imgH="3403096" progId="Prism9.Document">
                  <p:embed/>
                  <p:pic>
                    <p:nvPicPr>
                      <p:cNvPr id="10" name="Object 9">
                        <a:extLst>
                          <a:ext uri="{FF2B5EF4-FFF2-40B4-BE49-F238E27FC236}">
                            <a16:creationId xmlns:a16="http://schemas.microsoft.com/office/drawing/2014/main" id="{EE76428B-025C-4537-B75B-AD0291BF4B34}"/>
                          </a:ext>
                        </a:extLst>
                      </p:cNvPr>
                      <p:cNvPicPr/>
                      <p:nvPr/>
                    </p:nvPicPr>
                    <p:blipFill>
                      <a:blip r:embed="rId9"/>
                      <a:stretch>
                        <a:fillRect/>
                      </a:stretch>
                    </p:blipFill>
                    <p:spPr>
                      <a:xfrm>
                        <a:off x="2099042" y="2316351"/>
                        <a:ext cx="1785368" cy="2236408"/>
                      </a:xfrm>
                      <a:prstGeom prst="rect">
                        <a:avLst/>
                      </a:prstGeom>
                      <a:ln>
                        <a:noFill/>
                      </a:ln>
                    </p:spPr>
                  </p:pic>
                </p:oleObj>
              </mc:Fallback>
            </mc:AlternateContent>
          </a:graphicData>
        </a:graphic>
      </p:graphicFrame>
      <p:graphicFrame>
        <p:nvGraphicFramePr>
          <p:cNvPr id="12" name="Object 11">
            <a:extLst>
              <a:ext uri="{FF2B5EF4-FFF2-40B4-BE49-F238E27FC236}">
                <a16:creationId xmlns:a16="http://schemas.microsoft.com/office/drawing/2014/main" id="{6C55A066-61BB-4711-AA6D-BA526E1698CD}"/>
              </a:ext>
            </a:extLst>
          </p:cNvPr>
          <p:cNvGraphicFramePr>
            <a:graphicFrameLocks noChangeAspect="1"/>
          </p:cNvGraphicFramePr>
          <p:nvPr>
            <p:extLst>
              <p:ext uri="{D42A27DB-BD31-4B8C-83A1-F6EECF244321}">
                <p14:modId xmlns:p14="http://schemas.microsoft.com/office/powerpoint/2010/main" val="1263705421"/>
              </p:ext>
            </p:extLst>
          </p:nvPr>
        </p:nvGraphicFramePr>
        <p:xfrm>
          <a:off x="198853" y="2309284"/>
          <a:ext cx="1833693" cy="2236407"/>
        </p:xfrm>
        <a:graphic>
          <a:graphicData uri="http://schemas.openxmlformats.org/presentationml/2006/ole">
            <mc:AlternateContent xmlns:mc="http://schemas.openxmlformats.org/markup-compatibility/2006">
              <mc:Choice xmlns:v="urn:schemas-microsoft-com:vml" Requires="v">
                <p:oleObj name="Prism 9" r:id="rId10" imgW="2789971" imgH="3403096" progId="Prism9.Document">
                  <p:embed/>
                </p:oleObj>
              </mc:Choice>
              <mc:Fallback>
                <p:oleObj name="Prism 9" r:id="rId10" imgW="2789971" imgH="3403096" progId="Prism9.Document">
                  <p:embed/>
                  <p:pic>
                    <p:nvPicPr>
                      <p:cNvPr id="12" name="Object 11">
                        <a:extLst>
                          <a:ext uri="{FF2B5EF4-FFF2-40B4-BE49-F238E27FC236}">
                            <a16:creationId xmlns:a16="http://schemas.microsoft.com/office/drawing/2014/main" id="{6C55A066-61BB-4711-AA6D-BA526E1698CD}"/>
                          </a:ext>
                        </a:extLst>
                      </p:cNvPr>
                      <p:cNvPicPr/>
                      <p:nvPr/>
                    </p:nvPicPr>
                    <p:blipFill>
                      <a:blip r:embed="rId11"/>
                      <a:stretch>
                        <a:fillRect/>
                      </a:stretch>
                    </p:blipFill>
                    <p:spPr>
                      <a:xfrm>
                        <a:off x="198853" y="2309284"/>
                        <a:ext cx="1833693" cy="2236407"/>
                      </a:xfrm>
                      <a:prstGeom prst="rect">
                        <a:avLst/>
                      </a:prstGeom>
                      <a:ln>
                        <a:noFill/>
                      </a:ln>
                    </p:spPr>
                  </p:pic>
                </p:oleObj>
              </mc:Fallback>
            </mc:AlternateContent>
          </a:graphicData>
        </a:graphic>
      </p:graphicFrame>
      <p:sp>
        <p:nvSpPr>
          <p:cNvPr id="14" name="TextBox 13">
            <a:extLst>
              <a:ext uri="{FF2B5EF4-FFF2-40B4-BE49-F238E27FC236}">
                <a16:creationId xmlns:a16="http://schemas.microsoft.com/office/drawing/2014/main" id="{8C38C26F-C92A-4FEF-B70D-1327548A99F5}"/>
              </a:ext>
            </a:extLst>
          </p:cNvPr>
          <p:cNvSpPr txBox="1"/>
          <p:nvPr/>
        </p:nvSpPr>
        <p:spPr>
          <a:xfrm>
            <a:off x="12838" y="7770"/>
            <a:ext cx="386709" cy="369332"/>
          </a:xfrm>
          <a:prstGeom prst="rect">
            <a:avLst/>
          </a:prstGeom>
          <a:noFill/>
        </p:spPr>
        <p:txBody>
          <a:bodyPr wrap="none" rtlCol="0">
            <a:spAutoFit/>
          </a:bodyPr>
          <a:lstStyle/>
          <a:p>
            <a:r>
              <a:rPr lang="en-US" b="1" dirty="0"/>
              <a:t>A.</a:t>
            </a:r>
          </a:p>
        </p:txBody>
      </p:sp>
      <p:sp>
        <p:nvSpPr>
          <p:cNvPr id="15" name="TextBox 14">
            <a:extLst>
              <a:ext uri="{FF2B5EF4-FFF2-40B4-BE49-F238E27FC236}">
                <a16:creationId xmlns:a16="http://schemas.microsoft.com/office/drawing/2014/main" id="{C2A64843-AF77-4BC6-B41B-6CACE97230AA}"/>
              </a:ext>
            </a:extLst>
          </p:cNvPr>
          <p:cNvSpPr txBox="1"/>
          <p:nvPr/>
        </p:nvSpPr>
        <p:spPr>
          <a:xfrm>
            <a:off x="1192" y="2068177"/>
            <a:ext cx="375424" cy="369332"/>
          </a:xfrm>
          <a:prstGeom prst="rect">
            <a:avLst/>
          </a:prstGeom>
          <a:noFill/>
        </p:spPr>
        <p:txBody>
          <a:bodyPr wrap="none" rtlCol="0">
            <a:spAutoFit/>
          </a:bodyPr>
          <a:lstStyle/>
          <a:p>
            <a:r>
              <a:rPr lang="en-US" b="1" dirty="0"/>
              <a:t>B.</a:t>
            </a:r>
          </a:p>
        </p:txBody>
      </p:sp>
      <p:graphicFrame>
        <p:nvGraphicFramePr>
          <p:cNvPr id="13" name="Object 12">
            <a:extLst>
              <a:ext uri="{FF2B5EF4-FFF2-40B4-BE49-F238E27FC236}">
                <a16:creationId xmlns:a16="http://schemas.microsoft.com/office/drawing/2014/main" id="{0FFCBA8B-263F-488B-B4F1-6CCC9B95B40D}"/>
              </a:ext>
            </a:extLst>
          </p:cNvPr>
          <p:cNvGraphicFramePr>
            <a:graphicFrameLocks noChangeAspect="1"/>
          </p:cNvGraphicFramePr>
          <p:nvPr/>
        </p:nvGraphicFramePr>
        <p:xfrm>
          <a:off x="4121523" y="87868"/>
          <a:ext cx="1722770" cy="2210097"/>
        </p:xfrm>
        <a:graphic>
          <a:graphicData uri="http://schemas.openxmlformats.org/presentationml/2006/ole">
            <mc:AlternateContent xmlns:mc="http://schemas.openxmlformats.org/markup-compatibility/2006">
              <mc:Choice xmlns:v="urn:schemas-microsoft-com:vml" Requires="v">
                <p:oleObj name="Prism 9" r:id="rId12" imgW="2643756" imgH="3395532" progId="Prism9.Document">
                  <p:embed/>
                </p:oleObj>
              </mc:Choice>
              <mc:Fallback>
                <p:oleObj name="Prism 9" r:id="rId12" imgW="2643756" imgH="3395532" progId="Prism9.Document">
                  <p:embed/>
                  <p:pic>
                    <p:nvPicPr>
                      <p:cNvPr id="13" name="Object 12">
                        <a:extLst>
                          <a:ext uri="{FF2B5EF4-FFF2-40B4-BE49-F238E27FC236}">
                            <a16:creationId xmlns:a16="http://schemas.microsoft.com/office/drawing/2014/main" id="{0FFCBA8B-263F-488B-B4F1-6CCC9B95B40D}"/>
                          </a:ext>
                        </a:extLst>
                      </p:cNvPr>
                      <p:cNvPicPr/>
                      <p:nvPr/>
                    </p:nvPicPr>
                    <p:blipFill>
                      <a:blip r:embed="rId13"/>
                      <a:stretch>
                        <a:fillRect/>
                      </a:stretch>
                    </p:blipFill>
                    <p:spPr>
                      <a:xfrm>
                        <a:off x="4121523" y="87868"/>
                        <a:ext cx="1722770" cy="2210097"/>
                      </a:xfrm>
                      <a:prstGeom prst="rect">
                        <a:avLst/>
                      </a:prstGeom>
                      <a:ln>
                        <a:noFill/>
                      </a:ln>
                    </p:spPr>
                  </p:pic>
                </p:oleObj>
              </mc:Fallback>
            </mc:AlternateContent>
          </a:graphicData>
        </a:graphic>
      </p:graphicFrame>
      <p:graphicFrame>
        <p:nvGraphicFramePr>
          <p:cNvPr id="19" name="Object 18">
            <a:extLst>
              <a:ext uri="{FF2B5EF4-FFF2-40B4-BE49-F238E27FC236}">
                <a16:creationId xmlns:a16="http://schemas.microsoft.com/office/drawing/2014/main" id="{F054AD3E-2087-4BB6-B796-86C7ED824855}"/>
              </a:ext>
            </a:extLst>
          </p:cNvPr>
          <p:cNvGraphicFramePr>
            <a:graphicFrameLocks noChangeAspect="1"/>
          </p:cNvGraphicFramePr>
          <p:nvPr/>
        </p:nvGraphicFramePr>
        <p:xfrm>
          <a:off x="6067881" y="87868"/>
          <a:ext cx="1808398" cy="2259195"/>
        </p:xfrm>
        <a:graphic>
          <a:graphicData uri="http://schemas.openxmlformats.org/presentationml/2006/ole">
            <mc:AlternateContent xmlns:mc="http://schemas.openxmlformats.org/markup-compatibility/2006">
              <mc:Choice xmlns:v="urn:schemas-microsoft-com:vml" Requires="v">
                <p:oleObj name="Prism 9" r:id="rId14" imgW="2716864" imgH="3395532" progId="Prism9.Document">
                  <p:embed/>
                </p:oleObj>
              </mc:Choice>
              <mc:Fallback>
                <p:oleObj name="Prism 9" r:id="rId14" imgW="2716864" imgH="3395532" progId="Prism9.Document">
                  <p:embed/>
                  <p:pic>
                    <p:nvPicPr>
                      <p:cNvPr id="19" name="Object 18">
                        <a:extLst>
                          <a:ext uri="{FF2B5EF4-FFF2-40B4-BE49-F238E27FC236}">
                            <a16:creationId xmlns:a16="http://schemas.microsoft.com/office/drawing/2014/main" id="{F054AD3E-2087-4BB6-B796-86C7ED824855}"/>
                          </a:ext>
                        </a:extLst>
                      </p:cNvPr>
                      <p:cNvPicPr/>
                      <p:nvPr/>
                    </p:nvPicPr>
                    <p:blipFill>
                      <a:blip r:embed="rId15"/>
                      <a:stretch>
                        <a:fillRect/>
                      </a:stretch>
                    </p:blipFill>
                    <p:spPr>
                      <a:xfrm>
                        <a:off x="6067881" y="87868"/>
                        <a:ext cx="1808398" cy="2259195"/>
                      </a:xfrm>
                      <a:prstGeom prst="rect">
                        <a:avLst/>
                      </a:prstGeom>
                    </p:spPr>
                  </p:pic>
                </p:oleObj>
              </mc:Fallback>
            </mc:AlternateContent>
          </a:graphicData>
        </a:graphic>
      </p:graphicFrame>
    </p:spTree>
    <p:extLst>
      <p:ext uri="{BB962C8B-B14F-4D97-AF65-F5344CB8AC3E}">
        <p14:creationId xmlns:p14="http://schemas.microsoft.com/office/powerpoint/2010/main" val="4062470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56A004-C9BF-4531-B0EA-F6BB28152E97}"/>
              </a:ext>
            </a:extLst>
          </p:cNvPr>
          <p:cNvSpPr txBox="1"/>
          <p:nvPr/>
        </p:nvSpPr>
        <p:spPr>
          <a:xfrm>
            <a:off x="2551611" y="2621280"/>
            <a:ext cx="8253670" cy="1107996"/>
          </a:xfrm>
          <a:prstGeom prst="rect">
            <a:avLst/>
          </a:prstGeom>
          <a:noFill/>
        </p:spPr>
        <p:txBody>
          <a:bodyPr wrap="none" rtlCol="0">
            <a:spAutoFit/>
          </a:bodyPr>
          <a:lstStyle/>
          <a:p>
            <a:r>
              <a:rPr lang="en-US" sz="6600" dirty="0"/>
              <a:t>SScL vs NL in AA unique</a:t>
            </a:r>
          </a:p>
        </p:txBody>
      </p:sp>
    </p:spTree>
    <p:extLst>
      <p:ext uri="{BB962C8B-B14F-4D97-AF65-F5344CB8AC3E}">
        <p14:creationId xmlns:p14="http://schemas.microsoft.com/office/powerpoint/2010/main" val="3216497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FA7E7BBA-ABB7-4031-8D5A-7DD6DA74FEA6}"/>
              </a:ext>
            </a:extLst>
          </p:cNvPr>
          <p:cNvPicPr>
            <a:picLocks noChangeAspect="1"/>
          </p:cNvPicPr>
          <p:nvPr/>
        </p:nvPicPr>
        <p:blipFill>
          <a:blip r:embed="rId3"/>
          <a:stretch>
            <a:fillRect/>
          </a:stretch>
        </p:blipFill>
        <p:spPr>
          <a:xfrm>
            <a:off x="4231689" y="0"/>
            <a:ext cx="7960311" cy="6858000"/>
          </a:xfrm>
          <a:prstGeom prst="rect">
            <a:avLst/>
          </a:prstGeom>
        </p:spPr>
      </p:pic>
      <p:pic>
        <p:nvPicPr>
          <p:cNvPr id="5" name="Picture 4" descr="Chart, waterfall chart&#10;&#10;Description automatically generated">
            <a:extLst>
              <a:ext uri="{FF2B5EF4-FFF2-40B4-BE49-F238E27FC236}">
                <a16:creationId xmlns:a16="http://schemas.microsoft.com/office/drawing/2014/main" id="{73A8677E-BE76-433C-98B5-78046903D66B}"/>
              </a:ext>
            </a:extLst>
          </p:cNvPr>
          <p:cNvPicPr>
            <a:picLocks noChangeAspect="1"/>
          </p:cNvPicPr>
          <p:nvPr/>
        </p:nvPicPr>
        <p:blipFill>
          <a:blip r:embed="rId4"/>
          <a:stretch>
            <a:fillRect/>
          </a:stretch>
        </p:blipFill>
        <p:spPr>
          <a:xfrm>
            <a:off x="250098" y="18505"/>
            <a:ext cx="3714750" cy="1905000"/>
          </a:xfrm>
          <a:prstGeom prst="rect">
            <a:avLst/>
          </a:prstGeom>
          <a:ln>
            <a:solidFill>
              <a:schemeClr val="tx1"/>
            </a:solidFill>
          </a:ln>
        </p:spPr>
      </p:pic>
      <p:sp>
        <p:nvSpPr>
          <p:cNvPr id="6" name="TextBox 5">
            <a:extLst>
              <a:ext uri="{FF2B5EF4-FFF2-40B4-BE49-F238E27FC236}">
                <a16:creationId xmlns:a16="http://schemas.microsoft.com/office/drawing/2014/main" id="{ABD796D5-23E3-4609-A255-32F50DA517E0}"/>
              </a:ext>
            </a:extLst>
          </p:cNvPr>
          <p:cNvSpPr txBox="1"/>
          <p:nvPr/>
        </p:nvSpPr>
        <p:spPr>
          <a:xfrm>
            <a:off x="-8372" y="2672239"/>
            <a:ext cx="4231689" cy="4185761"/>
          </a:xfrm>
          <a:prstGeom prst="rect">
            <a:avLst/>
          </a:prstGeom>
          <a:noFill/>
        </p:spPr>
        <p:txBody>
          <a:bodyPr wrap="square">
            <a:spAutoFit/>
          </a:bodyPr>
          <a:lstStyle/>
          <a:p>
            <a:r>
              <a:rPr lang="en-US" sz="1400" b="1" dirty="0"/>
              <a:t>Figure S4: TGF-beta signaling pathway </a:t>
            </a:r>
            <a:r>
              <a:rPr lang="en-US" sz="1400" dirty="0"/>
              <a:t>(KEGG: 04350)</a:t>
            </a:r>
          </a:p>
          <a:p>
            <a:r>
              <a:rPr lang="en-US" sz="1400" dirty="0"/>
              <a:t>The transforming growth factor-beta (TGF-beta) family members, which include TGF-betas, activins and bone morphogenetic proteins (BMPs), are structurally related secreted cytokines found in species ranging from worms and insects to mammals. A wide spectrum of cellular functions such as proliferation, apoptosis, differentiation and migration are regulated by TGF-beta family members. TGF-beta family member binds to the Type II receptor and recruits Type I, whereby Type II receptor phosphorylates and activates Type I. The Type I receptor, in turn, phosphorylates receptor-activated </a:t>
            </a:r>
            <a:r>
              <a:rPr lang="en-US" sz="1400" dirty="0" err="1"/>
              <a:t>Smads</a:t>
            </a:r>
            <a:r>
              <a:rPr lang="en-US" sz="1400" dirty="0"/>
              <a:t> ( R-</a:t>
            </a:r>
            <a:r>
              <a:rPr lang="en-US" sz="1400" dirty="0" err="1"/>
              <a:t>Smads</a:t>
            </a:r>
            <a:r>
              <a:rPr lang="en-US" sz="1400" dirty="0"/>
              <a:t>: Smad1, Smad2, Smad3, Smad5, and Smad8). Once phosphorylated, R-</a:t>
            </a:r>
            <a:r>
              <a:rPr lang="en-US" sz="1400" dirty="0" err="1"/>
              <a:t>Smads</a:t>
            </a:r>
            <a:r>
              <a:rPr lang="en-US" sz="1400" dirty="0"/>
              <a:t> associate with the co-mediator </a:t>
            </a:r>
            <a:r>
              <a:rPr lang="en-US" sz="1400" dirty="0" err="1"/>
              <a:t>Smad</a:t>
            </a:r>
            <a:r>
              <a:rPr lang="en-US" sz="1400" dirty="0"/>
              <a:t>, Smad4, and the heteromeric complex then </a:t>
            </a:r>
            <a:r>
              <a:rPr lang="en-US" sz="1400" dirty="0" err="1"/>
              <a:t>translocates</a:t>
            </a:r>
            <a:r>
              <a:rPr lang="en-US" sz="1400" dirty="0"/>
              <a:t> into the nucleus. In the nucleus, </a:t>
            </a:r>
            <a:r>
              <a:rPr lang="en-US" sz="1400" dirty="0" err="1"/>
              <a:t>Smad</a:t>
            </a:r>
            <a:r>
              <a:rPr lang="en-US" sz="1400" dirty="0"/>
              <a:t> complexes activate specific genes through cooperative interactions with other DNA-binding and coactivator (or co-repressor) proteins.</a:t>
            </a:r>
          </a:p>
        </p:txBody>
      </p:sp>
      <p:sp>
        <p:nvSpPr>
          <p:cNvPr id="7" name="TextBox 6">
            <a:extLst>
              <a:ext uri="{FF2B5EF4-FFF2-40B4-BE49-F238E27FC236}">
                <a16:creationId xmlns:a16="http://schemas.microsoft.com/office/drawing/2014/main" id="{8A81EAC3-23CD-48C6-92B9-E34E41F374CD}"/>
              </a:ext>
            </a:extLst>
          </p:cNvPr>
          <p:cNvSpPr txBox="1"/>
          <p:nvPr/>
        </p:nvSpPr>
        <p:spPr>
          <a:xfrm>
            <a:off x="3233140" y="245386"/>
            <a:ext cx="300082" cy="369332"/>
          </a:xfrm>
          <a:prstGeom prst="rect">
            <a:avLst/>
          </a:prstGeom>
          <a:noFill/>
        </p:spPr>
        <p:txBody>
          <a:bodyPr wrap="none" rtlCol="0">
            <a:spAutoFit/>
          </a:bodyPr>
          <a:lstStyle/>
          <a:p>
            <a:r>
              <a:rPr lang="en-US" dirty="0"/>
              <a:t>*</a:t>
            </a:r>
          </a:p>
        </p:txBody>
      </p:sp>
      <p:sp>
        <p:nvSpPr>
          <p:cNvPr id="8" name="TextBox 7">
            <a:extLst>
              <a:ext uri="{FF2B5EF4-FFF2-40B4-BE49-F238E27FC236}">
                <a16:creationId xmlns:a16="http://schemas.microsoft.com/office/drawing/2014/main" id="{BC316440-C23E-45C5-A947-5CD0955051DA}"/>
              </a:ext>
            </a:extLst>
          </p:cNvPr>
          <p:cNvSpPr txBox="1"/>
          <p:nvPr/>
        </p:nvSpPr>
        <p:spPr>
          <a:xfrm>
            <a:off x="1807391" y="1242517"/>
            <a:ext cx="300082" cy="369332"/>
          </a:xfrm>
          <a:prstGeom prst="rect">
            <a:avLst/>
          </a:prstGeom>
          <a:noFill/>
        </p:spPr>
        <p:txBody>
          <a:bodyPr wrap="none" rtlCol="0">
            <a:spAutoFit/>
          </a:bodyPr>
          <a:lstStyle/>
          <a:p>
            <a:r>
              <a:rPr lang="en-US" dirty="0"/>
              <a:t>*</a:t>
            </a:r>
          </a:p>
        </p:txBody>
      </p:sp>
      <p:sp>
        <p:nvSpPr>
          <p:cNvPr id="9" name="TextBox 8">
            <a:extLst>
              <a:ext uri="{FF2B5EF4-FFF2-40B4-BE49-F238E27FC236}">
                <a16:creationId xmlns:a16="http://schemas.microsoft.com/office/drawing/2014/main" id="{FDD07F22-7F1A-4E9D-906D-66E170890E26}"/>
              </a:ext>
            </a:extLst>
          </p:cNvPr>
          <p:cNvSpPr txBox="1"/>
          <p:nvPr/>
        </p:nvSpPr>
        <p:spPr>
          <a:xfrm>
            <a:off x="1516018" y="384725"/>
            <a:ext cx="300082" cy="369332"/>
          </a:xfrm>
          <a:prstGeom prst="rect">
            <a:avLst/>
          </a:prstGeom>
          <a:noFill/>
        </p:spPr>
        <p:txBody>
          <a:bodyPr wrap="none" rtlCol="0">
            <a:spAutoFit/>
          </a:bodyPr>
          <a:lstStyle/>
          <a:p>
            <a:r>
              <a:rPr lang="en-US" dirty="0"/>
              <a:t>*</a:t>
            </a:r>
          </a:p>
        </p:txBody>
      </p:sp>
      <p:sp>
        <p:nvSpPr>
          <p:cNvPr id="10" name="TextBox 9">
            <a:extLst>
              <a:ext uri="{FF2B5EF4-FFF2-40B4-BE49-F238E27FC236}">
                <a16:creationId xmlns:a16="http://schemas.microsoft.com/office/drawing/2014/main" id="{7E5B3F42-83F8-4706-B359-2ADDAEF321E9}"/>
              </a:ext>
            </a:extLst>
          </p:cNvPr>
          <p:cNvSpPr txBox="1"/>
          <p:nvPr/>
        </p:nvSpPr>
        <p:spPr>
          <a:xfrm>
            <a:off x="2948576" y="345527"/>
            <a:ext cx="300082" cy="369332"/>
          </a:xfrm>
          <a:prstGeom prst="rect">
            <a:avLst/>
          </a:prstGeom>
          <a:noFill/>
        </p:spPr>
        <p:txBody>
          <a:bodyPr wrap="none" rtlCol="0">
            <a:spAutoFit/>
          </a:bodyPr>
          <a:lstStyle/>
          <a:p>
            <a:r>
              <a:rPr lang="en-US" dirty="0"/>
              <a:t>*</a:t>
            </a:r>
          </a:p>
        </p:txBody>
      </p:sp>
      <p:sp>
        <p:nvSpPr>
          <p:cNvPr id="2" name="TextBox 1">
            <a:extLst>
              <a:ext uri="{FF2B5EF4-FFF2-40B4-BE49-F238E27FC236}">
                <a16:creationId xmlns:a16="http://schemas.microsoft.com/office/drawing/2014/main" id="{1EF50543-CF89-4188-A14B-B6DD76F3241F}"/>
              </a:ext>
            </a:extLst>
          </p:cNvPr>
          <p:cNvSpPr txBox="1"/>
          <p:nvPr/>
        </p:nvSpPr>
        <p:spPr>
          <a:xfrm>
            <a:off x="128181" y="1946420"/>
            <a:ext cx="3728841" cy="307777"/>
          </a:xfrm>
          <a:prstGeom prst="rect">
            <a:avLst/>
          </a:prstGeom>
          <a:noFill/>
        </p:spPr>
        <p:txBody>
          <a:bodyPr wrap="none" rtlCol="0">
            <a:spAutoFit/>
          </a:bodyPr>
          <a:lstStyle/>
          <a:p>
            <a:r>
              <a:rPr lang="en-US" sz="1400" b="1" dirty="0"/>
              <a:t>* Denotes DEGs exclusive to AA-SScL fibroblasts</a:t>
            </a:r>
          </a:p>
        </p:txBody>
      </p:sp>
    </p:spTree>
    <p:extLst>
      <p:ext uri="{BB962C8B-B14F-4D97-AF65-F5344CB8AC3E}">
        <p14:creationId xmlns:p14="http://schemas.microsoft.com/office/powerpoint/2010/main" val="1226127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iagram&#10;&#10;Description automatically generated">
            <a:extLst>
              <a:ext uri="{FF2B5EF4-FFF2-40B4-BE49-F238E27FC236}">
                <a16:creationId xmlns:a16="http://schemas.microsoft.com/office/drawing/2014/main" id="{2FDD2963-C74B-4C13-9199-33A720E94F33}"/>
              </a:ext>
            </a:extLst>
          </p:cNvPr>
          <p:cNvPicPr>
            <a:picLocks noChangeAspect="1"/>
          </p:cNvPicPr>
          <p:nvPr/>
        </p:nvPicPr>
        <p:blipFill>
          <a:blip r:embed="rId3"/>
          <a:stretch>
            <a:fillRect/>
          </a:stretch>
        </p:blipFill>
        <p:spPr>
          <a:xfrm>
            <a:off x="0" y="1285285"/>
            <a:ext cx="5980801" cy="5572715"/>
          </a:xfrm>
          <a:prstGeom prst="rect">
            <a:avLst/>
          </a:prstGeom>
        </p:spPr>
      </p:pic>
      <p:pic>
        <p:nvPicPr>
          <p:cNvPr id="11" name="Picture 10" descr="Chart, waterfall chart&#10;&#10;Description automatically generated">
            <a:extLst>
              <a:ext uri="{FF2B5EF4-FFF2-40B4-BE49-F238E27FC236}">
                <a16:creationId xmlns:a16="http://schemas.microsoft.com/office/drawing/2014/main" id="{F22DD04B-D1BB-4F77-876C-B51CB01B6E33}"/>
              </a:ext>
            </a:extLst>
          </p:cNvPr>
          <p:cNvPicPr>
            <a:picLocks noChangeAspect="1"/>
          </p:cNvPicPr>
          <p:nvPr/>
        </p:nvPicPr>
        <p:blipFill>
          <a:blip r:embed="rId4"/>
          <a:stretch>
            <a:fillRect/>
          </a:stretch>
        </p:blipFill>
        <p:spPr>
          <a:xfrm>
            <a:off x="2738172" y="-3352"/>
            <a:ext cx="2269257" cy="1512838"/>
          </a:xfrm>
          <a:prstGeom prst="rect">
            <a:avLst/>
          </a:prstGeom>
          <a:ln>
            <a:solidFill>
              <a:schemeClr val="tx1"/>
            </a:solidFill>
          </a:ln>
        </p:spPr>
      </p:pic>
      <p:sp>
        <p:nvSpPr>
          <p:cNvPr id="6" name="TextBox 5">
            <a:extLst>
              <a:ext uri="{FF2B5EF4-FFF2-40B4-BE49-F238E27FC236}">
                <a16:creationId xmlns:a16="http://schemas.microsoft.com/office/drawing/2014/main" id="{5FDEE5CF-6B80-4495-94BD-00EC3B868A10}"/>
              </a:ext>
            </a:extLst>
          </p:cNvPr>
          <p:cNvSpPr txBox="1"/>
          <p:nvPr/>
        </p:nvSpPr>
        <p:spPr>
          <a:xfrm>
            <a:off x="2990400" y="3101629"/>
            <a:ext cx="462114" cy="276999"/>
          </a:xfrm>
          <a:prstGeom prst="rect">
            <a:avLst/>
          </a:prstGeom>
          <a:noFill/>
        </p:spPr>
        <p:txBody>
          <a:bodyPr wrap="none" rtlCol="0">
            <a:spAutoFit/>
          </a:bodyPr>
          <a:lstStyle/>
          <a:p>
            <a:r>
              <a:rPr lang="en-US" sz="1200" b="1" dirty="0">
                <a:solidFill>
                  <a:srgbClr val="FF0000"/>
                </a:solidFill>
              </a:rPr>
              <a:t>IRS2</a:t>
            </a:r>
          </a:p>
        </p:txBody>
      </p:sp>
      <p:sp>
        <p:nvSpPr>
          <p:cNvPr id="7" name="TextBox 6">
            <a:extLst>
              <a:ext uri="{FF2B5EF4-FFF2-40B4-BE49-F238E27FC236}">
                <a16:creationId xmlns:a16="http://schemas.microsoft.com/office/drawing/2014/main" id="{724BF833-F7DB-4574-A547-0F9BB53B0957}"/>
              </a:ext>
            </a:extLst>
          </p:cNvPr>
          <p:cNvSpPr txBox="1"/>
          <p:nvPr/>
        </p:nvSpPr>
        <p:spPr>
          <a:xfrm>
            <a:off x="1462045" y="3763865"/>
            <a:ext cx="736099" cy="276999"/>
          </a:xfrm>
          <a:prstGeom prst="rect">
            <a:avLst/>
          </a:prstGeom>
          <a:noFill/>
        </p:spPr>
        <p:txBody>
          <a:bodyPr wrap="none" rtlCol="0">
            <a:spAutoFit/>
          </a:bodyPr>
          <a:lstStyle/>
          <a:p>
            <a:r>
              <a:rPr lang="en-US" sz="1200" b="1" dirty="0">
                <a:solidFill>
                  <a:srgbClr val="FF0000"/>
                </a:solidFill>
              </a:rPr>
              <a:t>MAPK10</a:t>
            </a:r>
          </a:p>
        </p:txBody>
      </p:sp>
      <p:sp>
        <p:nvSpPr>
          <p:cNvPr id="8" name="TextBox 7">
            <a:extLst>
              <a:ext uri="{FF2B5EF4-FFF2-40B4-BE49-F238E27FC236}">
                <a16:creationId xmlns:a16="http://schemas.microsoft.com/office/drawing/2014/main" id="{6B470816-B10B-4371-975E-22EF6F607246}"/>
              </a:ext>
            </a:extLst>
          </p:cNvPr>
          <p:cNvSpPr txBox="1"/>
          <p:nvPr/>
        </p:nvSpPr>
        <p:spPr>
          <a:xfrm>
            <a:off x="1321314" y="5424234"/>
            <a:ext cx="804836" cy="276999"/>
          </a:xfrm>
          <a:prstGeom prst="rect">
            <a:avLst/>
          </a:prstGeom>
          <a:noFill/>
        </p:spPr>
        <p:txBody>
          <a:bodyPr wrap="none" rtlCol="0">
            <a:spAutoFit/>
          </a:bodyPr>
          <a:lstStyle/>
          <a:p>
            <a:r>
              <a:rPr lang="en-US" sz="1200" b="1" dirty="0">
                <a:solidFill>
                  <a:srgbClr val="0000FF"/>
                </a:solidFill>
              </a:rPr>
              <a:t>CACNA1A</a:t>
            </a:r>
          </a:p>
        </p:txBody>
      </p:sp>
      <p:sp>
        <p:nvSpPr>
          <p:cNvPr id="10" name="TextBox 9">
            <a:extLst>
              <a:ext uri="{FF2B5EF4-FFF2-40B4-BE49-F238E27FC236}">
                <a16:creationId xmlns:a16="http://schemas.microsoft.com/office/drawing/2014/main" id="{F96AFCC5-288C-45A3-818F-21DA837493B8}"/>
              </a:ext>
            </a:extLst>
          </p:cNvPr>
          <p:cNvSpPr txBox="1"/>
          <p:nvPr/>
        </p:nvSpPr>
        <p:spPr>
          <a:xfrm>
            <a:off x="1680187" y="3246808"/>
            <a:ext cx="562975" cy="261610"/>
          </a:xfrm>
          <a:prstGeom prst="rect">
            <a:avLst/>
          </a:prstGeom>
          <a:noFill/>
        </p:spPr>
        <p:txBody>
          <a:bodyPr wrap="none" rtlCol="0">
            <a:spAutoFit/>
          </a:bodyPr>
          <a:lstStyle/>
          <a:p>
            <a:r>
              <a:rPr lang="en-US" sz="1100" b="1" dirty="0">
                <a:solidFill>
                  <a:srgbClr val="0000FF"/>
                </a:solidFill>
              </a:rPr>
              <a:t>SOCS2</a:t>
            </a:r>
          </a:p>
        </p:txBody>
      </p:sp>
      <p:sp>
        <p:nvSpPr>
          <p:cNvPr id="12" name="TextBox 11">
            <a:extLst>
              <a:ext uri="{FF2B5EF4-FFF2-40B4-BE49-F238E27FC236}">
                <a16:creationId xmlns:a16="http://schemas.microsoft.com/office/drawing/2014/main" id="{8889B960-A1CD-4BF9-AB99-E482CC6C2485}"/>
              </a:ext>
            </a:extLst>
          </p:cNvPr>
          <p:cNvSpPr txBox="1"/>
          <p:nvPr/>
        </p:nvSpPr>
        <p:spPr>
          <a:xfrm>
            <a:off x="1759861" y="4958463"/>
            <a:ext cx="736099" cy="276999"/>
          </a:xfrm>
          <a:prstGeom prst="rect">
            <a:avLst/>
          </a:prstGeom>
          <a:noFill/>
        </p:spPr>
        <p:txBody>
          <a:bodyPr wrap="none" rtlCol="0">
            <a:spAutoFit/>
          </a:bodyPr>
          <a:lstStyle/>
          <a:p>
            <a:r>
              <a:rPr lang="en-US" sz="1200" b="1" dirty="0">
                <a:solidFill>
                  <a:srgbClr val="FF0000"/>
                </a:solidFill>
              </a:rPr>
              <a:t>MAPK10</a:t>
            </a:r>
          </a:p>
        </p:txBody>
      </p:sp>
      <p:sp>
        <p:nvSpPr>
          <p:cNvPr id="18" name="TextBox 17">
            <a:extLst>
              <a:ext uri="{FF2B5EF4-FFF2-40B4-BE49-F238E27FC236}">
                <a16:creationId xmlns:a16="http://schemas.microsoft.com/office/drawing/2014/main" id="{3881B1D7-28F9-4FB7-B6D3-EB841C44BEE3}"/>
              </a:ext>
            </a:extLst>
          </p:cNvPr>
          <p:cNvSpPr txBox="1"/>
          <p:nvPr/>
        </p:nvSpPr>
        <p:spPr>
          <a:xfrm>
            <a:off x="6069448" y="753067"/>
            <a:ext cx="6096000" cy="6109365"/>
          </a:xfrm>
          <a:prstGeom prst="rect">
            <a:avLst/>
          </a:prstGeom>
          <a:noFill/>
        </p:spPr>
        <p:txBody>
          <a:bodyPr wrap="square">
            <a:spAutoFit/>
          </a:bodyPr>
          <a:lstStyle/>
          <a:p>
            <a:r>
              <a:rPr lang="en-US" sz="1700" b="1" dirty="0"/>
              <a:t>Figure S5: Type II diabetes mellitus </a:t>
            </a:r>
            <a:r>
              <a:rPr lang="en-US" sz="1700" dirty="0"/>
              <a:t>(KEGG: 04930)</a:t>
            </a:r>
          </a:p>
          <a:p>
            <a:r>
              <a:rPr lang="en-US" sz="1700" dirty="0"/>
              <a:t>Insulin resistance is strongly associated with type II diabetes. "Diabetogenic" factors including FFA, </a:t>
            </a:r>
            <a:r>
              <a:rPr lang="en-US" sz="1700" dirty="0" err="1"/>
              <a:t>TNFalpha</a:t>
            </a:r>
            <a:r>
              <a:rPr lang="en-US" sz="1700" dirty="0"/>
              <a:t> and cellular stress induce insulin resistance through inhibition of IRS1 functions. Serine/threonine phosphorylation, interaction with SOCS, regulation of the expression, modification of the cellular localization, and degradation represent the molecular mechanisms stimulated by them. Various kinases (ERK, JNK, </a:t>
            </a:r>
            <a:r>
              <a:rPr lang="en-US" sz="1700" dirty="0" err="1"/>
              <a:t>IKKbeta</a:t>
            </a:r>
            <a:r>
              <a:rPr lang="en-US" sz="1700" dirty="0"/>
              <a:t>, </a:t>
            </a:r>
            <a:r>
              <a:rPr lang="en-US" sz="1700" dirty="0" err="1"/>
              <a:t>PKCzeta</a:t>
            </a:r>
            <a:r>
              <a:rPr lang="en-US" sz="1700" dirty="0"/>
              <a:t>, </a:t>
            </a:r>
            <a:r>
              <a:rPr lang="en-US" sz="1700" dirty="0" err="1"/>
              <a:t>PKCtheta</a:t>
            </a:r>
            <a:r>
              <a:rPr lang="en-US" sz="1700" dirty="0"/>
              <a:t> and mTOR) are involved in this process. The development of type II diabetes requires impaired beta-cell function. Chronic hyperglycemia has been shown to induce multiple defects in beta-cells. Hyperglycemia has been proposed to lead to large amounts of reactive oxygen species (ROS) in beta-cells, with subsequent damage to cellular components including PDX-1. Loss of PDX-1, a critical regulator of insulin promoter activity, has also been proposed as an important mechanism leading to beta-cell dysfunction. Although there is little doubt as to the importance of genetic factors in type II diabetes, genetic analysis is difficult due to complex interaction among multiple susceptibility genes and between genetic and environmental factors. Genetic studies have therefore given very diverse results. Kir6.2 and IRS are two of the candidate genes. It is known that Kir6.2 and IRS play central roles in insulin secretion and insulin signal transmission, respectively.</a:t>
            </a:r>
          </a:p>
        </p:txBody>
      </p:sp>
      <p:sp>
        <p:nvSpPr>
          <p:cNvPr id="15" name="TextBox 14">
            <a:extLst>
              <a:ext uri="{FF2B5EF4-FFF2-40B4-BE49-F238E27FC236}">
                <a16:creationId xmlns:a16="http://schemas.microsoft.com/office/drawing/2014/main" id="{4DCCB70A-1A71-4FAB-8D91-A9DF40329412}"/>
              </a:ext>
            </a:extLst>
          </p:cNvPr>
          <p:cNvSpPr txBox="1"/>
          <p:nvPr/>
        </p:nvSpPr>
        <p:spPr>
          <a:xfrm>
            <a:off x="3929826" y="79923"/>
            <a:ext cx="300082" cy="369332"/>
          </a:xfrm>
          <a:prstGeom prst="rect">
            <a:avLst/>
          </a:prstGeom>
          <a:noFill/>
        </p:spPr>
        <p:txBody>
          <a:bodyPr wrap="none" rtlCol="0">
            <a:spAutoFit/>
          </a:bodyPr>
          <a:lstStyle/>
          <a:p>
            <a:r>
              <a:rPr lang="en-US" dirty="0"/>
              <a:t>*</a:t>
            </a:r>
          </a:p>
        </p:txBody>
      </p:sp>
      <p:sp>
        <p:nvSpPr>
          <p:cNvPr id="13" name="TextBox 12">
            <a:extLst>
              <a:ext uri="{FF2B5EF4-FFF2-40B4-BE49-F238E27FC236}">
                <a16:creationId xmlns:a16="http://schemas.microsoft.com/office/drawing/2014/main" id="{5702EF0B-D8EA-4F4D-86CC-52F06A7B8E0B}"/>
              </a:ext>
            </a:extLst>
          </p:cNvPr>
          <p:cNvSpPr txBox="1"/>
          <p:nvPr/>
        </p:nvSpPr>
        <p:spPr>
          <a:xfrm>
            <a:off x="5007429" y="27275"/>
            <a:ext cx="3728841" cy="307777"/>
          </a:xfrm>
          <a:prstGeom prst="rect">
            <a:avLst/>
          </a:prstGeom>
          <a:noFill/>
        </p:spPr>
        <p:txBody>
          <a:bodyPr wrap="none" rtlCol="0">
            <a:spAutoFit/>
          </a:bodyPr>
          <a:lstStyle/>
          <a:p>
            <a:r>
              <a:rPr lang="en-US" sz="1400" b="1" dirty="0"/>
              <a:t>* Denotes DEGs exclusive to AA-SScL fibroblasts</a:t>
            </a:r>
          </a:p>
        </p:txBody>
      </p:sp>
    </p:spTree>
    <p:extLst>
      <p:ext uri="{BB962C8B-B14F-4D97-AF65-F5344CB8AC3E}">
        <p14:creationId xmlns:p14="http://schemas.microsoft.com/office/powerpoint/2010/main" val="11699663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Diagram&#10;&#10;Description automatically generated">
            <a:extLst>
              <a:ext uri="{FF2B5EF4-FFF2-40B4-BE49-F238E27FC236}">
                <a16:creationId xmlns:a16="http://schemas.microsoft.com/office/drawing/2014/main" id="{E2DD5B5A-2264-42A5-A864-C36C26CC5FC9}"/>
              </a:ext>
            </a:extLst>
          </p:cNvPr>
          <p:cNvPicPr>
            <a:picLocks noChangeAspect="1"/>
          </p:cNvPicPr>
          <p:nvPr/>
        </p:nvPicPr>
        <p:blipFill>
          <a:blip r:embed="rId3"/>
          <a:stretch>
            <a:fillRect/>
          </a:stretch>
        </p:blipFill>
        <p:spPr>
          <a:xfrm>
            <a:off x="7306491" y="-1"/>
            <a:ext cx="4885509" cy="6858095"/>
          </a:xfrm>
          <a:prstGeom prst="rect">
            <a:avLst/>
          </a:prstGeom>
        </p:spPr>
      </p:pic>
      <p:pic>
        <p:nvPicPr>
          <p:cNvPr id="17" name="Picture 16" descr="Chart, box and whisker chart&#10;&#10;Description automatically generated">
            <a:extLst>
              <a:ext uri="{FF2B5EF4-FFF2-40B4-BE49-F238E27FC236}">
                <a16:creationId xmlns:a16="http://schemas.microsoft.com/office/drawing/2014/main" id="{0DAA74A4-FC41-42CE-B1F2-33688A89755D}"/>
              </a:ext>
            </a:extLst>
          </p:cNvPr>
          <p:cNvPicPr>
            <a:picLocks noChangeAspect="1"/>
          </p:cNvPicPr>
          <p:nvPr/>
        </p:nvPicPr>
        <p:blipFill>
          <a:blip r:embed="rId4"/>
          <a:stretch>
            <a:fillRect/>
          </a:stretch>
        </p:blipFill>
        <p:spPr>
          <a:xfrm>
            <a:off x="5288733" y="0"/>
            <a:ext cx="1723658" cy="1436381"/>
          </a:xfrm>
          <a:prstGeom prst="rect">
            <a:avLst/>
          </a:prstGeom>
          <a:ln>
            <a:solidFill>
              <a:schemeClr val="tx1"/>
            </a:solidFill>
          </a:ln>
        </p:spPr>
      </p:pic>
      <p:sp>
        <p:nvSpPr>
          <p:cNvPr id="13" name="TextBox 12">
            <a:extLst>
              <a:ext uri="{FF2B5EF4-FFF2-40B4-BE49-F238E27FC236}">
                <a16:creationId xmlns:a16="http://schemas.microsoft.com/office/drawing/2014/main" id="{38CBDE7F-0F55-40BA-98B6-705CC863B906}"/>
              </a:ext>
            </a:extLst>
          </p:cNvPr>
          <p:cNvSpPr txBox="1"/>
          <p:nvPr/>
        </p:nvSpPr>
        <p:spPr>
          <a:xfrm>
            <a:off x="10275118" y="498266"/>
            <a:ext cx="540533" cy="276999"/>
          </a:xfrm>
          <a:prstGeom prst="rect">
            <a:avLst/>
          </a:prstGeom>
          <a:noFill/>
        </p:spPr>
        <p:txBody>
          <a:bodyPr wrap="none" rtlCol="0">
            <a:spAutoFit/>
          </a:bodyPr>
          <a:lstStyle/>
          <a:p>
            <a:r>
              <a:rPr lang="en-US" sz="1200" b="1" dirty="0">
                <a:solidFill>
                  <a:srgbClr val="FF0000"/>
                </a:solidFill>
              </a:rPr>
              <a:t>HHEX</a:t>
            </a:r>
          </a:p>
        </p:txBody>
      </p:sp>
      <p:sp>
        <p:nvSpPr>
          <p:cNvPr id="14" name="TextBox 13">
            <a:extLst>
              <a:ext uri="{FF2B5EF4-FFF2-40B4-BE49-F238E27FC236}">
                <a16:creationId xmlns:a16="http://schemas.microsoft.com/office/drawing/2014/main" id="{50244285-11DE-4680-820C-26255CE32F69}"/>
              </a:ext>
            </a:extLst>
          </p:cNvPr>
          <p:cNvSpPr txBox="1"/>
          <p:nvPr/>
        </p:nvSpPr>
        <p:spPr>
          <a:xfrm>
            <a:off x="10850091" y="2348837"/>
            <a:ext cx="506998" cy="276999"/>
          </a:xfrm>
          <a:prstGeom prst="rect">
            <a:avLst/>
          </a:prstGeom>
          <a:noFill/>
        </p:spPr>
        <p:txBody>
          <a:bodyPr wrap="none" rtlCol="0">
            <a:spAutoFit/>
          </a:bodyPr>
          <a:lstStyle/>
          <a:p>
            <a:r>
              <a:rPr lang="en-US" sz="1200" b="1" dirty="0">
                <a:solidFill>
                  <a:srgbClr val="0000FF"/>
                </a:solidFill>
              </a:rPr>
              <a:t>HES1</a:t>
            </a:r>
          </a:p>
        </p:txBody>
      </p:sp>
      <p:sp>
        <p:nvSpPr>
          <p:cNvPr id="15" name="TextBox 14">
            <a:extLst>
              <a:ext uri="{FF2B5EF4-FFF2-40B4-BE49-F238E27FC236}">
                <a16:creationId xmlns:a16="http://schemas.microsoft.com/office/drawing/2014/main" id="{D467349A-3C4D-451D-B28D-1707C4FEAC4D}"/>
              </a:ext>
            </a:extLst>
          </p:cNvPr>
          <p:cNvSpPr txBox="1"/>
          <p:nvPr/>
        </p:nvSpPr>
        <p:spPr>
          <a:xfrm>
            <a:off x="7388434" y="2570570"/>
            <a:ext cx="506998" cy="276999"/>
          </a:xfrm>
          <a:prstGeom prst="rect">
            <a:avLst/>
          </a:prstGeom>
          <a:noFill/>
        </p:spPr>
        <p:txBody>
          <a:bodyPr wrap="none" rtlCol="0">
            <a:spAutoFit/>
          </a:bodyPr>
          <a:lstStyle/>
          <a:p>
            <a:r>
              <a:rPr lang="en-US" sz="1200" b="1" dirty="0">
                <a:solidFill>
                  <a:srgbClr val="0000FF"/>
                </a:solidFill>
              </a:rPr>
              <a:t>HES1</a:t>
            </a:r>
          </a:p>
        </p:txBody>
      </p:sp>
      <p:sp>
        <p:nvSpPr>
          <p:cNvPr id="18" name="TextBox 17">
            <a:extLst>
              <a:ext uri="{FF2B5EF4-FFF2-40B4-BE49-F238E27FC236}">
                <a16:creationId xmlns:a16="http://schemas.microsoft.com/office/drawing/2014/main" id="{84DF0C9A-C407-41FD-B3F8-A1E9C9ED39AB}"/>
              </a:ext>
            </a:extLst>
          </p:cNvPr>
          <p:cNvSpPr txBox="1"/>
          <p:nvPr/>
        </p:nvSpPr>
        <p:spPr>
          <a:xfrm>
            <a:off x="228762" y="2476908"/>
            <a:ext cx="6096000" cy="3693319"/>
          </a:xfrm>
          <a:prstGeom prst="rect">
            <a:avLst/>
          </a:prstGeom>
          <a:noFill/>
        </p:spPr>
        <p:txBody>
          <a:bodyPr wrap="square">
            <a:spAutoFit/>
          </a:bodyPr>
          <a:lstStyle/>
          <a:p>
            <a:r>
              <a:rPr lang="en-US" b="1" dirty="0"/>
              <a:t>Figure S6: Maturity onset diabetes of the young </a:t>
            </a:r>
            <a:r>
              <a:rPr lang="en-US" dirty="0"/>
              <a:t>(KEGG: 04950)</a:t>
            </a:r>
          </a:p>
          <a:p>
            <a:r>
              <a:rPr lang="en-US" dirty="0"/>
              <a:t>About 2-5% of type II diabetic patients suffer from a monogenic disease with autosomal dominant inheritance. This monogenic form of type II diabetes is called maturity onset diabetes of the young (MODY). We now know that MODY is caused by heterozygous mutations in at least five genes encoding transcription factors: HNF4alpha (MODY1), HNF1alpha (MODY3), PDX1 (MODY4), HNF1beta (MODY5) and NEUROD1 (MODY6). MODY2, which is so far the only subtype not related to a transcription factor, is caused by mutations in the glucokinase gene. Mutations of MODY transcription factor genes lead to abnormal expression of genes involved in pancreatic islet development and metabolism.</a:t>
            </a:r>
          </a:p>
        </p:txBody>
      </p:sp>
      <p:sp>
        <p:nvSpPr>
          <p:cNvPr id="8" name="TextBox 7">
            <a:extLst>
              <a:ext uri="{FF2B5EF4-FFF2-40B4-BE49-F238E27FC236}">
                <a16:creationId xmlns:a16="http://schemas.microsoft.com/office/drawing/2014/main" id="{8224C577-A1DF-4C0A-A712-38FBC0F898AB}"/>
              </a:ext>
            </a:extLst>
          </p:cNvPr>
          <p:cNvSpPr txBox="1"/>
          <p:nvPr/>
        </p:nvSpPr>
        <p:spPr>
          <a:xfrm>
            <a:off x="6203340" y="243007"/>
            <a:ext cx="300082" cy="369332"/>
          </a:xfrm>
          <a:prstGeom prst="rect">
            <a:avLst/>
          </a:prstGeom>
          <a:noFill/>
        </p:spPr>
        <p:txBody>
          <a:bodyPr wrap="none" rtlCol="0">
            <a:spAutoFit/>
          </a:bodyPr>
          <a:lstStyle/>
          <a:p>
            <a:r>
              <a:rPr lang="en-US" dirty="0"/>
              <a:t>*</a:t>
            </a:r>
          </a:p>
        </p:txBody>
      </p:sp>
      <p:sp>
        <p:nvSpPr>
          <p:cNvPr id="9" name="TextBox 8">
            <a:extLst>
              <a:ext uri="{FF2B5EF4-FFF2-40B4-BE49-F238E27FC236}">
                <a16:creationId xmlns:a16="http://schemas.microsoft.com/office/drawing/2014/main" id="{4652883C-9AF0-4785-B890-725063EED4F8}"/>
              </a:ext>
            </a:extLst>
          </p:cNvPr>
          <p:cNvSpPr txBox="1"/>
          <p:nvPr/>
        </p:nvSpPr>
        <p:spPr>
          <a:xfrm>
            <a:off x="3647989" y="1481264"/>
            <a:ext cx="3728841" cy="307777"/>
          </a:xfrm>
          <a:prstGeom prst="rect">
            <a:avLst/>
          </a:prstGeom>
          <a:noFill/>
        </p:spPr>
        <p:txBody>
          <a:bodyPr wrap="none" rtlCol="0">
            <a:spAutoFit/>
          </a:bodyPr>
          <a:lstStyle/>
          <a:p>
            <a:r>
              <a:rPr lang="en-US" sz="1400" b="1" dirty="0"/>
              <a:t>* Denotes DEGs exclusive to AA-SScL fibroblasts</a:t>
            </a:r>
          </a:p>
        </p:txBody>
      </p:sp>
    </p:spTree>
    <p:extLst>
      <p:ext uri="{BB962C8B-B14F-4D97-AF65-F5344CB8AC3E}">
        <p14:creationId xmlns:p14="http://schemas.microsoft.com/office/powerpoint/2010/main" val="2897640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F3E87645-23FC-4C60-83F3-63AEF9A296A8}"/>
              </a:ext>
            </a:extLst>
          </p:cNvPr>
          <p:cNvPicPr>
            <a:picLocks noChangeAspect="1"/>
          </p:cNvPicPr>
          <p:nvPr/>
        </p:nvPicPr>
        <p:blipFill>
          <a:blip r:embed="rId3"/>
          <a:stretch>
            <a:fillRect/>
          </a:stretch>
        </p:blipFill>
        <p:spPr>
          <a:xfrm>
            <a:off x="2851812" y="139337"/>
            <a:ext cx="9340188" cy="6213566"/>
          </a:xfrm>
          <a:prstGeom prst="rect">
            <a:avLst/>
          </a:prstGeom>
        </p:spPr>
      </p:pic>
      <p:pic>
        <p:nvPicPr>
          <p:cNvPr id="13" name="Picture 12" descr="Chart, waterfall chart&#10;&#10;Description automatically generated">
            <a:extLst>
              <a:ext uri="{FF2B5EF4-FFF2-40B4-BE49-F238E27FC236}">
                <a16:creationId xmlns:a16="http://schemas.microsoft.com/office/drawing/2014/main" id="{EB6A4573-F6FA-4120-AFBA-6EFCB03FFED4}"/>
              </a:ext>
            </a:extLst>
          </p:cNvPr>
          <p:cNvPicPr>
            <a:picLocks noChangeAspect="1"/>
          </p:cNvPicPr>
          <p:nvPr/>
        </p:nvPicPr>
        <p:blipFill>
          <a:blip r:embed="rId4"/>
          <a:stretch>
            <a:fillRect/>
          </a:stretch>
        </p:blipFill>
        <p:spPr>
          <a:xfrm>
            <a:off x="-8709" y="0"/>
            <a:ext cx="2742114" cy="1523396"/>
          </a:xfrm>
          <a:prstGeom prst="rect">
            <a:avLst/>
          </a:prstGeom>
          <a:ln>
            <a:solidFill>
              <a:schemeClr val="tx1"/>
            </a:solidFill>
          </a:ln>
        </p:spPr>
      </p:pic>
      <p:sp>
        <p:nvSpPr>
          <p:cNvPr id="4" name="TextBox 3">
            <a:extLst>
              <a:ext uri="{FF2B5EF4-FFF2-40B4-BE49-F238E27FC236}">
                <a16:creationId xmlns:a16="http://schemas.microsoft.com/office/drawing/2014/main" id="{5DB1213A-44C5-4940-AF13-D8881B7A04EC}"/>
              </a:ext>
            </a:extLst>
          </p:cNvPr>
          <p:cNvSpPr txBox="1"/>
          <p:nvPr/>
        </p:nvSpPr>
        <p:spPr>
          <a:xfrm>
            <a:off x="9064834" y="2134865"/>
            <a:ext cx="835485" cy="307777"/>
          </a:xfrm>
          <a:prstGeom prst="rect">
            <a:avLst/>
          </a:prstGeom>
          <a:noFill/>
        </p:spPr>
        <p:txBody>
          <a:bodyPr wrap="none" rtlCol="0">
            <a:spAutoFit/>
          </a:bodyPr>
          <a:lstStyle/>
          <a:p>
            <a:r>
              <a:rPr lang="en-US" sz="1400" b="1" dirty="0">
                <a:solidFill>
                  <a:srgbClr val="0000FF"/>
                </a:solidFill>
              </a:rPr>
              <a:t>CAMK2B</a:t>
            </a:r>
          </a:p>
        </p:txBody>
      </p:sp>
      <p:sp>
        <p:nvSpPr>
          <p:cNvPr id="6" name="TextBox 5">
            <a:extLst>
              <a:ext uri="{FF2B5EF4-FFF2-40B4-BE49-F238E27FC236}">
                <a16:creationId xmlns:a16="http://schemas.microsoft.com/office/drawing/2014/main" id="{5F0537A1-58E9-489E-9894-0FA6F3D3433E}"/>
              </a:ext>
            </a:extLst>
          </p:cNvPr>
          <p:cNvSpPr txBox="1"/>
          <p:nvPr/>
        </p:nvSpPr>
        <p:spPr>
          <a:xfrm>
            <a:off x="3868916" y="2058088"/>
            <a:ext cx="729110" cy="307777"/>
          </a:xfrm>
          <a:prstGeom prst="rect">
            <a:avLst/>
          </a:prstGeom>
          <a:noFill/>
        </p:spPr>
        <p:txBody>
          <a:bodyPr wrap="none" rtlCol="0">
            <a:spAutoFit/>
          </a:bodyPr>
          <a:lstStyle/>
          <a:p>
            <a:r>
              <a:rPr lang="en-US" sz="1400" b="1" dirty="0">
                <a:solidFill>
                  <a:srgbClr val="FF0000"/>
                </a:solidFill>
              </a:rPr>
              <a:t>SLC2A1</a:t>
            </a:r>
          </a:p>
        </p:txBody>
      </p:sp>
      <p:sp>
        <p:nvSpPr>
          <p:cNvPr id="7" name="TextBox 6">
            <a:extLst>
              <a:ext uri="{FF2B5EF4-FFF2-40B4-BE49-F238E27FC236}">
                <a16:creationId xmlns:a16="http://schemas.microsoft.com/office/drawing/2014/main" id="{491687D3-A57B-46C2-B802-7063679AFCEB}"/>
              </a:ext>
            </a:extLst>
          </p:cNvPr>
          <p:cNvSpPr txBox="1"/>
          <p:nvPr/>
        </p:nvSpPr>
        <p:spPr>
          <a:xfrm>
            <a:off x="5301475" y="2938343"/>
            <a:ext cx="686406" cy="307777"/>
          </a:xfrm>
          <a:prstGeom prst="rect">
            <a:avLst/>
          </a:prstGeom>
          <a:noFill/>
        </p:spPr>
        <p:txBody>
          <a:bodyPr wrap="none" rtlCol="0">
            <a:spAutoFit/>
          </a:bodyPr>
          <a:lstStyle/>
          <a:p>
            <a:r>
              <a:rPr lang="en-US" sz="1400" b="1" dirty="0">
                <a:solidFill>
                  <a:srgbClr val="FF0000"/>
                </a:solidFill>
              </a:rPr>
              <a:t>ADCY1</a:t>
            </a:r>
          </a:p>
        </p:txBody>
      </p:sp>
      <p:sp>
        <p:nvSpPr>
          <p:cNvPr id="8" name="TextBox 7">
            <a:extLst>
              <a:ext uri="{FF2B5EF4-FFF2-40B4-BE49-F238E27FC236}">
                <a16:creationId xmlns:a16="http://schemas.microsoft.com/office/drawing/2014/main" id="{72D4341E-82A5-4063-8F0C-30D0F9F2174D}"/>
              </a:ext>
            </a:extLst>
          </p:cNvPr>
          <p:cNvSpPr txBox="1"/>
          <p:nvPr/>
        </p:nvSpPr>
        <p:spPr>
          <a:xfrm>
            <a:off x="7935818" y="2365865"/>
            <a:ext cx="827471" cy="307777"/>
          </a:xfrm>
          <a:prstGeom prst="rect">
            <a:avLst/>
          </a:prstGeom>
          <a:noFill/>
        </p:spPr>
        <p:txBody>
          <a:bodyPr wrap="none" rtlCol="0">
            <a:spAutoFit/>
          </a:bodyPr>
          <a:lstStyle/>
          <a:p>
            <a:r>
              <a:rPr lang="en-US" sz="1400" b="1" dirty="0">
                <a:solidFill>
                  <a:srgbClr val="FF0000"/>
                </a:solidFill>
              </a:rPr>
              <a:t>CREB3L1</a:t>
            </a:r>
          </a:p>
        </p:txBody>
      </p:sp>
      <p:sp>
        <p:nvSpPr>
          <p:cNvPr id="9" name="TextBox 8">
            <a:extLst>
              <a:ext uri="{FF2B5EF4-FFF2-40B4-BE49-F238E27FC236}">
                <a16:creationId xmlns:a16="http://schemas.microsoft.com/office/drawing/2014/main" id="{E3EF55C8-E902-4EC2-8380-AD6D408BE0CB}"/>
              </a:ext>
            </a:extLst>
          </p:cNvPr>
          <p:cNvSpPr txBox="1"/>
          <p:nvPr/>
        </p:nvSpPr>
        <p:spPr>
          <a:xfrm>
            <a:off x="8349553" y="4130393"/>
            <a:ext cx="835485" cy="307777"/>
          </a:xfrm>
          <a:prstGeom prst="rect">
            <a:avLst/>
          </a:prstGeom>
          <a:noFill/>
        </p:spPr>
        <p:txBody>
          <a:bodyPr wrap="none" rtlCol="0">
            <a:spAutoFit/>
          </a:bodyPr>
          <a:lstStyle/>
          <a:p>
            <a:r>
              <a:rPr lang="en-US" sz="1400" b="1" dirty="0">
                <a:solidFill>
                  <a:srgbClr val="0000FF"/>
                </a:solidFill>
              </a:rPr>
              <a:t>CAMK2B</a:t>
            </a:r>
          </a:p>
        </p:txBody>
      </p:sp>
      <p:sp>
        <p:nvSpPr>
          <p:cNvPr id="10" name="TextBox 9">
            <a:extLst>
              <a:ext uri="{FF2B5EF4-FFF2-40B4-BE49-F238E27FC236}">
                <a16:creationId xmlns:a16="http://schemas.microsoft.com/office/drawing/2014/main" id="{8E81B58F-1B43-4893-AB27-6955E871D9A4}"/>
              </a:ext>
            </a:extLst>
          </p:cNvPr>
          <p:cNvSpPr txBox="1"/>
          <p:nvPr/>
        </p:nvSpPr>
        <p:spPr>
          <a:xfrm>
            <a:off x="10753778" y="992666"/>
            <a:ext cx="838499" cy="307777"/>
          </a:xfrm>
          <a:prstGeom prst="rect">
            <a:avLst/>
          </a:prstGeom>
          <a:noFill/>
        </p:spPr>
        <p:txBody>
          <a:bodyPr wrap="none" rtlCol="0">
            <a:spAutoFit/>
          </a:bodyPr>
          <a:lstStyle/>
          <a:p>
            <a:r>
              <a:rPr lang="en-US" sz="1400" b="1" dirty="0">
                <a:solidFill>
                  <a:srgbClr val="0000FF"/>
                </a:solidFill>
              </a:rPr>
              <a:t>KCNMB4</a:t>
            </a:r>
          </a:p>
        </p:txBody>
      </p:sp>
      <p:sp>
        <p:nvSpPr>
          <p:cNvPr id="11" name="TextBox 10">
            <a:extLst>
              <a:ext uri="{FF2B5EF4-FFF2-40B4-BE49-F238E27FC236}">
                <a16:creationId xmlns:a16="http://schemas.microsoft.com/office/drawing/2014/main" id="{62A44D2E-E3EB-45FB-90D6-0ACE3E52E1B2}"/>
              </a:ext>
            </a:extLst>
          </p:cNvPr>
          <p:cNvSpPr txBox="1"/>
          <p:nvPr/>
        </p:nvSpPr>
        <p:spPr>
          <a:xfrm>
            <a:off x="6655963" y="3822616"/>
            <a:ext cx="865943" cy="307777"/>
          </a:xfrm>
          <a:prstGeom prst="rect">
            <a:avLst/>
          </a:prstGeom>
          <a:noFill/>
        </p:spPr>
        <p:txBody>
          <a:bodyPr wrap="none" rtlCol="0">
            <a:spAutoFit/>
          </a:bodyPr>
          <a:lstStyle/>
          <a:p>
            <a:r>
              <a:rPr lang="en-US" sz="1400" b="1" dirty="0">
                <a:solidFill>
                  <a:srgbClr val="0000FF"/>
                </a:solidFill>
              </a:rPr>
              <a:t>RAPGEF4</a:t>
            </a:r>
          </a:p>
        </p:txBody>
      </p:sp>
      <p:sp>
        <p:nvSpPr>
          <p:cNvPr id="12" name="TextBox 11">
            <a:extLst>
              <a:ext uri="{FF2B5EF4-FFF2-40B4-BE49-F238E27FC236}">
                <a16:creationId xmlns:a16="http://schemas.microsoft.com/office/drawing/2014/main" id="{CF83EBCB-B187-4F39-B864-C9C8407C28E7}"/>
              </a:ext>
            </a:extLst>
          </p:cNvPr>
          <p:cNvSpPr txBox="1"/>
          <p:nvPr/>
        </p:nvSpPr>
        <p:spPr>
          <a:xfrm>
            <a:off x="0" y="1802681"/>
            <a:ext cx="2869230" cy="5047536"/>
          </a:xfrm>
          <a:prstGeom prst="rect">
            <a:avLst/>
          </a:prstGeom>
          <a:noFill/>
        </p:spPr>
        <p:txBody>
          <a:bodyPr wrap="square">
            <a:spAutoFit/>
          </a:bodyPr>
          <a:lstStyle/>
          <a:p>
            <a:r>
              <a:rPr lang="en-US" sz="1150" b="1" dirty="0"/>
              <a:t>Figure S7: Insulin secretion </a:t>
            </a:r>
            <a:r>
              <a:rPr lang="en-US" sz="1150" dirty="0"/>
              <a:t>(KEGG: 04911)</a:t>
            </a:r>
          </a:p>
          <a:p>
            <a:r>
              <a:rPr lang="en-US" sz="1150" dirty="0"/>
              <a:t>Pancreatic beta cells are specialized endocrine cells that continuously sense the levels of blood sugar and other fuels and, in response, secrete insulin to maintain normal fuel homeostasis. Glucose-induced insulin secretion and its potentiation constitute the principal mechanism of insulin release. Glucose is transported by the glucose transporter (GLUT) into the pancreatic beta-cell. Metabolism of glucose generates ATP, which inhibits ATP-sensitive K+ channels and causes voltage-dependent Ca2+ influx. Elevation of [Ca2+]</a:t>
            </a:r>
            <a:r>
              <a:rPr lang="en-US" sz="1150" dirty="0" err="1"/>
              <a:t>i</a:t>
            </a:r>
            <a:r>
              <a:rPr lang="en-US" sz="1150" dirty="0"/>
              <a:t> triggers exocytotic release of insulin granules. Insulin secretion is further regulated by several hormones and neurotransmitters. Peptide hormones, such as glucagon-like peptide 1 (GLP-1), increase cAMP levels and thereby potentiate insulin secretion via the combined action of PKA and Epac2. </a:t>
            </a:r>
            <a:r>
              <a:rPr lang="en-US" sz="1150" dirty="0" err="1"/>
              <a:t>Achetylcholine</a:t>
            </a:r>
            <a:r>
              <a:rPr lang="en-US" sz="1150" dirty="0"/>
              <a:t> (</a:t>
            </a:r>
            <a:r>
              <a:rPr lang="en-US" sz="1150" dirty="0" err="1"/>
              <a:t>ACh</a:t>
            </a:r>
            <a:r>
              <a:rPr lang="en-US" sz="1150" dirty="0"/>
              <a:t>), a major parasympathetic neurotransmitter, binds to </a:t>
            </a:r>
            <a:r>
              <a:rPr lang="en-US" sz="1150" dirty="0" err="1"/>
              <a:t>Gq</a:t>
            </a:r>
            <a:r>
              <a:rPr lang="en-US" sz="1150" dirty="0"/>
              <a:t>-coupled receptors and activates phospholipase C- (PLC-), and the stimulatory effects involve activation of protein kinase C (PKC), which stimulates exocytosis. In addition, </a:t>
            </a:r>
            <a:r>
              <a:rPr lang="en-US" sz="1150" dirty="0" err="1"/>
              <a:t>ACh</a:t>
            </a:r>
            <a:r>
              <a:rPr lang="en-US" sz="1150" dirty="0"/>
              <a:t> mobilizes intracellular Ca2+ by activation of IP3 receptors.</a:t>
            </a:r>
          </a:p>
        </p:txBody>
      </p:sp>
      <p:sp>
        <p:nvSpPr>
          <p:cNvPr id="14" name="TextBox 13">
            <a:extLst>
              <a:ext uri="{FF2B5EF4-FFF2-40B4-BE49-F238E27FC236}">
                <a16:creationId xmlns:a16="http://schemas.microsoft.com/office/drawing/2014/main" id="{B0B2A498-AC79-477C-94EE-0EC485FFC5D9}"/>
              </a:ext>
            </a:extLst>
          </p:cNvPr>
          <p:cNvSpPr txBox="1"/>
          <p:nvPr/>
        </p:nvSpPr>
        <p:spPr>
          <a:xfrm>
            <a:off x="1876068" y="118613"/>
            <a:ext cx="300082" cy="369332"/>
          </a:xfrm>
          <a:prstGeom prst="rect">
            <a:avLst/>
          </a:prstGeom>
          <a:noFill/>
        </p:spPr>
        <p:txBody>
          <a:bodyPr wrap="none" rtlCol="0">
            <a:spAutoFit/>
          </a:bodyPr>
          <a:lstStyle/>
          <a:p>
            <a:r>
              <a:rPr lang="en-US" dirty="0"/>
              <a:t>*</a:t>
            </a:r>
          </a:p>
        </p:txBody>
      </p:sp>
      <p:sp>
        <p:nvSpPr>
          <p:cNvPr id="15" name="TextBox 14">
            <a:extLst>
              <a:ext uri="{FF2B5EF4-FFF2-40B4-BE49-F238E27FC236}">
                <a16:creationId xmlns:a16="http://schemas.microsoft.com/office/drawing/2014/main" id="{A6ADF32A-1031-4E6E-ADB3-9296F0D48AC7}"/>
              </a:ext>
            </a:extLst>
          </p:cNvPr>
          <p:cNvSpPr txBox="1"/>
          <p:nvPr/>
        </p:nvSpPr>
        <p:spPr>
          <a:xfrm>
            <a:off x="966019" y="1019949"/>
            <a:ext cx="300082" cy="369332"/>
          </a:xfrm>
          <a:prstGeom prst="rect">
            <a:avLst/>
          </a:prstGeom>
          <a:noFill/>
        </p:spPr>
        <p:txBody>
          <a:bodyPr wrap="none" rtlCol="0">
            <a:spAutoFit/>
          </a:bodyPr>
          <a:lstStyle/>
          <a:p>
            <a:r>
              <a:rPr lang="en-US" dirty="0"/>
              <a:t>*</a:t>
            </a:r>
          </a:p>
        </p:txBody>
      </p:sp>
      <p:sp>
        <p:nvSpPr>
          <p:cNvPr id="16" name="TextBox 15">
            <a:extLst>
              <a:ext uri="{FF2B5EF4-FFF2-40B4-BE49-F238E27FC236}">
                <a16:creationId xmlns:a16="http://schemas.microsoft.com/office/drawing/2014/main" id="{C05294E7-EB25-4ADA-AC88-6BE74D93E12D}"/>
              </a:ext>
            </a:extLst>
          </p:cNvPr>
          <p:cNvSpPr txBox="1"/>
          <p:nvPr/>
        </p:nvSpPr>
        <p:spPr>
          <a:xfrm>
            <a:off x="2108206" y="1107630"/>
            <a:ext cx="300082" cy="369332"/>
          </a:xfrm>
          <a:prstGeom prst="rect">
            <a:avLst/>
          </a:prstGeom>
          <a:noFill/>
        </p:spPr>
        <p:txBody>
          <a:bodyPr wrap="none" rtlCol="0">
            <a:spAutoFit/>
          </a:bodyPr>
          <a:lstStyle/>
          <a:p>
            <a:r>
              <a:rPr lang="en-US" dirty="0"/>
              <a:t>*</a:t>
            </a:r>
          </a:p>
        </p:txBody>
      </p:sp>
      <p:sp>
        <p:nvSpPr>
          <p:cNvPr id="17" name="TextBox 16">
            <a:extLst>
              <a:ext uri="{FF2B5EF4-FFF2-40B4-BE49-F238E27FC236}">
                <a16:creationId xmlns:a16="http://schemas.microsoft.com/office/drawing/2014/main" id="{F7D1D0E7-7EA2-491B-8868-F04F341B1501}"/>
              </a:ext>
            </a:extLst>
          </p:cNvPr>
          <p:cNvSpPr txBox="1"/>
          <p:nvPr/>
        </p:nvSpPr>
        <p:spPr>
          <a:xfrm>
            <a:off x="1210373" y="64389"/>
            <a:ext cx="300082" cy="369332"/>
          </a:xfrm>
          <a:prstGeom prst="rect">
            <a:avLst/>
          </a:prstGeom>
          <a:noFill/>
        </p:spPr>
        <p:txBody>
          <a:bodyPr wrap="none" rtlCol="0">
            <a:spAutoFit/>
          </a:bodyPr>
          <a:lstStyle/>
          <a:p>
            <a:r>
              <a:rPr lang="en-US" dirty="0"/>
              <a:t>*</a:t>
            </a:r>
          </a:p>
        </p:txBody>
      </p:sp>
      <p:sp>
        <p:nvSpPr>
          <p:cNvPr id="18" name="TextBox 17">
            <a:extLst>
              <a:ext uri="{FF2B5EF4-FFF2-40B4-BE49-F238E27FC236}">
                <a16:creationId xmlns:a16="http://schemas.microsoft.com/office/drawing/2014/main" id="{E96EC50F-EC3F-4CFF-9FEF-5918BD673AB2}"/>
              </a:ext>
            </a:extLst>
          </p:cNvPr>
          <p:cNvSpPr txBox="1"/>
          <p:nvPr/>
        </p:nvSpPr>
        <p:spPr>
          <a:xfrm>
            <a:off x="0" y="1552957"/>
            <a:ext cx="3728841" cy="307777"/>
          </a:xfrm>
          <a:prstGeom prst="rect">
            <a:avLst/>
          </a:prstGeom>
          <a:noFill/>
        </p:spPr>
        <p:txBody>
          <a:bodyPr wrap="none" rtlCol="0">
            <a:spAutoFit/>
          </a:bodyPr>
          <a:lstStyle/>
          <a:p>
            <a:r>
              <a:rPr lang="en-US" sz="1400" b="1" dirty="0"/>
              <a:t>* Denotes DEGs exclusive to AA-SScL fibroblasts</a:t>
            </a:r>
          </a:p>
        </p:txBody>
      </p:sp>
    </p:spTree>
    <p:extLst>
      <p:ext uri="{BB962C8B-B14F-4D97-AF65-F5344CB8AC3E}">
        <p14:creationId xmlns:p14="http://schemas.microsoft.com/office/powerpoint/2010/main" val="866951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bar chart, waterfall chart&#10;&#10;Description automatically generated">
            <a:extLst>
              <a:ext uri="{FF2B5EF4-FFF2-40B4-BE49-F238E27FC236}">
                <a16:creationId xmlns:a16="http://schemas.microsoft.com/office/drawing/2014/main" id="{3B0944D9-3458-4DEC-B936-D15E15E6AEA3}"/>
              </a:ext>
            </a:extLst>
          </p:cNvPr>
          <p:cNvPicPr>
            <a:picLocks noChangeAspect="1"/>
          </p:cNvPicPr>
          <p:nvPr/>
        </p:nvPicPr>
        <p:blipFill>
          <a:blip r:embed="rId3"/>
          <a:stretch>
            <a:fillRect/>
          </a:stretch>
        </p:blipFill>
        <p:spPr>
          <a:xfrm>
            <a:off x="668920" y="0"/>
            <a:ext cx="2514601" cy="1524000"/>
          </a:xfrm>
          <a:prstGeom prst="rect">
            <a:avLst/>
          </a:prstGeom>
          <a:ln>
            <a:solidFill>
              <a:schemeClr val="tx1"/>
            </a:solidFill>
          </a:ln>
        </p:spPr>
      </p:pic>
      <p:sp>
        <p:nvSpPr>
          <p:cNvPr id="10" name="TextBox 9">
            <a:extLst>
              <a:ext uri="{FF2B5EF4-FFF2-40B4-BE49-F238E27FC236}">
                <a16:creationId xmlns:a16="http://schemas.microsoft.com/office/drawing/2014/main" id="{0648D47E-1B05-4B12-9E94-8BC45D94F204}"/>
              </a:ext>
            </a:extLst>
          </p:cNvPr>
          <p:cNvSpPr txBox="1"/>
          <p:nvPr/>
        </p:nvSpPr>
        <p:spPr>
          <a:xfrm>
            <a:off x="16738" y="2516775"/>
            <a:ext cx="4322811" cy="4339650"/>
          </a:xfrm>
          <a:prstGeom prst="rect">
            <a:avLst/>
          </a:prstGeom>
          <a:noFill/>
        </p:spPr>
        <p:txBody>
          <a:bodyPr wrap="square">
            <a:spAutoFit/>
          </a:bodyPr>
          <a:lstStyle/>
          <a:p>
            <a:r>
              <a:rPr lang="en-US" sz="1200" b="1" dirty="0"/>
              <a:t>Figure S8: Viral</a:t>
            </a:r>
            <a:r>
              <a:rPr lang="en-US" sz="1200" dirty="0"/>
              <a:t> </a:t>
            </a:r>
            <a:r>
              <a:rPr lang="en-US" sz="1200" b="1" dirty="0"/>
              <a:t>myocarditis</a:t>
            </a:r>
            <a:r>
              <a:rPr lang="en-US" sz="1200" dirty="0"/>
              <a:t> (KEGG: 05416)</a:t>
            </a:r>
          </a:p>
          <a:p>
            <a:r>
              <a:rPr lang="en-US" sz="1200" dirty="0"/>
              <a:t>Myocarditis is a cardiac disease associated with inflammation and injury of the myocardium. It results from various etiologies, both noninfectious and infectious, but coxsackievirus B3 (CVB3) is still considered the dominant etiological agent. Myocarditis may be caused by direct cytopathic effects of virus, a pathologic immune response to persistent virus, or autoimmunity triggered by the viral infection. The virus enters the myocyte through internalization of the coxsackie-adenoviral receptor (CAR) and its coreceptor, decay-accelerating factor (DAF). Viral proteases cleave various proteins in the host cell. One example is viral protease 2A, which cleaves eukaryote initiation factor 4G (eIF4G) and the dystrophin protein, resulting in a complete shutdown of cap-dependent RNA translation and cytoskeletal destruction in infected cardiomyocytes, respectively. CVB3 also cleaves the member of the Bcl-2 family Bid, leading to apoptosis. CVB3 infection also induces the cleavage of cyclin D protein through a proteasome-dependent pathway, leading to the host cell-growth arrest. Viral infection and necrosis of myocytes may lead to the release of intracellular antigens, resulting in activation of self-reactive T cells. CVB infection is a significant cause of dilated cardiomyopathy (DCM) as well as myocarditis. Epidemiologically, myocarditis underlies a significant portion of patients with DCM.</a:t>
            </a:r>
          </a:p>
        </p:txBody>
      </p:sp>
      <p:pic>
        <p:nvPicPr>
          <p:cNvPr id="12" name="Picture 11" descr="Diagram&#10;&#10;Description automatically generated">
            <a:extLst>
              <a:ext uri="{FF2B5EF4-FFF2-40B4-BE49-F238E27FC236}">
                <a16:creationId xmlns:a16="http://schemas.microsoft.com/office/drawing/2014/main" id="{784A6391-4EAA-4B36-BCB9-5A0DEF8B48EE}"/>
              </a:ext>
            </a:extLst>
          </p:cNvPr>
          <p:cNvPicPr>
            <a:picLocks noChangeAspect="1"/>
          </p:cNvPicPr>
          <p:nvPr/>
        </p:nvPicPr>
        <p:blipFill>
          <a:blip r:embed="rId4"/>
          <a:stretch>
            <a:fillRect/>
          </a:stretch>
        </p:blipFill>
        <p:spPr>
          <a:xfrm>
            <a:off x="4339549" y="0"/>
            <a:ext cx="7852451" cy="5165692"/>
          </a:xfrm>
          <a:prstGeom prst="rect">
            <a:avLst/>
          </a:prstGeom>
        </p:spPr>
      </p:pic>
      <p:sp>
        <p:nvSpPr>
          <p:cNvPr id="2" name="TextBox 1">
            <a:extLst>
              <a:ext uri="{FF2B5EF4-FFF2-40B4-BE49-F238E27FC236}">
                <a16:creationId xmlns:a16="http://schemas.microsoft.com/office/drawing/2014/main" id="{E6B52811-DCB0-42AC-9377-DF1D6A7D025A}"/>
              </a:ext>
            </a:extLst>
          </p:cNvPr>
          <p:cNvSpPr txBox="1"/>
          <p:nvPr/>
        </p:nvSpPr>
        <p:spPr>
          <a:xfrm>
            <a:off x="1658349" y="83788"/>
            <a:ext cx="300082" cy="369332"/>
          </a:xfrm>
          <a:prstGeom prst="rect">
            <a:avLst/>
          </a:prstGeom>
          <a:noFill/>
        </p:spPr>
        <p:txBody>
          <a:bodyPr wrap="none" rtlCol="0">
            <a:spAutoFit/>
          </a:bodyPr>
          <a:lstStyle/>
          <a:p>
            <a:r>
              <a:rPr lang="en-US" dirty="0"/>
              <a:t>*</a:t>
            </a:r>
          </a:p>
        </p:txBody>
      </p:sp>
      <p:sp>
        <p:nvSpPr>
          <p:cNvPr id="6" name="TextBox 5">
            <a:extLst>
              <a:ext uri="{FF2B5EF4-FFF2-40B4-BE49-F238E27FC236}">
                <a16:creationId xmlns:a16="http://schemas.microsoft.com/office/drawing/2014/main" id="{BB398177-EEF1-4037-9776-BB4E3CC0B05C}"/>
              </a:ext>
            </a:extLst>
          </p:cNvPr>
          <p:cNvSpPr txBox="1"/>
          <p:nvPr/>
        </p:nvSpPr>
        <p:spPr>
          <a:xfrm>
            <a:off x="2350680" y="1019968"/>
            <a:ext cx="300082" cy="369332"/>
          </a:xfrm>
          <a:prstGeom prst="rect">
            <a:avLst/>
          </a:prstGeom>
          <a:noFill/>
        </p:spPr>
        <p:txBody>
          <a:bodyPr wrap="none" rtlCol="0">
            <a:spAutoFit/>
          </a:bodyPr>
          <a:lstStyle/>
          <a:p>
            <a:r>
              <a:rPr lang="en-US" dirty="0"/>
              <a:t>*</a:t>
            </a:r>
          </a:p>
        </p:txBody>
      </p:sp>
      <p:sp>
        <p:nvSpPr>
          <p:cNvPr id="7" name="TextBox 6">
            <a:extLst>
              <a:ext uri="{FF2B5EF4-FFF2-40B4-BE49-F238E27FC236}">
                <a16:creationId xmlns:a16="http://schemas.microsoft.com/office/drawing/2014/main" id="{E573E6D6-CB9B-4852-8926-5529D04CB530}"/>
              </a:ext>
            </a:extLst>
          </p:cNvPr>
          <p:cNvSpPr txBox="1"/>
          <p:nvPr/>
        </p:nvSpPr>
        <p:spPr>
          <a:xfrm>
            <a:off x="2572752" y="945936"/>
            <a:ext cx="300082" cy="369332"/>
          </a:xfrm>
          <a:prstGeom prst="rect">
            <a:avLst/>
          </a:prstGeom>
          <a:noFill/>
        </p:spPr>
        <p:txBody>
          <a:bodyPr wrap="none" rtlCol="0">
            <a:spAutoFit/>
          </a:bodyPr>
          <a:lstStyle/>
          <a:p>
            <a:r>
              <a:rPr lang="en-US" dirty="0"/>
              <a:t>*</a:t>
            </a:r>
          </a:p>
        </p:txBody>
      </p:sp>
      <p:sp>
        <p:nvSpPr>
          <p:cNvPr id="8" name="TextBox 7">
            <a:extLst>
              <a:ext uri="{FF2B5EF4-FFF2-40B4-BE49-F238E27FC236}">
                <a16:creationId xmlns:a16="http://schemas.microsoft.com/office/drawing/2014/main" id="{569BC328-9032-4C5D-8E45-1713BD633E47}"/>
              </a:ext>
            </a:extLst>
          </p:cNvPr>
          <p:cNvSpPr txBox="1"/>
          <p:nvPr/>
        </p:nvSpPr>
        <p:spPr>
          <a:xfrm>
            <a:off x="1880421" y="244890"/>
            <a:ext cx="300082" cy="369332"/>
          </a:xfrm>
          <a:prstGeom prst="rect">
            <a:avLst/>
          </a:prstGeom>
          <a:noFill/>
        </p:spPr>
        <p:txBody>
          <a:bodyPr wrap="none" rtlCol="0">
            <a:spAutoFit/>
          </a:bodyPr>
          <a:lstStyle/>
          <a:p>
            <a:r>
              <a:rPr lang="en-US" dirty="0"/>
              <a:t>*</a:t>
            </a:r>
          </a:p>
        </p:txBody>
      </p:sp>
      <p:sp>
        <p:nvSpPr>
          <p:cNvPr id="9" name="TextBox 8">
            <a:extLst>
              <a:ext uri="{FF2B5EF4-FFF2-40B4-BE49-F238E27FC236}">
                <a16:creationId xmlns:a16="http://schemas.microsoft.com/office/drawing/2014/main" id="{D93DFDA5-4346-43C6-BEA9-225FCE2FE22B}"/>
              </a:ext>
            </a:extLst>
          </p:cNvPr>
          <p:cNvSpPr txBox="1"/>
          <p:nvPr/>
        </p:nvSpPr>
        <p:spPr>
          <a:xfrm>
            <a:off x="129180" y="1517223"/>
            <a:ext cx="3728841" cy="307777"/>
          </a:xfrm>
          <a:prstGeom prst="rect">
            <a:avLst/>
          </a:prstGeom>
          <a:noFill/>
        </p:spPr>
        <p:txBody>
          <a:bodyPr wrap="none" rtlCol="0">
            <a:spAutoFit/>
          </a:bodyPr>
          <a:lstStyle/>
          <a:p>
            <a:r>
              <a:rPr lang="en-US" sz="1400" b="1" dirty="0"/>
              <a:t>* Denotes DEGs exclusive to AA-SScL fibroblasts</a:t>
            </a:r>
          </a:p>
        </p:txBody>
      </p:sp>
    </p:spTree>
    <p:extLst>
      <p:ext uri="{BB962C8B-B14F-4D97-AF65-F5344CB8AC3E}">
        <p14:creationId xmlns:p14="http://schemas.microsoft.com/office/powerpoint/2010/main" val="1527784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5109</TotalTime>
  <Words>2778</Words>
  <Application>Microsoft Office PowerPoint</Application>
  <PresentationFormat>Widescreen</PresentationFormat>
  <Paragraphs>131</Paragraphs>
  <Slides>16</Slides>
  <Notes>13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3" baseType="lpstr">
      <vt:lpstr>Helvetica Neue</vt:lpstr>
      <vt:lpstr>Arial</vt:lpstr>
      <vt:lpstr>Calibri</vt:lpstr>
      <vt:lpstr>Calibri Light</vt:lpstr>
      <vt:lpstr>Palatino Linotype</vt:lpstr>
      <vt:lpstr>Office Theme</vt:lpstr>
      <vt:lpstr>Prism 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meeting 2-17-21</dc:title>
  <dc:creator>Renaud, Ludivine</dc:creator>
  <cp:lastModifiedBy>MDPI</cp:lastModifiedBy>
  <cp:revision>146</cp:revision>
  <cp:lastPrinted>2022-06-09T20:56:12Z</cp:lastPrinted>
  <dcterms:created xsi:type="dcterms:W3CDTF">2021-02-17T13:36:13Z</dcterms:created>
  <dcterms:modified xsi:type="dcterms:W3CDTF">2023-02-11T05:27:39Z</dcterms:modified>
</cp:coreProperties>
</file>