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274" r:id="rId2"/>
    <p:sldId id="278" r:id="rId3"/>
    <p:sldId id="275" r:id="rId4"/>
    <p:sldId id="276" r:id="rId5"/>
    <p:sldId id="277" r:id="rId6"/>
    <p:sldId id="290" r:id="rId7"/>
  </p:sldIdLst>
  <p:sldSz cx="25199975" cy="3261201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961522B1-5C06-46C4-9FA1-EB05A1681553}">
          <p14:sldIdLst>
            <p14:sldId id="274"/>
            <p14:sldId id="278"/>
            <p14:sldId id="275"/>
            <p14:sldId id="276"/>
            <p14:sldId id="277"/>
            <p14:sldId id="29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47611D-8673-25C7-FEA2-8D0E8F4624DB}" name="Furuya, Hideki" initials="FH" userId="S::hideki.furuya@cshs.org::2db7f9e8-5e16-466c-b9fb-8a691a4ef671" providerId="AD"/>
  <p188:author id="{527E5CB2-5884-9301-1547-7396122B0723}" name="Rosser, Charles" initials="RC" userId="S::charles.rosser@cshs.org::a9c9d0c2-9b46-4161-a3fd-58514d154e4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86" autoAdjust="0"/>
    <p:restoredTop sz="95794" autoAdjust="0"/>
  </p:normalViewPr>
  <p:slideViewPr>
    <p:cSldViewPr snapToGrid="0">
      <p:cViewPr>
        <p:scale>
          <a:sx n="50" d="100"/>
          <a:sy n="50" d="100"/>
        </p:scale>
        <p:origin x="-120" y="-59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6AAE8A1-DD36-4912-B73D-9745BEBFA932}" type="datetimeFigureOut">
              <a:rPr lang="en-US" smtClean="0"/>
              <a:t>2023-03-02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3938" y="1162050"/>
            <a:ext cx="242252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3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37D49CA-CD82-4B5A-BACD-EA76F5B945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530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88057" rtl="0" eaLnBrk="1" latinLnBrk="0" hangingPunct="1">
      <a:defRPr sz="1297" kern="1200">
        <a:solidFill>
          <a:schemeClr val="tx1"/>
        </a:solidFill>
        <a:latin typeface="+mn-lt"/>
        <a:ea typeface="+mn-ea"/>
        <a:cs typeface="+mn-cs"/>
      </a:defRPr>
    </a:lvl1pPr>
    <a:lvl2pPr marL="494029" algn="l" defTabSz="988057" rtl="0" eaLnBrk="1" latinLnBrk="0" hangingPunct="1">
      <a:defRPr sz="1297" kern="1200">
        <a:solidFill>
          <a:schemeClr val="tx1"/>
        </a:solidFill>
        <a:latin typeface="+mn-lt"/>
        <a:ea typeface="+mn-ea"/>
        <a:cs typeface="+mn-cs"/>
      </a:defRPr>
    </a:lvl2pPr>
    <a:lvl3pPr marL="988057" algn="l" defTabSz="988057" rtl="0" eaLnBrk="1" latinLnBrk="0" hangingPunct="1">
      <a:defRPr sz="1297" kern="1200">
        <a:solidFill>
          <a:schemeClr val="tx1"/>
        </a:solidFill>
        <a:latin typeface="+mn-lt"/>
        <a:ea typeface="+mn-ea"/>
        <a:cs typeface="+mn-cs"/>
      </a:defRPr>
    </a:lvl3pPr>
    <a:lvl4pPr marL="1482086" algn="l" defTabSz="988057" rtl="0" eaLnBrk="1" latinLnBrk="0" hangingPunct="1">
      <a:defRPr sz="1297" kern="1200">
        <a:solidFill>
          <a:schemeClr val="tx1"/>
        </a:solidFill>
        <a:latin typeface="+mn-lt"/>
        <a:ea typeface="+mn-ea"/>
        <a:cs typeface="+mn-cs"/>
      </a:defRPr>
    </a:lvl4pPr>
    <a:lvl5pPr marL="1976114" algn="l" defTabSz="988057" rtl="0" eaLnBrk="1" latinLnBrk="0" hangingPunct="1">
      <a:defRPr sz="1297" kern="1200">
        <a:solidFill>
          <a:schemeClr val="tx1"/>
        </a:solidFill>
        <a:latin typeface="+mn-lt"/>
        <a:ea typeface="+mn-ea"/>
        <a:cs typeface="+mn-cs"/>
      </a:defRPr>
    </a:lvl5pPr>
    <a:lvl6pPr marL="2470143" algn="l" defTabSz="988057" rtl="0" eaLnBrk="1" latinLnBrk="0" hangingPunct="1">
      <a:defRPr sz="1297" kern="1200">
        <a:solidFill>
          <a:schemeClr val="tx1"/>
        </a:solidFill>
        <a:latin typeface="+mn-lt"/>
        <a:ea typeface="+mn-ea"/>
        <a:cs typeface="+mn-cs"/>
      </a:defRPr>
    </a:lvl6pPr>
    <a:lvl7pPr marL="2964172" algn="l" defTabSz="988057" rtl="0" eaLnBrk="1" latinLnBrk="0" hangingPunct="1">
      <a:defRPr sz="1297" kern="1200">
        <a:solidFill>
          <a:schemeClr val="tx1"/>
        </a:solidFill>
        <a:latin typeface="+mn-lt"/>
        <a:ea typeface="+mn-ea"/>
        <a:cs typeface="+mn-cs"/>
      </a:defRPr>
    </a:lvl7pPr>
    <a:lvl8pPr marL="3458200" algn="l" defTabSz="988057" rtl="0" eaLnBrk="1" latinLnBrk="0" hangingPunct="1">
      <a:defRPr sz="1297" kern="1200">
        <a:solidFill>
          <a:schemeClr val="tx1"/>
        </a:solidFill>
        <a:latin typeface="+mn-lt"/>
        <a:ea typeface="+mn-ea"/>
        <a:cs typeface="+mn-cs"/>
      </a:defRPr>
    </a:lvl8pPr>
    <a:lvl9pPr marL="3952229" algn="l" defTabSz="988057" rtl="0" eaLnBrk="1" latinLnBrk="0" hangingPunct="1">
      <a:defRPr sz="129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StarMir</a:t>
            </a:r>
            <a:r>
              <a:rPr lang="en-US" dirty="0"/>
              <a:t> conformations</a:t>
            </a:r>
          </a:p>
          <a:p>
            <a:endParaRPr lang="en-US" dirty="0"/>
          </a:p>
          <a:p>
            <a:r>
              <a:rPr lang="en-US" dirty="0"/>
              <a:t>Mir143; SNP 930</a:t>
            </a:r>
          </a:p>
          <a:p>
            <a:r>
              <a:rPr lang="en-US" dirty="0"/>
              <a:t>Patients harboring this polymorphism tended to display higher </a:t>
            </a:r>
            <a:r>
              <a:rPr lang="en-US" i="1" dirty="0"/>
              <a:t>PAI-1 </a:t>
            </a:r>
            <a:r>
              <a:rPr lang="en-US" dirty="0"/>
              <a:t>expression levels compared to WT (average 0.47 and median 0.28 in SNP 930, average 0.39 and median 0.24 in WT, </a:t>
            </a:r>
            <a:r>
              <a:rPr lang="en-US" i="1" dirty="0"/>
              <a:t>p</a:t>
            </a:r>
            <a:r>
              <a:rPr lang="en-US" dirty="0"/>
              <a:t> &gt; 0.05), partially supporting the results from </a:t>
            </a:r>
            <a:r>
              <a:rPr lang="en-US" dirty="0" err="1"/>
              <a:t>miRNA</a:t>
            </a:r>
            <a:r>
              <a:rPr lang="en-US" dirty="0"/>
              <a:t> prediction analysis</a:t>
            </a:r>
            <a:r>
              <a:rPr lang="en-US" dirty="0">
                <a:effectLst/>
              </a:rPr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FC6FB-2BCB-2E47-B71D-AC6E5522398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85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998" y="5337200"/>
            <a:ext cx="21419979" cy="11353812"/>
          </a:xfrm>
        </p:spPr>
        <p:txBody>
          <a:bodyPr anchor="b"/>
          <a:lstStyle>
            <a:lvl1pPr algn="ctr">
              <a:defRPr sz="1653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997" y="17128858"/>
            <a:ext cx="18899981" cy="7873685"/>
          </a:xfrm>
        </p:spPr>
        <p:txBody>
          <a:bodyPr/>
          <a:lstStyle>
            <a:lvl1pPr marL="0" indent="0" algn="ctr">
              <a:buNone/>
              <a:defRPr sz="6614"/>
            </a:lvl1pPr>
            <a:lvl2pPr marL="1259997" indent="0" algn="ctr">
              <a:buNone/>
              <a:defRPr sz="5512"/>
            </a:lvl2pPr>
            <a:lvl3pPr marL="2519995" indent="0" algn="ctr">
              <a:buNone/>
              <a:defRPr sz="4961"/>
            </a:lvl3pPr>
            <a:lvl4pPr marL="3779992" indent="0" algn="ctr">
              <a:buNone/>
              <a:defRPr sz="4409"/>
            </a:lvl4pPr>
            <a:lvl5pPr marL="5039990" indent="0" algn="ctr">
              <a:buNone/>
              <a:defRPr sz="4409"/>
            </a:lvl5pPr>
            <a:lvl6pPr marL="6299987" indent="0" algn="ctr">
              <a:buNone/>
              <a:defRPr sz="4409"/>
            </a:lvl6pPr>
            <a:lvl7pPr marL="7559985" indent="0" algn="ctr">
              <a:buNone/>
              <a:defRPr sz="4409"/>
            </a:lvl7pPr>
            <a:lvl8pPr marL="8819982" indent="0" algn="ctr">
              <a:buNone/>
              <a:defRPr sz="4409"/>
            </a:lvl8pPr>
            <a:lvl9pPr marL="10079980" indent="0" algn="ctr">
              <a:buNone/>
              <a:defRPr sz="440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52908-464C-41E0-8BEA-2CCCDC9BD5C0}" type="datetimeFigureOut">
              <a:rPr lang="en-US" smtClean="0"/>
              <a:t>2023-03-02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DD23-423B-4E73-B33A-C8F16A7042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770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52908-464C-41E0-8BEA-2CCCDC9BD5C0}" type="datetimeFigureOut">
              <a:rPr lang="en-US" smtClean="0"/>
              <a:t>2023-03-02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DD23-423B-4E73-B33A-C8F16A7042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6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3733" y="1736288"/>
            <a:ext cx="5433745" cy="2763717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500" y="1736288"/>
            <a:ext cx="15986234" cy="27637174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52908-464C-41E0-8BEA-2CCCDC9BD5C0}" type="datetimeFigureOut">
              <a:rPr lang="en-US" smtClean="0"/>
              <a:t>2023-03-02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DD23-423B-4E73-B33A-C8F16A7042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523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52908-464C-41E0-8BEA-2CCCDC9BD5C0}" type="datetimeFigureOut">
              <a:rPr lang="en-US" smtClean="0"/>
              <a:t>2023-03-02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DD23-423B-4E73-B33A-C8F16A7042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87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375" y="8130366"/>
            <a:ext cx="21734978" cy="13565689"/>
          </a:xfrm>
        </p:spPr>
        <p:txBody>
          <a:bodyPr anchor="b"/>
          <a:lstStyle>
            <a:lvl1pPr>
              <a:defRPr sz="1653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375" y="21824392"/>
            <a:ext cx="21734978" cy="7133875"/>
          </a:xfrm>
        </p:spPr>
        <p:txBody>
          <a:bodyPr/>
          <a:lstStyle>
            <a:lvl1pPr marL="0" indent="0">
              <a:buNone/>
              <a:defRPr sz="6614">
                <a:solidFill>
                  <a:schemeClr val="tx1"/>
                </a:solidFill>
              </a:defRPr>
            </a:lvl1pPr>
            <a:lvl2pPr marL="1259997" indent="0">
              <a:buNone/>
              <a:defRPr sz="5512">
                <a:solidFill>
                  <a:schemeClr val="tx1">
                    <a:tint val="75000"/>
                  </a:schemeClr>
                </a:solidFill>
              </a:defRPr>
            </a:lvl2pPr>
            <a:lvl3pPr marL="2519995" indent="0">
              <a:buNone/>
              <a:defRPr sz="4961">
                <a:solidFill>
                  <a:schemeClr val="tx1">
                    <a:tint val="75000"/>
                  </a:schemeClr>
                </a:solidFill>
              </a:defRPr>
            </a:lvl3pPr>
            <a:lvl4pPr marL="377999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4pPr>
            <a:lvl5pPr marL="503999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5pPr>
            <a:lvl6pPr marL="6299987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6pPr>
            <a:lvl7pPr marL="7559985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7pPr>
            <a:lvl8pPr marL="881998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8pPr>
            <a:lvl9pPr marL="1007998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52908-464C-41E0-8BEA-2CCCDC9BD5C0}" type="datetimeFigureOut">
              <a:rPr lang="en-US" smtClean="0"/>
              <a:t>2023-03-02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DD23-423B-4E73-B33A-C8F16A7042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287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498" y="8681438"/>
            <a:ext cx="10709989" cy="2069202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7488" y="8681438"/>
            <a:ext cx="10709989" cy="2069202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52908-464C-41E0-8BEA-2CCCDC9BD5C0}" type="datetimeFigureOut">
              <a:rPr lang="en-US" smtClean="0"/>
              <a:t>2023-03-02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DD23-423B-4E73-B33A-C8F16A7042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819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1" y="1736295"/>
            <a:ext cx="21734978" cy="630348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783" y="7994475"/>
            <a:ext cx="10660769" cy="3917969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783" y="11912444"/>
            <a:ext cx="10660769" cy="175214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7489" y="7994475"/>
            <a:ext cx="10713272" cy="3917969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7489" y="11912444"/>
            <a:ext cx="10713272" cy="1752141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52908-464C-41E0-8BEA-2CCCDC9BD5C0}" type="datetimeFigureOut">
              <a:rPr lang="en-US" smtClean="0"/>
              <a:t>2023-03-02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DD23-423B-4E73-B33A-C8F16A7042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422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52908-464C-41E0-8BEA-2CCCDC9BD5C0}" type="datetimeFigureOut">
              <a:rPr lang="en-US" smtClean="0"/>
              <a:t>2023-03-02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DD23-423B-4E73-B33A-C8F16A7042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317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52908-464C-41E0-8BEA-2CCCDC9BD5C0}" type="datetimeFigureOut">
              <a:rPr lang="en-US" smtClean="0"/>
              <a:t>2023-03-02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DD23-423B-4E73-B33A-C8F16A7042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184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174134"/>
            <a:ext cx="8127648" cy="7609470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3272" y="4695533"/>
            <a:ext cx="12757487" cy="23175667"/>
          </a:xfrm>
        </p:spPr>
        <p:txBody>
          <a:bodyPr/>
          <a:lstStyle>
            <a:lvl1pPr>
              <a:defRPr sz="8819"/>
            </a:lvl1pPr>
            <a:lvl2pPr>
              <a:defRPr sz="7717"/>
            </a:lvl2pPr>
            <a:lvl3pPr>
              <a:defRPr sz="6614"/>
            </a:lvl3pPr>
            <a:lvl4pPr>
              <a:defRPr sz="5512"/>
            </a:lvl4pPr>
            <a:lvl5pPr>
              <a:defRPr sz="5512"/>
            </a:lvl5pPr>
            <a:lvl6pPr>
              <a:defRPr sz="5512"/>
            </a:lvl6pPr>
            <a:lvl7pPr>
              <a:defRPr sz="5512"/>
            </a:lvl7pPr>
            <a:lvl8pPr>
              <a:defRPr sz="5512"/>
            </a:lvl8pPr>
            <a:lvl9pPr>
              <a:defRPr sz="551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9783604"/>
            <a:ext cx="8127648" cy="18125336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52908-464C-41E0-8BEA-2CCCDC9BD5C0}" type="datetimeFigureOut">
              <a:rPr lang="en-US" smtClean="0"/>
              <a:t>2023-03-02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DD23-423B-4E73-B33A-C8F16A7042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770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174134"/>
            <a:ext cx="8127648" cy="7609470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3272" y="4695533"/>
            <a:ext cx="12757487" cy="23175667"/>
          </a:xfrm>
        </p:spPr>
        <p:txBody>
          <a:bodyPr anchor="t"/>
          <a:lstStyle>
            <a:lvl1pPr marL="0" indent="0">
              <a:buNone/>
              <a:defRPr sz="8819"/>
            </a:lvl1pPr>
            <a:lvl2pPr marL="1259997" indent="0">
              <a:buNone/>
              <a:defRPr sz="7717"/>
            </a:lvl2pPr>
            <a:lvl3pPr marL="2519995" indent="0">
              <a:buNone/>
              <a:defRPr sz="6614"/>
            </a:lvl3pPr>
            <a:lvl4pPr marL="3779992" indent="0">
              <a:buNone/>
              <a:defRPr sz="5512"/>
            </a:lvl4pPr>
            <a:lvl5pPr marL="5039990" indent="0">
              <a:buNone/>
              <a:defRPr sz="5512"/>
            </a:lvl5pPr>
            <a:lvl6pPr marL="6299987" indent="0">
              <a:buNone/>
              <a:defRPr sz="5512"/>
            </a:lvl6pPr>
            <a:lvl7pPr marL="7559985" indent="0">
              <a:buNone/>
              <a:defRPr sz="5512"/>
            </a:lvl7pPr>
            <a:lvl8pPr marL="8819982" indent="0">
              <a:buNone/>
              <a:defRPr sz="5512"/>
            </a:lvl8pPr>
            <a:lvl9pPr marL="10079980" indent="0">
              <a:buNone/>
              <a:defRPr sz="5512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9783604"/>
            <a:ext cx="8127648" cy="18125336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52908-464C-41E0-8BEA-2CCCDC9BD5C0}" type="datetimeFigureOut">
              <a:rPr lang="en-US" smtClean="0"/>
              <a:t>2023-03-02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7DD23-423B-4E73-B33A-C8F16A7042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879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499" y="1736295"/>
            <a:ext cx="21734978" cy="63034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499" y="8681438"/>
            <a:ext cx="21734978" cy="20692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498" y="30226512"/>
            <a:ext cx="5669994" cy="1736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52908-464C-41E0-8BEA-2CCCDC9BD5C0}" type="datetimeFigureOut">
              <a:rPr lang="en-US" smtClean="0"/>
              <a:t>2023-03-02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7492" y="30226512"/>
            <a:ext cx="8504992" cy="1736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7483" y="30226512"/>
            <a:ext cx="5669994" cy="17362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7DD23-423B-4E73-B33A-C8F16A7042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664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kumimoji="1"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kumimoji="1"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kumimoji="1"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0.emf"/><Relationship Id="rId3" Type="http://schemas.openxmlformats.org/officeDocument/2006/relationships/image" Target="../media/image15.png"/><Relationship Id="rId7" Type="http://schemas.openxmlformats.org/officeDocument/2006/relationships/image" Target="../media/image17.emf"/><Relationship Id="rId12" Type="http://schemas.openxmlformats.org/officeDocument/2006/relationships/oleObject" Target="../embeddings/oleObject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9.emf"/><Relationship Id="rId5" Type="http://schemas.openxmlformats.org/officeDocument/2006/relationships/image" Target="../media/image16.emf"/><Relationship Id="rId15" Type="http://schemas.openxmlformats.org/officeDocument/2006/relationships/image" Target="../media/image21.e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8.emf"/><Relationship Id="rId1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3212" y="11308241"/>
            <a:ext cx="16973550" cy="99659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CB484CF-456B-B912-99A4-D3138F34C05A}"/>
              </a:ext>
            </a:extLst>
          </p:cNvPr>
          <p:cNvSpPr txBox="1"/>
          <p:nvPr/>
        </p:nvSpPr>
        <p:spPr>
          <a:xfrm>
            <a:off x="4113212" y="22155313"/>
            <a:ext cx="9305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Figure S1</a:t>
            </a:r>
            <a:r>
              <a:rPr lang="en-US" sz="2800" dirty="0"/>
              <a:t>. </a:t>
            </a:r>
            <a:r>
              <a:rPr lang="en-US" sz="2800" b="0" i="0" u="none" strike="noStrike" dirty="0">
                <a:solidFill>
                  <a:srgbClr val="333333"/>
                </a:solidFill>
                <a:effectLst/>
              </a:rPr>
              <a:t>Linkage disequilibrium (LD) heat map for PAI1 SNPs</a:t>
            </a:r>
            <a:r>
              <a:rPr lang="en-US" sz="2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42202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55B22F9-C4F4-8546-9536-15216B5BC43B}"/>
              </a:ext>
            </a:extLst>
          </p:cNvPr>
          <p:cNvSpPr txBox="1"/>
          <p:nvPr/>
        </p:nvSpPr>
        <p:spPr>
          <a:xfrm>
            <a:off x="3989905" y="27958236"/>
            <a:ext cx="15847223" cy="1249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Figure S</a:t>
            </a:r>
            <a:r>
              <a:rPr lang="en-US" sz="2507" b="1" dirty="0"/>
              <a:t>2</a:t>
            </a:r>
            <a:r>
              <a:rPr lang="en-US" sz="2507" dirty="0"/>
              <a:t>. The variant genotypes of rs1050813 and rs7242 in Asians  are not associated with reduced  overall survival </a:t>
            </a:r>
          </a:p>
          <a:p>
            <a:r>
              <a:rPr lang="en-US" sz="2507" dirty="0"/>
              <a:t>and reduced recurrence free survival in patients with  bladder cancer. No difference in survival was noted in one or both </a:t>
            </a:r>
          </a:p>
          <a:p>
            <a:r>
              <a:rPr lang="en-US" sz="2507" dirty="0"/>
              <a:t>rs1050813 and rs7242 were present. </a:t>
            </a:r>
          </a:p>
        </p:txBody>
      </p:sp>
      <p:pic>
        <p:nvPicPr>
          <p:cNvPr id="27" name="Picture 26" descr="A screenshot of a computer screen&#10;&#10;Description automatically generated with low confidence">
            <a:extLst>
              <a:ext uri="{FF2B5EF4-FFF2-40B4-BE49-F238E27FC236}">
                <a16:creationId xmlns:a16="http://schemas.microsoft.com/office/drawing/2014/main" id="{BD7FC2AE-59F1-4209-B53A-0E6EAF2DA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417" y="11266150"/>
            <a:ext cx="18889344" cy="7748593"/>
          </a:xfrm>
          <a:prstGeom prst="rect">
            <a:avLst/>
          </a:prstGeom>
        </p:spPr>
      </p:pic>
      <p:pic>
        <p:nvPicPr>
          <p:cNvPr id="29" name="Picture 28" descr="A screenshot of a computer screen&#10;&#10;Description automatically generated with low confidence">
            <a:extLst>
              <a:ext uri="{FF2B5EF4-FFF2-40B4-BE49-F238E27FC236}">
                <a16:creationId xmlns:a16="http://schemas.microsoft.com/office/drawing/2014/main" id="{1E73958C-3FB9-4EC3-A492-2947C76B8C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417" y="19916697"/>
            <a:ext cx="18995890" cy="7574239"/>
          </a:xfrm>
          <a:prstGeom prst="rect">
            <a:avLst/>
          </a:prstGeom>
        </p:spPr>
      </p:pic>
      <p:pic>
        <p:nvPicPr>
          <p:cNvPr id="32" name="Picture 31" descr="A screenshot of a computer screen&#10;&#10;Description automatically generated with low confidence">
            <a:extLst>
              <a:ext uri="{FF2B5EF4-FFF2-40B4-BE49-F238E27FC236}">
                <a16:creationId xmlns:a16="http://schemas.microsoft.com/office/drawing/2014/main" id="{E24D5F9A-AB10-4A48-8384-5560110F26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417" y="2789957"/>
            <a:ext cx="18889344" cy="757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356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4F1178B-6B40-3DB2-308A-B301D0B7EBB1}"/>
              </a:ext>
            </a:extLst>
          </p:cNvPr>
          <p:cNvSpPr txBox="1"/>
          <p:nvPr/>
        </p:nvSpPr>
        <p:spPr>
          <a:xfrm>
            <a:off x="3664831" y="19480986"/>
            <a:ext cx="15842370" cy="1249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Figure S</a:t>
            </a:r>
            <a:r>
              <a:rPr lang="en-US" sz="2507" b="1" dirty="0"/>
              <a:t>3</a:t>
            </a:r>
            <a:r>
              <a:rPr lang="en-US" sz="2507" dirty="0"/>
              <a:t>. Expression of PAI1 SNPs (Cohort 2)</a:t>
            </a:r>
          </a:p>
          <a:p>
            <a:r>
              <a:rPr lang="en-US" sz="2507" dirty="0"/>
              <a:t>The expression levels of SNPs rs7242 (TT/WT, TG/Heterozygote, or GG/Homozygote) and rs1050813 (GG/WT, GA/Heterozygote, or AA/Homozygote) were evaluated by quantitative RT-PCR. The results were normalized to </a:t>
            </a:r>
            <a:r>
              <a:rPr lang="el-GR" sz="2507" dirty="0"/>
              <a:t>β-</a:t>
            </a:r>
            <a:r>
              <a:rPr lang="en-US" sz="2507" dirty="0"/>
              <a:t>actin.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886BFD-A441-5458-984B-34FECF9F6B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8846" y="12737362"/>
            <a:ext cx="6062472" cy="64056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78854A-AE8C-8184-EA61-92EFA3376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5851" y="12737365"/>
            <a:ext cx="6062472" cy="640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083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F0F2885-4870-2A45-831B-251157A25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9765" y="12581258"/>
            <a:ext cx="15040451" cy="74495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0263A1A-F67A-A943-B5C4-38C7ADED31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3277" y="21030767"/>
            <a:ext cx="6176486" cy="17320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02D81D-3713-1746-BD11-79A2AC9847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5918" y="20030758"/>
            <a:ext cx="7308056" cy="23810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1B10253-35DD-6355-87E1-BDE0CB9C4207}"/>
              </a:ext>
            </a:extLst>
          </p:cNvPr>
          <p:cNvSpPr txBox="1"/>
          <p:nvPr/>
        </p:nvSpPr>
        <p:spPr>
          <a:xfrm>
            <a:off x="4487393" y="22945082"/>
            <a:ext cx="1584237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/>
              <a:t>Figure S4</a:t>
            </a:r>
            <a:r>
              <a:rPr lang="en-US" sz="2800" dirty="0"/>
              <a:t>. </a:t>
            </a:r>
            <a:r>
              <a:rPr lang="en-US" sz="28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Helvetica" pitchFamily="2" charset="0"/>
              </a:rPr>
              <a:t>Predicted secondary structures of PAI1 genetic alterations</a:t>
            </a:r>
            <a:endParaRPr lang="en-US" sz="28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Helvetica" pitchFamily="2" charset="0"/>
              </a:rPr>
              <a:t>Predictions of mRNA secondary structure (Vienna </a:t>
            </a:r>
            <a:r>
              <a:rPr lang="en-US" sz="2800" dirty="0" err="1">
                <a:solidFill>
                  <a:srgbClr val="000000"/>
                </a:solidFill>
                <a:effectLst/>
                <a:ea typeface="MS Mincho" panose="02020609040205080304" pitchFamily="49" charset="-128"/>
                <a:cs typeface="Helvetica" pitchFamily="2" charset="0"/>
              </a:rPr>
              <a:t>RNAfold</a:t>
            </a:r>
            <a:r>
              <a:rPr lang="en-US" sz="28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Helvetica" pitchFamily="2" charset="0"/>
              </a:rPr>
              <a:t>) show variations in folding and MFE between A. PAI1 WT and SNPs B. rs7242 C. rs1050813 and D. rs41423845. The difference in MFE between E.</a:t>
            </a:r>
            <a:r>
              <a:rPr lang="en-US" sz="2800" dirty="0">
                <a:effectLst/>
              </a:rPr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13048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10812" t="35703" r="31177" b="34134"/>
          <a:stretch/>
        </p:blipFill>
        <p:spPr>
          <a:xfrm>
            <a:off x="5615737" y="9913838"/>
            <a:ext cx="8640005" cy="44923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/>
          <a:srcRect l="16396" t="36548" r="31522" b="33693"/>
          <a:stretch/>
        </p:blipFill>
        <p:spPr>
          <a:xfrm>
            <a:off x="6109173" y="6257155"/>
            <a:ext cx="7756454" cy="443197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065463" y="13603313"/>
            <a:ext cx="1567878" cy="497865"/>
          </a:xfrm>
          <a:prstGeom prst="rect">
            <a:avLst/>
          </a:prstGeom>
          <a:solidFill>
            <a:schemeClr val="bg1"/>
          </a:solidFill>
        </p:spPr>
        <p:txBody>
          <a:bodyPr wrap="none" lIns="127292" tIns="63645" rIns="127292" bIns="63645" rtlCol="0">
            <a:spAutoFit/>
          </a:bodyPr>
          <a:lstStyle/>
          <a:p>
            <a:r>
              <a:rPr lang="en-US" sz="2400" dirty="0"/>
              <a:t>rs1050813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/>
          <a:srcRect l="13691" t="35692" r="27013" b="34098"/>
          <a:stretch/>
        </p:blipFill>
        <p:spPr>
          <a:xfrm>
            <a:off x="5885475" y="15041307"/>
            <a:ext cx="8869705" cy="451886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/>
          <a:srcRect l="14871" t="37377" r="30427" b="36021"/>
          <a:stretch/>
        </p:blipFill>
        <p:spPr>
          <a:xfrm>
            <a:off x="5885474" y="18950397"/>
            <a:ext cx="8515662" cy="414130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091609" y="22333845"/>
            <a:ext cx="1567878" cy="497865"/>
          </a:xfrm>
          <a:prstGeom prst="rect">
            <a:avLst/>
          </a:prstGeom>
          <a:solidFill>
            <a:srgbClr val="FFFFFF"/>
          </a:solidFill>
        </p:spPr>
        <p:txBody>
          <a:bodyPr wrap="none" lIns="127292" tIns="63645" rIns="127292" bIns="63645" rtlCol="0">
            <a:spAutoFit/>
          </a:bodyPr>
          <a:lstStyle/>
          <a:p>
            <a:r>
              <a:rPr lang="en-US" sz="2400" dirty="0"/>
              <a:t>rs1050955</a:t>
            </a:r>
          </a:p>
        </p:txBody>
      </p:sp>
      <p:sp>
        <p:nvSpPr>
          <p:cNvPr id="2" name="Rectangle 1"/>
          <p:cNvSpPr/>
          <p:nvPr/>
        </p:nvSpPr>
        <p:spPr>
          <a:xfrm>
            <a:off x="5885471" y="6711044"/>
            <a:ext cx="7980155" cy="78243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7"/>
          </a:p>
        </p:txBody>
      </p:sp>
      <p:sp>
        <p:nvSpPr>
          <p:cNvPr id="19" name="Rectangle 18"/>
          <p:cNvSpPr/>
          <p:nvPr/>
        </p:nvSpPr>
        <p:spPr>
          <a:xfrm>
            <a:off x="5885472" y="15627907"/>
            <a:ext cx="7980154" cy="74637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7"/>
          </a:p>
        </p:txBody>
      </p:sp>
      <p:sp>
        <p:nvSpPr>
          <p:cNvPr id="7" name="TextBox 6"/>
          <p:cNvSpPr txBox="1"/>
          <p:nvPr/>
        </p:nvSpPr>
        <p:spPr>
          <a:xfrm>
            <a:off x="5952960" y="6787915"/>
            <a:ext cx="56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/>
                <a:cs typeface="Arial"/>
              </a:rPr>
              <a:t>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885472" y="15715063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/>
                <a:cs typeface="Arial"/>
              </a:rPr>
              <a:t>B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5A76A7-D0C4-9006-9BE1-01B7AFF541AC}"/>
              </a:ext>
            </a:extLst>
          </p:cNvPr>
          <p:cNvSpPr txBox="1"/>
          <p:nvPr/>
        </p:nvSpPr>
        <p:spPr>
          <a:xfrm>
            <a:off x="4468343" y="23276252"/>
            <a:ext cx="15842370" cy="1695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 dirty="0"/>
              <a:t>Figure S5</a:t>
            </a:r>
            <a:r>
              <a:rPr lang="en-US" sz="2800" dirty="0"/>
              <a:t>. A Graphical representation of the interaction predicted by </a:t>
            </a:r>
            <a:r>
              <a:rPr lang="en-US" sz="2800" dirty="0" err="1"/>
              <a:t>STarMiR</a:t>
            </a:r>
            <a:r>
              <a:rPr lang="en-US" sz="2800" dirty="0"/>
              <a:t> between hsa-miR-143-3p and rs1050813 (A), and between hsa-miR-548ah-5p and rs1050955 (B).</a:t>
            </a:r>
          </a:p>
        </p:txBody>
      </p:sp>
    </p:spTree>
    <p:extLst>
      <p:ext uri="{BB962C8B-B14F-4D97-AF65-F5344CB8AC3E}">
        <p14:creationId xmlns:p14="http://schemas.microsoft.com/office/powerpoint/2010/main" val="3787757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32A6F5-5B5F-475A-9866-D1F03B4E6B06}"/>
              </a:ext>
            </a:extLst>
          </p:cNvPr>
          <p:cNvSpPr txBox="1"/>
          <p:nvPr/>
        </p:nvSpPr>
        <p:spPr>
          <a:xfrm>
            <a:off x="7373000" y="6304673"/>
            <a:ext cx="3525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Cell proliferation</a:t>
            </a:r>
          </a:p>
        </p:txBody>
      </p:sp>
      <p:sp>
        <p:nvSpPr>
          <p:cNvPr id="3" name="テキスト ボックス 9">
            <a:extLst>
              <a:ext uri="{FF2B5EF4-FFF2-40B4-BE49-F238E27FC236}">
                <a16:creationId xmlns:a16="http://schemas.microsoft.com/office/drawing/2014/main" id="{AEB2511A-73F6-4FFE-BBA4-87F2C8108C20}"/>
              </a:ext>
            </a:extLst>
          </p:cNvPr>
          <p:cNvSpPr txBox="1"/>
          <p:nvPr/>
        </p:nvSpPr>
        <p:spPr>
          <a:xfrm>
            <a:off x="5138831" y="19952385"/>
            <a:ext cx="26431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UROtsa</a:t>
            </a:r>
            <a:endParaRPr kumimoji="1" lang="ja-JP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17">
            <a:extLst>
              <a:ext uri="{FF2B5EF4-FFF2-40B4-BE49-F238E27FC236}">
                <a16:creationId xmlns:a16="http://schemas.microsoft.com/office/drawing/2014/main" id="{2BFBD393-C4EF-4190-912A-3FF3BA4B169D}"/>
              </a:ext>
            </a:extLst>
          </p:cNvPr>
          <p:cNvSpPr txBox="1"/>
          <p:nvPr/>
        </p:nvSpPr>
        <p:spPr>
          <a:xfrm>
            <a:off x="10724758" y="20069053"/>
            <a:ext cx="1963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5637</a:t>
            </a:r>
            <a:endParaRPr kumimoji="1" lang="ja-JP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443B92-925F-490B-A8BF-4CD4A511C0DF}"/>
              </a:ext>
            </a:extLst>
          </p:cNvPr>
          <p:cNvSpPr txBox="1"/>
          <p:nvPr/>
        </p:nvSpPr>
        <p:spPr>
          <a:xfrm>
            <a:off x="6827092" y="19686632"/>
            <a:ext cx="3525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Scratch assay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5116B1E-24CA-467E-978C-75D160871FA6}"/>
              </a:ext>
            </a:extLst>
          </p:cNvPr>
          <p:cNvGrpSpPr/>
          <p:nvPr/>
        </p:nvGrpSpPr>
        <p:grpSpPr>
          <a:xfrm>
            <a:off x="3670836" y="11792109"/>
            <a:ext cx="9591048" cy="3859749"/>
            <a:chOff x="10158614" y="17080583"/>
            <a:chExt cx="9591048" cy="3859749"/>
          </a:xfrm>
        </p:grpSpPr>
        <p:pic>
          <p:nvPicPr>
            <p:cNvPr id="7" name="図 19">
              <a:extLst>
                <a:ext uri="{FF2B5EF4-FFF2-40B4-BE49-F238E27FC236}">
                  <a16:creationId xmlns:a16="http://schemas.microsoft.com/office/drawing/2014/main" id="{3746778A-2451-48F2-8B29-17EEF54899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96"/>
            <a:stretch/>
          </p:blipFill>
          <p:spPr>
            <a:xfrm>
              <a:off x="15863706" y="17452945"/>
              <a:ext cx="3061690" cy="2841332"/>
            </a:xfrm>
            <a:prstGeom prst="rect">
              <a:avLst/>
            </a:prstGeom>
          </p:spPr>
        </p:pic>
        <p:sp>
          <p:nvSpPr>
            <p:cNvPr id="8" name="テキスト ボックス 36">
              <a:extLst>
                <a:ext uri="{FF2B5EF4-FFF2-40B4-BE49-F238E27FC236}">
                  <a16:creationId xmlns:a16="http://schemas.microsoft.com/office/drawing/2014/main" id="{92CEB067-5FC9-4229-BB05-96494E6CFF8E}"/>
                </a:ext>
              </a:extLst>
            </p:cNvPr>
            <p:cNvSpPr txBox="1"/>
            <p:nvPr/>
          </p:nvSpPr>
          <p:spPr>
            <a:xfrm>
              <a:off x="17235520" y="17102755"/>
              <a:ext cx="19639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5637</a:t>
              </a:r>
              <a:endParaRPr kumimoji="1" lang="ja-JP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Box 3">
              <a:extLst>
                <a:ext uri="{FF2B5EF4-FFF2-40B4-BE49-F238E27FC236}">
                  <a16:creationId xmlns:a16="http://schemas.microsoft.com/office/drawing/2014/main" id="{0BFE81FE-FFB3-4A6F-94FC-18F938F548FE}"/>
                </a:ext>
              </a:extLst>
            </p:cNvPr>
            <p:cNvSpPr txBox="1"/>
            <p:nvPr/>
          </p:nvSpPr>
          <p:spPr>
            <a:xfrm>
              <a:off x="16688271" y="20417112"/>
              <a:ext cx="30613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Cell number: 125 cells /well</a:t>
              </a:r>
            </a:p>
            <a:p>
              <a:r>
                <a:rPr lang="en-US" sz="1400" b="1" dirty="0"/>
                <a:t>Treatment: 14 days</a:t>
              </a:r>
            </a:p>
          </p:txBody>
        </p:sp>
        <p:pic>
          <p:nvPicPr>
            <p:cNvPr id="10" name="図 21">
              <a:extLst>
                <a:ext uri="{FF2B5EF4-FFF2-40B4-BE49-F238E27FC236}">
                  <a16:creationId xmlns:a16="http://schemas.microsoft.com/office/drawing/2014/main" id="{F56B9322-AFFC-46EB-A1C7-0ADC229CB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38610" y="17416882"/>
              <a:ext cx="3186842" cy="2877395"/>
            </a:xfrm>
            <a:prstGeom prst="rect">
              <a:avLst/>
            </a:prstGeom>
          </p:spPr>
        </p:pic>
        <p:sp>
          <p:nvSpPr>
            <p:cNvPr id="11" name="テキスト ボックス 39">
              <a:extLst>
                <a:ext uri="{FF2B5EF4-FFF2-40B4-BE49-F238E27FC236}">
                  <a16:creationId xmlns:a16="http://schemas.microsoft.com/office/drawing/2014/main" id="{A2162E77-113C-436C-B7E9-920F9D818308}"/>
                </a:ext>
              </a:extLst>
            </p:cNvPr>
            <p:cNvSpPr txBox="1"/>
            <p:nvPr/>
          </p:nvSpPr>
          <p:spPr>
            <a:xfrm rot="16200000">
              <a:off x="8498262" y="18763109"/>
              <a:ext cx="362848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Cisplatin concentration (µM)</a:t>
              </a:r>
            </a:p>
          </p:txBody>
        </p:sp>
        <p:sp>
          <p:nvSpPr>
            <p:cNvPr id="12" name="テキスト ボックス 40">
              <a:extLst>
                <a:ext uri="{FF2B5EF4-FFF2-40B4-BE49-F238E27FC236}">
                  <a16:creationId xmlns:a16="http://schemas.microsoft.com/office/drawing/2014/main" id="{01389A0B-2C54-4DB3-A2C7-61C358D2B23C}"/>
                </a:ext>
              </a:extLst>
            </p:cNvPr>
            <p:cNvSpPr txBox="1"/>
            <p:nvPr/>
          </p:nvSpPr>
          <p:spPr>
            <a:xfrm rot="16200000">
              <a:off x="13932068" y="18824519"/>
              <a:ext cx="362848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Cisplatin concentration (µM)</a:t>
              </a:r>
            </a:p>
          </p:txBody>
        </p:sp>
        <p:sp>
          <p:nvSpPr>
            <p:cNvPr id="13" name="TextBox 3">
              <a:extLst>
                <a:ext uri="{FF2B5EF4-FFF2-40B4-BE49-F238E27FC236}">
                  <a16:creationId xmlns:a16="http://schemas.microsoft.com/office/drawing/2014/main" id="{38865BA3-F10B-48C9-94E8-7EAFF025EA12}"/>
                </a:ext>
              </a:extLst>
            </p:cNvPr>
            <p:cNvSpPr txBox="1"/>
            <p:nvPr/>
          </p:nvSpPr>
          <p:spPr>
            <a:xfrm>
              <a:off x="11067480" y="20365669"/>
              <a:ext cx="30613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Cell number: 125 cells /well</a:t>
              </a:r>
            </a:p>
            <a:p>
              <a:r>
                <a:rPr lang="en-US" sz="1400" b="1" dirty="0"/>
                <a:t>Treatment: 10 days</a:t>
              </a:r>
            </a:p>
          </p:txBody>
        </p:sp>
        <p:sp>
          <p:nvSpPr>
            <p:cNvPr id="14" name="テキスト ボックス 43">
              <a:extLst>
                <a:ext uri="{FF2B5EF4-FFF2-40B4-BE49-F238E27FC236}">
                  <a16:creationId xmlns:a16="http://schemas.microsoft.com/office/drawing/2014/main" id="{9658AC34-81A8-4C9C-B245-0A181C47870D}"/>
                </a:ext>
              </a:extLst>
            </p:cNvPr>
            <p:cNvSpPr txBox="1"/>
            <p:nvPr/>
          </p:nvSpPr>
          <p:spPr>
            <a:xfrm>
              <a:off x="11819396" y="17080583"/>
              <a:ext cx="26431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UROtsa</a:t>
              </a:r>
              <a:endParaRPr kumimoji="1" lang="ja-JP" alt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テキスト ボックス 20">
              <a:extLst>
                <a:ext uri="{FF2B5EF4-FFF2-40B4-BE49-F238E27FC236}">
                  <a16:creationId xmlns:a16="http://schemas.microsoft.com/office/drawing/2014/main" id="{53200C61-938E-432B-9EA5-B84FC284CA70}"/>
                </a:ext>
              </a:extLst>
            </p:cNvPr>
            <p:cNvSpPr txBox="1"/>
            <p:nvPr/>
          </p:nvSpPr>
          <p:spPr>
            <a:xfrm>
              <a:off x="12579230" y="19505303"/>
              <a:ext cx="6326504" cy="3916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endParaRPr lang="ja-JP" altLang="en-US" dirty="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C0C58A58-3B63-4372-9A51-165962445A5A}"/>
              </a:ext>
            </a:extLst>
          </p:cNvPr>
          <p:cNvSpPr txBox="1"/>
          <p:nvPr/>
        </p:nvSpPr>
        <p:spPr>
          <a:xfrm>
            <a:off x="6976653" y="10942549"/>
            <a:ext cx="3525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Clonogenic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assay</a:t>
            </a:r>
          </a:p>
        </p:txBody>
      </p:sp>
      <p:sp>
        <p:nvSpPr>
          <p:cNvPr id="17" name="テキスト ボックス 9">
            <a:extLst>
              <a:ext uri="{FF2B5EF4-FFF2-40B4-BE49-F238E27FC236}">
                <a16:creationId xmlns:a16="http://schemas.microsoft.com/office/drawing/2014/main" id="{DEC22343-79AA-45AA-936B-087B3ABB4A96}"/>
              </a:ext>
            </a:extLst>
          </p:cNvPr>
          <p:cNvSpPr txBox="1"/>
          <p:nvPr/>
        </p:nvSpPr>
        <p:spPr>
          <a:xfrm>
            <a:off x="5656975" y="6965702"/>
            <a:ext cx="26431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UROtsa</a:t>
            </a:r>
            <a:endParaRPr kumimoji="1" lang="ja-JP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D9A6884-22E7-4233-B0D2-553C627C4378}"/>
              </a:ext>
            </a:extLst>
          </p:cNvPr>
          <p:cNvSpPr txBox="1"/>
          <p:nvPr/>
        </p:nvSpPr>
        <p:spPr>
          <a:xfrm>
            <a:off x="10726680" y="7073022"/>
            <a:ext cx="19639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5637</a:t>
            </a:r>
            <a:endParaRPr kumimoji="1" lang="ja-JP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1C627A6-938B-43F7-AD4A-1794340D9F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421853"/>
              </p:ext>
            </p:extLst>
          </p:nvPr>
        </p:nvGraphicFramePr>
        <p:xfrm>
          <a:off x="4002402" y="7410942"/>
          <a:ext cx="4470400" cy="269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4" imgW="4470004" imgH="2698634" progId="Prism9.Document">
                  <p:embed/>
                </p:oleObj>
              </mc:Choice>
              <mc:Fallback>
                <p:oleObj name="Prism 9" r:id="rId4" imgW="4470004" imgH="2698634" progId="Prism9.Document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0F8B871-4B5E-4508-B9EA-39A091AB0C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02402" y="7410942"/>
                        <a:ext cx="4470400" cy="269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3690CE96-1C4B-4965-921A-FA4511AE9C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823322"/>
              </p:ext>
            </p:extLst>
          </p:nvPr>
        </p:nvGraphicFramePr>
        <p:xfrm>
          <a:off x="9278492" y="7394338"/>
          <a:ext cx="4445000" cy="269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6" imgW="4445515" imgH="2698634" progId="Prism9.Document">
                  <p:embed/>
                </p:oleObj>
              </mc:Choice>
              <mc:Fallback>
                <p:oleObj name="Prism 9" r:id="rId6" imgW="4445515" imgH="2698634" progId="Prism9.Document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329050D-47CD-41CE-8636-0800308BBF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278492" y="7394338"/>
                        <a:ext cx="4445000" cy="269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E1333B8E-CA34-4938-9F95-4F714BD724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003697"/>
              </p:ext>
            </p:extLst>
          </p:nvPr>
        </p:nvGraphicFramePr>
        <p:xfrm>
          <a:off x="3240513" y="20182076"/>
          <a:ext cx="4435475" cy="386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8" imgW="4435071" imgH="3860491" progId="Prism9.Document">
                  <p:embed/>
                </p:oleObj>
              </mc:Choice>
              <mc:Fallback>
                <p:oleObj name="Prism 9" r:id="rId8" imgW="4435071" imgH="3860491" progId="Prism9.Document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FCB05F8-A680-4A78-955E-74EAADBE47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40513" y="20182076"/>
                        <a:ext cx="4435475" cy="386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46F777CA-F9B9-455C-B482-DB585B7184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300082"/>
              </p:ext>
            </p:extLst>
          </p:nvPr>
        </p:nvGraphicFramePr>
        <p:xfrm>
          <a:off x="8472805" y="20767642"/>
          <a:ext cx="4354513" cy="338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10" imgW="4354041" imgH="3389410" progId="Prism9.Document">
                  <p:embed/>
                </p:oleObj>
              </mc:Choice>
              <mc:Fallback>
                <p:oleObj name="Prism 9" r:id="rId10" imgW="4354041" imgH="3389410" progId="Prism9.Document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0EBBEE9F-9F7E-4318-A7E7-9891F85B10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72805" y="20767642"/>
                        <a:ext cx="4354513" cy="338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02289BD8-3D52-4F05-84CF-16C387194B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2964688"/>
              </p:ext>
            </p:extLst>
          </p:nvPr>
        </p:nvGraphicFramePr>
        <p:xfrm>
          <a:off x="9104645" y="15882513"/>
          <a:ext cx="4906963" cy="334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12" imgW="4907569" imgH="3347992" progId="Prism9.Document">
                  <p:embed/>
                </p:oleObj>
              </mc:Choice>
              <mc:Fallback>
                <p:oleObj name="Prism 9" r:id="rId12" imgW="4907569" imgH="3347992" progId="Prism9.Document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17344D8F-98B2-4A5E-B6F5-C769F3E07A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04645" y="15882513"/>
                        <a:ext cx="4906963" cy="334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68FFD80-2F23-4F1A-8167-41984C209D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3960907"/>
              </p:ext>
            </p:extLst>
          </p:nvPr>
        </p:nvGraphicFramePr>
        <p:xfrm>
          <a:off x="3579685" y="15901649"/>
          <a:ext cx="4906963" cy="334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14" imgW="4907569" imgH="3347992" progId="Prism9.Document">
                  <p:embed/>
                </p:oleObj>
              </mc:Choice>
              <mc:Fallback>
                <p:oleObj name="Prism 9" r:id="rId14" imgW="4907569" imgH="3347992" progId="Prism9.Document">
                  <p:embed/>
                  <p:pic>
                    <p:nvPicPr>
                      <p:cNvPr id="66" name="Object 65">
                        <a:extLst>
                          <a:ext uri="{FF2B5EF4-FFF2-40B4-BE49-F238E27FC236}">
                            <a16:creationId xmlns:a16="http://schemas.microsoft.com/office/drawing/2014/main" id="{BCE60BCE-E50B-4428-BEC6-FA1A3DA05F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79685" y="15901649"/>
                        <a:ext cx="4906963" cy="334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FD147DFE-23EA-4DDF-BAFF-96F6658C3A7A}"/>
              </a:ext>
            </a:extLst>
          </p:cNvPr>
          <p:cNvSpPr txBox="1"/>
          <p:nvPr/>
        </p:nvSpPr>
        <p:spPr>
          <a:xfrm>
            <a:off x="3226376" y="5563856"/>
            <a:ext cx="90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1FEE92-57CB-44D1-AEA7-07DBC649F847}"/>
              </a:ext>
            </a:extLst>
          </p:cNvPr>
          <p:cNvSpPr txBox="1"/>
          <p:nvPr/>
        </p:nvSpPr>
        <p:spPr>
          <a:xfrm>
            <a:off x="3135605" y="10543797"/>
            <a:ext cx="901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  <a:p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A73390A-55C6-4034-AC91-BD270B34DE9F}"/>
              </a:ext>
            </a:extLst>
          </p:cNvPr>
          <p:cNvSpPr txBox="1"/>
          <p:nvPr/>
        </p:nvSpPr>
        <p:spPr>
          <a:xfrm>
            <a:off x="3184743" y="19543931"/>
            <a:ext cx="901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8D0F999-203C-C7ED-DEEF-06820DD6F7F8}"/>
              </a:ext>
            </a:extLst>
          </p:cNvPr>
          <p:cNvSpPr txBox="1"/>
          <p:nvPr/>
        </p:nvSpPr>
        <p:spPr>
          <a:xfrm>
            <a:off x="2279308" y="24846443"/>
            <a:ext cx="15842370" cy="1695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/>
              <a:t>Figure S6</a:t>
            </a:r>
            <a:r>
              <a:rPr lang="en-US" sz="2800" b="1" dirty="0"/>
              <a:t>. </a:t>
            </a:r>
            <a:r>
              <a:rPr lang="en-US" sz="2800" dirty="0"/>
              <a:t>The effects of rs7242 and rs1050813 on a series of cell-based assays.</a:t>
            </a:r>
          </a:p>
          <a:p>
            <a:pPr>
              <a:lnSpc>
                <a:spcPct val="200000"/>
              </a:lnSpc>
            </a:pPr>
            <a:r>
              <a:rPr lang="en-US" sz="2800" dirty="0"/>
              <a:t>A) Cell </a:t>
            </a:r>
            <a:r>
              <a:rPr lang="en-US" sz="2800" dirty="0" err="1"/>
              <a:t>proiliferation</a:t>
            </a:r>
            <a:r>
              <a:rPr lang="en-US" sz="2800" dirty="0"/>
              <a:t>, B) Clonogenic assay, C) Scratch assay for cell migration.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9615D2E-9CA8-2F17-4931-249064BBB138}"/>
              </a:ext>
            </a:extLst>
          </p:cNvPr>
          <p:cNvSpPr txBox="1"/>
          <p:nvPr/>
        </p:nvSpPr>
        <p:spPr>
          <a:xfrm>
            <a:off x="7722880" y="8355083"/>
            <a:ext cx="597921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rs7242  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16B419E-3571-6414-BD55-7D34B900A3F8}"/>
              </a:ext>
            </a:extLst>
          </p:cNvPr>
          <p:cNvSpPr txBox="1"/>
          <p:nvPr/>
        </p:nvSpPr>
        <p:spPr>
          <a:xfrm>
            <a:off x="7722881" y="8589544"/>
            <a:ext cx="722955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rs1050813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8AB44E0-2C93-270E-36F4-B214D44AC06A}"/>
              </a:ext>
            </a:extLst>
          </p:cNvPr>
          <p:cNvSpPr txBox="1"/>
          <p:nvPr/>
        </p:nvSpPr>
        <p:spPr>
          <a:xfrm>
            <a:off x="12962923" y="8158694"/>
            <a:ext cx="597921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rs7242  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7A9F1E-02CC-D955-AF49-B408FECF2B71}"/>
              </a:ext>
            </a:extLst>
          </p:cNvPr>
          <p:cNvSpPr txBox="1"/>
          <p:nvPr/>
        </p:nvSpPr>
        <p:spPr>
          <a:xfrm>
            <a:off x="12962924" y="8393155"/>
            <a:ext cx="722955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rs1050813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920CA98-CA77-AB70-6424-D822B609E9FB}"/>
              </a:ext>
            </a:extLst>
          </p:cNvPr>
          <p:cNvSpPr txBox="1"/>
          <p:nvPr/>
        </p:nvSpPr>
        <p:spPr>
          <a:xfrm>
            <a:off x="5629120" y="12151377"/>
            <a:ext cx="424796" cy="153888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rs7242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4FCFD86-CBCF-8653-867A-5E28F5FACB95}"/>
              </a:ext>
            </a:extLst>
          </p:cNvPr>
          <p:cNvSpPr txBox="1"/>
          <p:nvPr/>
        </p:nvSpPr>
        <p:spPr>
          <a:xfrm>
            <a:off x="6260156" y="12157924"/>
            <a:ext cx="601127" cy="153888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rs1050813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208141F-F63A-961B-EE6A-83CA4A6CC324}"/>
              </a:ext>
            </a:extLst>
          </p:cNvPr>
          <p:cNvSpPr txBox="1"/>
          <p:nvPr/>
        </p:nvSpPr>
        <p:spPr>
          <a:xfrm>
            <a:off x="11080351" y="12163100"/>
            <a:ext cx="424796" cy="153888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rs7242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6DAFDDD-593B-0643-2DC1-56A607C6603F}"/>
              </a:ext>
            </a:extLst>
          </p:cNvPr>
          <p:cNvSpPr txBox="1"/>
          <p:nvPr/>
        </p:nvSpPr>
        <p:spPr>
          <a:xfrm>
            <a:off x="11676218" y="12169647"/>
            <a:ext cx="601127" cy="153888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rs1050813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FD09CF4-5BFA-815D-C511-C009C0A002D0}"/>
              </a:ext>
            </a:extLst>
          </p:cNvPr>
          <p:cNvSpPr txBox="1"/>
          <p:nvPr/>
        </p:nvSpPr>
        <p:spPr>
          <a:xfrm>
            <a:off x="7722880" y="17145025"/>
            <a:ext cx="597921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rs7242  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E3D87D0-9A21-82F1-8E00-4274C8A44202}"/>
              </a:ext>
            </a:extLst>
          </p:cNvPr>
          <p:cNvSpPr txBox="1"/>
          <p:nvPr/>
        </p:nvSpPr>
        <p:spPr>
          <a:xfrm>
            <a:off x="7722881" y="17379486"/>
            <a:ext cx="722955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rs1050813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F18A5A2-DC16-EF45-D0AD-354D4990E92C}"/>
              </a:ext>
            </a:extLst>
          </p:cNvPr>
          <p:cNvSpPr txBox="1"/>
          <p:nvPr/>
        </p:nvSpPr>
        <p:spPr>
          <a:xfrm>
            <a:off x="13256172" y="17133302"/>
            <a:ext cx="597921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rs7242  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C2DBE7A-5400-8219-2900-E2D80E71BB54}"/>
              </a:ext>
            </a:extLst>
          </p:cNvPr>
          <p:cNvSpPr txBox="1"/>
          <p:nvPr/>
        </p:nvSpPr>
        <p:spPr>
          <a:xfrm>
            <a:off x="13256173" y="17367763"/>
            <a:ext cx="722955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rs1050813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D5398E5-95DB-ABEC-1E1C-8FB10FF02E39}"/>
              </a:ext>
            </a:extLst>
          </p:cNvPr>
          <p:cNvSpPr txBox="1"/>
          <p:nvPr/>
        </p:nvSpPr>
        <p:spPr>
          <a:xfrm>
            <a:off x="6915279" y="22105823"/>
            <a:ext cx="597921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rs7242  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8C3E004-DD5B-4562-DD15-9EC0D2597A0E}"/>
              </a:ext>
            </a:extLst>
          </p:cNvPr>
          <p:cNvSpPr txBox="1"/>
          <p:nvPr/>
        </p:nvSpPr>
        <p:spPr>
          <a:xfrm>
            <a:off x="6915280" y="22340284"/>
            <a:ext cx="722955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rs1050813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39B09D1-160D-5B0E-95AF-DD714280F7EE}"/>
              </a:ext>
            </a:extLst>
          </p:cNvPr>
          <p:cNvSpPr txBox="1"/>
          <p:nvPr/>
        </p:nvSpPr>
        <p:spPr>
          <a:xfrm>
            <a:off x="12126934" y="21541862"/>
            <a:ext cx="597921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rs7242  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A38E7A2-207B-2BFC-5F88-CAF762C30771}"/>
              </a:ext>
            </a:extLst>
          </p:cNvPr>
          <p:cNvSpPr txBox="1"/>
          <p:nvPr/>
        </p:nvSpPr>
        <p:spPr>
          <a:xfrm>
            <a:off x="12126935" y="21776323"/>
            <a:ext cx="722955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rs1050813</a:t>
            </a:r>
          </a:p>
        </p:txBody>
      </p:sp>
    </p:spTree>
    <p:extLst>
      <p:ext uri="{BB962C8B-B14F-4D97-AF65-F5344CB8AC3E}">
        <p14:creationId xmlns:p14="http://schemas.microsoft.com/office/powerpoint/2010/main" val="31669556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28273</TotalTime>
  <Words>350</Words>
  <Application>Microsoft Office PowerPoint</Application>
  <PresentationFormat>Custom</PresentationFormat>
  <Paragraphs>54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Prism 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Murakami, Kaoru</dc:creator>
  <cp:lastModifiedBy>Irina Stanimirovic</cp:lastModifiedBy>
  <cp:revision>360</cp:revision>
  <cp:lastPrinted>2022-12-16T00:09:28Z</cp:lastPrinted>
  <dcterms:created xsi:type="dcterms:W3CDTF">2022-07-27T17:07:34Z</dcterms:created>
  <dcterms:modified xsi:type="dcterms:W3CDTF">2023-03-02T12:29:44Z</dcterms:modified>
</cp:coreProperties>
</file>