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480175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2790" y="114"/>
      </p:cViewPr>
      <p:guideLst>
        <p:guide orient="horz" pos="2495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075842606567134"/>
          <c:y val="7.6520200812383102E-2"/>
          <c:w val="0.61271023264842872"/>
          <c:h val="0.6070775574536805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6A1-4BD7-ADED-8B31DA909BD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3572798960364227E-16"/>
                  <c:y val="-2.299019852899119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6A1-4BD7-ADED-8B31DA909BD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Sheet1!$C$1:$C$2</c:f>
                <c:numCache>
                  <c:formatCode>General</c:formatCode>
                  <c:ptCount val="2"/>
                  <c:pt idx="0">
                    <c:v>0.12003999999999999</c:v>
                  </c:pt>
                  <c:pt idx="1">
                    <c:v>0.12444</c:v>
                  </c:pt>
                </c:numCache>
              </c:numRef>
            </c:plus>
            <c:minus>
              <c:numRef>
                <c:f>Sheet1!$C$1:$C$2</c:f>
                <c:numCache>
                  <c:formatCode>General</c:formatCode>
                  <c:ptCount val="2"/>
                  <c:pt idx="0">
                    <c:v>0.12003999999999999</c:v>
                  </c:pt>
                  <c:pt idx="1">
                    <c:v>0.12444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Sheet1!$A$1:$A$2</c:f>
              <c:strCache>
                <c:ptCount val="2"/>
                <c:pt idx="0">
                  <c:v>GFP</c:v>
                </c:pt>
                <c:pt idx="1">
                  <c:v>VvAPX1-GFP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1</c:v>
                </c:pt>
                <c:pt idx="1">
                  <c:v>1.38215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6A1-4BD7-ADED-8B31DA909B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23901216"/>
        <c:axId val="223903960"/>
      </c:barChart>
      <c:catAx>
        <c:axId val="22390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3903960"/>
        <c:crosses val="autoZero"/>
        <c:auto val="1"/>
        <c:lblAlgn val="ctr"/>
        <c:lblOffset val="100"/>
        <c:noMultiLvlLbl val="0"/>
      </c:catAx>
      <c:valAx>
        <c:axId val="2239039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aseline="0" dirty="0">
                    <a:solidFill>
                      <a:schemeClr val="tx1"/>
                    </a:solidFill>
                  </a:rPr>
                  <a:t>Expression level of </a:t>
                </a:r>
                <a:r>
                  <a:rPr lang="en-US" i="1" baseline="0" dirty="0">
                    <a:solidFill>
                      <a:schemeClr val="tx1"/>
                    </a:solidFill>
                  </a:rPr>
                  <a:t>VvAPX</a:t>
                </a:r>
                <a:r>
                  <a:rPr lang="en-US" altLang="zh-CN" i="1" baseline="0" dirty="0">
                    <a:solidFill>
                      <a:schemeClr val="tx1"/>
                    </a:solidFill>
                  </a:rPr>
                  <a:t>1</a:t>
                </a:r>
                <a:endParaRPr lang="zh-CN" i="1" baseline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3.7490672177257336E-2"/>
              <c:y val="3.31335378986043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390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096373452079945"/>
          <c:y val="3.97462391256556E-2"/>
          <c:w val="0.62903626547920055"/>
          <c:h val="0.6401638526879895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DA5-47FA-8AD4-905CB23A60F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1.317675625401274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DA5-47FA-8AD4-905CB23A60F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Sheet2!$C$1:$C$2</c:f>
                <c:numCache>
                  <c:formatCode>General</c:formatCode>
                  <c:ptCount val="2"/>
                  <c:pt idx="0">
                    <c:v>0.25274999999999997</c:v>
                  </c:pt>
                  <c:pt idx="1">
                    <c:v>3.6213600000000001</c:v>
                  </c:pt>
                </c:numCache>
              </c:numRef>
            </c:plus>
            <c:minus>
              <c:numRef>
                <c:f>Sheet2!$C$1:$C$2</c:f>
                <c:numCache>
                  <c:formatCode>General</c:formatCode>
                  <c:ptCount val="2"/>
                  <c:pt idx="0">
                    <c:v>0.25274999999999997</c:v>
                  </c:pt>
                  <c:pt idx="1">
                    <c:v>3.6213600000000001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Sheet2!$A$1:$A$2</c:f>
              <c:strCache>
                <c:ptCount val="2"/>
                <c:pt idx="0">
                  <c:v>GFP</c:v>
                </c:pt>
                <c:pt idx="1">
                  <c:v>VvBKI1-GFP</c:v>
                </c:pt>
              </c:strCache>
            </c:strRef>
          </c:cat>
          <c:val>
            <c:numRef>
              <c:f>Sheet2!$B$1:$B$2</c:f>
              <c:numCache>
                <c:formatCode>General</c:formatCode>
                <c:ptCount val="2"/>
                <c:pt idx="0">
                  <c:v>1</c:v>
                </c:pt>
                <c:pt idx="1">
                  <c:v>29.615559999999999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DA5-47FA-8AD4-905CB23A60F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23902000"/>
        <c:axId val="223903568"/>
      </c:barChart>
      <c:catAx>
        <c:axId val="22390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3903568"/>
        <c:crosses val="autoZero"/>
        <c:auto val="1"/>
        <c:lblAlgn val="ctr"/>
        <c:lblOffset val="100"/>
        <c:noMultiLvlLbl val="0"/>
      </c:catAx>
      <c:valAx>
        <c:axId val="2239035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/>
                  <a:t>Expression level  of </a:t>
                </a:r>
                <a:r>
                  <a:rPr lang="en-US" i="1" dirty="0"/>
                  <a:t>VvBKI1</a:t>
                </a:r>
                <a:endParaRPr lang="zh-CN" i="1" dirty="0"/>
              </a:p>
            </c:rich>
          </c:tx>
          <c:layout>
            <c:manualLayout>
              <c:xMode val="edge"/>
              <c:yMode val="edge"/>
              <c:x val="4.5079373238961488E-2"/>
              <c:y val="5.90160636589018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390200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296173"/>
            <a:ext cx="5508149" cy="275734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4159854"/>
            <a:ext cx="4860131" cy="1912175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19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60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421669"/>
            <a:ext cx="1397288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421669"/>
            <a:ext cx="4110861" cy="671186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95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95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974512"/>
            <a:ext cx="5589151" cy="3294515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5300194"/>
            <a:ext cx="5589151" cy="173250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059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108344"/>
            <a:ext cx="2754074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108344"/>
            <a:ext cx="2754074" cy="5025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25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21671"/>
            <a:ext cx="5589151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941510"/>
            <a:ext cx="2741417" cy="95150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893014"/>
            <a:ext cx="2741417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941510"/>
            <a:ext cx="2754918" cy="95150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893014"/>
            <a:ext cx="2754918" cy="42551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45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739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42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8002"/>
            <a:ext cx="2090025" cy="1848009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140341"/>
            <a:ext cx="3280589" cy="5628360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376011"/>
            <a:ext cx="2090025" cy="4401855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0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8002"/>
            <a:ext cx="2090025" cy="1848009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140341"/>
            <a:ext cx="3280589" cy="5628360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376011"/>
            <a:ext cx="2090025" cy="4401855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8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421671"/>
            <a:ext cx="5589151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108344"/>
            <a:ext cx="5589151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7340703"/>
            <a:ext cx="145803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C0FD-CDCA-40B9-9076-26512B3A020D}" type="datetimeFigureOut">
              <a:rPr lang="zh-CN" altLang="en-US" smtClean="0"/>
              <a:t>2023/3/7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7340703"/>
            <a:ext cx="218705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7340703"/>
            <a:ext cx="145803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B9ACB-F143-404C-BD63-15AE4015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4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>
              <a:ext uri="{FF2B5EF4-FFF2-40B4-BE49-F238E27FC236}">
                <a16:creationId xmlns:a16="http://schemas.microsoft.com/office/drawing/2014/main" xmlns="" id="{83BC42F0-7927-4737-4576-2C18DF09BB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410339"/>
              </p:ext>
            </p:extLst>
          </p:nvPr>
        </p:nvGraphicFramePr>
        <p:xfrm>
          <a:off x="3578672" y="839569"/>
          <a:ext cx="1813066" cy="2168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794181A-7173-03C7-0F9C-3F6BE86DD15A}"/>
              </a:ext>
            </a:extLst>
          </p:cNvPr>
          <p:cNvSpPr txBox="1"/>
          <p:nvPr/>
        </p:nvSpPr>
        <p:spPr>
          <a:xfrm>
            <a:off x="0" y="3156860"/>
            <a:ext cx="64149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altLang="zh-CN" sz="1200" b="1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altLang="zh-CN" sz="1200" b="1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S1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 Expression level of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VvBKI1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VvAPX1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in grape leaves after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agroinfiltration.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Transcript level of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VvBKI1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grape, four days after agroinfiltration. (B) Transcript level of </a:t>
            </a:r>
            <a:r>
              <a:rPr lang="en-US" altLang="zh-CN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VvAPX1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grape, four days after agroinfiltration. * represents significant difference (p&lt;0.05, Student’s t test),  ** represents extremely significant difference (p&lt;0.01, Student’s t test).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1200" dirty="0"/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xmlns="" id="{B6F32071-82ED-371C-BD38-D440D922EE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581912"/>
              </p:ext>
            </p:extLst>
          </p:nvPr>
        </p:nvGraphicFramePr>
        <p:xfrm>
          <a:off x="833549" y="840389"/>
          <a:ext cx="1867506" cy="2316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5EF855A-1B20-933A-20F6-CB2A428EEA77}"/>
              </a:ext>
            </a:extLst>
          </p:cNvPr>
          <p:cNvSpPr txBox="1"/>
          <p:nvPr/>
        </p:nvSpPr>
        <p:spPr>
          <a:xfrm>
            <a:off x="705736" y="489440"/>
            <a:ext cx="505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zh-CN" altLang="en-US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1E55784-21E4-646A-2446-008D84527A30}"/>
              </a:ext>
            </a:extLst>
          </p:cNvPr>
          <p:cNvSpPr txBox="1"/>
          <p:nvPr/>
        </p:nvSpPr>
        <p:spPr>
          <a:xfrm>
            <a:off x="3170718" y="489439"/>
            <a:ext cx="505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4663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</TotalTime>
  <Words>85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79984</dc:creator>
  <cp:lastModifiedBy>MDPI</cp:lastModifiedBy>
  <cp:revision>12</cp:revision>
  <dcterms:created xsi:type="dcterms:W3CDTF">2022-11-10T03:57:29Z</dcterms:created>
  <dcterms:modified xsi:type="dcterms:W3CDTF">2023-03-07T10:58:18Z</dcterms:modified>
</cp:coreProperties>
</file>