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</p:sldIdLst>
  <p:sldSz cx="6119813" cy="7920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95" userDrawn="1">
          <p15:clr>
            <a:srgbClr val="A4A3A4"/>
          </p15:clr>
        </p15:guide>
        <p15:guide id="2" pos="19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2904" y="114"/>
      </p:cViewPr>
      <p:guideLst>
        <p:guide orient="horz" pos="2495"/>
        <p:guide pos="19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986" y="1296173"/>
            <a:ext cx="5201841" cy="2757347"/>
          </a:xfrm>
        </p:spPr>
        <p:txBody>
          <a:bodyPr anchor="b"/>
          <a:lstStyle>
            <a:lvl1pPr algn="ctr">
              <a:defRPr sz="401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4159854"/>
            <a:ext cx="4589860" cy="1912175"/>
          </a:xfrm>
        </p:spPr>
        <p:txBody>
          <a:bodyPr/>
          <a:lstStyle>
            <a:lvl1pPr marL="0" indent="0" algn="ctr">
              <a:buNone/>
              <a:defRPr sz="1606"/>
            </a:lvl1pPr>
            <a:lvl2pPr marL="306004" indent="0" algn="ctr">
              <a:buNone/>
              <a:defRPr sz="1339"/>
            </a:lvl2pPr>
            <a:lvl3pPr marL="612008" indent="0" algn="ctr">
              <a:buNone/>
              <a:defRPr sz="1205"/>
            </a:lvl3pPr>
            <a:lvl4pPr marL="918012" indent="0" algn="ctr">
              <a:buNone/>
              <a:defRPr sz="1071"/>
            </a:lvl4pPr>
            <a:lvl5pPr marL="1224016" indent="0" algn="ctr">
              <a:buNone/>
              <a:defRPr sz="1071"/>
            </a:lvl5pPr>
            <a:lvl6pPr marL="1530020" indent="0" algn="ctr">
              <a:buNone/>
              <a:defRPr sz="1071"/>
            </a:lvl6pPr>
            <a:lvl7pPr marL="1836024" indent="0" algn="ctr">
              <a:buNone/>
              <a:defRPr sz="1071"/>
            </a:lvl7pPr>
            <a:lvl8pPr marL="2142028" indent="0" algn="ctr">
              <a:buNone/>
              <a:defRPr sz="1071"/>
            </a:lvl8pPr>
            <a:lvl9pPr marL="2448032" indent="0" algn="ctr">
              <a:buNone/>
              <a:defRPr sz="1071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8861-03AC-4AC1-81FD-0FCE426546B4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2430-5580-4D66-AB28-9589B4F8B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608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8861-03AC-4AC1-81FD-0FCE426546B4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2430-5580-4D66-AB28-9589B4F8B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068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421669"/>
            <a:ext cx="1319585" cy="671186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8" y="421669"/>
            <a:ext cx="3882256" cy="671186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8861-03AC-4AC1-81FD-0FCE426546B4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2430-5580-4D66-AB28-9589B4F8B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412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8861-03AC-4AC1-81FD-0FCE426546B4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2430-5580-4D66-AB28-9589B4F8B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98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1974512"/>
            <a:ext cx="5278339" cy="3294515"/>
          </a:xfrm>
        </p:spPr>
        <p:txBody>
          <a:bodyPr anchor="b"/>
          <a:lstStyle>
            <a:lvl1pPr>
              <a:defRPr sz="401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5300194"/>
            <a:ext cx="5278339" cy="1732508"/>
          </a:xfrm>
        </p:spPr>
        <p:txBody>
          <a:bodyPr/>
          <a:lstStyle>
            <a:lvl1pPr marL="0" indent="0">
              <a:buNone/>
              <a:defRPr sz="1606">
                <a:solidFill>
                  <a:schemeClr val="tx1"/>
                </a:solidFill>
              </a:defRPr>
            </a:lvl1pPr>
            <a:lvl2pPr marL="306004" indent="0">
              <a:buNone/>
              <a:defRPr sz="1339">
                <a:solidFill>
                  <a:schemeClr val="tx1">
                    <a:tint val="75000"/>
                  </a:schemeClr>
                </a:solidFill>
              </a:defRPr>
            </a:lvl2pPr>
            <a:lvl3pPr marL="612008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801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4pPr>
            <a:lvl5pPr marL="1224016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5pPr>
            <a:lvl6pPr marL="1530020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6pPr>
            <a:lvl7pPr marL="1836024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7pPr>
            <a:lvl8pPr marL="2142028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8pPr>
            <a:lvl9pPr marL="244803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8861-03AC-4AC1-81FD-0FCE426546B4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2430-5580-4D66-AB28-9589B4F8B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922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2108344"/>
            <a:ext cx="2600921" cy="502519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2108344"/>
            <a:ext cx="2600921" cy="502519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8861-03AC-4AC1-81FD-0FCE426546B4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2430-5580-4D66-AB28-9589B4F8B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9569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421671"/>
            <a:ext cx="5278339" cy="153084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5" y="1941510"/>
            <a:ext cx="2588967" cy="95150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5" y="2893014"/>
            <a:ext cx="2588967" cy="42551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1941510"/>
            <a:ext cx="2601718" cy="95150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2893014"/>
            <a:ext cx="2601718" cy="42551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8861-03AC-4AC1-81FD-0FCE426546B4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2430-5580-4D66-AB28-9589B4F8B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801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8861-03AC-4AC1-81FD-0FCE426546B4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2430-5580-4D66-AB28-9589B4F8B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760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8861-03AC-4AC1-81FD-0FCE426546B4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2430-5580-4D66-AB28-9589B4F8B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861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28002"/>
            <a:ext cx="1973799" cy="1848009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1140341"/>
            <a:ext cx="3098155" cy="5628360"/>
          </a:xfrm>
        </p:spPr>
        <p:txBody>
          <a:bodyPr/>
          <a:lstStyle>
            <a:lvl1pPr>
              <a:defRPr sz="2142"/>
            </a:lvl1pPr>
            <a:lvl2pPr>
              <a:defRPr sz="1874"/>
            </a:lvl2pPr>
            <a:lvl3pPr>
              <a:defRPr sz="1606"/>
            </a:lvl3pPr>
            <a:lvl4pPr>
              <a:defRPr sz="1339"/>
            </a:lvl4pPr>
            <a:lvl5pPr>
              <a:defRPr sz="1339"/>
            </a:lvl5pPr>
            <a:lvl6pPr>
              <a:defRPr sz="1339"/>
            </a:lvl6pPr>
            <a:lvl7pPr>
              <a:defRPr sz="1339"/>
            </a:lvl7pPr>
            <a:lvl8pPr>
              <a:defRPr sz="1339"/>
            </a:lvl8pPr>
            <a:lvl9pPr>
              <a:defRPr sz="1339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376011"/>
            <a:ext cx="1973799" cy="4401855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8861-03AC-4AC1-81FD-0FCE426546B4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2430-5580-4D66-AB28-9589B4F8B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4536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28002"/>
            <a:ext cx="1973799" cy="1848009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1140341"/>
            <a:ext cx="3098155" cy="5628360"/>
          </a:xfrm>
        </p:spPr>
        <p:txBody>
          <a:bodyPr anchor="t"/>
          <a:lstStyle>
            <a:lvl1pPr marL="0" indent="0">
              <a:buNone/>
              <a:defRPr sz="2142"/>
            </a:lvl1pPr>
            <a:lvl2pPr marL="306004" indent="0">
              <a:buNone/>
              <a:defRPr sz="1874"/>
            </a:lvl2pPr>
            <a:lvl3pPr marL="612008" indent="0">
              <a:buNone/>
              <a:defRPr sz="1606"/>
            </a:lvl3pPr>
            <a:lvl4pPr marL="918012" indent="0">
              <a:buNone/>
              <a:defRPr sz="1339"/>
            </a:lvl4pPr>
            <a:lvl5pPr marL="1224016" indent="0">
              <a:buNone/>
              <a:defRPr sz="1339"/>
            </a:lvl5pPr>
            <a:lvl6pPr marL="1530020" indent="0">
              <a:buNone/>
              <a:defRPr sz="1339"/>
            </a:lvl6pPr>
            <a:lvl7pPr marL="1836024" indent="0">
              <a:buNone/>
              <a:defRPr sz="1339"/>
            </a:lvl7pPr>
            <a:lvl8pPr marL="2142028" indent="0">
              <a:buNone/>
              <a:defRPr sz="1339"/>
            </a:lvl8pPr>
            <a:lvl9pPr marL="2448032" indent="0">
              <a:buNone/>
              <a:defRPr sz="1339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376011"/>
            <a:ext cx="1973799" cy="4401855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8861-03AC-4AC1-81FD-0FCE426546B4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2430-5580-4D66-AB28-9589B4F8B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25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421671"/>
            <a:ext cx="5278339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2108344"/>
            <a:ext cx="5278339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7340703"/>
            <a:ext cx="137695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F8861-03AC-4AC1-81FD-0FCE426546B4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7340703"/>
            <a:ext cx="2065437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7340703"/>
            <a:ext cx="137695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D2430-5580-4D66-AB28-9589B4F8B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595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12008" rtl="0" eaLnBrk="1" latinLnBrk="0" hangingPunct="1">
        <a:lnSpc>
          <a:spcPct val="90000"/>
        </a:lnSpc>
        <a:spcBef>
          <a:spcPct val="0"/>
        </a:spcBef>
        <a:buNone/>
        <a:defRPr sz="2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002" indent="-153002" algn="l" defTabSz="612008" rtl="0" eaLnBrk="1" latinLnBrk="0" hangingPunct="1">
        <a:lnSpc>
          <a:spcPct val="90000"/>
        </a:lnSpc>
        <a:spcBef>
          <a:spcPts val="669"/>
        </a:spcBef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1pPr>
      <a:lvl2pPr marL="45900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76501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339" kern="1200">
          <a:solidFill>
            <a:schemeClr val="tx1"/>
          </a:solidFill>
          <a:latin typeface="+mn-lt"/>
          <a:ea typeface="+mn-ea"/>
          <a:cs typeface="+mn-cs"/>
        </a:defRPr>
      </a:lvl3pPr>
      <a:lvl4pPr marL="107101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018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3022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8902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503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103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600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00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801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016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3002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602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202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803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tiff"/><Relationship Id="rId7" Type="http://schemas.microsoft.com/office/2007/relationships/hdphoto" Target="../media/hdphoto2.wdp"/><Relationship Id="rId12" Type="http://schemas.openxmlformats.org/officeDocument/2006/relationships/image" Target="../media/image8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7.tiff"/><Relationship Id="rId5" Type="http://schemas.microsoft.com/office/2007/relationships/hdphoto" Target="../media/hdphoto1.wdp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C31A05A-9A82-95B2-067F-F3C1369ACAF4}"/>
              </a:ext>
            </a:extLst>
          </p:cNvPr>
          <p:cNvGrpSpPr/>
          <p:nvPr/>
        </p:nvGrpSpPr>
        <p:grpSpPr>
          <a:xfrm>
            <a:off x="2272302" y="1117405"/>
            <a:ext cx="2181369" cy="1361400"/>
            <a:chOff x="6744402" y="2511696"/>
            <a:chExt cx="3877878" cy="2338668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BADAD436-F15F-0A24-BD64-4341071A97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781" t="47131" r="61241" b="41628"/>
            <a:stretch/>
          </p:blipFill>
          <p:spPr>
            <a:xfrm>
              <a:off x="7814353" y="3826247"/>
              <a:ext cx="1380640" cy="547269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8DABA601-DBBF-285D-B225-A2A50072C0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77" t="41758" r="43817" b="46052"/>
            <a:stretch/>
          </p:blipFill>
          <p:spPr>
            <a:xfrm>
              <a:off x="7796778" y="2978115"/>
              <a:ext cx="1407972" cy="453556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6CD96DCF-B189-B613-BAD4-D1FC1D50E396}"/>
                </a:ext>
              </a:extLst>
            </p:cNvPr>
            <p:cNvSpPr txBox="1"/>
            <p:nvPr/>
          </p:nvSpPr>
          <p:spPr>
            <a:xfrm>
              <a:off x="9342118" y="3874636"/>
              <a:ext cx="1148081" cy="358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6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α-Actin</a:t>
              </a:r>
              <a:endParaRPr lang="zh-CN" altLang="en-US" sz="756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2C0AD362-1FD1-6543-9363-5982D8A1F6FB}"/>
                </a:ext>
              </a:extLst>
            </p:cNvPr>
            <p:cNvSpPr txBox="1"/>
            <p:nvPr/>
          </p:nvSpPr>
          <p:spPr>
            <a:xfrm>
              <a:off x="9342118" y="3042157"/>
              <a:ext cx="1280162" cy="358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6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α-Flag</a:t>
              </a:r>
              <a:endParaRPr lang="zh-CN" altLang="en-US" sz="756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0275FA98-3A07-15BF-359D-E250BD3FB766}"/>
                </a:ext>
              </a:extLst>
            </p:cNvPr>
            <p:cNvSpPr txBox="1"/>
            <p:nvPr/>
          </p:nvSpPr>
          <p:spPr>
            <a:xfrm>
              <a:off x="7182827" y="2511696"/>
              <a:ext cx="629920" cy="358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6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kD</a:t>
              </a:r>
              <a:endParaRPr lang="zh-CN" altLang="en-US" sz="756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CDBB85E8-691B-36B4-000C-108D687FD039}"/>
                </a:ext>
              </a:extLst>
            </p:cNvPr>
            <p:cNvCxnSpPr/>
            <p:nvPr/>
          </p:nvCxnSpPr>
          <p:spPr>
            <a:xfrm>
              <a:off x="7551103" y="3153461"/>
              <a:ext cx="2348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ADF6BFA1-B417-0AB8-DFFA-0549F4D18A55}"/>
                </a:ext>
              </a:extLst>
            </p:cNvPr>
            <p:cNvCxnSpPr/>
            <p:nvPr/>
          </p:nvCxnSpPr>
          <p:spPr>
            <a:xfrm>
              <a:off x="7579360" y="3932567"/>
              <a:ext cx="2348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28DB7B3D-4768-3C57-2A1A-6D0DEF4196FC}"/>
                </a:ext>
              </a:extLst>
            </p:cNvPr>
            <p:cNvCxnSpPr/>
            <p:nvPr/>
          </p:nvCxnSpPr>
          <p:spPr>
            <a:xfrm>
              <a:off x="7579360" y="4247527"/>
              <a:ext cx="2348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7EAD1846-15E2-4E3A-5F37-1B87C336F518}"/>
                </a:ext>
              </a:extLst>
            </p:cNvPr>
            <p:cNvCxnSpPr/>
            <p:nvPr/>
          </p:nvCxnSpPr>
          <p:spPr>
            <a:xfrm>
              <a:off x="7540942" y="3414407"/>
              <a:ext cx="2348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88D0A93E-B22F-5C26-5AB4-86F50D396A20}"/>
                </a:ext>
              </a:extLst>
            </p:cNvPr>
            <p:cNvSpPr txBox="1"/>
            <p:nvPr/>
          </p:nvSpPr>
          <p:spPr>
            <a:xfrm>
              <a:off x="7228219" y="4067603"/>
              <a:ext cx="558802" cy="358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6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37</a:t>
              </a:r>
              <a:endParaRPr lang="zh-CN" altLang="en-US" sz="756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3AA7F327-F468-6DC7-EF5F-64CF93B26AD6}"/>
                </a:ext>
              </a:extLst>
            </p:cNvPr>
            <p:cNvSpPr txBox="1"/>
            <p:nvPr/>
          </p:nvSpPr>
          <p:spPr>
            <a:xfrm>
              <a:off x="7228370" y="3759275"/>
              <a:ext cx="558802" cy="358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6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zh-CN" altLang="en-US" sz="756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D4876769-2DBD-7E8D-FF95-829E81CC2C7B}"/>
                </a:ext>
              </a:extLst>
            </p:cNvPr>
            <p:cNvSpPr txBox="1"/>
            <p:nvPr/>
          </p:nvSpPr>
          <p:spPr>
            <a:xfrm>
              <a:off x="7219921" y="3245956"/>
              <a:ext cx="558802" cy="358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6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37</a:t>
              </a:r>
              <a:endParaRPr lang="zh-CN" altLang="en-US" sz="756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2287EC30-A43C-367B-07FB-1E77A16A05E1}"/>
                </a:ext>
              </a:extLst>
            </p:cNvPr>
            <p:cNvSpPr txBox="1"/>
            <p:nvPr/>
          </p:nvSpPr>
          <p:spPr>
            <a:xfrm>
              <a:off x="7179998" y="2956526"/>
              <a:ext cx="558802" cy="358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6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zh-CN" altLang="en-US" sz="756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F112D055-78AB-D336-D690-6021C70CE9BC}"/>
                </a:ext>
              </a:extLst>
            </p:cNvPr>
            <p:cNvSpPr txBox="1"/>
            <p:nvPr/>
          </p:nvSpPr>
          <p:spPr>
            <a:xfrm rot="19440000">
              <a:off x="6744402" y="4491942"/>
              <a:ext cx="2236471" cy="358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6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AtBKI1-Flag  #17</a:t>
              </a:r>
              <a:endParaRPr lang="zh-CN" altLang="en-US" sz="756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652552D1-36F2-154F-FB88-D4D1A1516941}"/>
                </a:ext>
              </a:extLst>
            </p:cNvPr>
            <p:cNvSpPr txBox="1"/>
            <p:nvPr/>
          </p:nvSpPr>
          <p:spPr>
            <a:xfrm rot="19440000">
              <a:off x="7308300" y="4439646"/>
              <a:ext cx="2236471" cy="358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6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AtBKI1-Flag #15</a:t>
              </a:r>
              <a:endParaRPr lang="zh-CN" altLang="en-US" sz="756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113B9A42-12F7-205D-1E6D-3BD27C3F0B01}"/>
                </a:ext>
              </a:extLst>
            </p:cNvPr>
            <p:cNvSpPr txBox="1"/>
            <p:nvPr/>
          </p:nvSpPr>
          <p:spPr>
            <a:xfrm rot="19440000">
              <a:off x="7767846" y="4453584"/>
              <a:ext cx="2236471" cy="358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6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AtBKI1-Flag #11</a:t>
              </a:r>
              <a:endParaRPr lang="zh-CN" altLang="en-US" sz="756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B9DE4B14-6F0A-DFB2-6B08-A9C7F1F35B0A}"/>
              </a:ext>
            </a:extLst>
          </p:cNvPr>
          <p:cNvGrpSpPr/>
          <p:nvPr/>
        </p:nvGrpSpPr>
        <p:grpSpPr>
          <a:xfrm>
            <a:off x="4516585" y="1194985"/>
            <a:ext cx="1307821" cy="606631"/>
            <a:chOff x="2686658" y="2361294"/>
            <a:chExt cx="2093211" cy="1469083"/>
          </a:xfrm>
        </p:grpSpPr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xmlns="" id="{F57B80B4-5652-45A8-9734-74DE6264EE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920" t="70617" r="43911" b="25950"/>
            <a:stretch/>
          </p:blipFill>
          <p:spPr>
            <a:xfrm>
              <a:off x="3284286" y="3304692"/>
              <a:ext cx="1108654" cy="451141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EE36FFF2-3505-F1C3-D988-FA806CCDA1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872" t="34215" r="57301" b="62623"/>
            <a:stretch/>
          </p:blipFill>
          <p:spPr>
            <a:xfrm>
              <a:off x="3273374" y="2802196"/>
              <a:ext cx="1108654" cy="451141"/>
            </a:xfrm>
            <a:prstGeom prst="rect">
              <a:avLst/>
            </a:prstGeom>
          </p:spPr>
        </p:pic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B157E7F7-BB4B-F134-49EB-29D603729C57}"/>
                </a:ext>
              </a:extLst>
            </p:cNvPr>
            <p:cNvSpPr txBox="1"/>
            <p:nvPr/>
          </p:nvSpPr>
          <p:spPr>
            <a:xfrm>
              <a:off x="2686658" y="2761738"/>
              <a:ext cx="1001811" cy="1068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3559">
                <a:defRPr/>
              </a:pPr>
              <a:r>
                <a:rPr lang="en-US" altLang="zh-CN" sz="756" b="1" i="1" dirty="0">
                  <a:solidFill>
                    <a:prstClr val="black"/>
                  </a:solidFill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rPr>
                <a:t>APX1</a:t>
              </a:r>
            </a:p>
            <a:p>
              <a:pPr defTabSz="863559">
                <a:defRPr/>
              </a:pPr>
              <a:endParaRPr lang="en-US" altLang="zh-CN" sz="756" b="1" i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endParaRPr>
            </a:p>
            <a:p>
              <a:pPr defTabSz="863559">
                <a:defRPr/>
              </a:pPr>
              <a:r>
                <a:rPr lang="en-US" altLang="zh-CN" sz="756" b="1" i="1" dirty="0">
                  <a:solidFill>
                    <a:prstClr val="black"/>
                  </a:solidFill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rPr>
                <a:t>ACT2</a:t>
              </a:r>
              <a:endParaRPr lang="en-US" altLang="zh-CN" sz="850" b="1" i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99F2E332-F051-A69D-E14E-C4C4DC428163}"/>
                </a:ext>
              </a:extLst>
            </p:cNvPr>
            <p:cNvSpPr txBox="1"/>
            <p:nvPr/>
          </p:nvSpPr>
          <p:spPr>
            <a:xfrm>
              <a:off x="3230201" y="2361294"/>
              <a:ext cx="1549668" cy="5052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3559">
                <a:defRPr/>
              </a:pPr>
              <a:r>
                <a:rPr lang="en-US" altLang="zh-CN" sz="756" b="1" dirty="0">
                  <a:solidFill>
                    <a:prstClr val="black"/>
                  </a:solidFill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rPr>
                <a:t>Col-0     </a:t>
              </a:r>
              <a:r>
                <a:rPr lang="en-US" altLang="zh-CN" sz="756" b="1" i="1" dirty="0">
                  <a:solidFill>
                    <a:prstClr val="black"/>
                  </a:solidFill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rPr>
                <a:t>apx1-2</a:t>
              </a:r>
              <a:endParaRPr lang="zh-CN" altLang="en-US" sz="756" b="1" i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7D146B6F-F28B-AA18-1D14-B748C4E5CBA4}"/>
              </a:ext>
            </a:extLst>
          </p:cNvPr>
          <p:cNvGrpSpPr/>
          <p:nvPr/>
        </p:nvGrpSpPr>
        <p:grpSpPr>
          <a:xfrm>
            <a:off x="4486287" y="1849980"/>
            <a:ext cx="1319167" cy="606165"/>
            <a:chOff x="5097405" y="2426304"/>
            <a:chExt cx="2110809" cy="1439430"/>
          </a:xfrm>
        </p:grpSpPr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xmlns="" id="{E5B3A493-3F18-BB93-F6AF-C9618CDA81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 l="58942" t="12263" b="26750"/>
            <a:stretch/>
          </p:blipFill>
          <p:spPr>
            <a:xfrm>
              <a:off x="5743354" y="3304644"/>
              <a:ext cx="1128689" cy="451143"/>
            </a:xfrm>
            <a:prstGeom prst="rect">
              <a:avLst/>
            </a:prstGeom>
          </p:spPr>
        </p:pic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xmlns="" id="{C9813238-9ADD-E0DD-1200-8FB2765519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66780" t="-1744"/>
            <a:stretch/>
          </p:blipFill>
          <p:spPr>
            <a:xfrm>
              <a:off x="5743354" y="2802193"/>
              <a:ext cx="1128689" cy="451142"/>
            </a:xfrm>
            <a:prstGeom prst="rect">
              <a:avLst/>
            </a:prstGeom>
          </p:spPr>
        </p:pic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29E43EA0-6706-D856-ACDA-BE5D5CC035B7}"/>
                </a:ext>
              </a:extLst>
            </p:cNvPr>
            <p:cNvSpPr txBox="1"/>
            <p:nvPr/>
          </p:nvSpPr>
          <p:spPr>
            <a:xfrm>
              <a:off x="5097405" y="2817860"/>
              <a:ext cx="815223" cy="10478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863559">
                <a:defRPr/>
              </a:pPr>
              <a:r>
                <a:rPr lang="en-US" altLang="zh-CN" sz="756" b="1" i="1" dirty="0">
                  <a:solidFill>
                    <a:prstClr val="black"/>
                  </a:solidFill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rPr>
                <a:t>APX1</a:t>
              </a:r>
            </a:p>
            <a:p>
              <a:pPr defTabSz="863559">
                <a:defRPr/>
              </a:pPr>
              <a:endParaRPr lang="en-US" altLang="zh-CN" sz="756" b="1" i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endParaRPr>
            </a:p>
            <a:p>
              <a:pPr defTabSz="863559">
                <a:defRPr/>
              </a:pPr>
              <a:r>
                <a:rPr lang="en-US" altLang="zh-CN" sz="756" b="1" i="1" dirty="0">
                  <a:solidFill>
                    <a:prstClr val="black"/>
                  </a:solidFill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rPr>
                <a:t>ACT2</a:t>
              </a:r>
              <a:endParaRPr lang="en-US" altLang="zh-CN" sz="850" b="1" i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="" id="{C346E5B9-C352-8FDB-C008-6D5F271466E2}"/>
                </a:ext>
              </a:extLst>
            </p:cNvPr>
            <p:cNvSpPr txBox="1"/>
            <p:nvPr/>
          </p:nvSpPr>
          <p:spPr>
            <a:xfrm>
              <a:off x="5658547" y="2426304"/>
              <a:ext cx="1549667" cy="495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863559">
                <a:defRPr/>
              </a:pPr>
              <a:r>
                <a:rPr lang="en-US" altLang="zh-CN" sz="756" b="1" dirty="0">
                  <a:solidFill>
                    <a:prstClr val="black"/>
                  </a:solidFill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rPr>
                <a:t>Col-0    </a:t>
              </a:r>
              <a:r>
                <a:rPr lang="en-US" altLang="zh-CN" sz="756" b="1" i="1" dirty="0">
                  <a:solidFill>
                    <a:prstClr val="black"/>
                  </a:solidFill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rPr>
                <a:t>apx1-6</a:t>
              </a:r>
              <a:endParaRPr lang="zh-CN" altLang="en-US" sz="756" b="1" i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E00D4A2C-675D-6947-4AD6-A196B60E2FE7}"/>
              </a:ext>
            </a:extLst>
          </p:cNvPr>
          <p:cNvSpPr txBox="1"/>
          <p:nvPr/>
        </p:nvSpPr>
        <p:spPr>
          <a:xfrm>
            <a:off x="467772" y="1003969"/>
            <a:ext cx="485363" cy="237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06348">
              <a:defRPr/>
            </a:pPr>
            <a:r>
              <a:rPr lang="en-US" altLang="zh-CN" sz="944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(A)</a:t>
            </a:r>
            <a:endParaRPr lang="zh-CN" altLang="en-US" sz="944" dirty="0">
              <a:solidFill>
                <a:prstClr val="black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EC6DAF64-FE2A-46A1-8FD1-4C5E13681C75}"/>
              </a:ext>
            </a:extLst>
          </p:cNvPr>
          <p:cNvSpPr txBox="1"/>
          <p:nvPr/>
        </p:nvSpPr>
        <p:spPr>
          <a:xfrm>
            <a:off x="2180169" y="941077"/>
            <a:ext cx="485363" cy="237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06348">
              <a:defRPr/>
            </a:pPr>
            <a:r>
              <a:rPr lang="en-US" altLang="zh-CN" sz="944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(B)</a:t>
            </a:r>
            <a:endParaRPr lang="zh-CN" altLang="en-US" sz="944" dirty="0">
              <a:solidFill>
                <a:prstClr val="black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8317C736-2DE6-4185-3F30-1D343DFADE1D}"/>
              </a:ext>
            </a:extLst>
          </p:cNvPr>
          <p:cNvSpPr txBox="1"/>
          <p:nvPr/>
        </p:nvSpPr>
        <p:spPr>
          <a:xfrm>
            <a:off x="4132122" y="911787"/>
            <a:ext cx="485363" cy="237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06348">
              <a:defRPr/>
            </a:pPr>
            <a:r>
              <a:rPr lang="en-US" altLang="zh-CN" sz="944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(C)</a:t>
            </a:r>
            <a:endParaRPr lang="zh-CN" altLang="en-US" sz="944" dirty="0">
              <a:solidFill>
                <a:prstClr val="black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xmlns="" id="{176D880F-1D66-710C-D5AB-5334C13D0BAB}"/>
              </a:ext>
            </a:extLst>
          </p:cNvPr>
          <p:cNvSpPr txBox="1"/>
          <p:nvPr/>
        </p:nvSpPr>
        <p:spPr>
          <a:xfrm>
            <a:off x="372663" y="3333016"/>
            <a:ext cx="5374486" cy="810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altLang="zh-CN" sz="1133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</a:t>
            </a:r>
            <a:r>
              <a:rPr lang="en-US" altLang="zh-CN" sz="1133" b="1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Figure </a:t>
            </a:r>
            <a:r>
              <a:rPr lang="en-US" altLang="zh-CN" sz="1133" b="1" smtClean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S2</a:t>
            </a:r>
            <a:r>
              <a:rPr lang="en-US" altLang="zh-CN" sz="1133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113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 of AtAPX1 and AtBKI1 </a:t>
            </a:r>
            <a:r>
              <a:rPr lang="en-US" altLang="zh-CN" sz="1133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in Arabidopsis. </a:t>
            </a:r>
            <a:r>
              <a:rPr lang="en-US" altLang="zh-CN" sz="1133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(A)</a:t>
            </a:r>
            <a:r>
              <a:rPr lang="en-US" altLang="zh-CN" sz="1133" dirty="0">
                <a:solidFill>
                  <a:srgbClr val="2A2B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133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Western blot of AtAPX1 over expression line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anti-GFP antibody</a:t>
            </a:r>
            <a:r>
              <a:rPr lang="en-US" altLang="zh-CN" sz="1133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1133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(B</a:t>
            </a:r>
            <a:r>
              <a:rPr lang="en-US" altLang="zh-CN" sz="1133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Western blot of AtBKI1 over expression line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anti-Flag antibody</a:t>
            </a:r>
            <a:r>
              <a:rPr lang="en-US" altLang="zh-CN" sz="1133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n-US" altLang="zh-CN" sz="1133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(C</a:t>
            </a:r>
            <a:r>
              <a:rPr lang="en-US" altLang="zh-CN" sz="1133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CN" sz="1133" dirty="0">
                <a:solidFill>
                  <a:srgbClr val="2A2B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 of </a:t>
            </a:r>
            <a:r>
              <a:rPr lang="en-US" altLang="zh-CN" sz="1133" i="1" dirty="0">
                <a:solidFill>
                  <a:srgbClr val="2A2B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apx1 </a:t>
            </a:r>
            <a:r>
              <a:rPr lang="en-US" altLang="zh-CN" sz="1133" dirty="0">
                <a:solidFill>
                  <a:srgbClr val="2A2B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mutants</a:t>
            </a:r>
            <a:r>
              <a:rPr lang="en-US" altLang="zh-CN" sz="1133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by semi-RT PCR.</a:t>
            </a:r>
            <a:r>
              <a:rPr lang="en-US" altLang="zh-CN" sz="1133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1133" dirty="0">
              <a:solidFill>
                <a:prstClr val="black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0291BF9D-9A7E-77BD-F952-84E5C3A2B36B}"/>
              </a:ext>
            </a:extLst>
          </p:cNvPr>
          <p:cNvGrpSpPr/>
          <p:nvPr/>
        </p:nvGrpSpPr>
        <p:grpSpPr>
          <a:xfrm>
            <a:off x="413887" y="1276051"/>
            <a:ext cx="2223201" cy="1269513"/>
            <a:chOff x="1477871" y="2426168"/>
            <a:chExt cx="3669173" cy="2557561"/>
          </a:xfrm>
        </p:grpSpPr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C85BAA97-3208-BB41-1252-9E9C6F74FE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26" t="50062" r="48554" b="36607"/>
            <a:stretch/>
          </p:blipFill>
          <p:spPr>
            <a:xfrm>
              <a:off x="2445562" y="2879002"/>
              <a:ext cx="1333772" cy="72802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</p:pic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E4C51CFF-30DE-9372-7DA5-84BD0CB14C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650" t="47592" r="29198" b="44139"/>
            <a:stretch/>
          </p:blipFill>
          <p:spPr>
            <a:xfrm>
              <a:off x="2441788" y="3881055"/>
              <a:ext cx="1337546" cy="528456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38EEDB5E-4512-4740-51A6-168CDBD2303F}"/>
                </a:ext>
              </a:extLst>
            </p:cNvPr>
            <p:cNvCxnSpPr>
              <a:cxnSpLocks/>
            </p:cNvCxnSpPr>
            <p:nvPr/>
          </p:nvCxnSpPr>
          <p:spPr>
            <a:xfrm>
              <a:off x="2228461" y="3616959"/>
              <a:ext cx="2019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2A05DE9D-1303-4C7A-ED9B-FCAD80E12E03}"/>
                </a:ext>
              </a:extLst>
            </p:cNvPr>
            <p:cNvCxnSpPr>
              <a:cxnSpLocks/>
            </p:cNvCxnSpPr>
            <p:nvPr/>
          </p:nvCxnSpPr>
          <p:spPr>
            <a:xfrm>
              <a:off x="2209281" y="2915920"/>
              <a:ext cx="2019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BF701841-1286-39F7-0C88-E94559E470E9}"/>
                </a:ext>
              </a:extLst>
            </p:cNvPr>
            <p:cNvCxnSpPr>
              <a:cxnSpLocks/>
            </p:cNvCxnSpPr>
            <p:nvPr/>
          </p:nvCxnSpPr>
          <p:spPr>
            <a:xfrm>
              <a:off x="2216525" y="3962399"/>
              <a:ext cx="2019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95AA7893-942C-EF8E-A4E6-D30A73A8147D}"/>
                </a:ext>
              </a:extLst>
            </p:cNvPr>
            <p:cNvCxnSpPr>
              <a:cxnSpLocks/>
            </p:cNvCxnSpPr>
            <p:nvPr/>
          </p:nvCxnSpPr>
          <p:spPr>
            <a:xfrm>
              <a:off x="2218300" y="4389121"/>
              <a:ext cx="2019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ED2DC83E-40CD-B199-B44D-52DAF56944C9}"/>
                </a:ext>
              </a:extLst>
            </p:cNvPr>
            <p:cNvSpPr txBox="1"/>
            <p:nvPr/>
          </p:nvSpPr>
          <p:spPr>
            <a:xfrm>
              <a:off x="1888491" y="2426168"/>
              <a:ext cx="629920" cy="42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6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kD</a:t>
              </a:r>
              <a:endParaRPr lang="zh-CN" altLang="en-US" sz="756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AD7894A7-5638-3AEB-8969-D9C97F5C47A8}"/>
                </a:ext>
              </a:extLst>
            </p:cNvPr>
            <p:cNvSpPr txBox="1"/>
            <p:nvPr/>
          </p:nvSpPr>
          <p:spPr>
            <a:xfrm>
              <a:off x="1881548" y="2687786"/>
              <a:ext cx="558799" cy="42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6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75</a:t>
              </a:r>
              <a:endParaRPr lang="zh-CN" altLang="en-US" sz="756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CB1D3A87-C4A7-E197-8684-8DFF615D2902}"/>
                </a:ext>
              </a:extLst>
            </p:cNvPr>
            <p:cNvSpPr txBox="1"/>
            <p:nvPr/>
          </p:nvSpPr>
          <p:spPr>
            <a:xfrm>
              <a:off x="1907413" y="3748500"/>
              <a:ext cx="558799" cy="42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6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zh-CN" altLang="en-US" sz="756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7EE4A9AF-EE8F-BC2A-A6F5-02513AD6A1C3}"/>
                </a:ext>
              </a:extLst>
            </p:cNvPr>
            <p:cNvSpPr txBox="1"/>
            <p:nvPr/>
          </p:nvSpPr>
          <p:spPr>
            <a:xfrm>
              <a:off x="1876454" y="3398636"/>
              <a:ext cx="558799" cy="42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6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37</a:t>
              </a:r>
              <a:endParaRPr lang="zh-CN" altLang="en-US" sz="756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52D8C2F2-11FC-00A3-E9C6-5D25F889B21F}"/>
                </a:ext>
              </a:extLst>
            </p:cNvPr>
            <p:cNvSpPr txBox="1"/>
            <p:nvPr/>
          </p:nvSpPr>
          <p:spPr>
            <a:xfrm>
              <a:off x="1911755" y="4182104"/>
              <a:ext cx="558799" cy="42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6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37</a:t>
              </a:r>
              <a:endParaRPr lang="zh-CN" altLang="en-US" sz="756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BB45B295-8912-0FAA-09A8-8C36611AE97B}"/>
                </a:ext>
              </a:extLst>
            </p:cNvPr>
            <p:cNvSpPr txBox="1"/>
            <p:nvPr/>
          </p:nvSpPr>
          <p:spPr>
            <a:xfrm>
              <a:off x="3861174" y="3954146"/>
              <a:ext cx="1148082" cy="42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6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α-Actin</a:t>
              </a:r>
              <a:endParaRPr lang="zh-CN" altLang="en-US" sz="756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E228F79E-6055-C12A-1058-CB07177794AB}"/>
                </a:ext>
              </a:extLst>
            </p:cNvPr>
            <p:cNvSpPr txBox="1"/>
            <p:nvPr/>
          </p:nvSpPr>
          <p:spPr>
            <a:xfrm>
              <a:off x="3866886" y="3067164"/>
              <a:ext cx="1280158" cy="42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6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α-GFP</a:t>
              </a:r>
              <a:endParaRPr lang="zh-CN" altLang="en-US" sz="756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02F20950-772E-9A84-58F2-94C3C10AE94C}"/>
                </a:ext>
              </a:extLst>
            </p:cNvPr>
            <p:cNvSpPr txBox="1"/>
            <p:nvPr/>
          </p:nvSpPr>
          <p:spPr>
            <a:xfrm rot="19440000">
              <a:off x="1477871" y="4563389"/>
              <a:ext cx="2236470" cy="42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6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AtAPX1-GFP #19</a:t>
              </a:r>
              <a:endParaRPr lang="zh-CN" altLang="en-US" sz="756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A342270D-081A-1A5C-6EF2-F2CF46352C93}"/>
                </a:ext>
              </a:extLst>
            </p:cNvPr>
            <p:cNvSpPr txBox="1"/>
            <p:nvPr/>
          </p:nvSpPr>
          <p:spPr>
            <a:xfrm rot="19440000">
              <a:off x="2495734" y="4509287"/>
              <a:ext cx="2236470" cy="42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6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AtAPX1-GFP #7</a:t>
              </a:r>
              <a:endParaRPr lang="zh-CN" altLang="en-US" sz="756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64D56353-7A2F-6C55-4CEE-C38B463FA0FF}"/>
                </a:ext>
              </a:extLst>
            </p:cNvPr>
            <p:cNvSpPr txBox="1"/>
            <p:nvPr/>
          </p:nvSpPr>
          <p:spPr>
            <a:xfrm rot="19440000">
              <a:off x="1955660" y="4560840"/>
              <a:ext cx="2236470" cy="42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56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AtAPX1-GFP #13</a:t>
              </a:r>
              <a:endParaRPr lang="zh-CN" altLang="en-US" sz="756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549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100</Words>
  <Application>Microsoft Office PowerPoint</Application>
  <PresentationFormat>Custom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Arial</vt:lpstr>
      <vt:lpstr>Calibri</vt:lpstr>
      <vt:lpstr>Calibri Light</vt:lpstr>
      <vt:lpstr>Times New Roman</vt:lpstr>
      <vt:lpstr>Office 主题​​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79984</dc:creator>
  <cp:lastModifiedBy>MDPI</cp:lastModifiedBy>
  <cp:revision>6</cp:revision>
  <dcterms:created xsi:type="dcterms:W3CDTF">2022-12-15T02:33:21Z</dcterms:created>
  <dcterms:modified xsi:type="dcterms:W3CDTF">2023-03-07T10:58:28Z</dcterms:modified>
</cp:coreProperties>
</file>