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480175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2790" y="114"/>
      </p:cViewPr>
      <p:guideLst>
        <p:guide orient="horz" pos="2495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683878174440345"/>
          <c:y val="5.0925925925925923E-2"/>
          <c:w val="0.674650640587243"/>
          <c:h val="0.8092672790901137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Sheet2!$A$3:$B$3</c:f>
                <c:numCache>
                  <c:formatCode>General</c:formatCode>
                  <c:ptCount val="2"/>
                  <c:pt idx="0">
                    <c:v>0.20374084846523371</c:v>
                  </c:pt>
                  <c:pt idx="1">
                    <c:v>0.15058626173134865</c:v>
                  </c:pt>
                </c:numCache>
              </c:numRef>
            </c:plus>
            <c:minus>
              <c:numRef>
                <c:f>Sheet2!$A$3:$B$3</c:f>
                <c:numCache>
                  <c:formatCode>General</c:formatCode>
                  <c:ptCount val="2"/>
                  <c:pt idx="0">
                    <c:v>0.20374084846523371</c:v>
                  </c:pt>
                  <c:pt idx="1">
                    <c:v>0.15058626173134865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Sheet2!$A$1:$B$1</c:f>
              <c:strCache>
                <c:ptCount val="2"/>
                <c:pt idx="0">
                  <c:v>GFP</c:v>
                </c:pt>
                <c:pt idx="1">
                  <c:v>C32S</c:v>
                </c:pt>
              </c:strCache>
            </c:strRef>
          </c:cat>
          <c:val>
            <c:numRef>
              <c:f>Sheet2!$A$2:$B$2</c:f>
              <c:numCache>
                <c:formatCode>General</c:formatCode>
                <c:ptCount val="2"/>
                <c:pt idx="0">
                  <c:v>2.2590000000000003</c:v>
                </c:pt>
                <c:pt idx="1">
                  <c:v>2.1373333333333329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972-480A-9C5D-5BB699F07F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9"/>
        <c:overlap val="-27"/>
        <c:axId val="304811128"/>
        <c:axId val="304812696"/>
      </c:barChart>
      <c:catAx>
        <c:axId val="304811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4812696"/>
        <c:crosses val="autoZero"/>
        <c:auto val="1"/>
        <c:lblAlgn val="ctr"/>
        <c:lblOffset val="100"/>
        <c:noMultiLvlLbl val="0"/>
      </c:catAx>
      <c:valAx>
        <c:axId val="3048126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aseline="0" dirty="0">
                    <a:solidFill>
                      <a:schemeClr val="tx1"/>
                    </a:solidFill>
                  </a:rPr>
                  <a:t>Lesion area (cm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aseline="0" dirty="0">
                    <a:solidFill>
                      <a:schemeClr val="tx1"/>
                    </a:solidFill>
                  </a:rPr>
                  <a:t>)</a:t>
                </a:r>
                <a:endParaRPr lang="zh-CN" baseline="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2.6595744680851064E-2"/>
              <c:y val="0.24001433613901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4811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025395522728306"/>
          <c:y val="5.2468222360101013E-2"/>
          <c:w val="0.70923779236766504"/>
          <c:h val="0.836879789556232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Sheet2!$C$15:$C$16</c:f>
                <c:numCache>
                  <c:formatCode>General</c:formatCode>
                  <c:ptCount val="2"/>
                  <c:pt idx="0">
                    <c:v>6.6074616598508801E-2</c:v>
                  </c:pt>
                  <c:pt idx="1">
                    <c:v>4.4442141062536765E-2</c:v>
                  </c:pt>
                </c:numCache>
              </c:numRef>
            </c:plus>
            <c:minus>
              <c:numRef>
                <c:f>Sheet2!$C$15:$C$16</c:f>
                <c:numCache>
                  <c:formatCode>General</c:formatCode>
                  <c:ptCount val="2"/>
                  <c:pt idx="0">
                    <c:v>6.6074616598508801E-2</c:v>
                  </c:pt>
                  <c:pt idx="1">
                    <c:v>4.4442141062536765E-2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Sheet2!$A$15:$A$16</c:f>
              <c:strCache>
                <c:ptCount val="2"/>
                <c:pt idx="0">
                  <c:v>GFP</c:v>
                </c:pt>
                <c:pt idx="1">
                  <c:v>C32S</c:v>
                </c:pt>
              </c:strCache>
            </c:strRef>
          </c:cat>
          <c:val>
            <c:numRef>
              <c:f>Sheet2!$B$15:$B$16</c:f>
              <c:numCache>
                <c:formatCode>General</c:formatCode>
                <c:ptCount val="2"/>
                <c:pt idx="0">
                  <c:v>0.41681850153910188</c:v>
                </c:pt>
                <c:pt idx="1">
                  <c:v>0.42340124328753048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39E-40BF-B687-0B5081E6A5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9"/>
        <c:overlap val="-27"/>
        <c:axId val="304811912"/>
        <c:axId val="304815048"/>
      </c:barChart>
      <c:catAx>
        <c:axId val="30481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4815048"/>
        <c:crosses val="autoZero"/>
        <c:auto val="1"/>
        <c:lblAlgn val="ctr"/>
        <c:lblOffset val="100"/>
        <c:noMultiLvlLbl val="0"/>
      </c:catAx>
      <c:valAx>
        <c:axId val="3048150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aseline="0">
                    <a:solidFill>
                      <a:schemeClr val="tx1"/>
                    </a:solidFill>
                  </a:rPr>
                  <a:t>U/mgprot</a:t>
                </a:r>
                <a:endParaRPr lang="zh-CN" baseline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"/>
              <c:y val="0.281447028063933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481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296173"/>
            <a:ext cx="5508149" cy="2757347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4159854"/>
            <a:ext cx="4860131" cy="1912175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685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78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421669"/>
            <a:ext cx="1397288" cy="671186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421669"/>
            <a:ext cx="4110861" cy="671186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838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80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974512"/>
            <a:ext cx="5589151" cy="3294515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5300194"/>
            <a:ext cx="5589151" cy="1732508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671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2108344"/>
            <a:ext cx="2754074" cy="5025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2108344"/>
            <a:ext cx="2754074" cy="5025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971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21671"/>
            <a:ext cx="5589151" cy="153084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941510"/>
            <a:ext cx="2741417" cy="951504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2893014"/>
            <a:ext cx="2741417" cy="42551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941510"/>
            <a:ext cx="2754918" cy="951504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2893014"/>
            <a:ext cx="2754918" cy="42551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605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91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098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28002"/>
            <a:ext cx="2090025" cy="1848009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140341"/>
            <a:ext cx="3280589" cy="5628360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376011"/>
            <a:ext cx="2090025" cy="4401855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990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28002"/>
            <a:ext cx="2090025" cy="1848009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140341"/>
            <a:ext cx="3280589" cy="5628360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376011"/>
            <a:ext cx="2090025" cy="4401855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999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421671"/>
            <a:ext cx="5589151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2108344"/>
            <a:ext cx="5589151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7340703"/>
            <a:ext cx="1458039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A30F7-AD55-4BC9-8022-FB2803A0F9AA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7340703"/>
            <a:ext cx="2187059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7340703"/>
            <a:ext cx="1458039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E17EC-C8C2-4E5C-B88E-297AC20CCB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72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CEDF385F-89F0-09B5-D1AE-21C7A38A1461}"/>
              </a:ext>
            </a:extLst>
          </p:cNvPr>
          <p:cNvGrpSpPr/>
          <p:nvPr/>
        </p:nvGrpSpPr>
        <p:grpSpPr>
          <a:xfrm>
            <a:off x="84082" y="716819"/>
            <a:ext cx="6143075" cy="2408724"/>
            <a:chOff x="84082" y="716819"/>
            <a:chExt cx="6143075" cy="2408724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FDD6C5BE-954C-D017-A275-DE4DAB1FB7C4}"/>
                </a:ext>
              </a:extLst>
            </p:cNvPr>
            <p:cNvGrpSpPr/>
            <p:nvPr/>
          </p:nvGrpSpPr>
          <p:grpSpPr>
            <a:xfrm>
              <a:off x="2439139" y="1028671"/>
              <a:ext cx="1904998" cy="1810447"/>
              <a:chOff x="402092" y="989367"/>
              <a:chExt cx="1904998" cy="1810447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CE9B45BA-7B59-EF85-B43B-91939A8232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67" t="7025" r="28025" b="12132"/>
              <a:stretch/>
            </p:blipFill>
            <p:spPr>
              <a:xfrm rot="10800000">
                <a:off x="402092" y="989367"/>
                <a:ext cx="1790697" cy="1810447"/>
              </a:xfrm>
              <a:prstGeom prst="rect">
                <a:avLst/>
              </a:prstGeom>
            </p:spPr>
          </p:pic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B9A87D8D-C2A2-64D6-6F8B-2ECC3E1746FF}"/>
                  </a:ext>
                </a:extLst>
              </p:cNvPr>
              <p:cNvSpPr txBox="1"/>
              <p:nvPr/>
            </p:nvSpPr>
            <p:spPr>
              <a:xfrm>
                <a:off x="683531" y="2035343"/>
                <a:ext cx="4361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GFP</a:t>
                </a:r>
                <a:endParaRPr lang="zh-CN" altLang="en-US" sz="9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xmlns="" id="{84DF0C0A-903D-D1E1-D2AA-630973AF3BC7}"/>
                  </a:ext>
                </a:extLst>
              </p:cNvPr>
              <p:cNvSpPr txBox="1"/>
              <p:nvPr/>
            </p:nvSpPr>
            <p:spPr>
              <a:xfrm>
                <a:off x="1189491" y="1990893"/>
                <a:ext cx="11175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VvAPX2 </a:t>
                </a:r>
                <a:r>
                  <a:rPr lang="en-US" altLang="zh-CN" sz="900" baseline="300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C32S</a:t>
                </a:r>
                <a:r>
                  <a:rPr lang="en-US" altLang="zh-CN" sz="9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-GFP</a:t>
                </a:r>
                <a:endParaRPr lang="zh-CN" altLang="en-US" sz="9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BB166D81-2B4B-A77F-A06A-3075DB8B226D}"/>
                </a:ext>
              </a:extLst>
            </p:cNvPr>
            <p:cNvGrpSpPr/>
            <p:nvPr/>
          </p:nvGrpSpPr>
          <p:grpSpPr>
            <a:xfrm>
              <a:off x="4472517" y="1044583"/>
              <a:ext cx="1754640" cy="1981519"/>
              <a:chOff x="2413793" y="1130119"/>
              <a:chExt cx="1754640" cy="1981519"/>
            </a:xfrm>
          </p:grpSpPr>
          <p:graphicFrame>
            <p:nvGraphicFramePr>
              <p:cNvPr id="10" name="图表 9">
                <a:extLst>
                  <a:ext uri="{FF2B5EF4-FFF2-40B4-BE49-F238E27FC236}">
                    <a16:creationId xmlns:a16="http://schemas.microsoft.com/office/drawing/2014/main" xmlns="" id="{D67BF4DC-EFA6-6287-DE95-535F29404B3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65039142"/>
                  </p:ext>
                </p:extLst>
              </p:nvPr>
            </p:nvGraphicFramePr>
            <p:xfrm>
              <a:off x="2413793" y="1130119"/>
              <a:ext cx="1754640" cy="181044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5132BF6F-253E-6917-9985-E9F04125A709}"/>
                  </a:ext>
                </a:extLst>
              </p:cNvPr>
              <p:cNvGrpSpPr/>
              <p:nvPr/>
            </p:nvGrpSpPr>
            <p:grpSpPr>
              <a:xfrm>
                <a:off x="2962031" y="2709797"/>
                <a:ext cx="1136594" cy="401841"/>
                <a:chOff x="2962031" y="2709797"/>
                <a:chExt cx="1136594" cy="401841"/>
              </a:xfrm>
            </p:grpSpPr>
            <p:sp>
              <p:nvSpPr>
                <p:cNvPr id="14" name="矩形 13">
                  <a:extLst>
                    <a:ext uri="{FF2B5EF4-FFF2-40B4-BE49-F238E27FC236}">
                      <a16:creationId xmlns:a16="http://schemas.microsoft.com/office/drawing/2014/main" xmlns="" id="{E6D162AF-29C8-D92A-3F76-93BDC91A9B05}"/>
                    </a:ext>
                  </a:extLst>
                </p:cNvPr>
                <p:cNvSpPr/>
                <p:nvPr/>
              </p:nvSpPr>
              <p:spPr>
                <a:xfrm>
                  <a:off x="3020731" y="2751737"/>
                  <a:ext cx="958850" cy="1910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xmlns="" id="{A9BA40BD-D3BC-BBF5-D998-6D6426713325}"/>
                    </a:ext>
                  </a:extLst>
                </p:cNvPr>
                <p:cNvSpPr txBox="1"/>
                <p:nvPr/>
              </p:nvSpPr>
              <p:spPr>
                <a:xfrm rot="19620000">
                  <a:off x="2962031" y="2709797"/>
                  <a:ext cx="4953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GFP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xmlns="" id="{C1938BEF-4B21-BCB2-52BB-F37D114CB2A4}"/>
                    </a:ext>
                  </a:extLst>
                </p:cNvPr>
                <p:cNvSpPr txBox="1"/>
                <p:nvPr/>
              </p:nvSpPr>
              <p:spPr>
                <a:xfrm rot="19632197">
                  <a:off x="2995311" y="2880806"/>
                  <a:ext cx="110331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VvAPX2</a:t>
                  </a:r>
                  <a:r>
                    <a:rPr lang="en-US" altLang="zh-CN" sz="9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C32S</a:t>
                  </a:r>
                  <a:r>
                    <a:rPr lang="en-US" altLang="zh-CN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-GFP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4AD575E0-20C9-05E2-76CC-72616F605618}"/>
                </a:ext>
              </a:extLst>
            </p:cNvPr>
            <p:cNvGrpSpPr/>
            <p:nvPr/>
          </p:nvGrpSpPr>
          <p:grpSpPr>
            <a:xfrm>
              <a:off x="308262" y="909988"/>
              <a:ext cx="1754640" cy="2215555"/>
              <a:chOff x="4323444" y="985563"/>
              <a:chExt cx="1754640" cy="2215555"/>
            </a:xfrm>
          </p:grpSpPr>
          <p:graphicFrame>
            <p:nvGraphicFramePr>
              <p:cNvPr id="4" name="图表 3">
                <a:extLst>
                  <a:ext uri="{FF2B5EF4-FFF2-40B4-BE49-F238E27FC236}">
                    <a16:creationId xmlns:a16="http://schemas.microsoft.com/office/drawing/2014/main" xmlns="" id="{F8DD702A-713C-D1F2-AAFC-0C4F83B8A99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17459104"/>
                  </p:ext>
                </p:extLst>
              </p:nvPr>
            </p:nvGraphicFramePr>
            <p:xfrm>
              <a:off x="4323444" y="985563"/>
              <a:ext cx="1754640" cy="201065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1C7EAD4B-C5FB-28D1-9268-3B59A0B9DFED}"/>
                  </a:ext>
                </a:extLst>
              </p:cNvPr>
              <p:cNvGrpSpPr/>
              <p:nvPr/>
            </p:nvGrpSpPr>
            <p:grpSpPr>
              <a:xfrm>
                <a:off x="4860681" y="2799277"/>
                <a:ext cx="1136594" cy="401841"/>
                <a:chOff x="2962031" y="2709797"/>
                <a:chExt cx="1136594" cy="401841"/>
              </a:xfrm>
            </p:grpSpPr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xmlns="" id="{53341FC8-1013-A8BF-6191-9734D34203D7}"/>
                    </a:ext>
                  </a:extLst>
                </p:cNvPr>
                <p:cNvSpPr/>
                <p:nvPr/>
              </p:nvSpPr>
              <p:spPr>
                <a:xfrm>
                  <a:off x="3020731" y="2751737"/>
                  <a:ext cx="958850" cy="1910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xmlns="" id="{B28B69D7-35AB-A388-8473-449B58E1D83A}"/>
                    </a:ext>
                  </a:extLst>
                </p:cNvPr>
                <p:cNvSpPr txBox="1"/>
                <p:nvPr/>
              </p:nvSpPr>
              <p:spPr>
                <a:xfrm rot="19620000">
                  <a:off x="2962031" y="2709797"/>
                  <a:ext cx="4953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GFP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xmlns="" id="{6E62C7BB-E71D-2B7B-BCB1-EAC9142817D7}"/>
                    </a:ext>
                  </a:extLst>
                </p:cNvPr>
                <p:cNvSpPr txBox="1"/>
                <p:nvPr/>
              </p:nvSpPr>
              <p:spPr>
                <a:xfrm rot="19632197">
                  <a:off x="2995311" y="2880806"/>
                  <a:ext cx="110331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VvAPX2</a:t>
                  </a:r>
                  <a:r>
                    <a:rPr lang="en-US" altLang="zh-CN" sz="9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C32S</a:t>
                  </a:r>
                  <a:r>
                    <a:rPr lang="en-US" altLang="zh-CN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-GFP</a:t>
                  </a:r>
                  <a:endParaRPr lang="zh-CN" altLang="en-US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A8D10840-E1C1-3FCC-5FE8-46989740634A}"/>
                </a:ext>
              </a:extLst>
            </p:cNvPr>
            <p:cNvSpPr txBox="1"/>
            <p:nvPr/>
          </p:nvSpPr>
          <p:spPr>
            <a:xfrm>
              <a:off x="84082" y="716820"/>
              <a:ext cx="50545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endParaRPr lang="zh-CN" altLang="en-US" sz="1200" dirty="0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56778F9C-699B-A3F8-F500-77C7144CC6FE}"/>
                </a:ext>
              </a:extLst>
            </p:cNvPr>
            <p:cNvSpPr txBox="1"/>
            <p:nvPr/>
          </p:nvSpPr>
          <p:spPr>
            <a:xfrm>
              <a:off x="2206102" y="716819"/>
              <a:ext cx="50545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endParaRPr lang="zh-CN" altLang="en-US" sz="1200" dirty="0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324D1CDC-DFD6-F736-9AD7-5A0926B1BE43}"/>
                </a:ext>
              </a:extLst>
            </p:cNvPr>
            <p:cNvSpPr txBox="1"/>
            <p:nvPr/>
          </p:nvSpPr>
          <p:spPr>
            <a:xfrm>
              <a:off x="4219789" y="716819"/>
              <a:ext cx="50545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(C)</a:t>
              </a:r>
              <a:endParaRPr lang="zh-CN" altLang="en-US" sz="1200" dirty="0"/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C38AE90A-89CD-0A18-961D-9B67FF56EE07}"/>
              </a:ext>
            </a:extLst>
          </p:cNvPr>
          <p:cNvSpPr txBox="1"/>
          <p:nvPr/>
        </p:nvSpPr>
        <p:spPr>
          <a:xfrm>
            <a:off x="84082" y="3412812"/>
            <a:ext cx="641497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</a:t>
            </a:r>
            <a:r>
              <a:rPr lang="en-US" altLang="zh-CN" sz="1200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Figure </a:t>
            </a:r>
            <a:r>
              <a:rPr lang="en-US" altLang="zh-CN" sz="1200" b="1" smtClean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S4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 Mutation of Cys32 in VvAPX1 abolish  its enzyme activity and function in plant resistance.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Total APX (Ascorbate Peroxidase) activity of </a:t>
            </a:r>
            <a:r>
              <a:rPr lang="en-US" altLang="zh-CN" sz="1200" i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N. </a:t>
            </a:r>
            <a:r>
              <a:rPr lang="en-US" altLang="zh-CN" sz="1200" i="1" dirty="0" err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benthamiana</a:t>
            </a:r>
            <a:r>
              <a:rPr lang="en-US" altLang="zh-CN" sz="1200" i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at 2 days after  agroinfiltration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Data are showed as the mean ± SD (n=3).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altLang="zh-CN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P.capsici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was inoculated onto </a:t>
            </a:r>
            <a:r>
              <a:rPr lang="en-US" altLang="zh-CN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n-US" altLang="zh-CN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benthamiana</a:t>
            </a:r>
            <a:r>
              <a:rPr lang="en-US" altLang="zh-CN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leaves 24 hours after agroinfiltration. Photo was taken at 60 </a:t>
            </a:r>
            <a:r>
              <a:rPr lang="en-US" altLang="zh-CN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hpi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under UV. (C) Lesion area of each construct. Data are showed as the mean ± SD (n=6). 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913027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46</TotalTime>
  <Words>26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79984</dc:creator>
  <cp:lastModifiedBy>MDPI</cp:lastModifiedBy>
  <cp:revision>3</cp:revision>
  <dcterms:created xsi:type="dcterms:W3CDTF">2023-02-05T11:28:01Z</dcterms:created>
  <dcterms:modified xsi:type="dcterms:W3CDTF">2023-03-07T10:58:32Z</dcterms:modified>
</cp:coreProperties>
</file>