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85" r:id="rId2"/>
    <p:sldId id="284" r:id="rId3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upporting information" id="{B9731B53-3F4E-4C17-B695-EB9FB3BD9A0F}">
          <p14:sldIdLst>
            <p14:sldId id="285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261B24-6593-30C9-4A8D-602DB1F68712}" name="ceo" initials="c" userId="S::hspark@cefobio.onmicrosoft.com::2c872e59-fb5d-4ef2-9dee-6d9b3fc9d0cf" providerId="AD"/>
  <p188:author id="{F49614AD-02B6-E1C6-97E1-8513C08422C0}" name="CEFO" initials="C" userId="S::sys@cefobio.onmicrosoft.com::498fc894-7b27-455d-917c-f11ff6e6292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  <p:cmAuthor id="2" name="Jaehi Kim" initials="JK" lastIdx="3" clrIdx="1">
    <p:extLst>
      <p:ext uri="{19B8F6BF-5375-455C-9EA6-DF929625EA0E}">
        <p15:presenceInfo xmlns:p15="http://schemas.microsoft.com/office/powerpoint/2012/main" userId="e19753aba5e3cf3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66" autoAdjust="0"/>
    <p:restoredTop sz="90921" autoAdjust="0"/>
  </p:normalViewPr>
  <p:slideViewPr>
    <p:cSldViewPr snapToGrid="0" showGuides="1">
      <p:cViewPr varScale="1">
        <p:scale>
          <a:sx n="97" d="100"/>
          <a:sy n="97" d="100"/>
        </p:scale>
        <p:origin x="2364" y="72"/>
      </p:cViewPr>
      <p:guideLst>
        <p:guide orient="horz" pos="2152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8/10/relationships/authors" Target="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24AC9-7D6D-486A-B19D-85FD4E99E1DD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4A346-1188-407E-B194-4E755BD14C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9478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00908" rtl="0" eaLnBrk="1" latinLnBrk="1" hangingPunct="1">
      <a:defRPr sz="657" kern="1200">
        <a:solidFill>
          <a:schemeClr val="tx1"/>
        </a:solidFill>
        <a:latin typeface="+mn-lt"/>
        <a:ea typeface="+mn-ea"/>
        <a:cs typeface="+mn-cs"/>
      </a:defRPr>
    </a:lvl1pPr>
    <a:lvl2pPr marL="250454" algn="l" defTabSz="500908" rtl="0" eaLnBrk="1" latinLnBrk="1" hangingPunct="1">
      <a:defRPr sz="657" kern="1200">
        <a:solidFill>
          <a:schemeClr val="tx1"/>
        </a:solidFill>
        <a:latin typeface="+mn-lt"/>
        <a:ea typeface="+mn-ea"/>
        <a:cs typeface="+mn-cs"/>
      </a:defRPr>
    </a:lvl2pPr>
    <a:lvl3pPr marL="500908" algn="l" defTabSz="500908" rtl="0" eaLnBrk="1" latinLnBrk="1" hangingPunct="1">
      <a:defRPr sz="657" kern="1200">
        <a:solidFill>
          <a:schemeClr val="tx1"/>
        </a:solidFill>
        <a:latin typeface="+mn-lt"/>
        <a:ea typeface="+mn-ea"/>
        <a:cs typeface="+mn-cs"/>
      </a:defRPr>
    </a:lvl3pPr>
    <a:lvl4pPr marL="751362" algn="l" defTabSz="500908" rtl="0" eaLnBrk="1" latinLnBrk="1" hangingPunct="1">
      <a:defRPr sz="657" kern="1200">
        <a:solidFill>
          <a:schemeClr val="tx1"/>
        </a:solidFill>
        <a:latin typeface="+mn-lt"/>
        <a:ea typeface="+mn-ea"/>
        <a:cs typeface="+mn-cs"/>
      </a:defRPr>
    </a:lvl4pPr>
    <a:lvl5pPr marL="1001817" algn="l" defTabSz="500908" rtl="0" eaLnBrk="1" latinLnBrk="1" hangingPunct="1">
      <a:defRPr sz="657" kern="1200">
        <a:solidFill>
          <a:schemeClr val="tx1"/>
        </a:solidFill>
        <a:latin typeface="+mn-lt"/>
        <a:ea typeface="+mn-ea"/>
        <a:cs typeface="+mn-cs"/>
      </a:defRPr>
    </a:lvl5pPr>
    <a:lvl6pPr marL="1252271" algn="l" defTabSz="500908" rtl="0" eaLnBrk="1" latinLnBrk="1" hangingPunct="1">
      <a:defRPr sz="657" kern="1200">
        <a:solidFill>
          <a:schemeClr val="tx1"/>
        </a:solidFill>
        <a:latin typeface="+mn-lt"/>
        <a:ea typeface="+mn-ea"/>
        <a:cs typeface="+mn-cs"/>
      </a:defRPr>
    </a:lvl6pPr>
    <a:lvl7pPr marL="1502725" algn="l" defTabSz="500908" rtl="0" eaLnBrk="1" latinLnBrk="1" hangingPunct="1">
      <a:defRPr sz="657" kern="1200">
        <a:solidFill>
          <a:schemeClr val="tx1"/>
        </a:solidFill>
        <a:latin typeface="+mn-lt"/>
        <a:ea typeface="+mn-ea"/>
        <a:cs typeface="+mn-cs"/>
      </a:defRPr>
    </a:lvl7pPr>
    <a:lvl8pPr marL="1753179" algn="l" defTabSz="500908" rtl="0" eaLnBrk="1" latinLnBrk="1" hangingPunct="1">
      <a:defRPr sz="657" kern="1200">
        <a:solidFill>
          <a:schemeClr val="tx1"/>
        </a:solidFill>
        <a:latin typeface="+mn-lt"/>
        <a:ea typeface="+mn-ea"/>
        <a:cs typeface="+mn-cs"/>
      </a:defRPr>
    </a:lvl8pPr>
    <a:lvl9pPr marL="2003633" algn="l" defTabSz="500908" rtl="0" eaLnBrk="1" latinLnBrk="1" hangingPunct="1">
      <a:defRPr sz="6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64A346-1188-407E-B194-4E755BD14C31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5725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6552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749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8726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9351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714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2631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02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0364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5403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443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8321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C64A5-163F-4CA4-9022-466F601E60E9}" type="datetimeFigureOut">
              <a:rPr lang="ko-KR" altLang="en-US" smtClean="0"/>
              <a:t>2023-03-17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5857B-BF62-4735-8084-A3D6612BF1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246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3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1.png"/><Relationship Id="rId5" Type="http://schemas.microsoft.com/office/2007/relationships/media" Target="../media/media3.mp4"/><Relationship Id="rId10" Type="http://schemas.openxmlformats.org/officeDocument/2006/relationships/notesSlide" Target="../notesSlides/notesSlide1.xml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F069A7-9EF6-8764-10A7-E0EE03BEDC08}"/>
              </a:ext>
            </a:extLst>
          </p:cNvPr>
          <p:cNvSpPr txBox="1"/>
          <p:nvPr/>
        </p:nvSpPr>
        <p:spPr>
          <a:xfrm>
            <a:off x="234949" y="676553"/>
            <a:ext cx="943610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200000"/>
              </a:lnSpc>
              <a:spcAft>
                <a:spcPts val="800"/>
              </a:spcAft>
            </a:pPr>
            <a:r>
              <a:rPr lang="en-US" altLang="ko-KR" sz="18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[Supplementary Material]</a:t>
            </a:r>
            <a:endParaRPr lang="ko-KR" altLang="ko-KR" sz="18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200000"/>
              </a:lnSpc>
              <a:spcAft>
                <a:spcPts val="800"/>
              </a:spcAft>
            </a:pPr>
            <a:r>
              <a:rPr lang="en-US" altLang="ko-KR" sz="1800" b="1" i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In vitro</a:t>
            </a:r>
            <a:r>
              <a:rPr lang="en-US" altLang="ko-KR" sz="18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tracking of human umbilical vein endothelial cells using ultra-sensitive quantum dot-embedded silica nanoparticles</a:t>
            </a:r>
            <a:endParaRPr lang="ko-KR" altLang="ko-KR" sz="18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algn="just" latinLnBrk="1">
              <a:lnSpc>
                <a:spcPct val="200000"/>
              </a:lnSpc>
              <a:spcAft>
                <a:spcPts val="800"/>
              </a:spcAft>
            </a:pP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Jaehi Kim,</a:t>
            </a:r>
            <a:r>
              <a:rPr lang="en-US" altLang="ko-KR" sz="18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1+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Sunray Lee,</a:t>
            </a:r>
            <a:r>
              <a:rPr lang="en-US" altLang="ko-KR" sz="18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2+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Yeon Kyung Lee,</a:t>
            </a:r>
            <a:r>
              <a:rPr lang="en-US" altLang="ko-KR" sz="1800" kern="1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2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Bomi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Seong,</a:t>
            </a:r>
            <a:r>
              <a:rPr lang="en-US" altLang="ko-KR" sz="1800" kern="1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1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Hyung-Mo Kim,</a:t>
            </a:r>
            <a:r>
              <a:rPr lang="en-US" altLang="ko-KR" sz="18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1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San Kyeong,</a:t>
            </a:r>
            <a:r>
              <a:rPr lang="en-US" altLang="ko-KR" sz="18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Wooyeon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Kim,</a:t>
            </a:r>
            <a:r>
              <a:rPr lang="en-US" altLang="ko-KR" sz="1800" kern="1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1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800" kern="1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Kyeongmin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Ham,</a:t>
            </a:r>
            <a:r>
              <a:rPr lang="en-US" altLang="ko-KR" sz="18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1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Xuan-Hung Pham,</a:t>
            </a:r>
            <a:r>
              <a:rPr lang="en-US" altLang="ko-KR" sz="1800" kern="1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1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800" kern="1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Eunil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Hahm,</a:t>
            </a:r>
            <a:r>
              <a:rPr lang="en-US" altLang="ko-KR" sz="18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1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Ji Yeon Mun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,</a:t>
            </a:r>
            <a:r>
              <a:rPr lang="en-US" altLang="ko-KR" sz="1800" kern="1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2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Mukhtar Anthony Safaa,</a:t>
            </a:r>
            <a:r>
              <a:rPr lang="en-US" altLang="ko-KR" sz="1800" kern="10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2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Yoon-</a:t>
            </a:r>
            <a:r>
              <a:rPr lang="en-US" altLang="ko-KR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Sik</a:t>
            </a:r>
            <a:r>
              <a:rPr lang="en-US" altLang="ko-KR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Lee</a:t>
            </a:r>
            <a:r>
              <a:rPr lang="en-US" altLang="ko-KR" sz="1800" kern="10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,</a:t>
            </a:r>
            <a:r>
              <a:rPr lang="en-US" altLang="ko-KR" sz="1800" kern="100" baseline="3000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</a:t>
            </a:r>
            <a:r>
              <a:rPr lang="en-US" altLang="ko-KR" sz="1800" kern="10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Bong-Hyun Jun,</a:t>
            </a:r>
            <a:r>
              <a:rPr lang="en-US" altLang="ko-KR" sz="18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1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* and Hyun-Sook Park</a:t>
            </a:r>
            <a:r>
              <a:rPr lang="en-US" altLang="ko-KR" sz="18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2</a:t>
            </a:r>
            <a:r>
              <a:rPr lang="en-US" altLang="ko-KR" sz="18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*</a:t>
            </a:r>
            <a:endParaRPr lang="ko-KR" altLang="ko-KR" sz="18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095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88465" y="6233343"/>
            <a:ext cx="8148734" cy="60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1156"/>
              </a:spcAft>
            </a:pPr>
            <a:r>
              <a:rPr lang="en-US" altLang="ko-KR" sz="1600" b="1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Movie S1. </a:t>
            </a:r>
            <a:r>
              <a:rPr lang="en-GB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Time-Lapse microscopy of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QD</a:t>
            </a:r>
            <a:r>
              <a:rPr lang="en-US" altLang="ko-KR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-labelled cells for 24 hr at various concentration of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QD</a:t>
            </a:r>
            <a:r>
              <a:rPr lang="en-US" altLang="ko-KR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(5, 10, 15 </a:t>
            </a:r>
            <a:r>
              <a:rPr lang="el-GR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GB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g/mL). </a:t>
            </a:r>
            <a:endParaRPr lang="ko-KR" altLang="ko-KR" sz="1600" kern="1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15" name="Phase Contrast+Texas Red 586,647_B3_6">
            <a:hlinkClick r:id="" action="ppaction://media"/>
            <a:extLst>
              <a:ext uri="{FF2B5EF4-FFF2-40B4-BE49-F238E27FC236}">
                <a16:creationId xmlns:a16="http://schemas.microsoft.com/office/drawing/2014/main" id="{DD4F64AE-118C-4E8F-8406-A0B312EDFC0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711754" y="3300633"/>
            <a:ext cx="3165162" cy="2340000"/>
          </a:xfrm>
          <a:prstGeom prst="rect">
            <a:avLst/>
          </a:prstGeom>
        </p:spPr>
      </p:pic>
      <p:pic>
        <p:nvPicPr>
          <p:cNvPr id="16" name="Phase Contrast+Texas Red 586,647_C4_14">
            <a:hlinkClick r:id="" action="ppaction://media"/>
            <a:extLst>
              <a:ext uri="{FF2B5EF4-FFF2-40B4-BE49-F238E27FC236}">
                <a16:creationId xmlns:a16="http://schemas.microsoft.com/office/drawing/2014/main" id="{9E0EE174-8635-437D-80AE-24A2C2CCAB0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049176" y="3300633"/>
            <a:ext cx="3168208" cy="2340000"/>
          </a:xfrm>
          <a:prstGeom prst="rect">
            <a:avLst/>
          </a:prstGeom>
        </p:spPr>
      </p:pic>
      <p:pic>
        <p:nvPicPr>
          <p:cNvPr id="17" name="Phase Contrast+Texas Red 586,647_C2_10">
            <a:hlinkClick r:id="" action="ppaction://media"/>
            <a:extLst>
              <a:ext uri="{FF2B5EF4-FFF2-40B4-BE49-F238E27FC236}">
                <a16:creationId xmlns:a16="http://schemas.microsoft.com/office/drawing/2014/main" id="{EA10EF27-10BB-4EEF-A93D-F1339C4C43DA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049176" y="354264"/>
            <a:ext cx="3168208" cy="2340000"/>
          </a:xfrm>
          <a:prstGeom prst="rect">
            <a:avLst/>
          </a:prstGeom>
        </p:spPr>
      </p:pic>
      <p:pic>
        <p:nvPicPr>
          <p:cNvPr id="18" name="Phase Contrast+Texas Red 586,647_B1_9">
            <a:hlinkClick r:id="" action="ppaction://media"/>
            <a:extLst>
              <a:ext uri="{FF2B5EF4-FFF2-40B4-BE49-F238E27FC236}">
                <a16:creationId xmlns:a16="http://schemas.microsoft.com/office/drawing/2014/main" id="{13B6AE38-8B16-4D28-A8D5-01F9C56B2CD3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711754" y="354660"/>
            <a:ext cx="3168208" cy="2340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02709F1-7259-4D33-8C32-FB4C1336BD53}"/>
              </a:ext>
            </a:extLst>
          </p:cNvPr>
          <p:cNvSpPr txBox="1"/>
          <p:nvPr/>
        </p:nvSpPr>
        <p:spPr>
          <a:xfrm>
            <a:off x="2606121" y="2754903"/>
            <a:ext cx="13837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l-GR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g/mL</a:t>
            </a:r>
            <a:endParaRPr lang="ko-KR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AA473C-1E76-4DD1-B37E-32E9206E27CF}"/>
              </a:ext>
            </a:extLst>
          </p:cNvPr>
          <p:cNvSpPr txBox="1"/>
          <p:nvPr/>
        </p:nvSpPr>
        <p:spPr>
          <a:xfrm>
            <a:off x="5941687" y="2754903"/>
            <a:ext cx="13837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l-GR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g/mL</a:t>
            </a:r>
            <a:endParaRPr lang="ko-KR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69AFD2-5B7C-49E0-BBBA-EC32A5E92224}"/>
              </a:ext>
            </a:extLst>
          </p:cNvPr>
          <p:cNvSpPr txBox="1"/>
          <p:nvPr/>
        </p:nvSpPr>
        <p:spPr>
          <a:xfrm>
            <a:off x="5852994" y="5701272"/>
            <a:ext cx="155042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l-GR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g/mL</a:t>
            </a:r>
            <a:endParaRPr lang="ko-KR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ACAFC29-8815-4686-ABAF-7D43EFAC17FE}"/>
              </a:ext>
            </a:extLst>
          </p:cNvPr>
          <p:cNvSpPr txBox="1"/>
          <p:nvPr/>
        </p:nvSpPr>
        <p:spPr>
          <a:xfrm>
            <a:off x="2527479" y="5700151"/>
            <a:ext cx="155042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l-GR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altLang="ko-K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g/mL</a:t>
            </a:r>
            <a:endParaRPr lang="ko-KR" alt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47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42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39229</TotalTime>
  <Words>134</Words>
  <Application>Microsoft Office PowerPoint</Application>
  <PresentationFormat>A4 용지(210x297mm)</PresentationFormat>
  <Paragraphs>9</Paragraphs>
  <Slides>2</Slides>
  <Notes>1</Notes>
  <HiddenSlides>0</HiddenSlides>
  <MMClips>4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Times New Roman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Kim Jaehi</cp:lastModifiedBy>
  <cp:revision>372</cp:revision>
  <cp:lastPrinted>2022-06-16T01:38:11Z</cp:lastPrinted>
  <dcterms:created xsi:type="dcterms:W3CDTF">2017-01-26T11:28:20Z</dcterms:created>
  <dcterms:modified xsi:type="dcterms:W3CDTF">2023-03-17T12:56:30Z</dcterms:modified>
</cp:coreProperties>
</file>