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55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BA3E1B6-9103-7C6B-25CB-AA418A79865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C8433CB3-D1E1-A8EC-0F4B-60FCDE83009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8758B95-5F00-A21A-5CEB-1551B85A8C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DEAE74-FF93-4F25-8910-3C53C3F34CE4}" type="datetimeFigureOut">
              <a:rPr lang="fr-FR" smtClean="0"/>
              <a:t>20/02/2023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9F71F88-D6DE-AFFA-F704-09A4FF86D0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F959A43-AB37-F01C-3046-718574F3FC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DA254-94D6-41D0-96B5-2501C17893A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246603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E5B5CBF-F79D-5D94-5C6B-4CCDE8212A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DA6C314A-70FA-2B75-2148-CE73F683C86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C0E2B69-EF03-0213-4951-298D6DE089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DEAE74-FF93-4F25-8910-3C53C3F34CE4}" type="datetimeFigureOut">
              <a:rPr lang="fr-FR" smtClean="0"/>
              <a:t>20/02/2023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C755964-A9E4-5714-DF3E-6135387ACD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019256D-26A0-827C-43D7-07F3E00C56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DA254-94D6-41D0-96B5-2501C17893A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154169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23E66019-F323-EB06-D92C-3AFD819A71E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72934414-B831-3D99-1FFF-337BB70F448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5356FA7-2EF8-CF9A-A9DF-08C1278B9E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DEAE74-FF93-4F25-8910-3C53C3F34CE4}" type="datetimeFigureOut">
              <a:rPr lang="fr-FR" smtClean="0"/>
              <a:t>20/02/2023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CD2E9B2-1769-E5B8-73CB-48ABB4C8D7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D76E47B-CB98-C28D-B13A-78AD94B4E3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DA254-94D6-41D0-96B5-2501C17893A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981593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442C3BF-CBAA-83F3-92AB-BA70F0DD97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94629075-CCB2-782D-E0E7-AD08866996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A980BD-5625-8758-43B4-B4803A6649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DEAE74-FF93-4F25-8910-3C53C3F34CE4}" type="datetimeFigureOut">
              <a:rPr lang="fr-FR" smtClean="0"/>
              <a:t>20/02/2023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562461B-76B2-2E03-6DFF-6BC87EEE41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D214E60-0D10-7D03-50D4-15F2A8DB83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DA254-94D6-41D0-96B5-2501C17893A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583051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2147049-EF74-3DD9-BCBA-7F89A8C952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52C1370-03FD-4C21-607D-A44713ECA4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9377233-E49F-0B2E-C66C-A05580F5E9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DEAE74-FF93-4F25-8910-3C53C3F34CE4}" type="datetimeFigureOut">
              <a:rPr lang="fr-FR" smtClean="0"/>
              <a:t>20/02/2023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54D4B8F-A221-212A-AC71-856743F035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B3E1978-1D51-2EA7-AC9F-44B1EED5B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DA254-94D6-41D0-96B5-2501C17893A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71814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8EB2D4F-3CFC-4C19-F2EC-4AE083D52B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9084500-545B-384A-35D0-E118F5D4129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EA10CD8D-072C-A28D-C1E2-D9D97E9BD60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67F32DA4-0777-FA44-18FF-7B7E1272A9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DEAE74-FF93-4F25-8910-3C53C3F34CE4}" type="datetimeFigureOut">
              <a:rPr lang="fr-FR" smtClean="0"/>
              <a:t>20/02/2023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968F11C-A441-7829-A93A-A4E0442D49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F8F13601-03E5-7D91-2DE1-22EA2F9673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DA254-94D6-41D0-96B5-2501C17893A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864276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B730DF1-E665-7088-6A1C-78E0C7E1CB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ECD262C-5241-DE04-2A97-1FFAA5BF609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D911BF2A-3934-67EA-8E36-E1220B96C1B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910A74E-E404-2759-0A2E-960DEC0B518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715FA1AC-FAE3-4052-D170-27703EACC96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24660670-8DDF-242E-5973-74C0CA340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DEAE74-FF93-4F25-8910-3C53C3F34CE4}" type="datetimeFigureOut">
              <a:rPr lang="fr-FR" smtClean="0"/>
              <a:t>20/02/2023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A05C15B6-1940-FBF6-9A4C-FB3D201E58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1CBDF304-3148-2EBF-1781-F23E4AABB8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DA254-94D6-41D0-96B5-2501C17893A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772440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571F9C6-6C02-9720-C4A9-06101AAC6B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8341AAA3-D2E7-4B50-6551-28E65E042B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DEAE74-FF93-4F25-8910-3C53C3F34CE4}" type="datetimeFigureOut">
              <a:rPr lang="fr-FR" smtClean="0"/>
              <a:t>20/02/2023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156199E4-2EDC-29F0-C0D1-354634D154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00550A9A-A483-9721-DA32-167A9000DA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DA254-94D6-41D0-96B5-2501C17893A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075105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C4400D7B-F5A5-4E94-0849-1511305E26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DEAE74-FF93-4F25-8910-3C53C3F34CE4}" type="datetimeFigureOut">
              <a:rPr lang="fr-FR" smtClean="0"/>
              <a:t>20/02/2023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94AB90DC-54DB-470E-F141-E87F4DBA35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659CC49E-28D1-F42D-C378-E7C2944255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DA254-94D6-41D0-96B5-2501C17893A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219752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AED30BB-1CB3-8E42-8D7E-8E528D5DC2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2F4B6073-FC55-B170-A313-D1ABFCE9B1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9A06D4BF-1B14-EBCE-5847-FF91A3F229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C4F6F808-0CF5-C347-66E8-63435E3741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DEAE74-FF93-4F25-8910-3C53C3F34CE4}" type="datetimeFigureOut">
              <a:rPr lang="fr-FR" smtClean="0"/>
              <a:t>20/02/2023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CBA92F41-7237-84E3-A204-063072AD03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AC69D3D6-28E8-3D18-04C9-59067B70F4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DA254-94D6-41D0-96B5-2501C17893A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26141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88F5FE-9510-A7F4-AA95-A2A00770CC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C8DC717E-79B3-3FAE-ED6E-06AFC9E10F4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CD97DE0A-3B72-EF7B-F5A0-F3EB1DD267D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88CF295F-B43E-98E0-FD89-40B4F034BF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DEAE74-FF93-4F25-8910-3C53C3F34CE4}" type="datetimeFigureOut">
              <a:rPr lang="fr-FR" smtClean="0"/>
              <a:t>20/02/2023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1B9B9D84-FFC7-3AB6-4EF8-1EC67CA18A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30BBEEFD-3974-1CB7-15A1-7EE74D2029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0DA254-94D6-41D0-96B5-2501C17893A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963028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5D96F412-DF46-994C-E2CF-936F04D622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B023F226-ADE2-2D87-AF81-51FD65D2106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2F37B81-A9DA-4032-9067-0F7B76C222D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DEAE74-FF93-4F25-8910-3C53C3F34CE4}" type="datetimeFigureOut">
              <a:rPr lang="fr-FR" smtClean="0"/>
              <a:t>20/02/2023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1175310-6EFC-8978-1233-6CF8B5259F4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7696039-BB10-9529-0005-04242B11A4F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0DA254-94D6-41D0-96B5-2501C17893A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068421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>
            <a:extLst>
              <a:ext uri="{FF2B5EF4-FFF2-40B4-BE49-F238E27FC236}">
                <a16:creationId xmlns:a16="http://schemas.microsoft.com/office/drawing/2014/main" id="{07651C8F-3559-2910-82BE-4B64FDF1C65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5525" y="280432"/>
            <a:ext cx="3747375" cy="148383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ACE59191-9E10-65F6-799F-DCC1F7E9EDD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12" t="29834" r="6150"/>
          <a:stretch/>
        </p:blipFill>
        <p:spPr>
          <a:xfrm>
            <a:off x="1580718" y="1965510"/>
            <a:ext cx="2759635" cy="1176033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51E1742A-828E-950A-A577-2B85CB75A20D}"/>
              </a:ext>
            </a:extLst>
          </p:cNvPr>
          <p:cNvSpPr txBox="1"/>
          <p:nvPr/>
        </p:nvSpPr>
        <p:spPr>
          <a:xfrm>
            <a:off x="1227736" y="95766"/>
            <a:ext cx="3529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a.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8ABF93E6-AB40-F67A-9BCB-F2FB1C0A49F3}"/>
              </a:ext>
            </a:extLst>
          </p:cNvPr>
          <p:cNvSpPr txBox="1"/>
          <p:nvPr/>
        </p:nvSpPr>
        <p:spPr>
          <a:xfrm>
            <a:off x="1222126" y="1575421"/>
            <a:ext cx="3642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b.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9A5D34E7-5254-AF12-1DB7-A82E9A46F813}"/>
              </a:ext>
            </a:extLst>
          </p:cNvPr>
          <p:cNvSpPr txBox="1"/>
          <p:nvPr/>
        </p:nvSpPr>
        <p:spPr>
          <a:xfrm>
            <a:off x="1171326" y="5269964"/>
            <a:ext cx="8531474" cy="15334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r-FR" sz="1100" b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Figure S6.</a:t>
            </a:r>
            <a:r>
              <a:rPr lang="fr-FR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11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Human tissue </a:t>
            </a:r>
            <a:r>
              <a:rPr lang="fr-FR" sz="11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sample</a:t>
            </a:r>
            <a:r>
              <a:rPr lang="fr-FR" sz="11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11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resection</a:t>
            </a:r>
            <a:r>
              <a:rPr lang="fr-FR" sz="11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fr-FR" sz="11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Schematic</a:t>
            </a:r>
            <a:r>
              <a:rPr lang="fr-FR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(a) and </a:t>
            </a:r>
            <a:r>
              <a:rPr lang="fr-FR" sz="11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picture</a:t>
            </a:r>
            <a:r>
              <a:rPr lang="fr-FR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(b) of a </a:t>
            </a:r>
            <a:r>
              <a:rPr lang="fr-FR" sz="11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typical</a:t>
            </a:r>
            <a:r>
              <a:rPr lang="fr-FR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11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surgical</a:t>
            </a:r>
            <a:r>
              <a:rPr lang="fr-FR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11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resection</a:t>
            </a:r>
            <a:r>
              <a:rPr lang="fr-FR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11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spindle</a:t>
            </a:r>
            <a:r>
              <a:rPr lang="fr-FR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11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used</a:t>
            </a:r>
            <a:r>
              <a:rPr lang="fr-FR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for skin </a:t>
            </a:r>
            <a:r>
              <a:rPr lang="fr-FR" sz="11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carcinoma</a:t>
            </a:r>
            <a:r>
              <a:rPr lang="fr-FR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11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surgical</a:t>
            </a:r>
            <a:r>
              <a:rPr lang="fr-FR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11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resection</a:t>
            </a:r>
            <a:r>
              <a:rPr lang="fr-FR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The </a:t>
            </a:r>
            <a:r>
              <a:rPr lang="fr-FR" sz="11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spindle</a:t>
            </a:r>
            <a:r>
              <a:rPr lang="fr-FR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11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is</a:t>
            </a:r>
            <a:r>
              <a:rPr lang="fr-FR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made of </a:t>
            </a:r>
            <a:r>
              <a:rPr lang="fr-FR" sz="11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three</a:t>
            </a:r>
            <a:r>
              <a:rPr lang="fr-FR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parts : the </a:t>
            </a:r>
            <a:r>
              <a:rPr lang="fr-FR" sz="11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lesion</a:t>
            </a:r>
            <a:r>
              <a:rPr lang="fr-FR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(L) </a:t>
            </a:r>
            <a:r>
              <a:rPr lang="fr-FR" sz="11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itself</a:t>
            </a:r>
            <a:r>
              <a:rPr lang="fr-FR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in the middle of the </a:t>
            </a:r>
            <a:r>
              <a:rPr lang="fr-FR" sz="11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spindle</a:t>
            </a:r>
            <a:r>
              <a:rPr lang="fr-FR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the </a:t>
            </a:r>
            <a:r>
              <a:rPr lang="fr-FR" sz="11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perilesional</a:t>
            </a:r>
            <a:r>
              <a:rPr lang="fr-FR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(PL) part of the </a:t>
            </a:r>
            <a:r>
              <a:rPr lang="fr-FR" sz="11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sample</a:t>
            </a:r>
            <a:r>
              <a:rPr lang="fr-FR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11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corresponding</a:t>
            </a:r>
            <a:r>
              <a:rPr lang="fr-FR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to the </a:t>
            </a:r>
            <a:r>
              <a:rPr lang="fr-FR" sz="11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safety</a:t>
            </a:r>
            <a:r>
              <a:rPr lang="fr-FR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11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surgery</a:t>
            </a:r>
            <a:r>
              <a:rPr lang="fr-FR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11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margins</a:t>
            </a:r>
            <a:r>
              <a:rPr lang="fr-FR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11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around</a:t>
            </a:r>
            <a:r>
              <a:rPr lang="fr-FR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the </a:t>
            </a:r>
            <a:r>
              <a:rPr lang="fr-FR" sz="11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lesion</a:t>
            </a:r>
            <a:r>
              <a:rPr lang="fr-FR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and the </a:t>
            </a:r>
            <a:r>
              <a:rPr lang="fr-FR" sz="11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spindle-tips</a:t>
            </a:r>
            <a:r>
              <a:rPr lang="fr-FR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11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corresponding</a:t>
            </a:r>
            <a:r>
              <a:rPr lang="fr-FR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to non-</a:t>
            </a:r>
            <a:r>
              <a:rPr lang="fr-FR" sz="11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lesional</a:t>
            </a:r>
            <a:r>
              <a:rPr lang="fr-FR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(NL) skin sites </a:t>
            </a:r>
            <a:r>
              <a:rPr lang="fr-FR" sz="11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removed</a:t>
            </a:r>
            <a:r>
              <a:rPr lang="fr-FR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to </a:t>
            </a:r>
            <a:r>
              <a:rPr lang="fr-FR" sz="11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allow</a:t>
            </a:r>
            <a:r>
              <a:rPr lang="fr-FR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 </a:t>
            </a:r>
            <a:r>
              <a:rPr lang="fr-FR" sz="11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seamless</a:t>
            </a:r>
            <a:r>
              <a:rPr lang="fr-FR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suture. Skin </a:t>
            </a:r>
            <a:r>
              <a:rPr lang="fr-FR" sz="11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samples</a:t>
            </a:r>
            <a:r>
              <a:rPr lang="fr-FR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(</a:t>
            </a:r>
            <a:r>
              <a:rPr lang="fr-FR" sz="11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yellow</a:t>
            </a:r>
            <a:r>
              <a:rPr lang="fr-FR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11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disks</a:t>
            </a:r>
            <a:r>
              <a:rPr lang="fr-FR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 </a:t>
            </a:r>
            <a:r>
              <a:rPr lang="fr-FR" sz="11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were</a:t>
            </a:r>
            <a:r>
              <a:rPr lang="fr-FR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11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removed</a:t>
            </a:r>
            <a:r>
              <a:rPr lang="fr-FR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for </a:t>
            </a:r>
            <a:r>
              <a:rPr lang="fr-FR" sz="11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transcriptomic</a:t>
            </a:r>
            <a:r>
              <a:rPr lang="fr-FR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11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analysis</a:t>
            </a:r>
            <a:r>
              <a:rPr lang="fr-FR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11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using</a:t>
            </a:r>
            <a:r>
              <a:rPr lang="fr-FR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 2 mm-</a:t>
            </a:r>
            <a:r>
              <a:rPr lang="fr-FR" sz="11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diameter</a:t>
            </a:r>
            <a:r>
              <a:rPr lang="fr-FR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punch. (c) </a:t>
            </a:r>
            <a:r>
              <a:rPr lang="en-US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Pictures of two surgical spindles featuring punches taken for transcriptomic analysis on each of the three parts of the spindle : L, lesion (carcinoma), PL, </a:t>
            </a:r>
            <a:r>
              <a:rPr lang="en-US" sz="11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perilesion</a:t>
            </a:r>
            <a:r>
              <a:rPr lang="en-US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(safety </a:t>
            </a:r>
            <a:r>
              <a:rPr lang="en-US" sz="11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pargin</a:t>
            </a:r>
            <a:r>
              <a:rPr lang="en-US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 and NL, non-lesion (healthy skin taken from one of the spindle tips). (d) H&amp;E-stained histological section of human skin. Green arrows point at 2 mm-punch made in patients skin for transcriptomic analysis. </a:t>
            </a:r>
            <a:r>
              <a:rPr lang="en-US" sz="1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</a:t>
            </a:r>
            <a:r>
              <a:rPr lang="en-US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pper, punch is taken from a basal cell carcinoma, not included in the current </a:t>
            </a:r>
            <a:r>
              <a:rPr lang="en-US" sz="11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trancriptomic</a:t>
            </a:r>
            <a:r>
              <a:rPr lang="en-US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study (L site); bottom the punch is taken on a healthy (NL) skin site, red blood cells fill in the hole.</a:t>
            </a:r>
            <a:endParaRPr lang="fr-FR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023A0E71-F35E-887D-0C49-C33F514A877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9925" y="3297358"/>
            <a:ext cx="4014075" cy="2018186"/>
          </a:xfrm>
          <a:prstGeom prst="rect">
            <a:avLst/>
          </a:prstGeom>
        </p:spPr>
      </p:pic>
      <p:sp>
        <p:nvSpPr>
          <p:cNvPr id="15" name="ZoneTexte 14">
            <a:extLst>
              <a:ext uri="{FF2B5EF4-FFF2-40B4-BE49-F238E27FC236}">
                <a16:creationId xmlns:a16="http://schemas.microsoft.com/office/drawing/2014/main" id="{9CDC8392-C1D2-2F3E-4484-AC5D5EA5F163}"/>
              </a:ext>
            </a:extLst>
          </p:cNvPr>
          <p:cNvSpPr txBox="1"/>
          <p:nvPr/>
        </p:nvSpPr>
        <p:spPr>
          <a:xfrm>
            <a:off x="1227736" y="3164829"/>
            <a:ext cx="3529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c.</a:t>
            </a:r>
          </a:p>
        </p:txBody>
      </p:sp>
      <p:pic>
        <p:nvPicPr>
          <p:cNvPr id="16" name="Image 15">
            <a:extLst>
              <a:ext uri="{FF2B5EF4-FFF2-40B4-BE49-F238E27FC236}">
                <a16:creationId xmlns:a16="http://schemas.microsoft.com/office/drawing/2014/main" id="{9B47F399-D0A0-D50B-8A33-C95A3153947C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992"/>
          <a:stretch/>
        </p:blipFill>
        <p:spPr bwMode="auto">
          <a:xfrm>
            <a:off x="6480494" y="280432"/>
            <a:ext cx="3066415" cy="188595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7" name="ZoneTexte 16">
            <a:extLst>
              <a:ext uri="{FF2B5EF4-FFF2-40B4-BE49-F238E27FC236}">
                <a16:creationId xmlns:a16="http://schemas.microsoft.com/office/drawing/2014/main" id="{0BBA930D-88A6-CD7D-50A2-D8C96EF3B28B}"/>
              </a:ext>
            </a:extLst>
          </p:cNvPr>
          <p:cNvSpPr txBox="1"/>
          <p:nvPr/>
        </p:nvSpPr>
        <p:spPr>
          <a:xfrm>
            <a:off x="6000075" y="95766"/>
            <a:ext cx="3642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d.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2790D1D3-727E-201F-F736-E4718E279F2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80493" y="2731643"/>
            <a:ext cx="3066415" cy="21367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265092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1330</TotalTime>
  <Words>235</Words>
  <Application>Microsoft Office PowerPoint</Application>
  <PresentationFormat>Grand écran</PresentationFormat>
  <Paragraphs>5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Thème Office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Helene Dubois-Pot-Schneider</dc:creator>
  <cp:lastModifiedBy>Helene Dubois-Pot-Schneider</cp:lastModifiedBy>
  <cp:revision>3</cp:revision>
  <dcterms:created xsi:type="dcterms:W3CDTF">2023-01-25T15:24:38Z</dcterms:created>
  <dcterms:modified xsi:type="dcterms:W3CDTF">2023-02-21T14:21:48Z</dcterms:modified>
</cp:coreProperties>
</file>