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tiff" ContentType="image/tiff"/>
  <Default Extension="wdp" ContentType="image/vnd.ms-photo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7" r:id="rId2"/>
    <p:sldId id="285" r:id="rId3"/>
    <p:sldId id="289" r:id="rId4"/>
    <p:sldId id="276" r:id="rId5"/>
    <p:sldId id="257" r:id="rId6"/>
    <p:sldId id="261" r:id="rId7"/>
    <p:sldId id="263" r:id="rId8"/>
    <p:sldId id="258" r:id="rId9"/>
    <p:sldId id="259" r:id="rId10"/>
    <p:sldId id="265" r:id="rId11"/>
    <p:sldId id="266" r:id="rId12"/>
    <p:sldId id="268" r:id="rId13"/>
    <p:sldId id="260" r:id="rId14"/>
    <p:sldId id="269" r:id="rId15"/>
    <p:sldId id="270" r:id="rId16"/>
    <p:sldId id="271" r:id="rId17"/>
    <p:sldId id="273" r:id="rId18"/>
    <p:sldId id="274" r:id="rId19"/>
    <p:sldId id="275" r:id="rId2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14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22B7C9-A86F-4711-B306-276270113A63}" type="datetimeFigureOut">
              <a:rPr lang="en-US" smtClean="0"/>
              <a:t>1/2/2024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45E0E5-2F23-4725-A7EA-4B4FEB1C61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62945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22B7C9-A86F-4711-B306-276270113A63}" type="datetimeFigureOut">
              <a:rPr lang="en-US" smtClean="0"/>
              <a:t>1/2/2024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45E0E5-2F23-4725-A7EA-4B4FEB1C61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67297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22B7C9-A86F-4711-B306-276270113A63}" type="datetimeFigureOut">
              <a:rPr lang="en-US" smtClean="0"/>
              <a:t>1/2/2024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45E0E5-2F23-4725-A7EA-4B4FEB1C61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29720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22B7C9-A86F-4711-B306-276270113A63}" type="datetimeFigureOut">
              <a:rPr lang="en-US" smtClean="0"/>
              <a:t>1/2/2024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45E0E5-2F23-4725-A7EA-4B4FEB1C61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95654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22B7C9-A86F-4711-B306-276270113A63}" type="datetimeFigureOut">
              <a:rPr lang="en-US" smtClean="0"/>
              <a:t>1/2/2024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45E0E5-2F23-4725-A7EA-4B4FEB1C61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94266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22B7C9-A86F-4711-B306-276270113A63}" type="datetimeFigureOut">
              <a:rPr lang="en-US" smtClean="0"/>
              <a:t>1/2/2024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45E0E5-2F23-4725-A7EA-4B4FEB1C61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21142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22B7C9-A86F-4711-B306-276270113A63}" type="datetimeFigureOut">
              <a:rPr lang="en-US" smtClean="0"/>
              <a:t>1/2/2024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45E0E5-2F23-4725-A7EA-4B4FEB1C61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64401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22B7C9-A86F-4711-B306-276270113A63}" type="datetimeFigureOut">
              <a:rPr lang="en-US" smtClean="0"/>
              <a:t>1/2/2024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45E0E5-2F23-4725-A7EA-4B4FEB1C61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15646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22B7C9-A86F-4711-B306-276270113A63}" type="datetimeFigureOut">
              <a:rPr lang="en-US" smtClean="0"/>
              <a:t>1/2/2024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45E0E5-2F23-4725-A7EA-4B4FEB1C61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4266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22B7C9-A86F-4711-B306-276270113A63}" type="datetimeFigureOut">
              <a:rPr lang="en-US" smtClean="0"/>
              <a:t>1/2/2024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45E0E5-2F23-4725-A7EA-4B4FEB1C61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00858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22B7C9-A86F-4711-B306-276270113A63}" type="datetimeFigureOut">
              <a:rPr lang="en-US" smtClean="0"/>
              <a:t>1/2/2024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45E0E5-2F23-4725-A7EA-4B4FEB1C61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1568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22B7C9-A86F-4711-B306-276270113A63}" type="datetimeFigureOut">
              <a:rPr lang="en-US" smtClean="0"/>
              <a:t>1/2/2024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C45E0E5-2F23-4725-A7EA-4B4FEB1C61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74462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tiff"/><Relationship Id="rId2" Type="http://schemas.openxmlformats.org/officeDocument/2006/relationships/image" Target="../media/image42.tif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5.tiff"/><Relationship Id="rId4" Type="http://schemas.openxmlformats.org/officeDocument/2006/relationships/image" Target="../media/image44.tif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tiff"/><Relationship Id="rId2" Type="http://schemas.openxmlformats.org/officeDocument/2006/relationships/image" Target="../media/image46.tif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9.tiff"/><Relationship Id="rId4" Type="http://schemas.openxmlformats.org/officeDocument/2006/relationships/image" Target="../media/image48.tif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tiff"/><Relationship Id="rId2" Type="http://schemas.openxmlformats.org/officeDocument/2006/relationships/image" Target="../media/image50.tif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3.tiff"/><Relationship Id="rId4" Type="http://schemas.openxmlformats.org/officeDocument/2006/relationships/image" Target="../media/image52.tiff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9.tiff"/><Relationship Id="rId3" Type="http://schemas.microsoft.com/office/2007/relationships/hdphoto" Target="../media/hdphoto7.wdp"/><Relationship Id="rId7" Type="http://schemas.openxmlformats.org/officeDocument/2006/relationships/image" Target="../media/image58.tiff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7.tiff"/><Relationship Id="rId5" Type="http://schemas.openxmlformats.org/officeDocument/2006/relationships/image" Target="../media/image56.tiff"/><Relationship Id="rId4" Type="http://schemas.openxmlformats.org/officeDocument/2006/relationships/image" Target="../media/image55.tiff"/></Relationships>
</file>

<file path=ppt/slides/_rels/slide14.xml.rels><?xml version="1.0" encoding="UTF-8" standalone="yes"?>
<Relationships xmlns="http://schemas.openxmlformats.org/package/2006/relationships"><Relationship Id="rId8" Type="http://schemas.microsoft.com/office/2007/relationships/hdphoto" Target="../media/hdphoto9.wdp"/><Relationship Id="rId3" Type="http://schemas.microsoft.com/office/2007/relationships/hdphoto" Target="../media/hdphoto8.wdp"/><Relationship Id="rId7" Type="http://schemas.openxmlformats.org/officeDocument/2006/relationships/image" Target="../media/image64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3.tiff"/><Relationship Id="rId5" Type="http://schemas.openxmlformats.org/officeDocument/2006/relationships/image" Target="../media/image62.tiff"/><Relationship Id="rId4" Type="http://schemas.openxmlformats.org/officeDocument/2006/relationships/image" Target="../media/image61.tiff"/><Relationship Id="rId9" Type="http://schemas.openxmlformats.org/officeDocument/2006/relationships/image" Target="../media/image65.tif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tiff"/><Relationship Id="rId2" Type="http://schemas.openxmlformats.org/officeDocument/2006/relationships/image" Target="../media/image66.tif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8.tiff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4.tiff"/><Relationship Id="rId3" Type="http://schemas.openxmlformats.org/officeDocument/2006/relationships/image" Target="../media/image70.tiff"/><Relationship Id="rId7" Type="http://schemas.openxmlformats.org/officeDocument/2006/relationships/image" Target="../media/image73.tiff"/><Relationship Id="rId2" Type="http://schemas.openxmlformats.org/officeDocument/2006/relationships/image" Target="../media/image69.tiff"/><Relationship Id="rId1" Type="http://schemas.openxmlformats.org/officeDocument/2006/relationships/slideLayout" Target="../slideLayouts/slideLayout7.xml"/><Relationship Id="rId6" Type="http://schemas.microsoft.com/office/2007/relationships/hdphoto" Target="../media/hdphoto10.wdp"/><Relationship Id="rId5" Type="http://schemas.openxmlformats.org/officeDocument/2006/relationships/image" Target="../media/image72.png"/><Relationship Id="rId4" Type="http://schemas.openxmlformats.org/officeDocument/2006/relationships/image" Target="../media/image71.tif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tiff"/><Relationship Id="rId2" Type="http://schemas.openxmlformats.org/officeDocument/2006/relationships/image" Target="../media/image75.tif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7.tif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tiff"/><Relationship Id="rId7" Type="http://schemas.openxmlformats.org/officeDocument/2006/relationships/image" Target="../media/image83.tiff"/><Relationship Id="rId2" Type="http://schemas.openxmlformats.org/officeDocument/2006/relationships/image" Target="../media/image78.tif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2.tiff"/><Relationship Id="rId5" Type="http://schemas.openxmlformats.org/officeDocument/2006/relationships/image" Target="../media/image81.tiff"/><Relationship Id="rId4" Type="http://schemas.openxmlformats.org/officeDocument/2006/relationships/image" Target="../media/image80.tiff"/></Relationships>
</file>

<file path=ppt/slides/_rels/slide19.xml.rels><?xml version="1.0" encoding="UTF-8" standalone="yes"?>
<Relationships xmlns="http://schemas.openxmlformats.org/package/2006/relationships"><Relationship Id="rId3" Type="http://schemas.microsoft.com/office/2007/relationships/hdphoto" Target="../media/hdphoto11.wdp"/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6.tiff"/><Relationship Id="rId4" Type="http://schemas.openxmlformats.org/officeDocument/2006/relationships/image" Target="../media/image85.tif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7" Type="http://schemas.openxmlformats.org/officeDocument/2006/relationships/image" Target="../media/image4.emf"/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2.bin"/><Relationship Id="rId5" Type="http://schemas.openxmlformats.org/officeDocument/2006/relationships/image" Target="../media/image3.emf"/><Relationship Id="rId4" Type="http://schemas.openxmlformats.org/officeDocument/2006/relationships/oleObject" Target="../embeddings/oleObject1.bin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wmf"/><Relationship Id="rId2" Type="http://schemas.openxmlformats.org/officeDocument/2006/relationships/oleObject" Target="file:///C:\Users\large\Dropbox\PC\Downloads\Suppl%20Table%20TMLM.xlsx" TargetMode="Externa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13" Type="http://schemas.openxmlformats.org/officeDocument/2006/relationships/image" Target="../media/image14.tiff"/><Relationship Id="rId3" Type="http://schemas.microsoft.com/office/2007/relationships/hdphoto" Target="../media/hdphoto1.wdp"/><Relationship Id="rId7" Type="http://schemas.microsoft.com/office/2007/relationships/hdphoto" Target="../media/hdphoto2.wdp"/><Relationship Id="rId12" Type="http://schemas.openxmlformats.org/officeDocument/2006/relationships/image" Target="../media/image13.tiff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11" Type="http://schemas.openxmlformats.org/officeDocument/2006/relationships/image" Target="../media/image12.tiff"/><Relationship Id="rId5" Type="http://schemas.openxmlformats.org/officeDocument/2006/relationships/image" Target="../media/image8.tiff"/><Relationship Id="rId10" Type="http://schemas.openxmlformats.org/officeDocument/2006/relationships/image" Target="../media/image11.tiff"/><Relationship Id="rId4" Type="http://schemas.openxmlformats.org/officeDocument/2006/relationships/image" Target="../media/image7.png"/><Relationship Id="rId9" Type="http://schemas.microsoft.com/office/2007/relationships/hdphoto" Target="../media/hdphoto3.wdp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tiff"/><Relationship Id="rId3" Type="http://schemas.openxmlformats.org/officeDocument/2006/relationships/image" Target="../media/image16.tiff"/><Relationship Id="rId7" Type="http://schemas.openxmlformats.org/officeDocument/2006/relationships/image" Target="../media/image19.tiff"/><Relationship Id="rId2" Type="http://schemas.openxmlformats.org/officeDocument/2006/relationships/image" Target="../media/image15.tiff"/><Relationship Id="rId1" Type="http://schemas.openxmlformats.org/officeDocument/2006/relationships/slideLayout" Target="../slideLayouts/slideLayout7.xml"/><Relationship Id="rId6" Type="http://schemas.microsoft.com/office/2007/relationships/hdphoto" Target="../media/hdphoto4.wdp"/><Relationship Id="rId5" Type="http://schemas.openxmlformats.org/officeDocument/2006/relationships/image" Target="../media/image18.png"/><Relationship Id="rId4" Type="http://schemas.openxmlformats.org/officeDocument/2006/relationships/image" Target="../media/image17.tiff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tiff"/><Relationship Id="rId3" Type="http://schemas.openxmlformats.org/officeDocument/2006/relationships/image" Target="../media/image22.tiff"/><Relationship Id="rId7" Type="http://schemas.openxmlformats.org/officeDocument/2006/relationships/image" Target="../media/image25.tiff"/><Relationship Id="rId2" Type="http://schemas.openxmlformats.org/officeDocument/2006/relationships/image" Target="../media/image21.tiff"/><Relationship Id="rId1" Type="http://schemas.openxmlformats.org/officeDocument/2006/relationships/slideLayout" Target="../slideLayouts/slideLayout7.xml"/><Relationship Id="rId6" Type="http://schemas.microsoft.com/office/2007/relationships/hdphoto" Target="../media/hdphoto5.wdp"/><Relationship Id="rId11" Type="http://schemas.openxmlformats.org/officeDocument/2006/relationships/image" Target="../media/image29.tiff"/><Relationship Id="rId5" Type="http://schemas.openxmlformats.org/officeDocument/2006/relationships/image" Target="../media/image24.png"/><Relationship Id="rId10" Type="http://schemas.openxmlformats.org/officeDocument/2006/relationships/image" Target="../media/image28.tiff"/><Relationship Id="rId4" Type="http://schemas.openxmlformats.org/officeDocument/2006/relationships/image" Target="../media/image23.tiff"/><Relationship Id="rId9" Type="http://schemas.openxmlformats.org/officeDocument/2006/relationships/image" Target="../media/image27.tiff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tiff"/><Relationship Id="rId3" Type="http://schemas.openxmlformats.org/officeDocument/2006/relationships/image" Target="../media/image31.tiff"/><Relationship Id="rId7" Type="http://schemas.openxmlformats.org/officeDocument/2006/relationships/image" Target="../media/image34.tiff"/><Relationship Id="rId2" Type="http://schemas.openxmlformats.org/officeDocument/2006/relationships/image" Target="../media/image30.tiff"/><Relationship Id="rId1" Type="http://schemas.openxmlformats.org/officeDocument/2006/relationships/slideLayout" Target="../slideLayouts/slideLayout7.xml"/><Relationship Id="rId6" Type="http://schemas.microsoft.com/office/2007/relationships/hdphoto" Target="../media/hdphoto6.wdp"/><Relationship Id="rId5" Type="http://schemas.openxmlformats.org/officeDocument/2006/relationships/image" Target="../media/image33.png"/><Relationship Id="rId4" Type="http://schemas.openxmlformats.org/officeDocument/2006/relationships/image" Target="../media/image32.tif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tiff"/><Relationship Id="rId7" Type="http://schemas.openxmlformats.org/officeDocument/2006/relationships/image" Target="../media/image41.tiff"/><Relationship Id="rId2" Type="http://schemas.openxmlformats.org/officeDocument/2006/relationships/image" Target="../media/image36.tif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0.tiff"/><Relationship Id="rId5" Type="http://schemas.openxmlformats.org/officeDocument/2006/relationships/image" Target="../media/image39.tiff"/><Relationship Id="rId4" Type="http://schemas.openxmlformats.org/officeDocument/2006/relationships/image" Target="../media/image38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DAA2BBA-DFE3-6FC9-434F-8BC6C476C952}"/>
              </a:ext>
            </a:extLst>
          </p:cNvPr>
          <p:cNvSpPr txBox="1"/>
          <p:nvPr/>
        </p:nvSpPr>
        <p:spPr>
          <a:xfrm>
            <a:off x="5207374" y="2207559"/>
            <a:ext cx="220611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Supplemental Figures</a:t>
            </a:r>
          </a:p>
        </p:txBody>
      </p:sp>
    </p:spTree>
    <p:extLst>
      <p:ext uri="{BB962C8B-B14F-4D97-AF65-F5344CB8AC3E}">
        <p14:creationId xmlns:p14="http://schemas.microsoft.com/office/powerpoint/2010/main" val="365386513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9838" y="850000"/>
            <a:ext cx="3468801" cy="2069621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7687" y="850000"/>
            <a:ext cx="3468801" cy="2069621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E5DD6DF0-099A-CAFE-D8CE-D1B85C65448A}"/>
              </a:ext>
            </a:extLst>
          </p:cNvPr>
          <p:cNvSpPr txBox="1"/>
          <p:nvPr/>
        </p:nvSpPr>
        <p:spPr>
          <a:xfrm>
            <a:off x="7518082" y="1700962"/>
            <a:ext cx="76014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l-GR" sz="1200" dirty="0"/>
              <a:t>α</a:t>
            </a:r>
            <a:r>
              <a:rPr lang="en-US" sz="1200" dirty="0"/>
              <a:t>-tubulin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9E3EA716-703E-BB05-8D96-5BCCDD751F20}"/>
              </a:ext>
            </a:extLst>
          </p:cNvPr>
          <p:cNvSpPr txBox="1"/>
          <p:nvPr/>
        </p:nvSpPr>
        <p:spPr>
          <a:xfrm>
            <a:off x="7494529" y="2208793"/>
            <a:ext cx="71365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claudin5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4147678" y="53428"/>
            <a:ext cx="3015184" cy="369332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dirty="0"/>
              <a:t>Uncropped blots for Figure 5D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805EFD5C-54A6-4DA2-DDBD-DCEDE09C3329}"/>
              </a:ext>
            </a:extLst>
          </p:cNvPr>
          <p:cNvSpPr txBox="1"/>
          <p:nvPr/>
        </p:nvSpPr>
        <p:spPr>
          <a:xfrm>
            <a:off x="1228604" y="1065152"/>
            <a:ext cx="56457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00" dirty="0">
                <a:solidFill>
                  <a:schemeClr val="bg1"/>
                </a:solidFill>
              </a:rPr>
              <a:t>Vehicle</a:t>
            </a:r>
          </a:p>
          <a:p>
            <a:pPr algn="ctr"/>
            <a:r>
              <a:rPr lang="en-US" sz="1000" dirty="0">
                <a:solidFill>
                  <a:schemeClr val="bg1"/>
                </a:solidFill>
              </a:rPr>
              <a:t>n=3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37BB269F-FEDA-91D7-9A77-4C87CC3ACB86}"/>
              </a:ext>
            </a:extLst>
          </p:cNvPr>
          <p:cNvSpPr txBox="1"/>
          <p:nvPr/>
        </p:nvSpPr>
        <p:spPr>
          <a:xfrm>
            <a:off x="1893712" y="1056093"/>
            <a:ext cx="79701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00" dirty="0">
                <a:solidFill>
                  <a:schemeClr val="bg1"/>
                </a:solidFill>
              </a:rPr>
              <a:t>LEI, 650 </a:t>
            </a:r>
            <a:r>
              <a:rPr lang="en-US" sz="1000" dirty="0" err="1">
                <a:solidFill>
                  <a:schemeClr val="bg1"/>
                </a:solidFill>
              </a:rPr>
              <a:t>uM</a:t>
            </a:r>
            <a:endParaRPr lang="en-US" sz="1000" dirty="0">
              <a:solidFill>
                <a:schemeClr val="bg1"/>
              </a:solidFill>
            </a:endParaRPr>
          </a:p>
          <a:p>
            <a:pPr algn="ctr"/>
            <a:r>
              <a:rPr lang="en-US" sz="1000" dirty="0">
                <a:solidFill>
                  <a:schemeClr val="bg1"/>
                </a:solidFill>
              </a:rPr>
              <a:t>n=3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4C6B3172-EEF7-79AF-9412-DC4BCE3048DD}"/>
              </a:ext>
            </a:extLst>
          </p:cNvPr>
          <p:cNvSpPr txBox="1"/>
          <p:nvPr/>
        </p:nvSpPr>
        <p:spPr>
          <a:xfrm>
            <a:off x="2688687" y="1042183"/>
            <a:ext cx="79861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00" dirty="0">
                <a:solidFill>
                  <a:schemeClr val="bg1"/>
                </a:solidFill>
              </a:rPr>
              <a:t>LEI, 1.3 </a:t>
            </a:r>
            <a:r>
              <a:rPr lang="en-US" sz="1000" dirty="0" err="1">
                <a:solidFill>
                  <a:schemeClr val="bg1"/>
                </a:solidFill>
              </a:rPr>
              <a:t>mM</a:t>
            </a:r>
            <a:endParaRPr lang="en-US" sz="1000" dirty="0">
              <a:solidFill>
                <a:schemeClr val="bg1"/>
              </a:solidFill>
            </a:endParaRPr>
          </a:p>
          <a:p>
            <a:pPr algn="ctr"/>
            <a:r>
              <a:rPr lang="en-US" sz="1000" dirty="0">
                <a:solidFill>
                  <a:schemeClr val="bg1"/>
                </a:solidFill>
              </a:rPr>
              <a:t>n=3</a:t>
            </a:r>
          </a:p>
        </p:txBody>
      </p: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27772311-9CE1-9C6B-3331-AAD5B89D6EB0}"/>
              </a:ext>
            </a:extLst>
          </p:cNvPr>
          <p:cNvCxnSpPr>
            <a:cxnSpLocks/>
          </p:cNvCxnSpPr>
          <p:nvPr/>
        </p:nvCxnSpPr>
        <p:spPr>
          <a:xfrm>
            <a:off x="1236481" y="988760"/>
            <a:ext cx="504397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27772311-9CE1-9C6B-3331-AAD5B89D6EB0}"/>
              </a:ext>
            </a:extLst>
          </p:cNvPr>
          <p:cNvCxnSpPr>
            <a:cxnSpLocks/>
          </p:cNvCxnSpPr>
          <p:nvPr/>
        </p:nvCxnSpPr>
        <p:spPr>
          <a:xfrm>
            <a:off x="2083067" y="988760"/>
            <a:ext cx="504397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27772311-9CE1-9C6B-3331-AAD5B89D6EB0}"/>
              </a:ext>
            </a:extLst>
          </p:cNvPr>
          <p:cNvCxnSpPr>
            <a:cxnSpLocks/>
          </p:cNvCxnSpPr>
          <p:nvPr/>
        </p:nvCxnSpPr>
        <p:spPr>
          <a:xfrm>
            <a:off x="2842461" y="990037"/>
            <a:ext cx="504397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6" name="TextBox 35"/>
          <p:cNvSpPr txBox="1"/>
          <p:nvPr/>
        </p:nvSpPr>
        <p:spPr>
          <a:xfrm>
            <a:off x="627592" y="466758"/>
            <a:ext cx="13308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680 channel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4555989" y="480668"/>
            <a:ext cx="28857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680 – claudin5 and </a:t>
            </a:r>
            <a:r>
              <a:rPr lang="el-GR" dirty="0"/>
              <a:t>α</a:t>
            </a:r>
            <a:r>
              <a:rPr lang="en-US" dirty="0"/>
              <a:t>-tubulin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8066418" y="6559709"/>
            <a:ext cx="35714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/>
              <a:t>Ladder: </a:t>
            </a:r>
            <a:r>
              <a:rPr lang="en-US" sz="800" dirty="0" err="1"/>
              <a:t>Thermo</a:t>
            </a:r>
            <a:r>
              <a:rPr lang="en-US" sz="800" dirty="0"/>
              <a:t> Scientific, </a:t>
            </a:r>
            <a:r>
              <a:rPr lang="en-US" sz="800" dirty="0" err="1"/>
              <a:t>PageRuler</a:t>
            </a:r>
            <a:r>
              <a:rPr lang="en-US" sz="800" dirty="0"/>
              <a:t> </a:t>
            </a:r>
            <a:r>
              <a:rPr lang="en-US" sz="800" dirty="0" err="1"/>
              <a:t>Prestained</a:t>
            </a:r>
            <a:r>
              <a:rPr lang="en-US" sz="800" dirty="0"/>
              <a:t> Protein Ladder, #26616</a:t>
            </a:r>
          </a:p>
        </p:txBody>
      </p:sp>
      <p:sp>
        <p:nvSpPr>
          <p:cNvPr id="39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11554691" y="6377146"/>
            <a:ext cx="381000" cy="365125"/>
          </a:xfrm>
        </p:spPr>
        <p:txBody>
          <a:bodyPr/>
          <a:lstStyle/>
          <a:p>
            <a:fld id="{9544EB84-BD63-4931-982C-F6502B9BAE57}" type="slidenum">
              <a:rPr lang="en-US" smtClean="0"/>
              <a:t>10</a:t>
            </a:fld>
            <a:endParaRPr lang="en-US" dirty="0"/>
          </a:p>
        </p:txBody>
      </p:sp>
      <p:pic>
        <p:nvPicPr>
          <p:cNvPr id="40" name="Picture 39">
            <a:extLst>
              <a:ext uri="{FF2B5EF4-FFF2-40B4-BE49-F238E27FC236}">
                <a16:creationId xmlns:a16="http://schemas.microsoft.com/office/drawing/2014/main" id="{EECE366F-40BD-0724-EF39-6ADC482E6BC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7592" y="3583186"/>
            <a:ext cx="3757862" cy="2087701"/>
          </a:xfrm>
          <a:prstGeom prst="rect">
            <a:avLst/>
          </a:prstGeom>
        </p:spPr>
      </p:pic>
      <p:pic>
        <p:nvPicPr>
          <p:cNvPr id="41" name="Picture 40">
            <a:extLst>
              <a:ext uri="{FF2B5EF4-FFF2-40B4-BE49-F238E27FC236}">
                <a16:creationId xmlns:a16="http://schemas.microsoft.com/office/drawing/2014/main" id="{E9D7DBE6-A062-B1D1-F1CB-B742C719E2B5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8319" y="3583186"/>
            <a:ext cx="3858462" cy="2143590"/>
          </a:xfrm>
          <a:prstGeom prst="rect">
            <a:avLst/>
          </a:prstGeom>
        </p:spPr>
      </p:pic>
      <p:sp>
        <p:nvSpPr>
          <p:cNvPr id="42" name="TextBox 41">
            <a:extLst>
              <a:ext uri="{FF2B5EF4-FFF2-40B4-BE49-F238E27FC236}">
                <a16:creationId xmlns:a16="http://schemas.microsoft.com/office/drawing/2014/main" id="{6C96AB75-4AF9-771D-79B5-20B97C9857E9}"/>
              </a:ext>
            </a:extLst>
          </p:cNvPr>
          <p:cNvSpPr txBox="1"/>
          <p:nvPr/>
        </p:nvSpPr>
        <p:spPr>
          <a:xfrm>
            <a:off x="5907266" y="4091273"/>
            <a:ext cx="3113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X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69254E79-0C95-D6F5-3088-B097C797DA1A}"/>
              </a:ext>
            </a:extLst>
          </p:cNvPr>
          <p:cNvSpPr txBox="1"/>
          <p:nvPr/>
        </p:nvSpPr>
        <p:spPr>
          <a:xfrm>
            <a:off x="6199520" y="4092008"/>
            <a:ext cx="3113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X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627592" y="2961654"/>
            <a:ext cx="13308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680 channel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4555989" y="2975564"/>
            <a:ext cx="28857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680 – claudin5 and </a:t>
            </a:r>
            <a:r>
              <a:rPr lang="el-GR" dirty="0"/>
              <a:t>α</a:t>
            </a:r>
            <a:r>
              <a:rPr lang="en-US" dirty="0"/>
              <a:t>-tubulin</a:t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5130958" y="5427194"/>
            <a:ext cx="213712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/>
              <a:t>X: was not included in the analysis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805EFD5C-54A6-4DA2-DDBD-DCEDE09C3329}"/>
              </a:ext>
            </a:extLst>
          </p:cNvPr>
          <p:cNvSpPr txBox="1"/>
          <p:nvPr/>
        </p:nvSpPr>
        <p:spPr>
          <a:xfrm>
            <a:off x="1126785" y="5255676"/>
            <a:ext cx="56457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00" dirty="0">
                <a:solidFill>
                  <a:schemeClr val="bg1"/>
                </a:solidFill>
              </a:rPr>
              <a:t>Vehicle</a:t>
            </a:r>
          </a:p>
          <a:p>
            <a:pPr algn="ctr"/>
            <a:r>
              <a:rPr lang="en-US" sz="1000" dirty="0">
                <a:solidFill>
                  <a:schemeClr val="bg1"/>
                </a:solidFill>
              </a:rPr>
              <a:t>n=3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37BB269F-FEDA-91D7-9A77-4C87CC3ACB86}"/>
              </a:ext>
            </a:extLst>
          </p:cNvPr>
          <p:cNvSpPr txBox="1"/>
          <p:nvPr/>
        </p:nvSpPr>
        <p:spPr>
          <a:xfrm>
            <a:off x="2386689" y="5244512"/>
            <a:ext cx="79701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00" dirty="0">
                <a:solidFill>
                  <a:schemeClr val="bg1"/>
                </a:solidFill>
              </a:rPr>
              <a:t>LEI, 650 </a:t>
            </a:r>
            <a:r>
              <a:rPr lang="en-US" sz="1000" dirty="0" err="1">
                <a:solidFill>
                  <a:schemeClr val="bg1"/>
                </a:solidFill>
              </a:rPr>
              <a:t>uM</a:t>
            </a:r>
            <a:endParaRPr lang="en-US" sz="1000" dirty="0">
              <a:solidFill>
                <a:schemeClr val="bg1"/>
              </a:solidFill>
            </a:endParaRPr>
          </a:p>
          <a:p>
            <a:pPr algn="ctr"/>
            <a:r>
              <a:rPr lang="en-US" sz="1000" dirty="0">
                <a:solidFill>
                  <a:schemeClr val="bg1"/>
                </a:solidFill>
              </a:rPr>
              <a:t>n=3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4C6B3172-EEF7-79AF-9412-DC4BCE3048DD}"/>
              </a:ext>
            </a:extLst>
          </p:cNvPr>
          <p:cNvSpPr txBox="1"/>
          <p:nvPr/>
        </p:nvSpPr>
        <p:spPr>
          <a:xfrm>
            <a:off x="3183702" y="5256356"/>
            <a:ext cx="79861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00" dirty="0">
                <a:solidFill>
                  <a:schemeClr val="bg1"/>
                </a:solidFill>
              </a:rPr>
              <a:t>LEI, 1.3 </a:t>
            </a:r>
            <a:r>
              <a:rPr lang="en-US" sz="1000" dirty="0" err="1">
                <a:solidFill>
                  <a:schemeClr val="bg1"/>
                </a:solidFill>
              </a:rPr>
              <a:t>mM</a:t>
            </a:r>
            <a:endParaRPr lang="en-US" sz="1000" dirty="0">
              <a:solidFill>
                <a:schemeClr val="bg1"/>
              </a:solidFill>
            </a:endParaRPr>
          </a:p>
          <a:p>
            <a:pPr algn="ctr"/>
            <a:r>
              <a:rPr lang="en-US" sz="1000" dirty="0">
                <a:solidFill>
                  <a:schemeClr val="bg1"/>
                </a:solidFill>
              </a:rPr>
              <a:t>n=3</a:t>
            </a:r>
          </a:p>
        </p:txBody>
      </p:sp>
      <p:cxnSp>
        <p:nvCxnSpPr>
          <p:cNvPr id="50" name="Straight Connector 49">
            <a:extLst>
              <a:ext uri="{FF2B5EF4-FFF2-40B4-BE49-F238E27FC236}">
                <a16:creationId xmlns:a16="http://schemas.microsoft.com/office/drawing/2014/main" id="{27772311-9CE1-9C6B-3331-AAD5B89D6EB0}"/>
              </a:ext>
            </a:extLst>
          </p:cNvPr>
          <p:cNvCxnSpPr>
            <a:cxnSpLocks/>
          </p:cNvCxnSpPr>
          <p:nvPr/>
        </p:nvCxnSpPr>
        <p:spPr>
          <a:xfrm>
            <a:off x="1122182" y="5231224"/>
            <a:ext cx="504397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1" name="Straight Connector 50">
            <a:extLst>
              <a:ext uri="{FF2B5EF4-FFF2-40B4-BE49-F238E27FC236}">
                <a16:creationId xmlns:a16="http://schemas.microsoft.com/office/drawing/2014/main" id="{27772311-9CE1-9C6B-3331-AAD5B89D6EB0}"/>
              </a:ext>
            </a:extLst>
          </p:cNvPr>
          <p:cNvCxnSpPr>
            <a:cxnSpLocks/>
          </p:cNvCxnSpPr>
          <p:nvPr/>
        </p:nvCxnSpPr>
        <p:spPr>
          <a:xfrm>
            <a:off x="2583598" y="5200447"/>
            <a:ext cx="504397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2" name="Straight Connector 51">
            <a:extLst>
              <a:ext uri="{FF2B5EF4-FFF2-40B4-BE49-F238E27FC236}">
                <a16:creationId xmlns:a16="http://schemas.microsoft.com/office/drawing/2014/main" id="{27772311-9CE1-9C6B-3331-AAD5B89D6EB0}"/>
              </a:ext>
            </a:extLst>
          </p:cNvPr>
          <p:cNvCxnSpPr>
            <a:cxnSpLocks/>
          </p:cNvCxnSpPr>
          <p:nvPr/>
        </p:nvCxnSpPr>
        <p:spPr>
          <a:xfrm>
            <a:off x="3337476" y="5204210"/>
            <a:ext cx="558249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3" name="TextBox 52">
            <a:extLst>
              <a:ext uri="{FF2B5EF4-FFF2-40B4-BE49-F238E27FC236}">
                <a16:creationId xmlns:a16="http://schemas.microsoft.com/office/drawing/2014/main" id="{E5DD6DF0-099A-CAFE-D8CE-D1B85C65448A}"/>
              </a:ext>
            </a:extLst>
          </p:cNvPr>
          <p:cNvSpPr txBox="1"/>
          <p:nvPr/>
        </p:nvSpPr>
        <p:spPr>
          <a:xfrm>
            <a:off x="8149502" y="4056623"/>
            <a:ext cx="76014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l-GR" sz="1200" dirty="0"/>
              <a:t>α</a:t>
            </a:r>
            <a:r>
              <a:rPr lang="en-US" sz="1200" dirty="0"/>
              <a:t>-tubulin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9E3EA716-703E-BB05-8D96-5BCCDD751F20}"/>
              </a:ext>
            </a:extLst>
          </p:cNvPr>
          <p:cNvSpPr txBox="1"/>
          <p:nvPr/>
        </p:nvSpPr>
        <p:spPr>
          <a:xfrm>
            <a:off x="8208186" y="4579455"/>
            <a:ext cx="71365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claudin5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6C96AB75-4AF9-771D-79B5-20B97C9857E9}"/>
              </a:ext>
            </a:extLst>
          </p:cNvPr>
          <p:cNvSpPr txBox="1"/>
          <p:nvPr/>
        </p:nvSpPr>
        <p:spPr>
          <a:xfrm>
            <a:off x="1768019" y="4912028"/>
            <a:ext cx="3113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chemeClr val="bg1"/>
                </a:solidFill>
              </a:rPr>
              <a:t>X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6C96AB75-4AF9-771D-79B5-20B97C9857E9}"/>
              </a:ext>
            </a:extLst>
          </p:cNvPr>
          <p:cNvSpPr txBox="1"/>
          <p:nvPr/>
        </p:nvSpPr>
        <p:spPr>
          <a:xfrm>
            <a:off x="2024228" y="4922125"/>
            <a:ext cx="3113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chemeClr val="bg1"/>
                </a:solidFill>
              </a:rPr>
              <a:t>X</a:t>
            </a:r>
          </a:p>
        </p:txBody>
      </p:sp>
      <p:sp>
        <p:nvSpPr>
          <p:cNvPr id="57" name="TextBox 56"/>
          <p:cNvSpPr txBox="1"/>
          <p:nvPr/>
        </p:nvSpPr>
        <p:spPr>
          <a:xfrm>
            <a:off x="0" y="6428418"/>
            <a:ext cx="16558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Cont. next page</a:t>
            </a:r>
          </a:p>
        </p:txBody>
      </p:sp>
    </p:spTree>
    <p:extLst>
      <p:ext uri="{BB962C8B-B14F-4D97-AF65-F5344CB8AC3E}">
        <p14:creationId xmlns:p14="http://schemas.microsoft.com/office/powerpoint/2010/main" val="307129721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004" y="836090"/>
            <a:ext cx="3459468" cy="1729734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4082" y="847173"/>
            <a:ext cx="3415135" cy="1707568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6C96AB75-4AF9-771D-79B5-20B97C9857E9}"/>
              </a:ext>
            </a:extLst>
          </p:cNvPr>
          <p:cNvSpPr txBox="1"/>
          <p:nvPr/>
        </p:nvSpPr>
        <p:spPr>
          <a:xfrm>
            <a:off x="4837434" y="1758731"/>
            <a:ext cx="3113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X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4147678" y="53428"/>
            <a:ext cx="3015184" cy="369332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dirty="0"/>
              <a:t>Uncropped blots for Figure 5D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297004" y="460893"/>
            <a:ext cx="13308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680 channel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4555989" y="480668"/>
            <a:ext cx="28857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680 – claudin5 and </a:t>
            </a:r>
            <a:r>
              <a:rPr lang="el-GR" dirty="0"/>
              <a:t>α</a:t>
            </a:r>
            <a:r>
              <a:rPr lang="en-US" dirty="0"/>
              <a:t>-tubulin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8066418" y="6559709"/>
            <a:ext cx="35714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/>
              <a:t>Ladder: </a:t>
            </a:r>
            <a:r>
              <a:rPr lang="en-US" sz="800" dirty="0" err="1"/>
              <a:t>Thermo</a:t>
            </a:r>
            <a:r>
              <a:rPr lang="en-US" sz="800" dirty="0"/>
              <a:t> Scientific, </a:t>
            </a:r>
            <a:r>
              <a:rPr lang="en-US" sz="800" dirty="0" err="1"/>
              <a:t>PageRuler</a:t>
            </a:r>
            <a:r>
              <a:rPr lang="en-US" sz="800" dirty="0"/>
              <a:t> </a:t>
            </a:r>
            <a:r>
              <a:rPr lang="en-US" sz="800" dirty="0" err="1"/>
              <a:t>Prestained</a:t>
            </a:r>
            <a:r>
              <a:rPr lang="en-US" sz="800" dirty="0"/>
              <a:t> Protein Ladder, #26616</a:t>
            </a:r>
          </a:p>
        </p:txBody>
      </p:sp>
      <p:sp>
        <p:nvSpPr>
          <p:cNvPr id="19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11554691" y="6377146"/>
            <a:ext cx="381000" cy="365125"/>
          </a:xfrm>
        </p:spPr>
        <p:txBody>
          <a:bodyPr/>
          <a:lstStyle/>
          <a:p>
            <a:fld id="{9544EB84-BD63-4931-982C-F6502B9BAE57}" type="slidenum">
              <a:rPr lang="en-US" smtClean="0"/>
              <a:t>11</a:t>
            </a:fld>
            <a:endParaRPr 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5692093" y="2293131"/>
            <a:ext cx="213712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/>
              <a:t>X: was not included in the analysis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E5DD6DF0-099A-CAFE-D8CE-D1B85C65448A}"/>
              </a:ext>
            </a:extLst>
          </p:cNvPr>
          <p:cNvSpPr txBox="1"/>
          <p:nvPr/>
        </p:nvSpPr>
        <p:spPr>
          <a:xfrm>
            <a:off x="7570698" y="1270034"/>
            <a:ext cx="76014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l-GR" sz="1200" dirty="0"/>
              <a:t>α</a:t>
            </a:r>
            <a:r>
              <a:rPr lang="en-US" sz="1200" dirty="0"/>
              <a:t>-tubulin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9E3EA716-703E-BB05-8D96-5BCCDD751F20}"/>
              </a:ext>
            </a:extLst>
          </p:cNvPr>
          <p:cNvSpPr txBox="1"/>
          <p:nvPr/>
        </p:nvSpPr>
        <p:spPr>
          <a:xfrm>
            <a:off x="7617185" y="1729251"/>
            <a:ext cx="71365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claudin5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805EFD5C-54A6-4DA2-DDBD-DCEDE09C3329}"/>
              </a:ext>
            </a:extLst>
          </p:cNvPr>
          <p:cNvSpPr txBox="1"/>
          <p:nvPr/>
        </p:nvSpPr>
        <p:spPr>
          <a:xfrm>
            <a:off x="773865" y="2554741"/>
            <a:ext cx="56457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00" dirty="0"/>
              <a:t>Vehicle</a:t>
            </a:r>
          </a:p>
          <a:p>
            <a:pPr algn="ctr"/>
            <a:r>
              <a:rPr lang="en-US" sz="1000" dirty="0"/>
              <a:t>n=3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37BB269F-FEDA-91D7-9A77-4C87CC3ACB86}"/>
              </a:ext>
            </a:extLst>
          </p:cNvPr>
          <p:cNvSpPr txBox="1"/>
          <p:nvPr/>
        </p:nvSpPr>
        <p:spPr>
          <a:xfrm>
            <a:off x="1488069" y="2533425"/>
            <a:ext cx="587020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00" dirty="0"/>
              <a:t>LEI</a:t>
            </a:r>
          </a:p>
          <a:p>
            <a:pPr algn="ctr"/>
            <a:r>
              <a:rPr lang="en-US" sz="1000" dirty="0"/>
              <a:t>650 </a:t>
            </a:r>
            <a:r>
              <a:rPr lang="en-US" sz="1000" dirty="0" err="1"/>
              <a:t>uM</a:t>
            </a:r>
            <a:endParaRPr lang="en-US" sz="1000" dirty="0"/>
          </a:p>
          <a:p>
            <a:pPr algn="ctr"/>
            <a:r>
              <a:rPr lang="en-US" sz="1000" dirty="0"/>
              <a:t>n=2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4C6B3172-EEF7-79AF-9412-DC4BCE3048DD}"/>
              </a:ext>
            </a:extLst>
          </p:cNvPr>
          <p:cNvSpPr txBox="1"/>
          <p:nvPr/>
        </p:nvSpPr>
        <p:spPr>
          <a:xfrm>
            <a:off x="3010160" y="2554741"/>
            <a:ext cx="58862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00" dirty="0"/>
              <a:t>LEI</a:t>
            </a:r>
          </a:p>
          <a:p>
            <a:pPr algn="ctr"/>
            <a:r>
              <a:rPr lang="en-US" sz="1000" dirty="0"/>
              <a:t>1.3 </a:t>
            </a:r>
            <a:r>
              <a:rPr lang="en-US" sz="1000" dirty="0" err="1"/>
              <a:t>mM</a:t>
            </a:r>
            <a:endParaRPr lang="en-US" sz="1000" dirty="0"/>
          </a:p>
          <a:p>
            <a:pPr algn="ctr"/>
            <a:r>
              <a:rPr lang="en-US" sz="1000" dirty="0"/>
              <a:t>+2-AG</a:t>
            </a:r>
          </a:p>
          <a:p>
            <a:pPr algn="ctr"/>
            <a:r>
              <a:rPr lang="en-US" sz="1000" dirty="0"/>
              <a:t>n=2</a:t>
            </a:r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27772311-9CE1-9C6B-3331-AAD5B89D6EB0}"/>
              </a:ext>
            </a:extLst>
          </p:cNvPr>
          <p:cNvCxnSpPr>
            <a:cxnSpLocks/>
          </p:cNvCxnSpPr>
          <p:nvPr/>
        </p:nvCxnSpPr>
        <p:spPr>
          <a:xfrm>
            <a:off x="3128601" y="2423936"/>
            <a:ext cx="351742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27772311-9CE1-9C6B-3331-AAD5B89D6EB0}"/>
              </a:ext>
            </a:extLst>
          </p:cNvPr>
          <p:cNvCxnSpPr>
            <a:cxnSpLocks/>
          </p:cNvCxnSpPr>
          <p:nvPr/>
        </p:nvCxnSpPr>
        <p:spPr>
          <a:xfrm>
            <a:off x="2620874" y="2423936"/>
            <a:ext cx="351742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27772311-9CE1-9C6B-3331-AAD5B89D6EB0}"/>
              </a:ext>
            </a:extLst>
          </p:cNvPr>
          <p:cNvCxnSpPr>
            <a:cxnSpLocks/>
          </p:cNvCxnSpPr>
          <p:nvPr/>
        </p:nvCxnSpPr>
        <p:spPr>
          <a:xfrm>
            <a:off x="2130526" y="2420740"/>
            <a:ext cx="351742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27772311-9CE1-9C6B-3331-AAD5B89D6EB0}"/>
              </a:ext>
            </a:extLst>
          </p:cNvPr>
          <p:cNvCxnSpPr>
            <a:cxnSpLocks/>
          </p:cNvCxnSpPr>
          <p:nvPr/>
        </p:nvCxnSpPr>
        <p:spPr>
          <a:xfrm>
            <a:off x="1623799" y="2408433"/>
            <a:ext cx="351742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0" name="TextBox 29">
            <a:extLst>
              <a:ext uri="{FF2B5EF4-FFF2-40B4-BE49-F238E27FC236}">
                <a16:creationId xmlns:a16="http://schemas.microsoft.com/office/drawing/2014/main" id="{37BB269F-FEDA-91D7-9A77-4C87CC3ACB86}"/>
              </a:ext>
            </a:extLst>
          </p:cNvPr>
          <p:cNvSpPr txBox="1"/>
          <p:nvPr/>
        </p:nvSpPr>
        <p:spPr>
          <a:xfrm>
            <a:off x="1996053" y="2539290"/>
            <a:ext cx="58701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00" dirty="0"/>
              <a:t>LEI</a:t>
            </a:r>
          </a:p>
          <a:p>
            <a:pPr algn="ctr"/>
            <a:r>
              <a:rPr lang="en-US" sz="1000" dirty="0"/>
              <a:t>650 </a:t>
            </a:r>
            <a:r>
              <a:rPr lang="en-US" sz="1000" dirty="0" err="1"/>
              <a:t>uM</a:t>
            </a:r>
            <a:endParaRPr lang="en-US" sz="1000" dirty="0"/>
          </a:p>
          <a:p>
            <a:pPr algn="ctr"/>
            <a:r>
              <a:rPr lang="en-US" sz="1000" dirty="0"/>
              <a:t>+2-AG</a:t>
            </a:r>
          </a:p>
          <a:p>
            <a:pPr algn="ctr"/>
            <a:r>
              <a:rPr lang="en-US" sz="1000" dirty="0"/>
              <a:t>n=2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4C6B3172-EEF7-79AF-9412-DC4BCE3048DD}"/>
              </a:ext>
            </a:extLst>
          </p:cNvPr>
          <p:cNvSpPr txBox="1"/>
          <p:nvPr/>
        </p:nvSpPr>
        <p:spPr>
          <a:xfrm>
            <a:off x="2502433" y="2547155"/>
            <a:ext cx="588623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00" dirty="0"/>
              <a:t>LEI</a:t>
            </a:r>
          </a:p>
          <a:p>
            <a:pPr algn="ctr"/>
            <a:r>
              <a:rPr lang="en-US" sz="1000" dirty="0"/>
              <a:t>1.3 </a:t>
            </a:r>
            <a:r>
              <a:rPr lang="en-US" sz="1000" dirty="0" err="1"/>
              <a:t>mM</a:t>
            </a:r>
            <a:endParaRPr lang="en-US" sz="1000" dirty="0"/>
          </a:p>
          <a:p>
            <a:pPr algn="ctr"/>
            <a:r>
              <a:rPr lang="en-US" sz="1000" dirty="0"/>
              <a:t>n=2</a:t>
            </a:r>
          </a:p>
        </p:txBody>
      </p: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27772311-9CE1-9C6B-3331-AAD5B89D6EB0}"/>
              </a:ext>
            </a:extLst>
          </p:cNvPr>
          <p:cNvCxnSpPr>
            <a:cxnSpLocks/>
          </p:cNvCxnSpPr>
          <p:nvPr/>
        </p:nvCxnSpPr>
        <p:spPr>
          <a:xfrm>
            <a:off x="599827" y="2405237"/>
            <a:ext cx="781298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TextBox 32">
            <a:extLst>
              <a:ext uri="{FF2B5EF4-FFF2-40B4-BE49-F238E27FC236}">
                <a16:creationId xmlns:a16="http://schemas.microsoft.com/office/drawing/2014/main" id="{6C96AB75-4AF9-771D-79B5-20B97C9857E9}"/>
              </a:ext>
            </a:extLst>
          </p:cNvPr>
          <p:cNvSpPr txBox="1"/>
          <p:nvPr/>
        </p:nvSpPr>
        <p:spPr>
          <a:xfrm>
            <a:off x="733494" y="2006250"/>
            <a:ext cx="3113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chemeClr val="bg1"/>
                </a:solidFill>
              </a:rPr>
              <a:t>X</a:t>
            </a:r>
          </a:p>
        </p:txBody>
      </p:sp>
      <p:pic>
        <p:nvPicPr>
          <p:cNvPr id="35" name="Picture 34">
            <a:extLst>
              <a:ext uri="{FF2B5EF4-FFF2-40B4-BE49-F238E27FC236}">
                <a16:creationId xmlns:a16="http://schemas.microsoft.com/office/drawing/2014/main" id="{13C25023-0A2B-AFFE-DF65-9472944D460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6249" y="3737262"/>
            <a:ext cx="3730413" cy="1698173"/>
          </a:xfrm>
          <a:prstGeom prst="rect">
            <a:avLst/>
          </a:prstGeom>
        </p:spPr>
      </p:pic>
      <p:pic>
        <p:nvPicPr>
          <p:cNvPr id="36" name="Picture 35" descr="A picture containing indoor, red, dark&#10;&#10;Description automatically generated">
            <a:extLst>
              <a:ext uri="{FF2B5EF4-FFF2-40B4-BE49-F238E27FC236}">
                <a16:creationId xmlns:a16="http://schemas.microsoft.com/office/drawing/2014/main" id="{32FEED9B-FD74-8387-6974-61CC0C1EE045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410" y="3735984"/>
            <a:ext cx="3698710" cy="1683741"/>
          </a:xfrm>
          <a:prstGeom prst="rect">
            <a:avLst/>
          </a:prstGeom>
        </p:spPr>
      </p:pic>
      <p:sp>
        <p:nvSpPr>
          <p:cNvPr id="37" name="TextBox 36"/>
          <p:cNvSpPr txBox="1"/>
          <p:nvPr/>
        </p:nvSpPr>
        <p:spPr>
          <a:xfrm>
            <a:off x="297004" y="3292147"/>
            <a:ext cx="13308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680 channel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4555989" y="3311922"/>
            <a:ext cx="28857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680 – claudin5 and </a:t>
            </a:r>
            <a:r>
              <a:rPr lang="el-GR" dirty="0"/>
              <a:t>α</a:t>
            </a:r>
            <a:r>
              <a:rPr lang="en-US" dirty="0"/>
              <a:t>-tubulin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E5DD6DF0-099A-CAFE-D8CE-D1B85C65448A}"/>
              </a:ext>
            </a:extLst>
          </p:cNvPr>
          <p:cNvSpPr txBox="1"/>
          <p:nvPr/>
        </p:nvSpPr>
        <p:spPr>
          <a:xfrm>
            <a:off x="7237113" y="4410671"/>
            <a:ext cx="76014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l-GR" sz="1200" dirty="0"/>
              <a:t>α</a:t>
            </a:r>
            <a:r>
              <a:rPr lang="en-US" sz="1200" dirty="0"/>
              <a:t>-tubulin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9E3EA716-703E-BB05-8D96-5BCCDD751F20}"/>
              </a:ext>
            </a:extLst>
          </p:cNvPr>
          <p:cNvSpPr txBox="1"/>
          <p:nvPr/>
        </p:nvSpPr>
        <p:spPr>
          <a:xfrm>
            <a:off x="7274075" y="4907988"/>
            <a:ext cx="71365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claudin5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37BB269F-FEDA-91D7-9A77-4C87CC3ACB86}"/>
              </a:ext>
            </a:extLst>
          </p:cNvPr>
          <p:cNvSpPr txBox="1"/>
          <p:nvPr/>
        </p:nvSpPr>
        <p:spPr>
          <a:xfrm>
            <a:off x="927159" y="5539139"/>
            <a:ext cx="587020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00" dirty="0"/>
              <a:t>LEI</a:t>
            </a:r>
          </a:p>
          <a:p>
            <a:pPr algn="ctr"/>
            <a:r>
              <a:rPr lang="en-US" sz="1000" dirty="0"/>
              <a:t>650 </a:t>
            </a:r>
            <a:r>
              <a:rPr lang="en-US" sz="1000" dirty="0" err="1"/>
              <a:t>uM</a:t>
            </a:r>
            <a:endParaRPr lang="en-US" sz="1000" dirty="0"/>
          </a:p>
          <a:p>
            <a:pPr algn="ctr"/>
            <a:r>
              <a:rPr lang="en-US" sz="1000" dirty="0"/>
              <a:t>n=2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4C6B3172-EEF7-79AF-9412-DC4BCE3048DD}"/>
              </a:ext>
            </a:extLst>
          </p:cNvPr>
          <p:cNvSpPr txBox="1"/>
          <p:nvPr/>
        </p:nvSpPr>
        <p:spPr>
          <a:xfrm>
            <a:off x="2539978" y="5554590"/>
            <a:ext cx="58862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00" dirty="0"/>
              <a:t>LEI</a:t>
            </a:r>
          </a:p>
          <a:p>
            <a:pPr algn="ctr"/>
            <a:r>
              <a:rPr lang="en-US" sz="1000" dirty="0"/>
              <a:t>1.3 </a:t>
            </a:r>
            <a:r>
              <a:rPr lang="en-US" sz="1000" dirty="0" err="1"/>
              <a:t>mM</a:t>
            </a:r>
            <a:endParaRPr lang="en-US" sz="1000" dirty="0"/>
          </a:p>
          <a:p>
            <a:pPr algn="ctr"/>
            <a:r>
              <a:rPr lang="en-US" sz="1000" dirty="0"/>
              <a:t>+2-AG</a:t>
            </a:r>
          </a:p>
          <a:p>
            <a:pPr algn="ctr"/>
            <a:r>
              <a:rPr lang="en-US" sz="1000" dirty="0"/>
              <a:t>n=2</a:t>
            </a:r>
          </a:p>
        </p:txBody>
      </p:sp>
      <p:cxnSp>
        <p:nvCxnSpPr>
          <p:cNvPr id="43" name="Straight Connector 42">
            <a:extLst>
              <a:ext uri="{FF2B5EF4-FFF2-40B4-BE49-F238E27FC236}">
                <a16:creationId xmlns:a16="http://schemas.microsoft.com/office/drawing/2014/main" id="{27772311-9CE1-9C6B-3331-AAD5B89D6EB0}"/>
              </a:ext>
            </a:extLst>
          </p:cNvPr>
          <p:cNvCxnSpPr>
            <a:cxnSpLocks/>
          </p:cNvCxnSpPr>
          <p:nvPr/>
        </p:nvCxnSpPr>
        <p:spPr>
          <a:xfrm>
            <a:off x="2658419" y="5508434"/>
            <a:ext cx="351742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27772311-9CE1-9C6B-3331-AAD5B89D6EB0}"/>
              </a:ext>
            </a:extLst>
          </p:cNvPr>
          <p:cNvCxnSpPr>
            <a:cxnSpLocks/>
          </p:cNvCxnSpPr>
          <p:nvPr/>
        </p:nvCxnSpPr>
        <p:spPr>
          <a:xfrm>
            <a:off x="2112890" y="5501893"/>
            <a:ext cx="351742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5" name="Straight Connector 44">
            <a:extLst>
              <a:ext uri="{FF2B5EF4-FFF2-40B4-BE49-F238E27FC236}">
                <a16:creationId xmlns:a16="http://schemas.microsoft.com/office/drawing/2014/main" id="{27772311-9CE1-9C6B-3331-AAD5B89D6EB0}"/>
              </a:ext>
            </a:extLst>
          </p:cNvPr>
          <p:cNvCxnSpPr>
            <a:cxnSpLocks/>
          </p:cNvCxnSpPr>
          <p:nvPr/>
        </p:nvCxnSpPr>
        <p:spPr>
          <a:xfrm>
            <a:off x="1604907" y="5508434"/>
            <a:ext cx="351742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6" name="Straight Connector 45">
            <a:extLst>
              <a:ext uri="{FF2B5EF4-FFF2-40B4-BE49-F238E27FC236}">
                <a16:creationId xmlns:a16="http://schemas.microsoft.com/office/drawing/2014/main" id="{27772311-9CE1-9C6B-3331-AAD5B89D6EB0}"/>
              </a:ext>
            </a:extLst>
          </p:cNvPr>
          <p:cNvCxnSpPr>
            <a:cxnSpLocks/>
          </p:cNvCxnSpPr>
          <p:nvPr/>
        </p:nvCxnSpPr>
        <p:spPr>
          <a:xfrm>
            <a:off x="1044798" y="5483194"/>
            <a:ext cx="351742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7" name="TextBox 46">
            <a:extLst>
              <a:ext uri="{FF2B5EF4-FFF2-40B4-BE49-F238E27FC236}">
                <a16:creationId xmlns:a16="http://schemas.microsoft.com/office/drawing/2014/main" id="{37BB269F-FEDA-91D7-9A77-4C87CC3ACB86}"/>
              </a:ext>
            </a:extLst>
          </p:cNvPr>
          <p:cNvSpPr txBox="1"/>
          <p:nvPr/>
        </p:nvSpPr>
        <p:spPr>
          <a:xfrm>
            <a:off x="1488070" y="5539139"/>
            <a:ext cx="58701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00" dirty="0"/>
              <a:t>LEI</a:t>
            </a:r>
          </a:p>
          <a:p>
            <a:pPr algn="ctr"/>
            <a:r>
              <a:rPr lang="en-US" sz="1000" dirty="0"/>
              <a:t>650 </a:t>
            </a:r>
            <a:r>
              <a:rPr lang="en-US" sz="1000" dirty="0" err="1"/>
              <a:t>uM</a:t>
            </a:r>
            <a:endParaRPr lang="en-US" sz="1000" dirty="0"/>
          </a:p>
          <a:p>
            <a:pPr algn="ctr"/>
            <a:r>
              <a:rPr lang="en-US" sz="1000" dirty="0"/>
              <a:t>+2-AG</a:t>
            </a:r>
          </a:p>
          <a:p>
            <a:pPr algn="ctr"/>
            <a:r>
              <a:rPr lang="en-US" sz="1000" dirty="0"/>
              <a:t>n=2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4C6B3172-EEF7-79AF-9412-DC4BCE3048DD}"/>
              </a:ext>
            </a:extLst>
          </p:cNvPr>
          <p:cNvSpPr txBox="1"/>
          <p:nvPr/>
        </p:nvSpPr>
        <p:spPr>
          <a:xfrm>
            <a:off x="2012085" y="5548049"/>
            <a:ext cx="588623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00" dirty="0"/>
              <a:t>LEI</a:t>
            </a:r>
          </a:p>
          <a:p>
            <a:pPr algn="ctr"/>
            <a:r>
              <a:rPr lang="en-US" sz="1000" dirty="0"/>
              <a:t>1.3 </a:t>
            </a:r>
            <a:r>
              <a:rPr lang="en-US" sz="1000" dirty="0" err="1"/>
              <a:t>mM</a:t>
            </a:r>
            <a:endParaRPr lang="en-US" sz="1000" dirty="0"/>
          </a:p>
          <a:p>
            <a:pPr algn="ctr"/>
            <a:r>
              <a:rPr lang="en-US" sz="1000" dirty="0"/>
              <a:t>n=2</a:t>
            </a:r>
          </a:p>
        </p:txBody>
      </p:sp>
      <p:cxnSp>
        <p:nvCxnSpPr>
          <p:cNvPr id="49" name="Straight Connector 48">
            <a:extLst>
              <a:ext uri="{FF2B5EF4-FFF2-40B4-BE49-F238E27FC236}">
                <a16:creationId xmlns:a16="http://schemas.microsoft.com/office/drawing/2014/main" id="{27772311-9CE1-9C6B-3331-AAD5B89D6EB0}"/>
              </a:ext>
            </a:extLst>
          </p:cNvPr>
          <p:cNvCxnSpPr>
            <a:cxnSpLocks/>
          </p:cNvCxnSpPr>
          <p:nvPr/>
        </p:nvCxnSpPr>
        <p:spPr>
          <a:xfrm>
            <a:off x="557623" y="5501893"/>
            <a:ext cx="351742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0" name="TextBox 49">
            <a:extLst>
              <a:ext uri="{FF2B5EF4-FFF2-40B4-BE49-F238E27FC236}">
                <a16:creationId xmlns:a16="http://schemas.microsoft.com/office/drawing/2014/main" id="{805EFD5C-54A6-4DA2-DDBD-DCEDE09C3329}"/>
              </a:ext>
            </a:extLst>
          </p:cNvPr>
          <p:cNvSpPr txBox="1"/>
          <p:nvPr/>
        </p:nvSpPr>
        <p:spPr>
          <a:xfrm>
            <a:off x="429253" y="5547237"/>
            <a:ext cx="56457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00" dirty="0"/>
              <a:t>Vehicle</a:t>
            </a:r>
          </a:p>
          <a:p>
            <a:pPr algn="ctr"/>
            <a:r>
              <a:rPr lang="en-US" sz="1000" dirty="0"/>
              <a:t>n=2</a:t>
            </a:r>
          </a:p>
        </p:txBody>
      </p:sp>
      <p:sp>
        <p:nvSpPr>
          <p:cNvPr id="51" name="TextBox 50"/>
          <p:cNvSpPr txBox="1"/>
          <p:nvPr/>
        </p:nvSpPr>
        <p:spPr>
          <a:xfrm>
            <a:off x="0" y="6428418"/>
            <a:ext cx="16558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Cont. next page</a:t>
            </a:r>
          </a:p>
        </p:txBody>
      </p:sp>
    </p:spTree>
    <p:extLst>
      <p:ext uri="{BB962C8B-B14F-4D97-AF65-F5344CB8AC3E}">
        <p14:creationId xmlns:p14="http://schemas.microsoft.com/office/powerpoint/2010/main" val="318346803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3958" y="810412"/>
            <a:ext cx="3892071" cy="2065792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117" y="841143"/>
            <a:ext cx="3803783" cy="2018931"/>
          </a:xfrm>
          <a:prstGeom prst="rect">
            <a:avLst/>
          </a:prstGeom>
        </p:spPr>
      </p:pic>
      <p:sp>
        <p:nvSpPr>
          <p:cNvPr id="18" name="TextBox 17"/>
          <p:cNvSpPr txBox="1"/>
          <p:nvPr/>
        </p:nvSpPr>
        <p:spPr>
          <a:xfrm>
            <a:off x="5251115" y="2279170"/>
            <a:ext cx="3048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X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5620718" y="2279170"/>
            <a:ext cx="3048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X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147678" y="53428"/>
            <a:ext cx="3015184" cy="369332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dirty="0"/>
              <a:t>Uncropped blots for Figure 5D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478679" y="441421"/>
            <a:ext cx="13308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680 channel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5033958" y="3538594"/>
            <a:ext cx="28857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680 – claudin5 and </a:t>
            </a:r>
            <a:r>
              <a:rPr lang="el-GR" dirty="0"/>
              <a:t>α</a:t>
            </a:r>
            <a:r>
              <a:rPr lang="en-US" dirty="0"/>
              <a:t>-tubulin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8066418" y="6559709"/>
            <a:ext cx="35714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/>
              <a:t>Ladder: </a:t>
            </a:r>
            <a:r>
              <a:rPr lang="en-US" sz="800" dirty="0" err="1"/>
              <a:t>Thermo</a:t>
            </a:r>
            <a:r>
              <a:rPr lang="en-US" sz="800" dirty="0"/>
              <a:t> Scientific, </a:t>
            </a:r>
            <a:r>
              <a:rPr lang="en-US" sz="800" dirty="0" err="1"/>
              <a:t>PageRuler</a:t>
            </a:r>
            <a:r>
              <a:rPr lang="en-US" sz="800" dirty="0"/>
              <a:t> </a:t>
            </a:r>
            <a:r>
              <a:rPr lang="en-US" sz="800" dirty="0" err="1"/>
              <a:t>Prestained</a:t>
            </a:r>
            <a:r>
              <a:rPr lang="en-US" sz="800" dirty="0"/>
              <a:t> Protein Ladder, #26616</a:t>
            </a:r>
          </a:p>
        </p:txBody>
      </p:sp>
      <p:sp>
        <p:nvSpPr>
          <p:cNvPr id="22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11554691" y="6377146"/>
            <a:ext cx="381000" cy="365125"/>
          </a:xfrm>
        </p:spPr>
        <p:txBody>
          <a:bodyPr/>
          <a:lstStyle/>
          <a:p>
            <a:fld id="{9544EB84-BD63-4931-982C-F6502B9BAE57}" type="slidenum">
              <a:rPr lang="en-US" smtClean="0"/>
              <a:t>12</a:t>
            </a:fld>
            <a:endParaRPr lang="en-US" dirty="0"/>
          </a:p>
        </p:txBody>
      </p:sp>
      <p:sp>
        <p:nvSpPr>
          <p:cNvPr id="23" name="TextBox 22"/>
          <p:cNvSpPr txBox="1"/>
          <p:nvPr/>
        </p:nvSpPr>
        <p:spPr>
          <a:xfrm>
            <a:off x="6794596" y="2552090"/>
            <a:ext cx="213712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/>
              <a:t>X: was not included in the analysis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E5DD6DF0-099A-CAFE-D8CE-D1B85C65448A}"/>
              </a:ext>
            </a:extLst>
          </p:cNvPr>
          <p:cNvSpPr txBox="1"/>
          <p:nvPr/>
        </p:nvSpPr>
        <p:spPr>
          <a:xfrm>
            <a:off x="8399373" y="1184309"/>
            <a:ext cx="76014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l-GR" sz="1200" dirty="0"/>
              <a:t>α</a:t>
            </a:r>
            <a:r>
              <a:rPr lang="en-US" sz="1200" dirty="0"/>
              <a:t>-tubulin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9E3EA716-703E-BB05-8D96-5BCCDD751F20}"/>
              </a:ext>
            </a:extLst>
          </p:cNvPr>
          <p:cNvSpPr txBox="1"/>
          <p:nvPr/>
        </p:nvSpPr>
        <p:spPr>
          <a:xfrm>
            <a:off x="8464910" y="1772307"/>
            <a:ext cx="71365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claudin5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4C6B3172-EEF7-79AF-9412-DC4BCE3048DD}"/>
              </a:ext>
            </a:extLst>
          </p:cNvPr>
          <p:cNvSpPr txBox="1"/>
          <p:nvPr/>
        </p:nvSpPr>
        <p:spPr>
          <a:xfrm>
            <a:off x="3107956" y="2798249"/>
            <a:ext cx="58862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00" dirty="0"/>
              <a:t>LEI</a:t>
            </a:r>
          </a:p>
          <a:p>
            <a:pPr algn="ctr"/>
            <a:r>
              <a:rPr lang="en-US" sz="1000" dirty="0"/>
              <a:t>1.3 </a:t>
            </a:r>
            <a:r>
              <a:rPr lang="en-US" sz="1000" dirty="0" err="1"/>
              <a:t>mM</a:t>
            </a:r>
            <a:endParaRPr lang="en-US" sz="1000" dirty="0"/>
          </a:p>
          <a:p>
            <a:pPr algn="ctr"/>
            <a:r>
              <a:rPr lang="en-US" sz="1000" dirty="0"/>
              <a:t>+2-AG</a:t>
            </a:r>
          </a:p>
          <a:p>
            <a:pPr algn="ctr"/>
            <a:r>
              <a:rPr lang="en-US" sz="1000" dirty="0"/>
              <a:t>n=4</a:t>
            </a:r>
          </a:p>
        </p:txBody>
      </p: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27772311-9CE1-9C6B-3331-AAD5B89D6EB0}"/>
              </a:ext>
            </a:extLst>
          </p:cNvPr>
          <p:cNvCxnSpPr>
            <a:cxnSpLocks/>
          </p:cNvCxnSpPr>
          <p:nvPr/>
        </p:nvCxnSpPr>
        <p:spPr>
          <a:xfrm>
            <a:off x="2985010" y="2720115"/>
            <a:ext cx="83451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2" name="TextBox 31">
            <a:extLst>
              <a:ext uri="{FF2B5EF4-FFF2-40B4-BE49-F238E27FC236}">
                <a16:creationId xmlns:a16="http://schemas.microsoft.com/office/drawing/2014/main" id="{37BB269F-FEDA-91D7-9A77-4C87CC3ACB86}"/>
              </a:ext>
            </a:extLst>
          </p:cNvPr>
          <p:cNvSpPr txBox="1"/>
          <p:nvPr/>
        </p:nvSpPr>
        <p:spPr>
          <a:xfrm>
            <a:off x="1973451" y="2829162"/>
            <a:ext cx="58701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00" dirty="0"/>
              <a:t>LEI</a:t>
            </a:r>
          </a:p>
          <a:p>
            <a:pPr algn="ctr"/>
            <a:r>
              <a:rPr lang="en-US" sz="1000" dirty="0"/>
              <a:t>650 </a:t>
            </a:r>
            <a:r>
              <a:rPr lang="en-US" sz="1000" dirty="0" err="1"/>
              <a:t>uM</a:t>
            </a:r>
            <a:endParaRPr lang="en-US" sz="1000" dirty="0"/>
          </a:p>
          <a:p>
            <a:pPr algn="ctr"/>
            <a:r>
              <a:rPr lang="en-US" sz="1000" dirty="0"/>
              <a:t>+2-AG</a:t>
            </a:r>
          </a:p>
          <a:p>
            <a:pPr algn="ctr"/>
            <a:r>
              <a:rPr lang="en-US" sz="1000" dirty="0"/>
              <a:t>n=4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805EFD5C-54A6-4DA2-DDBD-DCEDE09C3329}"/>
              </a:ext>
            </a:extLst>
          </p:cNvPr>
          <p:cNvSpPr txBox="1"/>
          <p:nvPr/>
        </p:nvSpPr>
        <p:spPr>
          <a:xfrm>
            <a:off x="1282612" y="2860074"/>
            <a:ext cx="56457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00" dirty="0"/>
              <a:t>Vehicle</a:t>
            </a:r>
          </a:p>
          <a:p>
            <a:pPr algn="ctr"/>
            <a:r>
              <a:rPr lang="en-US" sz="1000" dirty="0"/>
              <a:t>n=1</a:t>
            </a:r>
          </a:p>
        </p:txBody>
      </p: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27772311-9CE1-9C6B-3331-AAD5B89D6EB0}"/>
              </a:ext>
            </a:extLst>
          </p:cNvPr>
          <p:cNvCxnSpPr>
            <a:cxnSpLocks/>
          </p:cNvCxnSpPr>
          <p:nvPr/>
        </p:nvCxnSpPr>
        <p:spPr>
          <a:xfrm>
            <a:off x="1841216" y="2735207"/>
            <a:ext cx="83451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7" name="TextBox 36"/>
          <p:cNvSpPr txBox="1"/>
          <p:nvPr/>
        </p:nvSpPr>
        <p:spPr>
          <a:xfrm>
            <a:off x="755196" y="2361281"/>
            <a:ext cx="3048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X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1102725" y="2358680"/>
            <a:ext cx="3048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X</a:t>
            </a:r>
          </a:p>
        </p:txBody>
      </p:sp>
      <p:cxnSp>
        <p:nvCxnSpPr>
          <p:cNvPr id="11" name="Straight Arrow Connector 10"/>
          <p:cNvCxnSpPr/>
          <p:nvPr/>
        </p:nvCxnSpPr>
        <p:spPr>
          <a:xfrm flipV="1">
            <a:off x="1565721" y="2465728"/>
            <a:ext cx="0" cy="295275"/>
          </a:xfrm>
          <a:prstGeom prst="straightConnector1">
            <a:avLst/>
          </a:prstGeom>
          <a:ln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9" name="Picture 3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5936" y="3943370"/>
            <a:ext cx="4167489" cy="1923456"/>
          </a:xfrm>
          <a:prstGeom prst="rect">
            <a:avLst/>
          </a:prstGeom>
        </p:spPr>
      </p:pic>
      <p:pic>
        <p:nvPicPr>
          <p:cNvPr id="40" name="Picture 3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1567" y="3946274"/>
            <a:ext cx="4161196" cy="1920552"/>
          </a:xfrm>
          <a:prstGeom prst="rect">
            <a:avLst/>
          </a:prstGeom>
        </p:spPr>
      </p:pic>
      <p:sp>
        <p:nvSpPr>
          <p:cNvPr id="41" name="TextBox 40"/>
          <p:cNvSpPr txBox="1"/>
          <p:nvPr/>
        </p:nvSpPr>
        <p:spPr>
          <a:xfrm>
            <a:off x="242235" y="3512753"/>
            <a:ext cx="13308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680 channel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4977432" y="471811"/>
            <a:ext cx="28857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680 – claudin5 and </a:t>
            </a:r>
            <a:r>
              <a:rPr lang="el-GR" dirty="0"/>
              <a:t>α</a:t>
            </a:r>
            <a:r>
              <a:rPr lang="en-US" dirty="0"/>
              <a:t>-tubulin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E5DD6DF0-099A-CAFE-D8CE-D1B85C65448A}"/>
              </a:ext>
            </a:extLst>
          </p:cNvPr>
          <p:cNvSpPr txBox="1"/>
          <p:nvPr/>
        </p:nvSpPr>
        <p:spPr>
          <a:xfrm>
            <a:off x="8499477" y="4572168"/>
            <a:ext cx="76014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l-GR" sz="1200" dirty="0"/>
              <a:t>α</a:t>
            </a:r>
            <a:r>
              <a:rPr lang="en-US" sz="1200" dirty="0"/>
              <a:t>-tubulin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9E3EA716-703E-BB05-8D96-5BCCDD751F20}"/>
              </a:ext>
            </a:extLst>
          </p:cNvPr>
          <p:cNvSpPr txBox="1"/>
          <p:nvPr/>
        </p:nvSpPr>
        <p:spPr>
          <a:xfrm>
            <a:off x="8499477" y="5150437"/>
            <a:ext cx="71365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claudin5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37BB269F-FEDA-91D7-9A77-4C87CC3ACB86}"/>
              </a:ext>
            </a:extLst>
          </p:cNvPr>
          <p:cNvSpPr txBox="1"/>
          <p:nvPr/>
        </p:nvSpPr>
        <p:spPr>
          <a:xfrm>
            <a:off x="1272847" y="5996149"/>
            <a:ext cx="587020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00" dirty="0"/>
              <a:t>LEI</a:t>
            </a:r>
          </a:p>
          <a:p>
            <a:pPr algn="ctr"/>
            <a:r>
              <a:rPr lang="en-US" sz="1000" dirty="0"/>
              <a:t>650 </a:t>
            </a:r>
            <a:r>
              <a:rPr lang="en-US" sz="1000" dirty="0" err="1"/>
              <a:t>uM</a:t>
            </a:r>
            <a:endParaRPr lang="en-US" sz="1000" dirty="0"/>
          </a:p>
          <a:p>
            <a:pPr algn="ctr"/>
            <a:r>
              <a:rPr lang="en-US" sz="1000" dirty="0"/>
              <a:t>n=2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4C6B3172-EEF7-79AF-9412-DC4BCE3048DD}"/>
              </a:ext>
            </a:extLst>
          </p:cNvPr>
          <p:cNvSpPr txBox="1"/>
          <p:nvPr/>
        </p:nvSpPr>
        <p:spPr>
          <a:xfrm>
            <a:off x="3071697" y="6003411"/>
            <a:ext cx="58862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00" dirty="0"/>
              <a:t>LEI</a:t>
            </a:r>
          </a:p>
          <a:p>
            <a:pPr algn="ctr"/>
            <a:r>
              <a:rPr lang="en-US" sz="1000" dirty="0"/>
              <a:t>1.3 </a:t>
            </a:r>
            <a:r>
              <a:rPr lang="en-US" sz="1000" dirty="0" err="1"/>
              <a:t>mM</a:t>
            </a:r>
            <a:endParaRPr lang="en-US" sz="1000" dirty="0"/>
          </a:p>
          <a:p>
            <a:pPr algn="ctr"/>
            <a:r>
              <a:rPr lang="en-US" sz="1000" dirty="0"/>
              <a:t>+2-AG</a:t>
            </a:r>
          </a:p>
          <a:p>
            <a:pPr algn="ctr"/>
            <a:r>
              <a:rPr lang="en-US" sz="1000" dirty="0"/>
              <a:t>n=2</a:t>
            </a:r>
          </a:p>
        </p:txBody>
      </p:sp>
      <p:cxnSp>
        <p:nvCxnSpPr>
          <p:cNvPr id="47" name="Straight Connector 46">
            <a:extLst>
              <a:ext uri="{FF2B5EF4-FFF2-40B4-BE49-F238E27FC236}">
                <a16:creationId xmlns:a16="http://schemas.microsoft.com/office/drawing/2014/main" id="{27772311-9CE1-9C6B-3331-AAD5B89D6EB0}"/>
              </a:ext>
            </a:extLst>
          </p:cNvPr>
          <p:cNvCxnSpPr>
            <a:cxnSpLocks/>
          </p:cNvCxnSpPr>
          <p:nvPr/>
        </p:nvCxnSpPr>
        <p:spPr>
          <a:xfrm>
            <a:off x="3226395" y="5978692"/>
            <a:ext cx="351742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8" name="Straight Connector 47">
            <a:extLst>
              <a:ext uri="{FF2B5EF4-FFF2-40B4-BE49-F238E27FC236}">
                <a16:creationId xmlns:a16="http://schemas.microsoft.com/office/drawing/2014/main" id="{27772311-9CE1-9C6B-3331-AAD5B89D6EB0}"/>
              </a:ext>
            </a:extLst>
          </p:cNvPr>
          <p:cNvCxnSpPr>
            <a:cxnSpLocks/>
          </p:cNvCxnSpPr>
          <p:nvPr/>
        </p:nvCxnSpPr>
        <p:spPr>
          <a:xfrm>
            <a:off x="2643366" y="5988229"/>
            <a:ext cx="351742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9" name="Straight Connector 48">
            <a:extLst>
              <a:ext uri="{FF2B5EF4-FFF2-40B4-BE49-F238E27FC236}">
                <a16:creationId xmlns:a16="http://schemas.microsoft.com/office/drawing/2014/main" id="{27772311-9CE1-9C6B-3331-AAD5B89D6EB0}"/>
              </a:ext>
            </a:extLst>
          </p:cNvPr>
          <p:cNvCxnSpPr>
            <a:cxnSpLocks/>
          </p:cNvCxnSpPr>
          <p:nvPr/>
        </p:nvCxnSpPr>
        <p:spPr>
          <a:xfrm>
            <a:off x="2032363" y="5978692"/>
            <a:ext cx="351742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0" name="Straight Connector 49">
            <a:extLst>
              <a:ext uri="{FF2B5EF4-FFF2-40B4-BE49-F238E27FC236}">
                <a16:creationId xmlns:a16="http://schemas.microsoft.com/office/drawing/2014/main" id="{27772311-9CE1-9C6B-3331-AAD5B89D6EB0}"/>
              </a:ext>
            </a:extLst>
          </p:cNvPr>
          <p:cNvCxnSpPr>
            <a:cxnSpLocks/>
          </p:cNvCxnSpPr>
          <p:nvPr/>
        </p:nvCxnSpPr>
        <p:spPr>
          <a:xfrm>
            <a:off x="1457751" y="5981688"/>
            <a:ext cx="351742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1" name="TextBox 50">
            <a:extLst>
              <a:ext uri="{FF2B5EF4-FFF2-40B4-BE49-F238E27FC236}">
                <a16:creationId xmlns:a16="http://schemas.microsoft.com/office/drawing/2014/main" id="{37BB269F-FEDA-91D7-9A77-4C87CC3ACB86}"/>
              </a:ext>
            </a:extLst>
          </p:cNvPr>
          <p:cNvSpPr txBox="1"/>
          <p:nvPr/>
        </p:nvSpPr>
        <p:spPr>
          <a:xfrm>
            <a:off x="2480314" y="5996149"/>
            <a:ext cx="58701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00" dirty="0"/>
              <a:t>LEI</a:t>
            </a:r>
          </a:p>
          <a:p>
            <a:pPr algn="ctr"/>
            <a:r>
              <a:rPr lang="en-US" sz="1000" dirty="0"/>
              <a:t>650 </a:t>
            </a:r>
            <a:r>
              <a:rPr lang="en-US" sz="1000" dirty="0" err="1"/>
              <a:t>uM</a:t>
            </a:r>
            <a:endParaRPr lang="en-US" sz="1000" dirty="0"/>
          </a:p>
          <a:p>
            <a:pPr algn="ctr"/>
            <a:r>
              <a:rPr lang="en-US" sz="1000" dirty="0"/>
              <a:t>+2-AG</a:t>
            </a:r>
          </a:p>
          <a:p>
            <a:pPr algn="ctr"/>
            <a:r>
              <a:rPr lang="en-US" sz="1000" dirty="0"/>
              <a:t>n=2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4C6B3172-EEF7-79AF-9412-DC4BCE3048DD}"/>
              </a:ext>
            </a:extLst>
          </p:cNvPr>
          <p:cNvSpPr txBox="1"/>
          <p:nvPr/>
        </p:nvSpPr>
        <p:spPr>
          <a:xfrm>
            <a:off x="1877158" y="6027062"/>
            <a:ext cx="588623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00" dirty="0"/>
              <a:t>LEI</a:t>
            </a:r>
          </a:p>
          <a:p>
            <a:pPr algn="ctr"/>
            <a:r>
              <a:rPr lang="en-US" sz="1000" dirty="0"/>
              <a:t>1.3 </a:t>
            </a:r>
            <a:r>
              <a:rPr lang="en-US" sz="1000" dirty="0" err="1"/>
              <a:t>mM</a:t>
            </a:r>
            <a:endParaRPr lang="en-US" sz="1000" dirty="0"/>
          </a:p>
          <a:p>
            <a:pPr algn="ctr"/>
            <a:r>
              <a:rPr lang="en-US" sz="1000" dirty="0"/>
              <a:t>n=2</a:t>
            </a:r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27772311-9CE1-9C6B-3331-AAD5B89D6EB0}"/>
              </a:ext>
            </a:extLst>
          </p:cNvPr>
          <p:cNvCxnSpPr>
            <a:cxnSpLocks/>
          </p:cNvCxnSpPr>
          <p:nvPr/>
        </p:nvCxnSpPr>
        <p:spPr>
          <a:xfrm>
            <a:off x="876847" y="5981688"/>
            <a:ext cx="351742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TextBox 53">
            <a:extLst>
              <a:ext uri="{FF2B5EF4-FFF2-40B4-BE49-F238E27FC236}">
                <a16:creationId xmlns:a16="http://schemas.microsoft.com/office/drawing/2014/main" id="{805EFD5C-54A6-4DA2-DDBD-DCEDE09C3329}"/>
              </a:ext>
            </a:extLst>
          </p:cNvPr>
          <p:cNvSpPr txBox="1"/>
          <p:nvPr/>
        </p:nvSpPr>
        <p:spPr>
          <a:xfrm>
            <a:off x="748477" y="6027032"/>
            <a:ext cx="56457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00" dirty="0"/>
              <a:t>Vehicle</a:t>
            </a:r>
          </a:p>
          <a:p>
            <a:pPr algn="ctr"/>
            <a:r>
              <a:rPr lang="en-US" sz="1000" dirty="0"/>
              <a:t>n=2</a:t>
            </a:r>
          </a:p>
        </p:txBody>
      </p:sp>
    </p:spTree>
    <p:extLst>
      <p:ext uri="{BB962C8B-B14F-4D97-AF65-F5344CB8AC3E}">
        <p14:creationId xmlns:p14="http://schemas.microsoft.com/office/powerpoint/2010/main" val="424936312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890202" y="563414"/>
            <a:ext cx="13308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680 channel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471436" y="563414"/>
            <a:ext cx="28857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680 – claudin5 and </a:t>
            </a:r>
            <a:r>
              <a:rPr lang="el-GR" dirty="0"/>
              <a:t>α</a:t>
            </a:r>
            <a:r>
              <a:rPr lang="en-US" dirty="0"/>
              <a:t>-tubulin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5209" y="1000055"/>
            <a:ext cx="2085687" cy="1550173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218" y="1000055"/>
            <a:ext cx="2120500" cy="1576047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4952800" y="1454947"/>
            <a:ext cx="55496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00" dirty="0"/>
              <a:t>tubulin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960770" y="1945388"/>
            <a:ext cx="65434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00" dirty="0" err="1"/>
              <a:t>claudin</a:t>
            </a:r>
            <a:r>
              <a:rPr lang="en-US" sz="1000" dirty="0"/>
              <a:t> 5</a:t>
            </a:r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0202" y="2796449"/>
            <a:ext cx="2095410" cy="1741256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218" y="2796449"/>
            <a:ext cx="2147880" cy="1784858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D67C6764-9D9B-CA26-0B9E-53EF62389531}"/>
              </a:ext>
            </a:extLst>
          </p:cNvPr>
          <p:cNvSpPr txBox="1"/>
          <p:nvPr/>
        </p:nvSpPr>
        <p:spPr>
          <a:xfrm>
            <a:off x="1274117" y="1186661"/>
            <a:ext cx="48923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00" dirty="0" err="1">
                <a:solidFill>
                  <a:schemeClr val="bg1"/>
                </a:solidFill>
              </a:rPr>
              <a:t>Dagla</a:t>
            </a:r>
            <a:endParaRPr lang="en-US" sz="1000" dirty="0">
              <a:solidFill>
                <a:schemeClr val="bg1"/>
              </a:solidFill>
            </a:endParaRPr>
          </a:p>
          <a:p>
            <a:pPr algn="ctr"/>
            <a:r>
              <a:rPr lang="en-US" sz="1000" dirty="0">
                <a:solidFill>
                  <a:schemeClr val="bg1"/>
                </a:solidFill>
              </a:rPr>
              <a:t>siRNA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D4C98A1E-7A32-B53C-9205-9A88D183CC48}"/>
              </a:ext>
            </a:extLst>
          </p:cNvPr>
          <p:cNvSpPr txBox="1"/>
          <p:nvPr/>
        </p:nvSpPr>
        <p:spPr>
          <a:xfrm>
            <a:off x="1813719" y="1182598"/>
            <a:ext cx="48923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00" dirty="0">
                <a:solidFill>
                  <a:schemeClr val="bg1"/>
                </a:solidFill>
              </a:rPr>
              <a:t>NT</a:t>
            </a:r>
          </a:p>
          <a:p>
            <a:pPr algn="ctr"/>
            <a:r>
              <a:rPr lang="en-US" sz="1000" dirty="0">
                <a:solidFill>
                  <a:schemeClr val="bg1"/>
                </a:solidFill>
              </a:rPr>
              <a:t>siRNA</a:t>
            </a:r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07A75D03-D338-42C8-F37F-9C93A69D1211}"/>
              </a:ext>
            </a:extLst>
          </p:cNvPr>
          <p:cNvCxnSpPr>
            <a:cxnSpLocks/>
          </p:cNvCxnSpPr>
          <p:nvPr/>
        </p:nvCxnSpPr>
        <p:spPr>
          <a:xfrm>
            <a:off x="1853237" y="1120867"/>
            <a:ext cx="449718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210CE400-4595-DB8C-795F-B848190A2A32}"/>
              </a:ext>
            </a:extLst>
          </p:cNvPr>
          <p:cNvCxnSpPr>
            <a:cxnSpLocks/>
          </p:cNvCxnSpPr>
          <p:nvPr/>
        </p:nvCxnSpPr>
        <p:spPr>
          <a:xfrm>
            <a:off x="1274117" y="1120867"/>
            <a:ext cx="449718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>
            <a:extLst>
              <a:ext uri="{FF2B5EF4-FFF2-40B4-BE49-F238E27FC236}">
                <a16:creationId xmlns:a16="http://schemas.microsoft.com/office/drawing/2014/main" id="{A349F3EA-3457-5097-0FE8-1F782F80AB9F}"/>
              </a:ext>
            </a:extLst>
          </p:cNvPr>
          <p:cNvSpPr txBox="1"/>
          <p:nvPr/>
        </p:nvSpPr>
        <p:spPr>
          <a:xfrm>
            <a:off x="1518735" y="2999498"/>
            <a:ext cx="48923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00" dirty="0" err="1">
                <a:solidFill>
                  <a:schemeClr val="bg1"/>
                </a:solidFill>
              </a:rPr>
              <a:t>Dagla</a:t>
            </a:r>
            <a:endParaRPr lang="en-US" sz="1000" dirty="0">
              <a:solidFill>
                <a:schemeClr val="bg1"/>
              </a:solidFill>
            </a:endParaRPr>
          </a:p>
          <a:p>
            <a:pPr algn="ctr"/>
            <a:r>
              <a:rPr lang="en-US" sz="1000" dirty="0">
                <a:solidFill>
                  <a:schemeClr val="bg1"/>
                </a:solidFill>
              </a:rPr>
              <a:t>siRNA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EA7E1A97-6F18-919C-79CD-AC52698A569A}"/>
              </a:ext>
            </a:extLst>
          </p:cNvPr>
          <p:cNvSpPr txBox="1"/>
          <p:nvPr/>
        </p:nvSpPr>
        <p:spPr>
          <a:xfrm>
            <a:off x="2058337" y="2995435"/>
            <a:ext cx="48923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00" dirty="0">
                <a:solidFill>
                  <a:schemeClr val="bg1"/>
                </a:solidFill>
              </a:rPr>
              <a:t>NT</a:t>
            </a:r>
          </a:p>
          <a:p>
            <a:pPr algn="ctr"/>
            <a:r>
              <a:rPr lang="en-US" sz="1000" dirty="0">
                <a:solidFill>
                  <a:schemeClr val="bg1"/>
                </a:solidFill>
              </a:rPr>
              <a:t>siRNA</a:t>
            </a:r>
          </a:p>
        </p:txBody>
      </p: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DCAD4B31-6DAA-B1AA-9C78-F892E1B5E751}"/>
              </a:ext>
            </a:extLst>
          </p:cNvPr>
          <p:cNvCxnSpPr>
            <a:cxnSpLocks/>
          </p:cNvCxnSpPr>
          <p:nvPr/>
        </p:nvCxnSpPr>
        <p:spPr>
          <a:xfrm>
            <a:off x="2097855" y="2933704"/>
            <a:ext cx="449718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78043254-C179-E144-5D01-C0AA35A7210C}"/>
              </a:ext>
            </a:extLst>
          </p:cNvPr>
          <p:cNvCxnSpPr>
            <a:cxnSpLocks/>
          </p:cNvCxnSpPr>
          <p:nvPr/>
        </p:nvCxnSpPr>
        <p:spPr>
          <a:xfrm>
            <a:off x="1518735" y="2933704"/>
            <a:ext cx="449718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Picture 1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1046" y="5012449"/>
            <a:ext cx="2064627" cy="1729822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3903" y="5012449"/>
            <a:ext cx="2052682" cy="1719815"/>
          </a:xfrm>
          <a:prstGeom prst="rect">
            <a:avLst/>
          </a:prstGeom>
        </p:spPr>
      </p:pic>
      <p:sp>
        <p:nvSpPr>
          <p:cNvPr id="33" name="TextBox 32">
            <a:extLst>
              <a:ext uri="{FF2B5EF4-FFF2-40B4-BE49-F238E27FC236}">
                <a16:creationId xmlns:a16="http://schemas.microsoft.com/office/drawing/2014/main" id="{A349F3EA-3457-5097-0FE8-1F782F80AB9F}"/>
              </a:ext>
            </a:extLst>
          </p:cNvPr>
          <p:cNvSpPr txBox="1"/>
          <p:nvPr/>
        </p:nvSpPr>
        <p:spPr>
          <a:xfrm>
            <a:off x="1399794" y="5196829"/>
            <a:ext cx="48923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00" dirty="0" err="1">
                <a:solidFill>
                  <a:schemeClr val="bg1"/>
                </a:solidFill>
              </a:rPr>
              <a:t>Dagla</a:t>
            </a:r>
            <a:endParaRPr lang="en-US" sz="1000" dirty="0">
              <a:solidFill>
                <a:schemeClr val="bg1"/>
              </a:solidFill>
            </a:endParaRPr>
          </a:p>
          <a:p>
            <a:pPr algn="ctr"/>
            <a:r>
              <a:rPr lang="en-US" sz="1000" dirty="0">
                <a:solidFill>
                  <a:schemeClr val="bg1"/>
                </a:solidFill>
              </a:rPr>
              <a:t>siRNA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EA7E1A97-6F18-919C-79CD-AC52698A569A}"/>
              </a:ext>
            </a:extLst>
          </p:cNvPr>
          <p:cNvSpPr txBox="1"/>
          <p:nvPr/>
        </p:nvSpPr>
        <p:spPr>
          <a:xfrm>
            <a:off x="1939396" y="5192766"/>
            <a:ext cx="48923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00" dirty="0">
                <a:solidFill>
                  <a:schemeClr val="bg1"/>
                </a:solidFill>
              </a:rPr>
              <a:t>NT</a:t>
            </a:r>
          </a:p>
          <a:p>
            <a:pPr algn="ctr"/>
            <a:r>
              <a:rPr lang="en-US" sz="1000" dirty="0">
                <a:solidFill>
                  <a:schemeClr val="bg1"/>
                </a:solidFill>
              </a:rPr>
              <a:t>siRNA</a:t>
            </a:r>
          </a:p>
        </p:txBody>
      </p: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DCAD4B31-6DAA-B1AA-9C78-F892E1B5E751}"/>
              </a:ext>
            </a:extLst>
          </p:cNvPr>
          <p:cNvCxnSpPr>
            <a:cxnSpLocks/>
          </p:cNvCxnSpPr>
          <p:nvPr/>
        </p:nvCxnSpPr>
        <p:spPr>
          <a:xfrm>
            <a:off x="1978914" y="5131035"/>
            <a:ext cx="449718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78043254-C179-E144-5D01-C0AA35A7210C}"/>
              </a:ext>
            </a:extLst>
          </p:cNvPr>
          <p:cNvCxnSpPr>
            <a:cxnSpLocks/>
          </p:cNvCxnSpPr>
          <p:nvPr/>
        </p:nvCxnSpPr>
        <p:spPr>
          <a:xfrm>
            <a:off x="1399794" y="5131035"/>
            <a:ext cx="449718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/>
          <p:cNvSpPr txBox="1"/>
          <p:nvPr/>
        </p:nvSpPr>
        <p:spPr>
          <a:xfrm>
            <a:off x="8066418" y="6559709"/>
            <a:ext cx="35714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/>
              <a:t>Ladder: </a:t>
            </a:r>
            <a:r>
              <a:rPr lang="en-US" sz="800" dirty="0" err="1"/>
              <a:t>Thermo</a:t>
            </a:r>
            <a:r>
              <a:rPr lang="en-US" sz="800" dirty="0"/>
              <a:t> Scientific, </a:t>
            </a:r>
            <a:r>
              <a:rPr lang="en-US" sz="800" dirty="0" err="1"/>
              <a:t>PageRuler</a:t>
            </a:r>
            <a:r>
              <a:rPr lang="en-US" sz="800" dirty="0"/>
              <a:t> </a:t>
            </a:r>
            <a:r>
              <a:rPr lang="en-US" sz="800" dirty="0" err="1"/>
              <a:t>Prestained</a:t>
            </a:r>
            <a:r>
              <a:rPr lang="en-US" sz="800" dirty="0"/>
              <a:t> Protein Ladder, #26616</a:t>
            </a:r>
          </a:p>
        </p:txBody>
      </p:sp>
      <p:sp>
        <p:nvSpPr>
          <p:cNvPr id="39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11554691" y="6377146"/>
            <a:ext cx="381000" cy="365125"/>
          </a:xfrm>
        </p:spPr>
        <p:txBody>
          <a:bodyPr/>
          <a:lstStyle/>
          <a:p>
            <a:fld id="{9544EB84-BD63-4931-982C-F6502B9BAE57}" type="slidenum">
              <a:rPr lang="en-US" smtClean="0"/>
              <a:t>13</a:t>
            </a:fld>
            <a:endParaRPr lang="en-US" dirty="0"/>
          </a:p>
        </p:txBody>
      </p:sp>
      <p:sp>
        <p:nvSpPr>
          <p:cNvPr id="40" name="TextBox 39"/>
          <p:cNvSpPr txBox="1"/>
          <p:nvPr/>
        </p:nvSpPr>
        <p:spPr>
          <a:xfrm>
            <a:off x="5315476" y="3456427"/>
            <a:ext cx="55496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00" dirty="0"/>
              <a:t>tubulin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5315476" y="3949258"/>
            <a:ext cx="65434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00" dirty="0" err="1"/>
              <a:t>claudin</a:t>
            </a:r>
            <a:r>
              <a:rPr lang="en-US" sz="1000" dirty="0"/>
              <a:t> 5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5107461" y="5770260"/>
            <a:ext cx="55496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00" dirty="0"/>
              <a:t>tubulin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5107461" y="6257319"/>
            <a:ext cx="65434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00" dirty="0" err="1"/>
              <a:t>claudin</a:t>
            </a:r>
            <a:r>
              <a:rPr lang="en-US" sz="1000" dirty="0"/>
              <a:t> 5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4147678" y="53428"/>
            <a:ext cx="2984728" cy="369332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dirty="0"/>
              <a:t>Uncropped blots for Figure 5E</a:t>
            </a:r>
          </a:p>
        </p:txBody>
      </p:sp>
    </p:spTree>
    <p:extLst>
      <p:ext uri="{BB962C8B-B14F-4D97-AF65-F5344CB8AC3E}">
        <p14:creationId xmlns:p14="http://schemas.microsoft.com/office/powerpoint/2010/main" val="161568298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221" y="801989"/>
            <a:ext cx="3488914" cy="1716767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78708" y="798867"/>
            <a:ext cx="3527932" cy="1735967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37694" y="1904975"/>
            <a:ext cx="301396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</a:rPr>
              <a:t>1      2      3       4       5                  6     7      8      9      10       </a:t>
            </a: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1026" y="798867"/>
            <a:ext cx="3578640" cy="1760918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4147678" y="53428"/>
            <a:ext cx="3015184" cy="369332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dirty="0"/>
              <a:t>Uncropped blots for Figure 6D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A11C5B76-E496-7167-D455-E7814330D8AE}"/>
              </a:ext>
            </a:extLst>
          </p:cNvPr>
          <p:cNvSpPr txBox="1"/>
          <p:nvPr/>
        </p:nvSpPr>
        <p:spPr>
          <a:xfrm>
            <a:off x="3796360" y="429535"/>
            <a:ext cx="134588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/>
              <a:t>ve</a:t>
            </a:r>
            <a:r>
              <a:rPr lang="en-US" dirty="0"/>
              <a:t>-cadherin 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7F3ED1EB-74FF-DC0C-8F27-C25883E569AF}"/>
              </a:ext>
            </a:extLst>
          </p:cNvPr>
          <p:cNvSpPr txBox="1"/>
          <p:nvPr/>
        </p:nvSpPr>
        <p:spPr>
          <a:xfrm>
            <a:off x="100221" y="429535"/>
            <a:ext cx="19399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800+680 channels 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66EEECDE-C674-6FEF-C4B3-030C023BAD2E}"/>
              </a:ext>
            </a:extLst>
          </p:cNvPr>
          <p:cNvSpPr txBox="1"/>
          <p:nvPr/>
        </p:nvSpPr>
        <p:spPr>
          <a:xfrm>
            <a:off x="7573386" y="457500"/>
            <a:ext cx="10567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α-tubulin</a:t>
            </a:r>
          </a:p>
        </p:txBody>
      </p:sp>
      <p:sp>
        <p:nvSpPr>
          <p:cNvPr id="20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11445188" y="6259028"/>
            <a:ext cx="381000" cy="365125"/>
          </a:xfrm>
        </p:spPr>
        <p:txBody>
          <a:bodyPr/>
          <a:lstStyle/>
          <a:p>
            <a:fld id="{9544EB84-BD63-4931-982C-F6502B9BAE57}" type="slidenum">
              <a:rPr lang="en-US" smtClean="0"/>
              <a:t>14</a:t>
            </a:fld>
            <a:endParaRPr lang="en-US"/>
          </a:p>
        </p:txBody>
      </p:sp>
      <p:sp>
        <p:nvSpPr>
          <p:cNvPr id="21" name="TextBox 20"/>
          <p:cNvSpPr txBox="1"/>
          <p:nvPr/>
        </p:nvSpPr>
        <p:spPr>
          <a:xfrm>
            <a:off x="7956915" y="6441591"/>
            <a:ext cx="35714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/>
              <a:t>Ladder: </a:t>
            </a:r>
            <a:r>
              <a:rPr lang="en-US" sz="800" dirty="0" err="1"/>
              <a:t>Thermo</a:t>
            </a:r>
            <a:r>
              <a:rPr lang="en-US" sz="800" dirty="0"/>
              <a:t> Scientific, </a:t>
            </a:r>
            <a:r>
              <a:rPr lang="en-US" sz="800" dirty="0" err="1"/>
              <a:t>PageRuler</a:t>
            </a:r>
            <a:r>
              <a:rPr lang="en-US" sz="800" dirty="0"/>
              <a:t> </a:t>
            </a:r>
            <a:r>
              <a:rPr lang="en-US" sz="800" dirty="0" err="1"/>
              <a:t>Prestained</a:t>
            </a:r>
            <a:r>
              <a:rPr lang="en-US" sz="800" dirty="0"/>
              <a:t> Protein Ladder, #26616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53DD73A-DCCF-B55C-3CD1-29E73E43603F}"/>
              </a:ext>
            </a:extLst>
          </p:cNvPr>
          <p:cNvSpPr txBox="1"/>
          <p:nvPr/>
        </p:nvSpPr>
        <p:spPr>
          <a:xfrm>
            <a:off x="10863710" y="928186"/>
            <a:ext cx="1329210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/>
              <a:t>1: vehicle</a:t>
            </a:r>
          </a:p>
          <a:p>
            <a:r>
              <a:rPr lang="en-US" sz="900" dirty="0"/>
              <a:t>2: LEI-650 </a:t>
            </a:r>
            <a:r>
              <a:rPr lang="en-US" sz="900" dirty="0" err="1"/>
              <a:t>uM</a:t>
            </a:r>
            <a:endParaRPr lang="en-US" sz="900" dirty="0"/>
          </a:p>
          <a:p>
            <a:r>
              <a:rPr lang="en-US" sz="900" dirty="0"/>
              <a:t>3: LEI-1.3mM</a:t>
            </a:r>
          </a:p>
          <a:p>
            <a:r>
              <a:rPr lang="en-US" sz="900" dirty="0"/>
              <a:t>4: LEI-650 </a:t>
            </a:r>
            <a:r>
              <a:rPr lang="en-US" sz="900" dirty="0" err="1"/>
              <a:t>uM+calpeptin</a:t>
            </a:r>
            <a:endParaRPr lang="en-US" sz="900" dirty="0"/>
          </a:p>
          <a:p>
            <a:r>
              <a:rPr lang="en-US" sz="900" dirty="0"/>
              <a:t>5:LEI-1.3mM+calpeptin</a:t>
            </a:r>
          </a:p>
          <a:p>
            <a:r>
              <a:rPr lang="en-US" sz="900" dirty="0"/>
              <a:t>6: vehicle</a:t>
            </a:r>
          </a:p>
          <a:p>
            <a:r>
              <a:rPr lang="en-US" sz="900" dirty="0"/>
              <a:t>7: LEI-650 </a:t>
            </a:r>
            <a:r>
              <a:rPr lang="en-US" sz="900" dirty="0" err="1"/>
              <a:t>uM</a:t>
            </a:r>
            <a:endParaRPr lang="en-US" sz="900" dirty="0"/>
          </a:p>
          <a:p>
            <a:r>
              <a:rPr lang="en-US" sz="900" dirty="0"/>
              <a:t>8: LEI-1.3mM</a:t>
            </a:r>
          </a:p>
          <a:p>
            <a:r>
              <a:rPr lang="en-US" sz="900" dirty="0"/>
              <a:t>9: LEI-650+calpeptin</a:t>
            </a:r>
          </a:p>
          <a:p>
            <a:r>
              <a:rPr lang="en-US" sz="900" dirty="0"/>
              <a:t>10:LEI-1.3mM+calpeptin</a:t>
            </a:r>
          </a:p>
        </p:txBody>
      </p:sp>
      <p:pic>
        <p:nvPicPr>
          <p:cNvPr id="22" name="Picture 2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52566" y="3522233"/>
            <a:ext cx="3355199" cy="1741630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253" y="3522233"/>
            <a:ext cx="3326858" cy="1726919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73386" y="3508500"/>
            <a:ext cx="3408110" cy="1769095"/>
          </a:xfrm>
          <a:prstGeom prst="rect">
            <a:avLst/>
          </a:prstGeom>
        </p:spPr>
      </p:pic>
      <p:sp>
        <p:nvSpPr>
          <p:cNvPr id="25" name="TextBox 24">
            <a:extLst>
              <a:ext uri="{FF2B5EF4-FFF2-40B4-BE49-F238E27FC236}">
                <a16:creationId xmlns:a16="http://schemas.microsoft.com/office/drawing/2014/main" id="{A11C5B76-E496-7167-D455-E7814330D8AE}"/>
              </a:ext>
            </a:extLst>
          </p:cNvPr>
          <p:cNvSpPr txBox="1"/>
          <p:nvPr/>
        </p:nvSpPr>
        <p:spPr>
          <a:xfrm>
            <a:off x="3796360" y="3083238"/>
            <a:ext cx="134588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/>
              <a:t>ve</a:t>
            </a:r>
            <a:r>
              <a:rPr lang="en-US" dirty="0"/>
              <a:t>-cadherin 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7F3ED1EB-74FF-DC0C-8F27-C25883E569AF}"/>
              </a:ext>
            </a:extLst>
          </p:cNvPr>
          <p:cNvSpPr txBox="1"/>
          <p:nvPr/>
        </p:nvSpPr>
        <p:spPr>
          <a:xfrm>
            <a:off x="100221" y="3083238"/>
            <a:ext cx="19399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800+680 channels 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66EEECDE-C674-6FEF-C4B3-030C023BAD2E}"/>
              </a:ext>
            </a:extLst>
          </p:cNvPr>
          <p:cNvSpPr txBox="1"/>
          <p:nvPr/>
        </p:nvSpPr>
        <p:spPr>
          <a:xfrm>
            <a:off x="7573386" y="3111203"/>
            <a:ext cx="10567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α-tubulin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E53DD73A-DCCF-B55C-3CD1-29E73E43603F}"/>
              </a:ext>
            </a:extLst>
          </p:cNvPr>
          <p:cNvSpPr txBox="1"/>
          <p:nvPr/>
        </p:nvSpPr>
        <p:spPr>
          <a:xfrm>
            <a:off x="10004500" y="2328953"/>
            <a:ext cx="2188420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/>
              <a:t>#3, 5, 8, and 10 are not shown in the graph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337694" y="4454394"/>
            <a:ext cx="275428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</a:rPr>
              <a:t>1      2      3       4       5      6     7      8      9      10       </a:t>
            </a:r>
          </a:p>
        </p:txBody>
      </p:sp>
      <p:sp>
        <p:nvSpPr>
          <p:cNvPr id="11" name="Rectangle 10"/>
          <p:cNvSpPr/>
          <p:nvPr/>
        </p:nvSpPr>
        <p:spPr>
          <a:xfrm>
            <a:off x="10695746" y="3522233"/>
            <a:ext cx="1496254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900" dirty="0"/>
              <a:t>1,2: vehicle</a:t>
            </a:r>
          </a:p>
          <a:p>
            <a:r>
              <a:rPr lang="en-US" sz="900" dirty="0"/>
              <a:t>3,4: LEI-650 </a:t>
            </a:r>
            <a:r>
              <a:rPr lang="en-US" sz="900" dirty="0" err="1"/>
              <a:t>uM</a:t>
            </a:r>
            <a:endParaRPr lang="en-US" sz="900" dirty="0"/>
          </a:p>
          <a:p>
            <a:r>
              <a:rPr lang="en-US" sz="900" dirty="0"/>
              <a:t>5,6: LEI-1.3 </a:t>
            </a:r>
            <a:r>
              <a:rPr lang="en-US" sz="900" dirty="0" err="1"/>
              <a:t>mM</a:t>
            </a:r>
            <a:endParaRPr lang="en-US" sz="900" dirty="0"/>
          </a:p>
          <a:p>
            <a:r>
              <a:rPr lang="en-US" sz="900" dirty="0"/>
              <a:t>7,8: LEI-650 </a:t>
            </a:r>
            <a:r>
              <a:rPr lang="en-US" sz="900" dirty="0" err="1"/>
              <a:t>uM+calpeptin</a:t>
            </a:r>
            <a:endParaRPr lang="en-US" sz="900" dirty="0"/>
          </a:p>
          <a:p>
            <a:r>
              <a:rPr lang="en-US" sz="900" dirty="0"/>
              <a:t>9,10:LEI-1.3 </a:t>
            </a:r>
            <a:r>
              <a:rPr lang="en-US" sz="900" dirty="0" err="1"/>
              <a:t>mM+calpeptin</a:t>
            </a:r>
            <a:endParaRPr lang="en-US" sz="900" dirty="0"/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E53DD73A-DCCF-B55C-3CD1-29E73E43603F}"/>
              </a:ext>
            </a:extLst>
          </p:cNvPr>
          <p:cNvSpPr txBox="1"/>
          <p:nvPr/>
        </p:nvSpPr>
        <p:spPr>
          <a:xfrm>
            <a:off x="9887286" y="5014248"/>
            <a:ext cx="215956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/>
              <a:t>#5 6, 9, and 10 are not shown in the graph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0" y="6428418"/>
            <a:ext cx="16558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Cont. next page</a:t>
            </a:r>
          </a:p>
        </p:txBody>
      </p:sp>
      <p:cxnSp>
        <p:nvCxnSpPr>
          <p:cNvPr id="32" name="Straight Arrow Connector 31"/>
          <p:cNvCxnSpPr/>
          <p:nvPr/>
        </p:nvCxnSpPr>
        <p:spPr>
          <a:xfrm flipH="1" flipV="1">
            <a:off x="6956862" y="1531074"/>
            <a:ext cx="301805" cy="140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Box 32"/>
          <p:cNvSpPr txBox="1"/>
          <p:nvPr/>
        </p:nvSpPr>
        <p:spPr>
          <a:xfrm>
            <a:off x="6956862" y="1529326"/>
            <a:ext cx="66717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/>
              <a:t>fragment</a:t>
            </a:r>
          </a:p>
        </p:txBody>
      </p:sp>
      <p:cxnSp>
        <p:nvCxnSpPr>
          <p:cNvPr id="34" name="Straight Arrow Connector 33"/>
          <p:cNvCxnSpPr/>
          <p:nvPr/>
        </p:nvCxnSpPr>
        <p:spPr>
          <a:xfrm flipH="1" flipV="1">
            <a:off x="6372469" y="4131695"/>
            <a:ext cx="301805" cy="140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TextBox 34"/>
          <p:cNvSpPr txBox="1"/>
          <p:nvPr/>
        </p:nvSpPr>
        <p:spPr>
          <a:xfrm>
            <a:off x="6674274" y="4008584"/>
            <a:ext cx="66717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/>
              <a:t>fragment</a:t>
            </a:r>
          </a:p>
        </p:txBody>
      </p:sp>
    </p:spTree>
    <p:extLst>
      <p:ext uri="{BB962C8B-B14F-4D97-AF65-F5344CB8AC3E}">
        <p14:creationId xmlns:p14="http://schemas.microsoft.com/office/powerpoint/2010/main" val="296571184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r="48362"/>
          <a:stretch/>
        </p:blipFill>
        <p:spPr>
          <a:xfrm>
            <a:off x="5784553" y="907037"/>
            <a:ext cx="1913752" cy="1714723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408"/>
          <a:stretch/>
        </p:blipFill>
        <p:spPr>
          <a:xfrm>
            <a:off x="534225" y="982618"/>
            <a:ext cx="1863078" cy="1670858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047"/>
          <a:stretch/>
        </p:blipFill>
        <p:spPr>
          <a:xfrm>
            <a:off x="3231793" y="923368"/>
            <a:ext cx="1942673" cy="1730108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4147678" y="53428"/>
            <a:ext cx="3015184" cy="369332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dirty="0"/>
              <a:t>Uncropped blots for Figure 6D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A11C5B76-E496-7167-D455-E7814330D8AE}"/>
              </a:ext>
            </a:extLst>
          </p:cNvPr>
          <p:cNvSpPr txBox="1"/>
          <p:nvPr/>
        </p:nvSpPr>
        <p:spPr>
          <a:xfrm>
            <a:off x="3141115" y="582673"/>
            <a:ext cx="134588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/>
              <a:t>ve</a:t>
            </a:r>
            <a:r>
              <a:rPr lang="en-US" dirty="0"/>
              <a:t>-cadherin 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7F3ED1EB-74FF-DC0C-8F27-C25883E569AF}"/>
              </a:ext>
            </a:extLst>
          </p:cNvPr>
          <p:cNvSpPr txBox="1"/>
          <p:nvPr/>
        </p:nvSpPr>
        <p:spPr>
          <a:xfrm>
            <a:off x="547896" y="594719"/>
            <a:ext cx="19399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800+680 channels 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66EEECDE-C674-6FEF-C4B3-030C023BAD2E}"/>
              </a:ext>
            </a:extLst>
          </p:cNvPr>
          <p:cNvSpPr txBox="1"/>
          <p:nvPr/>
        </p:nvSpPr>
        <p:spPr>
          <a:xfrm>
            <a:off x="5684729" y="537705"/>
            <a:ext cx="10567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α-tubulin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37BB269F-FEDA-91D7-9A77-4C87CC3ACB86}"/>
              </a:ext>
            </a:extLst>
          </p:cNvPr>
          <p:cNvSpPr txBox="1"/>
          <p:nvPr/>
        </p:nvSpPr>
        <p:spPr>
          <a:xfrm>
            <a:off x="1333336" y="1992422"/>
            <a:ext cx="587020" cy="553998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algn="ctr"/>
            <a:r>
              <a:rPr lang="en-US" sz="1000" dirty="0">
                <a:solidFill>
                  <a:schemeClr val="bg1"/>
                </a:solidFill>
              </a:rPr>
              <a:t>LEI</a:t>
            </a:r>
          </a:p>
          <a:p>
            <a:pPr algn="ctr"/>
            <a:r>
              <a:rPr lang="en-US" sz="1000" dirty="0">
                <a:solidFill>
                  <a:schemeClr val="bg1"/>
                </a:solidFill>
              </a:rPr>
              <a:t>650 </a:t>
            </a:r>
            <a:r>
              <a:rPr lang="en-US" sz="1000" dirty="0" err="1">
                <a:solidFill>
                  <a:schemeClr val="bg1"/>
                </a:solidFill>
              </a:rPr>
              <a:t>uM</a:t>
            </a:r>
            <a:endParaRPr lang="en-US" sz="1000" dirty="0">
              <a:solidFill>
                <a:schemeClr val="bg1"/>
              </a:solidFill>
            </a:endParaRPr>
          </a:p>
          <a:p>
            <a:pPr algn="ctr"/>
            <a:r>
              <a:rPr lang="en-US" sz="1000" dirty="0">
                <a:solidFill>
                  <a:schemeClr val="bg1"/>
                </a:solidFill>
              </a:rPr>
              <a:t>n=2</a:t>
            </a:r>
          </a:p>
        </p:txBody>
      </p: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27772311-9CE1-9C6B-3331-AAD5B89D6EB0}"/>
              </a:ext>
            </a:extLst>
          </p:cNvPr>
          <p:cNvCxnSpPr>
            <a:cxnSpLocks/>
          </p:cNvCxnSpPr>
          <p:nvPr/>
        </p:nvCxnSpPr>
        <p:spPr>
          <a:xfrm>
            <a:off x="3169245" y="1964317"/>
            <a:ext cx="351742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27772311-9CE1-9C6B-3331-AAD5B89D6EB0}"/>
              </a:ext>
            </a:extLst>
          </p:cNvPr>
          <p:cNvCxnSpPr>
            <a:cxnSpLocks/>
          </p:cNvCxnSpPr>
          <p:nvPr/>
        </p:nvCxnSpPr>
        <p:spPr>
          <a:xfrm>
            <a:off x="2586216" y="1973854"/>
            <a:ext cx="351742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27772311-9CE1-9C6B-3331-AAD5B89D6EB0}"/>
              </a:ext>
            </a:extLst>
          </p:cNvPr>
          <p:cNvCxnSpPr>
            <a:cxnSpLocks/>
          </p:cNvCxnSpPr>
          <p:nvPr/>
        </p:nvCxnSpPr>
        <p:spPr>
          <a:xfrm>
            <a:off x="1962317" y="1973854"/>
            <a:ext cx="351742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27772311-9CE1-9C6B-3331-AAD5B89D6EB0}"/>
              </a:ext>
            </a:extLst>
          </p:cNvPr>
          <p:cNvCxnSpPr>
            <a:cxnSpLocks/>
          </p:cNvCxnSpPr>
          <p:nvPr/>
        </p:nvCxnSpPr>
        <p:spPr>
          <a:xfrm>
            <a:off x="1450975" y="1973854"/>
            <a:ext cx="351742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27772311-9CE1-9C6B-3331-AAD5B89D6EB0}"/>
              </a:ext>
            </a:extLst>
          </p:cNvPr>
          <p:cNvCxnSpPr>
            <a:cxnSpLocks/>
          </p:cNvCxnSpPr>
          <p:nvPr/>
        </p:nvCxnSpPr>
        <p:spPr>
          <a:xfrm>
            <a:off x="944999" y="1970066"/>
            <a:ext cx="351742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8" name="TextBox 27">
            <a:extLst>
              <a:ext uri="{FF2B5EF4-FFF2-40B4-BE49-F238E27FC236}">
                <a16:creationId xmlns:a16="http://schemas.microsoft.com/office/drawing/2014/main" id="{805EFD5C-54A6-4DA2-DDBD-DCEDE09C3329}"/>
              </a:ext>
            </a:extLst>
          </p:cNvPr>
          <p:cNvSpPr txBox="1"/>
          <p:nvPr/>
        </p:nvSpPr>
        <p:spPr>
          <a:xfrm>
            <a:off x="830044" y="2043264"/>
            <a:ext cx="564578" cy="400110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algn="ctr"/>
            <a:r>
              <a:rPr lang="en-US" sz="1000" dirty="0">
                <a:solidFill>
                  <a:schemeClr val="bg1"/>
                </a:solidFill>
              </a:rPr>
              <a:t>Vehicle</a:t>
            </a:r>
          </a:p>
          <a:p>
            <a:pPr algn="ctr"/>
            <a:r>
              <a:rPr lang="en-US" sz="1000" dirty="0">
                <a:solidFill>
                  <a:schemeClr val="bg1"/>
                </a:solidFill>
              </a:rPr>
              <a:t>n=2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37BB269F-FEDA-91D7-9A77-4C87CC3ACB86}"/>
              </a:ext>
            </a:extLst>
          </p:cNvPr>
          <p:cNvSpPr txBox="1"/>
          <p:nvPr/>
        </p:nvSpPr>
        <p:spPr>
          <a:xfrm>
            <a:off x="1782726" y="1992422"/>
            <a:ext cx="667170" cy="707886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algn="ctr"/>
            <a:r>
              <a:rPr lang="en-US" sz="1000" dirty="0">
                <a:solidFill>
                  <a:schemeClr val="bg1"/>
                </a:solidFill>
              </a:rPr>
              <a:t>LEI</a:t>
            </a:r>
          </a:p>
          <a:p>
            <a:pPr algn="ctr"/>
            <a:r>
              <a:rPr lang="en-US" sz="1000" dirty="0">
                <a:solidFill>
                  <a:schemeClr val="bg1"/>
                </a:solidFill>
              </a:rPr>
              <a:t>650 </a:t>
            </a:r>
            <a:r>
              <a:rPr lang="en-US" sz="1000" dirty="0" err="1">
                <a:solidFill>
                  <a:schemeClr val="bg1"/>
                </a:solidFill>
              </a:rPr>
              <a:t>uM</a:t>
            </a:r>
            <a:r>
              <a:rPr lang="en-US" sz="1000" dirty="0">
                <a:solidFill>
                  <a:schemeClr val="bg1"/>
                </a:solidFill>
              </a:rPr>
              <a:t>+</a:t>
            </a:r>
          </a:p>
          <a:p>
            <a:pPr algn="ctr"/>
            <a:r>
              <a:rPr lang="en-US" sz="1000" dirty="0" err="1">
                <a:solidFill>
                  <a:schemeClr val="bg1"/>
                </a:solidFill>
              </a:rPr>
              <a:t>calpeptin</a:t>
            </a:r>
            <a:endParaRPr lang="en-US" sz="1000" dirty="0">
              <a:solidFill>
                <a:schemeClr val="bg1"/>
              </a:solidFill>
            </a:endParaRPr>
          </a:p>
          <a:p>
            <a:pPr algn="ctr"/>
            <a:r>
              <a:rPr lang="en-US" sz="1000" dirty="0">
                <a:solidFill>
                  <a:schemeClr val="bg1"/>
                </a:solidFill>
              </a:rPr>
              <a:t>n=2</a:t>
            </a:r>
          </a:p>
        </p:txBody>
      </p:sp>
      <p:sp>
        <p:nvSpPr>
          <p:cNvPr id="30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11445188" y="6259028"/>
            <a:ext cx="381000" cy="365125"/>
          </a:xfrm>
        </p:spPr>
        <p:txBody>
          <a:bodyPr/>
          <a:lstStyle/>
          <a:p>
            <a:fld id="{9544EB84-BD63-4931-982C-F6502B9BAE57}" type="slidenum">
              <a:rPr lang="en-US" smtClean="0"/>
              <a:t>15</a:t>
            </a:fld>
            <a:endParaRPr lang="en-US"/>
          </a:p>
        </p:txBody>
      </p:sp>
      <p:sp>
        <p:nvSpPr>
          <p:cNvPr id="31" name="TextBox 30"/>
          <p:cNvSpPr txBox="1"/>
          <p:nvPr/>
        </p:nvSpPr>
        <p:spPr>
          <a:xfrm>
            <a:off x="7956915" y="6441591"/>
            <a:ext cx="35714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/>
              <a:t>Ladder: </a:t>
            </a:r>
            <a:r>
              <a:rPr lang="en-US" sz="800" dirty="0" err="1"/>
              <a:t>Thermo</a:t>
            </a:r>
            <a:r>
              <a:rPr lang="en-US" sz="800" dirty="0"/>
              <a:t> Scientific, </a:t>
            </a:r>
            <a:r>
              <a:rPr lang="en-US" sz="800" dirty="0" err="1"/>
              <a:t>PageRuler</a:t>
            </a:r>
            <a:r>
              <a:rPr lang="en-US" sz="800" dirty="0"/>
              <a:t> </a:t>
            </a:r>
            <a:r>
              <a:rPr lang="en-US" sz="800" dirty="0" err="1"/>
              <a:t>Prestained</a:t>
            </a:r>
            <a:r>
              <a:rPr lang="en-US" sz="800" dirty="0"/>
              <a:t> Protein Ladder, #26616</a:t>
            </a:r>
          </a:p>
        </p:txBody>
      </p:sp>
      <p:cxnSp>
        <p:nvCxnSpPr>
          <p:cNvPr id="32" name="Straight Arrow Connector 31"/>
          <p:cNvCxnSpPr/>
          <p:nvPr/>
        </p:nvCxnSpPr>
        <p:spPr>
          <a:xfrm flipH="1" flipV="1">
            <a:off x="5166496" y="1530756"/>
            <a:ext cx="301805" cy="140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Box 32"/>
          <p:cNvSpPr txBox="1"/>
          <p:nvPr/>
        </p:nvSpPr>
        <p:spPr>
          <a:xfrm>
            <a:off x="5067471" y="1553440"/>
            <a:ext cx="66717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/>
              <a:t>fragment</a:t>
            </a:r>
          </a:p>
        </p:txBody>
      </p:sp>
    </p:spTree>
    <p:extLst>
      <p:ext uri="{BB962C8B-B14F-4D97-AF65-F5344CB8AC3E}">
        <p14:creationId xmlns:p14="http://schemas.microsoft.com/office/powerpoint/2010/main" val="355364519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93898" y="881619"/>
            <a:ext cx="3085875" cy="197496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33469" y="881619"/>
            <a:ext cx="3085875" cy="197496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590" y="881619"/>
            <a:ext cx="3085875" cy="197496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4147677" y="80138"/>
            <a:ext cx="2978316" cy="369332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dirty="0"/>
              <a:t>Uncropped blots for Figure 6F</a:t>
            </a:r>
          </a:p>
        </p:txBody>
      </p:sp>
      <p:sp>
        <p:nvSpPr>
          <p:cNvPr id="18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11445188" y="6259028"/>
            <a:ext cx="381000" cy="365125"/>
          </a:xfrm>
        </p:spPr>
        <p:txBody>
          <a:bodyPr/>
          <a:lstStyle/>
          <a:p>
            <a:fld id="{9544EB84-BD63-4931-982C-F6502B9BAE57}" type="slidenum">
              <a:rPr lang="en-US" smtClean="0"/>
              <a:t>16</a:t>
            </a:fld>
            <a:endParaRPr lang="en-US"/>
          </a:p>
        </p:txBody>
      </p:sp>
      <p:sp>
        <p:nvSpPr>
          <p:cNvPr id="19" name="TextBox 18"/>
          <p:cNvSpPr txBox="1"/>
          <p:nvPr/>
        </p:nvSpPr>
        <p:spPr>
          <a:xfrm>
            <a:off x="7956915" y="6441591"/>
            <a:ext cx="35714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/>
              <a:t>Ladder: </a:t>
            </a:r>
            <a:r>
              <a:rPr lang="en-US" sz="800" dirty="0" err="1"/>
              <a:t>Thermo</a:t>
            </a:r>
            <a:r>
              <a:rPr lang="en-US" sz="800" dirty="0"/>
              <a:t> Scientific, </a:t>
            </a:r>
            <a:r>
              <a:rPr lang="en-US" sz="800" dirty="0" err="1"/>
              <a:t>PageRuler</a:t>
            </a:r>
            <a:r>
              <a:rPr lang="en-US" sz="800" dirty="0"/>
              <a:t> </a:t>
            </a:r>
            <a:r>
              <a:rPr lang="en-US" sz="800" dirty="0" err="1"/>
              <a:t>Prestained</a:t>
            </a:r>
            <a:r>
              <a:rPr lang="en-US" sz="800" dirty="0"/>
              <a:t> Protein Ladder, #26616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A11C5B76-E496-7167-D455-E7814330D8AE}"/>
              </a:ext>
            </a:extLst>
          </p:cNvPr>
          <p:cNvSpPr txBox="1"/>
          <p:nvPr/>
        </p:nvSpPr>
        <p:spPr>
          <a:xfrm>
            <a:off x="4093898" y="465947"/>
            <a:ext cx="134588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/>
              <a:t>ve</a:t>
            </a:r>
            <a:r>
              <a:rPr lang="en-US" dirty="0"/>
              <a:t>-cadherin 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7F3ED1EB-74FF-DC0C-8F27-C25883E569AF}"/>
              </a:ext>
            </a:extLst>
          </p:cNvPr>
          <p:cNvSpPr txBox="1"/>
          <p:nvPr/>
        </p:nvSpPr>
        <p:spPr>
          <a:xfrm>
            <a:off x="252621" y="459020"/>
            <a:ext cx="19399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800+680 channels 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EEECDE-C674-6FEF-C4B3-030C023BAD2E}"/>
              </a:ext>
            </a:extLst>
          </p:cNvPr>
          <p:cNvSpPr txBox="1"/>
          <p:nvPr/>
        </p:nvSpPr>
        <p:spPr>
          <a:xfrm>
            <a:off x="7833469" y="465947"/>
            <a:ext cx="10567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α-tubulin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37BB269F-FEDA-91D7-9A77-4C87CC3ACB86}"/>
              </a:ext>
            </a:extLst>
          </p:cNvPr>
          <p:cNvSpPr txBox="1"/>
          <p:nvPr/>
        </p:nvSpPr>
        <p:spPr>
          <a:xfrm>
            <a:off x="1260810" y="1992422"/>
            <a:ext cx="587020" cy="553998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algn="ctr"/>
            <a:r>
              <a:rPr lang="en-US" sz="1000" dirty="0">
                <a:solidFill>
                  <a:schemeClr val="bg1"/>
                </a:solidFill>
              </a:rPr>
              <a:t>LEI</a:t>
            </a:r>
          </a:p>
          <a:p>
            <a:pPr algn="ctr"/>
            <a:r>
              <a:rPr lang="en-US" sz="1000" dirty="0">
                <a:solidFill>
                  <a:schemeClr val="bg1"/>
                </a:solidFill>
              </a:rPr>
              <a:t>650 </a:t>
            </a:r>
            <a:r>
              <a:rPr lang="en-US" sz="1000" dirty="0" err="1">
                <a:solidFill>
                  <a:schemeClr val="bg1"/>
                </a:solidFill>
              </a:rPr>
              <a:t>uM</a:t>
            </a:r>
            <a:endParaRPr lang="en-US" sz="1000" dirty="0">
              <a:solidFill>
                <a:schemeClr val="bg1"/>
              </a:solidFill>
            </a:endParaRPr>
          </a:p>
          <a:p>
            <a:pPr algn="ctr"/>
            <a:r>
              <a:rPr lang="en-US" sz="1000" dirty="0">
                <a:solidFill>
                  <a:schemeClr val="bg1"/>
                </a:solidFill>
              </a:rPr>
              <a:t>n=2</a:t>
            </a:r>
          </a:p>
        </p:txBody>
      </p: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27772311-9CE1-9C6B-3331-AAD5B89D6EB0}"/>
              </a:ext>
            </a:extLst>
          </p:cNvPr>
          <p:cNvCxnSpPr>
            <a:cxnSpLocks/>
          </p:cNvCxnSpPr>
          <p:nvPr/>
        </p:nvCxnSpPr>
        <p:spPr>
          <a:xfrm>
            <a:off x="1962317" y="1973854"/>
            <a:ext cx="351742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27772311-9CE1-9C6B-3331-AAD5B89D6EB0}"/>
              </a:ext>
            </a:extLst>
          </p:cNvPr>
          <p:cNvCxnSpPr>
            <a:cxnSpLocks/>
          </p:cNvCxnSpPr>
          <p:nvPr/>
        </p:nvCxnSpPr>
        <p:spPr>
          <a:xfrm>
            <a:off x="1363321" y="1973854"/>
            <a:ext cx="351742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27772311-9CE1-9C6B-3331-AAD5B89D6EB0}"/>
              </a:ext>
            </a:extLst>
          </p:cNvPr>
          <p:cNvCxnSpPr>
            <a:cxnSpLocks/>
          </p:cNvCxnSpPr>
          <p:nvPr/>
        </p:nvCxnSpPr>
        <p:spPr>
          <a:xfrm>
            <a:off x="830044" y="1973854"/>
            <a:ext cx="351742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7" name="TextBox 26">
            <a:extLst>
              <a:ext uri="{FF2B5EF4-FFF2-40B4-BE49-F238E27FC236}">
                <a16:creationId xmlns:a16="http://schemas.microsoft.com/office/drawing/2014/main" id="{805EFD5C-54A6-4DA2-DDBD-DCEDE09C3329}"/>
              </a:ext>
            </a:extLst>
          </p:cNvPr>
          <p:cNvSpPr txBox="1"/>
          <p:nvPr/>
        </p:nvSpPr>
        <p:spPr>
          <a:xfrm>
            <a:off x="737633" y="2032782"/>
            <a:ext cx="564578" cy="400110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algn="ctr"/>
            <a:r>
              <a:rPr lang="en-US" sz="1000" dirty="0">
                <a:solidFill>
                  <a:schemeClr val="bg1"/>
                </a:solidFill>
              </a:rPr>
              <a:t>Vehicle</a:t>
            </a:r>
          </a:p>
          <a:p>
            <a:pPr algn="ctr"/>
            <a:r>
              <a:rPr lang="en-US" sz="1000" dirty="0">
                <a:solidFill>
                  <a:schemeClr val="bg1"/>
                </a:solidFill>
              </a:rPr>
              <a:t>n=2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37BB269F-FEDA-91D7-9A77-4C87CC3ACB86}"/>
              </a:ext>
            </a:extLst>
          </p:cNvPr>
          <p:cNvSpPr txBox="1"/>
          <p:nvPr/>
        </p:nvSpPr>
        <p:spPr>
          <a:xfrm>
            <a:off x="1804603" y="1992422"/>
            <a:ext cx="667170" cy="707886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algn="ctr"/>
            <a:r>
              <a:rPr lang="en-US" sz="1000" dirty="0">
                <a:solidFill>
                  <a:schemeClr val="bg1"/>
                </a:solidFill>
              </a:rPr>
              <a:t>LEI</a:t>
            </a:r>
          </a:p>
          <a:p>
            <a:pPr algn="ctr"/>
            <a:r>
              <a:rPr lang="en-US" sz="1000" dirty="0">
                <a:solidFill>
                  <a:schemeClr val="bg1"/>
                </a:solidFill>
              </a:rPr>
              <a:t>650 </a:t>
            </a:r>
            <a:r>
              <a:rPr lang="en-US" sz="1000" dirty="0" err="1">
                <a:solidFill>
                  <a:schemeClr val="bg1"/>
                </a:solidFill>
              </a:rPr>
              <a:t>uM</a:t>
            </a:r>
            <a:r>
              <a:rPr lang="en-US" sz="1000" dirty="0">
                <a:solidFill>
                  <a:schemeClr val="bg1"/>
                </a:solidFill>
              </a:rPr>
              <a:t>+</a:t>
            </a:r>
          </a:p>
          <a:p>
            <a:pPr algn="ctr"/>
            <a:r>
              <a:rPr lang="en-US" sz="1000" dirty="0">
                <a:solidFill>
                  <a:schemeClr val="bg1"/>
                </a:solidFill>
              </a:rPr>
              <a:t>GW1929</a:t>
            </a:r>
          </a:p>
          <a:p>
            <a:pPr algn="ctr"/>
            <a:r>
              <a:rPr lang="en-US" sz="1000" dirty="0">
                <a:solidFill>
                  <a:schemeClr val="bg1"/>
                </a:solidFill>
              </a:rPr>
              <a:t>n=2</a:t>
            </a:r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27772311-9CE1-9C6B-3331-AAD5B89D6EB0}"/>
              </a:ext>
            </a:extLst>
          </p:cNvPr>
          <p:cNvCxnSpPr>
            <a:cxnSpLocks/>
          </p:cNvCxnSpPr>
          <p:nvPr/>
        </p:nvCxnSpPr>
        <p:spPr>
          <a:xfrm>
            <a:off x="2552867" y="1973854"/>
            <a:ext cx="351742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0" name="TextBox 29">
            <a:extLst>
              <a:ext uri="{FF2B5EF4-FFF2-40B4-BE49-F238E27FC236}">
                <a16:creationId xmlns:a16="http://schemas.microsoft.com/office/drawing/2014/main" id="{37BB269F-FEDA-91D7-9A77-4C87CC3ACB86}"/>
              </a:ext>
            </a:extLst>
          </p:cNvPr>
          <p:cNvSpPr txBox="1"/>
          <p:nvPr/>
        </p:nvSpPr>
        <p:spPr>
          <a:xfrm>
            <a:off x="2395153" y="2004655"/>
            <a:ext cx="667170" cy="707886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algn="ctr"/>
            <a:r>
              <a:rPr lang="en-US" sz="1000" dirty="0">
                <a:solidFill>
                  <a:schemeClr val="bg1"/>
                </a:solidFill>
              </a:rPr>
              <a:t>LEI</a:t>
            </a:r>
          </a:p>
          <a:p>
            <a:pPr algn="ctr"/>
            <a:r>
              <a:rPr lang="en-US" sz="1000" dirty="0">
                <a:solidFill>
                  <a:schemeClr val="bg1"/>
                </a:solidFill>
              </a:rPr>
              <a:t>650 </a:t>
            </a:r>
            <a:r>
              <a:rPr lang="en-US" sz="1000" dirty="0" err="1">
                <a:solidFill>
                  <a:schemeClr val="bg1"/>
                </a:solidFill>
              </a:rPr>
              <a:t>uM</a:t>
            </a:r>
            <a:r>
              <a:rPr lang="en-US" sz="1000" dirty="0">
                <a:solidFill>
                  <a:schemeClr val="bg1"/>
                </a:solidFill>
              </a:rPr>
              <a:t>+</a:t>
            </a:r>
          </a:p>
          <a:p>
            <a:pPr algn="ctr"/>
            <a:r>
              <a:rPr lang="en-US" sz="1000" dirty="0">
                <a:solidFill>
                  <a:schemeClr val="bg1"/>
                </a:solidFill>
              </a:rPr>
              <a:t>SR3677</a:t>
            </a:r>
          </a:p>
          <a:p>
            <a:pPr algn="ctr"/>
            <a:r>
              <a:rPr lang="en-US" sz="1000" dirty="0">
                <a:solidFill>
                  <a:schemeClr val="bg1"/>
                </a:solidFill>
              </a:rPr>
              <a:t>n=2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1833296" y="925622"/>
            <a:ext cx="3048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X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4766838" y="2559190"/>
            <a:ext cx="213712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/>
              <a:t>X: was not included in the analysis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2116851" y="916407"/>
            <a:ext cx="3048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X</a:t>
            </a:r>
          </a:p>
        </p:txBody>
      </p:sp>
      <p:pic>
        <p:nvPicPr>
          <p:cNvPr id="34" name="Picture 33"/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7415" y="3669456"/>
            <a:ext cx="3670124" cy="1895228"/>
          </a:xfrm>
          <a:prstGeom prst="rect">
            <a:avLst/>
          </a:prstGeom>
        </p:spPr>
      </p:pic>
      <p:pic>
        <p:nvPicPr>
          <p:cNvPr id="35" name="Picture 3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51398" y="3669456"/>
            <a:ext cx="3682034" cy="1901378"/>
          </a:xfrm>
          <a:prstGeom prst="rect">
            <a:avLst/>
          </a:prstGeom>
        </p:spPr>
      </p:pic>
      <p:pic>
        <p:nvPicPr>
          <p:cNvPr id="36" name="Picture 3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334" y="3669456"/>
            <a:ext cx="3670124" cy="1895228"/>
          </a:xfrm>
          <a:prstGeom prst="rect">
            <a:avLst/>
          </a:prstGeom>
        </p:spPr>
      </p:pic>
      <p:sp>
        <p:nvSpPr>
          <p:cNvPr id="37" name="TextBox 36">
            <a:extLst>
              <a:ext uri="{FF2B5EF4-FFF2-40B4-BE49-F238E27FC236}">
                <a16:creationId xmlns:a16="http://schemas.microsoft.com/office/drawing/2014/main" id="{A11C5B76-E496-7167-D455-E7814330D8AE}"/>
              </a:ext>
            </a:extLst>
          </p:cNvPr>
          <p:cNvSpPr txBox="1"/>
          <p:nvPr/>
        </p:nvSpPr>
        <p:spPr>
          <a:xfrm>
            <a:off x="4217344" y="3241764"/>
            <a:ext cx="134588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/>
              <a:t>ve</a:t>
            </a:r>
            <a:r>
              <a:rPr lang="en-US" dirty="0"/>
              <a:t>-cadherin 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3ED1EB-74FF-DC0C-8F27-C25883E569AF}"/>
              </a:ext>
            </a:extLst>
          </p:cNvPr>
          <p:cNvSpPr txBox="1"/>
          <p:nvPr/>
        </p:nvSpPr>
        <p:spPr>
          <a:xfrm>
            <a:off x="376067" y="3234837"/>
            <a:ext cx="19399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800+680 channels 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66EEECDE-C674-6FEF-C4B3-030C023BAD2E}"/>
              </a:ext>
            </a:extLst>
          </p:cNvPr>
          <p:cNvSpPr txBox="1"/>
          <p:nvPr/>
        </p:nvSpPr>
        <p:spPr>
          <a:xfrm>
            <a:off x="7956915" y="3241764"/>
            <a:ext cx="10567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α-tubulin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37BB269F-FEDA-91D7-9A77-4C87CC3ACB86}"/>
              </a:ext>
            </a:extLst>
          </p:cNvPr>
          <p:cNvSpPr txBox="1"/>
          <p:nvPr/>
        </p:nvSpPr>
        <p:spPr>
          <a:xfrm>
            <a:off x="1195530" y="4716572"/>
            <a:ext cx="587020" cy="553998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algn="ctr"/>
            <a:r>
              <a:rPr lang="en-US" sz="1000" dirty="0">
                <a:solidFill>
                  <a:schemeClr val="bg1"/>
                </a:solidFill>
              </a:rPr>
              <a:t>LEI</a:t>
            </a:r>
          </a:p>
          <a:p>
            <a:pPr algn="ctr"/>
            <a:r>
              <a:rPr lang="en-US" sz="1000" dirty="0">
                <a:solidFill>
                  <a:schemeClr val="bg1"/>
                </a:solidFill>
              </a:rPr>
              <a:t>650 </a:t>
            </a:r>
            <a:r>
              <a:rPr lang="en-US" sz="1000" dirty="0" err="1">
                <a:solidFill>
                  <a:schemeClr val="bg1"/>
                </a:solidFill>
              </a:rPr>
              <a:t>uM</a:t>
            </a:r>
            <a:endParaRPr lang="en-US" sz="1000" dirty="0">
              <a:solidFill>
                <a:schemeClr val="bg1"/>
              </a:solidFill>
            </a:endParaRPr>
          </a:p>
          <a:p>
            <a:pPr algn="ctr"/>
            <a:r>
              <a:rPr lang="en-US" sz="1000" dirty="0">
                <a:solidFill>
                  <a:schemeClr val="bg1"/>
                </a:solidFill>
              </a:rPr>
              <a:t>n=2</a:t>
            </a:r>
          </a:p>
        </p:txBody>
      </p:sp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27772311-9CE1-9C6B-3331-AAD5B89D6EB0}"/>
              </a:ext>
            </a:extLst>
          </p:cNvPr>
          <p:cNvCxnSpPr>
            <a:cxnSpLocks/>
          </p:cNvCxnSpPr>
          <p:nvPr/>
        </p:nvCxnSpPr>
        <p:spPr>
          <a:xfrm>
            <a:off x="1847830" y="4698004"/>
            <a:ext cx="351742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2" name="Straight Connector 41">
            <a:extLst>
              <a:ext uri="{FF2B5EF4-FFF2-40B4-BE49-F238E27FC236}">
                <a16:creationId xmlns:a16="http://schemas.microsoft.com/office/drawing/2014/main" id="{27772311-9CE1-9C6B-3331-AAD5B89D6EB0}"/>
              </a:ext>
            </a:extLst>
          </p:cNvPr>
          <p:cNvCxnSpPr>
            <a:cxnSpLocks/>
          </p:cNvCxnSpPr>
          <p:nvPr/>
        </p:nvCxnSpPr>
        <p:spPr>
          <a:xfrm>
            <a:off x="1298041" y="4698004"/>
            <a:ext cx="351742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3" name="Straight Connector 42">
            <a:extLst>
              <a:ext uri="{FF2B5EF4-FFF2-40B4-BE49-F238E27FC236}">
                <a16:creationId xmlns:a16="http://schemas.microsoft.com/office/drawing/2014/main" id="{27772311-9CE1-9C6B-3331-AAD5B89D6EB0}"/>
              </a:ext>
            </a:extLst>
          </p:cNvPr>
          <p:cNvCxnSpPr>
            <a:cxnSpLocks/>
          </p:cNvCxnSpPr>
          <p:nvPr/>
        </p:nvCxnSpPr>
        <p:spPr>
          <a:xfrm>
            <a:off x="764764" y="4698004"/>
            <a:ext cx="351742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4" name="TextBox 43">
            <a:extLst>
              <a:ext uri="{FF2B5EF4-FFF2-40B4-BE49-F238E27FC236}">
                <a16:creationId xmlns:a16="http://schemas.microsoft.com/office/drawing/2014/main" id="{805EFD5C-54A6-4DA2-DDBD-DCEDE09C3329}"/>
              </a:ext>
            </a:extLst>
          </p:cNvPr>
          <p:cNvSpPr txBox="1"/>
          <p:nvPr/>
        </p:nvSpPr>
        <p:spPr>
          <a:xfrm>
            <a:off x="672353" y="4756932"/>
            <a:ext cx="564578" cy="400110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algn="ctr"/>
            <a:r>
              <a:rPr lang="en-US" sz="1000" dirty="0">
                <a:solidFill>
                  <a:schemeClr val="bg1"/>
                </a:solidFill>
              </a:rPr>
              <a:t>Vehicle</a:t>
            </a:r>
          </a:p>
          <a:p>
            <a:pPr algn="ctr"/>
            <a:r>
              <a:rPr lang="en-US" sz="1000" dirty="0">
                <a:solidFill>
                  <a:schemeClr val="bg1"/>
                </a:solidFill>
              </a:rPr>
              <a:t>n=2</a:t>
            </a:r>
          </a:p>
        </p:txBody>
      </p:sp>
      <p:cxnSp>
        <p:nvCxnSpPr>
          <p:cNvPr id="46" name="Straight Connector 45">
            <a:extLst>
              <a:ext uri="{FF2B5EF4-FFF2-40B4-BE49-F238E27FC236}">
                <a16:creationId xmlns:a16="http://schemas.microsoft.com/office/drawing/2014/main" id="{27772311-9CE1-9C6B-3331-AAD5B89D6EB0}"/>
              </a:ext>
            </a:extLst>
          </p:cNvPr>
          <p:cNvCxnSpPr>
            <a:cxnSpLocks/>
          </p:cNvCxnSpPr>
          <p:nvPr/>
        </p:nvCxnSpPr>
        <p:spPr>
          <a:xfrm>
            <a:off x="2376996" y="4699701"/>
            <a:ext cx="351742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7" name="TextBox 46">
            <a:extLst>
              <a:ext uri="{FF2B5EF4-FFF2-40B4-BE49-F238E27FC236}">
                <a16:creationId xmlns:a16="http://schemas.microsoft.com/office/drawing/2014/main" id="{37BB269F-FEDA-91D7-9A77-4C87CC3ACB86}"/>
              </a:ext>
            </a:extLst>
          </p:cNvPr>
          <p:cNvSpPr txBox="1"/>
          <p:nvPr/>
        </p:nvSpPr>
        <p:spPr>
          <a:xfrm>
            <a:off x="1724884" y="4716572"/>
            <a:ext cx="667170" cy="707886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algn="ctr"/>
            <a:r>
              <a:rPr lang="en-US" sz="1000" dirty="0">
                <a:solidFill>
                  <a:schemeClr val="bg1"/>
                </a:solidFill>
              </a:rPr>
              <a:t>LEI</a:t>
            </a:r>
          </a:p>
          <a:p>
            <a:pPr algn="ctr"/>
            <a:r>
              <a:rPr lang="en-US" sz="1000" dirty="0">
                <a:solidFill>
                  <a:schemeClr val="bg1"/>
                </a:solidFill>
              </a:rPr>
              <a:t>650 </a:t>
            </a:r>
            <a:r>
              <a:rPr lang="en-US" sz="1000" dirty="0" err="1">
                <a:solidFill>
                  <a:schemeClr val="bg1"/>
                </a:solidFill>
              </a:rPr>
              <a:t>uM</a:t>
            </a:r>
            <a:r>
              <a:rPr lang="en-US" sz="1000" dirty="0">
                <a:solidFill>
                  <a:schemeClr val="bg1"/>
                </a:solidFill>
              </a:rPr>
              <a:t>+</a:t>
            </a:r>
          </a:p>
          <a:p>
            <a:pPr algn="ctr"/>
            <a:r>
              <a:rPr lang="en-US" sz="1000" dirty="0">
                <a:solidFill>
                  <a:schemeClr val="bg1"/>
                </a:solidFill>
              </a:rPr>
              <a:t>SR3677</a:t>
            </a:r>
          </a:p>
          <a:p>
            <a:pPr algn="ctr"/>
            <a:r>
              <a:rPr lang="en-US" sz="1000" dirty="0">
                <a:solidFill>
                  <a:schemeClr val="bg1"/>
                </a:solidFill>
              </a:rPr>
              <a:t>n=2</a:t>
            </a:r>
          </a:p>
        </p:txBody>
      </p:sp>
      <p:cxnSp>
        <p:nvCxnSpPr>
          <p:cNvPr id="48" name="Straight Connector 47">
            <a:extLst>
              <a:ext uri="{FF2B5EF4-FFF2-40B4-BE49-F238E27FC236}">
                <a16:creationId xmlns:a16="http://schemas.microsoft.com/office/drawing/2014/main" id="{27772311-9CE1-9C6B-3331-AAD5B89D6EB0}"/>
              </a:ext>
            </a:extLst>
          </p:cNvPr>
          <p:cNvCxnSpPr>
            <a:cxnSpLocks/>
          </p:cNvCxnSpPr>
          <p:nvPr/>
        </p:nvCxnSpPr>
        <p:spPr>
          <a:xfrm>
            <a:off x="2904609" y="4698004"/>
            <a:ext cx="351742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9" name="Straight Connector 48">
            <a:extLst>
              <a:ext uri="{FF2B5EF4-FFF2-40B4-BE49-F238E27FC236}">
                <a16:creationId xmlns:a16="http://schemas.microsoft.com/office/drawing/2014/main" id="{27772311-9CE1-9C6B-3331-AAD5B89D6EB0}"/>
              </a:ext>
            </a:extLst>
          </p:cNvPr>
          <p:cNvCxnSpPr>
            <a:cxnSpLocks/>
          </p:cNvCxnSpPr>
          <p:nvPr/>
        </p:nvCxnSpPr>
        <p:spPr>
          <a:xfrm>
            <a:off x="3435465" y="4698004"/>
            <a:ext cx="351742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0" name="TextBox 49">
            <a:extLst>
              <a:ext uri="{FF2B5EF4-FFF2-40B4-BE49-F238E27FC236}">
                <a16:creationId xmlns:a16="http://schemas.microsoft.com/office/drawing/2014/main" id="{37BB269F-FEDA-91D7-9A77-4C87CC3ACB86}"/>
              </a:ext>
            </a:extLst>
          </p:cNvPr>
          <p:cNvSpPr txBox="1"/>
          <p:nvPr/>
        </p:nvSpPr>
        <p:spPr>
          <a:xfrm>
            <a:off x="2811286" y="4776553"/>
            <a:ext cx="587020" cy="553998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algn="ctr"/>
            <a:r>
              <a:rPr lang="en-US" sz="1000" dirty="0">
                <a:solidFill>
                  <a:schemeClr val="bg1"/>
                </a:solidFill>
              </a:rPr>
              <a:t>LEI</a:t>
            </a:r>
          </a:p>
          <a:p>
            <a:pPr algn="ctr"/>
            <a:r>
              <a:rPr lang="en-US" sz="1000" dirty="0">
                <a:solidFill>
                  <a:schemeClr val="bg1"/>
                </a:solidFill>
              </a:rPr>
              <a:t>650 </a:t>
            </a:r>
            <a:r>
              <a:rPr lang="en-US" sz="1000" dirty="0" err="1">
                <a:solidFill>
                  <a:schemeClr val="bg1"/>
                </a:solidFill>
              </a:rPr>
              <a:t>uM</a:t>
            </a:r>
            <a:endParaRPr lang="en-US" sz="1000" dirty="0">
              <a:solidFill>
                <a:schemeClr val="bg1"/>
              </a:solidFill>
            </a:endParaRPr>
          </a:p>
          <a:p>
            <a:pPr algn="ctr"/>
            <a:r>
              <a:rPr lang="en-US" sz="1000" dirty="0">
                <a:solidFill>
                  <a:schemeClr val="bg1"/>
                </a:solidFill>
              </a:rPr>
              <a:t>n=2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805EFD5C-54A6-4DA2-DDBD-DCEDE09C3329}"/>
              </a:ext>
            </a:extLst>
          </p:cNvPr>
          <p:cNvSpPr txBox="1"/>
          <p:nvPr/>
        </p:nvSpPr>
        <p:spPr>
          <a:xfrm>
            <a:off x="2288109" y="4816913"/>
            <a:ext cx="564578" cy="400110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algn="ctr"/>
            <a:r>
              <a:rPr lang="en-US" sz="1000" dirty="0">
                <a:solidFill>
                  <a:schemeClr val="bg1"/>
                </a:solidFill>
              </a:rPr>
              <a:t>Vehicle</a:t>
            </a:r>
          </a:p>
          <a:p>
            <a:pPr algn="ctr"/>
            <a:r>
              <a:rPr lang="en-US" sz="1000" dirty="0">
                <a:solidFill>
                  <a:schemeClr val="bg1"/>
                </a:solidFill>
              </a:rPr>
              <a:t>n=2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37BB269F-FEDA-91D7-9A77-4C87CC3ACB86}"/>
              </a:ext>
            </a:extLst>
          </p:cNvPr>
          <p:cNvSpPr txBox="1"/>
          <p:nvPr/>
        </p:nvSpPr>
        <p:spPr>
          <a:xfrm>
            <a:off x="3340640" y="4776553"/>
            <a:ext cx="667170" cy="707886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algn="ctr"/>
            <a:r>
              <a:rPr lang="en-US" sz="1000" dirty="0">
                <a:solidFill>
                  <a:schemeClr val="bg1"/>
                </a:solidFill>
              </a:rPr>
              <a:t>LEI</a:t>
            </a:r>
          </a:p>
          <a:p>
            <a:pPr algn="ctr"/>
            <a:r>
              <a:rPr lang="en-US" sz="1000" dirty="0">
                <a:solidFill>
                  <a:schemeClr val="bg1"/>
                </a:solidFill>
              </a:rPr>
              <a:t>650 </a:t>
            </a:r>
            <a:r>
              <a:rPr lang="en-US" sz="1000" dirty="0" err="1">
                <a:solidFill>
                  <a:schemeClr val="bg1"/>
                </a:solidFill>
              </a:rPr>
              <a:t>uM</a:t>
            </a:r>
            <a:r>
              <a:rPr lang="en-US" sz="1000" dirty="0">
                <a:solidFill>
                  <a:schemeClr val="bg1"/>
                </a:solidFill>
              </a:rPr>
              <a:t>+</a:t>
            </a:r>
          </a:p>
          <a:p>
            <a:pPr algn="ctr"/>
            <a:r>
              <a:rPr lang="en-US" sz="1000" dirty="0">
                <a:solidFill>
                  <a:schemeClr val="bg1"/>
                </a:solidFill>
              </a:rPr>
              <a:t>SR3677</a:t>
            </a:r>
          </a:p>
          <a:p>
            <a:pPr algn="ctr"/>
            <a:r>
              <a:rPr lang="en-US" sz="1000" dirty="0">
                <a:solidFill>
                  <a:schemeClr val="bg1"/>
                </a:solidFill>
              </a:rPr>
              <a:t>n=2</a:t>
            </a:r>
          </a:p>
        </p:txBody>
      </p:sp>
      <p:sp>
        <p:nvSpPr>
          <p:cNvPr id="53" name="TextBox 52"/>
          <p:cNvSpPr txBox="1"/>
          <p:nvPr/>
        </p:nvSpPr>
        <p:spPr>
          <a:xfrm>
            <a:off x="0" y="6428418"/>
            <a:ext cx="16558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Cont. next page</a:t>
            </a:r>
          </a:p>
        </p:txBody>
      </p:sp>
      <p:cxnSp>
        <p:nvCxnSpPr>
          <p:cNvPr id="54" name="Straight Arrow Connector 53"/>
          <p:cNvCxnSpPr/>
          <p:nvPr/>
        </p:nvCxnSpPr>
        <p:spPr>
          <a:xfrm flipH="1" flipV="1">
            <a:off x="6739378" y="1304479"/>
            <a:ext cx="301805" cy="140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TextBox 54"/>
          <p:cNvSpPr txBox="1"/>
          <p:nvPr/>
        </p:nvSpPr>
        <p:spPr>
          <a:xfrm>
            <a:off x="7041183" y="1181368"/>
            <a:ext cx="66717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/>
              <a:t>fragment</a:t>
            </a:r>
          </a:p>
        </p:txBody>
      </p:sp>
      <p:cxnSp>
        <p:nvCxnSpPr>
          <p:cNvPr id="56" name="Straight Arrow Connector 55"/>
          <p:cNvCxnSpPr/>
          <p:nvPr/>
        </p:nvCxnSpPr>
        <p:spPr>
          <a:xfrm flipH="1" flipV="1">
            <a:off x="7708353" y="4101625"/>
            <a:ext cx="301805" cy="140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TextBox 56"/>
          <p:cNvSpPr txBox="1"/>
          <p:nvPr/>
        </p:nvSpPr>
        <p:spPr>
          <a:xfrm>
            <a:off x="7384228" y="4126929"/>
            <a:ext cx="66717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/>
              <a:t>fragment</a:t>
            </a:r>
          </a:p>
        </p:txBody>
      </p:sp>
    </p:spTree>
    <p:extLst>
      <p:ext uri="{BB962C8B-B14F-4D97-AF65-F5344CB8AC3E}">
        <p14:creationId xmlns:p14="http://schemas.microsoft.com/office/powerpoint/2010/main" val="315687291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7677" y="964220"/>
            <a:ext cx="3797565" cy="1764223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94785" y="975785"/>
            <a:ext cx="3747773" cy="1741091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593" y="940304"/>
            <a:ext cx="3747762" cy="1741087"/>
          </a:xfrm>
          <a:prstGeom prst="rect">
            <a:avLst/>
          </a:prstGeom>
        </p:spPr>
      </p:pic>
      <p:sp>
        <p:nvSpPr>
          <p:cNvPr id="18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11445188" y="6259028"/>
            <a:ext cx="381000" cy="365125"/>
          </a:xfrm>
        </p:spPr>
        <p:txBody>
          <a:bodyPr/>
          <a:lstStyle/>
          <a:p>
            <a:fld id="{9544EB84-BD63-4931-982C-F6502B9BAE57}" type="slidenum">
              <a:rPr lang="en-US" smtClean="0"/>
              <a:t>17</a:t>
            </a:fld>
            <a:endParaRPr lang="en-US"/>
          </a:p>
        </p:txBody>
      </p:sp>
      <p:sp>
        <p:nvSpPr>
          <p:cNvPr id="19" name="TextBox 18"/>
          <p:cNvSpPr txBox="1"/>
          <p:nvPr/>
        </p:nvSpPr>
        <p:spPr>
          <a:xfrm>
            <a:off x="7956915" y="6441591"/>
            <a:ext cx="35714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/>
              <a:t>Ladder: </a:t>
            </a:r>
            <a:r>
              <a:rPr lang="en-US" sz="800" dirty="0" err="1"/>
              <a:t>Thermo</a:t>
            </a:r>
            <a:r>
              <a:rPr lang="en-US" sz="800" dirty="0"/>
              <a:t> Scientific, </a:t>
            </a:r>
            <a:r>
              <a:rPr lang="en-US" sz="800" dirty="0" err="1"/>
              <a:t>PageRuler</a:t>
            </a:r>
            <a:r>
              <a:rPr lang="en-US" sz="800" dirty="0"/>
              <a:t> </a:t>
            </a:r>
            <a:r>
              <a:rPr lang="en-US" sz="800" dirty="0" err="1"/>
              <a:t>Prestained</a:t>
            </a:r>
            <a:r>
              <a:rPr lang="en-US" sz="800" dirty="0"/>
              <a:t> Protein Ladder, #26616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4147677" y="80138"/>
            <a:ext cx="2978316" cy="369332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dirty="0"/>
              <a:t>Uncropped blots for Figure 6F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11C5B76-E496-7167-D455-E7814330D8AE}"/>
              </a:ext>
            </a:extLst>
          </p:cNvPr>
          <p:cNvSpPr txBox="1"/>
          <p:nvPr/>
        </p:nvSpPr>
        <p:spPr>
          <a:xfrm>
            <a:off x="4147677" y="555043"/>
            <a:ext cx="134588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/>
              <a:t>ve</a:t>
            </a:r>
            <a:r>
              <a:rPr lang="en-US" dirty="0"/>
              <a:t>-cadherin 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7F3ED1EB-74FF-DC0C-8F27-C25883E569AF}"/>
              </a:ext>
            </a:extLst>
          </p:cNvPr>
          <p:cNvSpPr txBox="1"/>
          <p:nvPr/>
        </p:nvSpPr>
        <p:spPr>
          <a:xfrm>
            <a:off x="166147" y="512367"/>
            <a:ext cx="19399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800+680 channels 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66EEECDE-C674-6FEF-C4B3-030C023BAD2E}"/>
              </a:ext>
            </a:extLst>
          </p:cNvPr>
          <p:cNvSpPr txBox="1"/>
          <p:nvPr/>
        </p:nvSpPr>
        <p:spPr>
          <a:xfrm>
            <a:off x="8294785" y="555043"/>
            <a:ext cx="10567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α-tubulin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37BB269F-FEDA-91D7-9A77-4C87CC3ACB86}"/>
              </a:ext>
            </a:extLst>
          </p:cNvPr>
          <p:cNvSpPr txBox="1"/>
          <p:nvPr/>
        </p:nvSpPr>
        <p:spPr>
          <a:xfrm>
            <a:off x="916821" y="1840510"/>
            <a:ext cx="587020" cy="553998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algn="ctr"/>
            <a:r>
              <a:rPr lang="en-US" sz="1000" dirty="0">
                <a:solidFill>
                  <a:schemeClr val="bg1"/>
                </a:solidFill>
              </a:rPr>
              <a:t>LEI</a:t>
            </a:r>
          </a:p>
          <a:p>
            <a:pPr algn="ctr"/>
            <a:r>
              <a:rPr lang="en-US" sz="1000" dirty="0">
                <a:solidFill>
                  <a:schemeClr val="bg1"/>
                </a:solidFill>
              </a:rPr>
              <a:t>650 </a:t>
            </a:r>
            <a:r>
              <a:rPr lang="en-US" sz="1000" dirty="0" err="1">
                <a:solidFill>
                  <a:schemeClr val="bg1"/>
                </a:solidFill>
              </a:rPr>
              <a:t>uM</a:t>
            </a:r>
            <a:endParaRPr lang="en-US" sz="1000" dirty="0">
              <a:solidFill>
                <a:schemeClr val="bg1"/>
              </a:solidFill>
            </a:endParaRPr>
          </a:p>
          <a:p>
            <a:pPr algn="ctr"/>
            <a:r>
              <a:rPr lang="en-US" sz="1000" dirty="0">
                <a:solidFill>
                  <a:schemeClr val="bg1"/>
                </a:solidFill>
              </a:rPr>
              <a:t>n=2</a:t>
            </a:r>
          </a:p>
        </p:txBody>
      </p: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27772311-9CE1-9C6B-3331-AAD5B89D6EB0}"/>
              </a:ext>
            </a:extLst>
          </p:cNvPr>
          <p:cNvCxnSpPr>
            <a:cxnSpLocks/>
          </p:cNvCxnSpPr>
          <p:nvPr/>
        </p:nvCxnSpPr>
        <p:spPr>
          <a:xfrm>
            <a:off x="1569121" y="1821942"/>
            <a:ext cx="351742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27772311-9CE1-9C6B-3331-AAD5B89D6EB0}"/>
              </a:ext>
            </a:extLst>
          </p:cNvPr>
          <p:cNvCxnSpPr>
            <a:cxnSpLocks/>
          </p:cNvCxnSpPr>
          <p:nvPr/>
        </p:nvCxnSpPr>
        <p:spPr>
          <a:xfrm>
            <a:off x="1019332" y="1821942"/>
            <a:ext cx="351742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27772311-9CE1-9C6B-3331-AAD5B89D6EB0}"/>
              </a:ext>
            </a:extLst>
          </p:cNvPr>
          <p:cNvCxnSpPr>
            <a:cxnSpLocks/>
          </p:cNvCxnSpPr>
          <p:nvPr/>
        </p:nvCxnSpPr>
        <p:spPr>
          <a:xfrm>
            <a:off x="486055" y="1821942"/>
            <a:ext cx="351742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1" name="TextBox 30">
            <a:extLst>
              <a:ext uri="{FF2B5EF4-FFF2-40B4-BE49-F238E27FC236}">
                <a16:creationId xmlns:a16="http://schemas.microsoft.com/office/drawing/2014/main" id="{805EFD5C-54A6-4DA2-DDBD-DCEDE09C3329}"/>
              </a:ext>
            </a:extLst>
          </p:cNvPr>
          <p:cNvSpPr txBox="1"/>
          <p:nvPr/>
        </p:nvSpPr>
        <p:spPr>
          <a:xfrm>
            <a:off x="393644" y="1880870"/>
            <a:ext cx="564578" cy="400110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algn="ctr"/>
            <a:r>
              <a:rPr lang="en-US" sz="1000" dirty="0">
                <a:solidFill>
                  <a:schemeClr val="bg1"/>
                </a:solidFill>
              </a:rPr>
              <a:t>Vehicle</a:t>
            </a:r>
          </a:p>
          <a:p>
            <a:pPr algn="ctr"/>
            <a:r>
              <a:rPr lang="en-US" sz="1000" dirty="0">
                <a:solidFill>
                  <a:schemeClr val="bg1"/>
                </a:solidFill>
              </a:rPr>
              <a:t>n=2</a:t>
            </a:r>
          </a:p>
        </p:txBody>
      </p: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27772311-9CE1-9C6B-3331-AAD5B89D6EB0}"/>
              </a:ext>
            </a:extLst>
          </p:cNvPr>
          <p:cNvCxnSpPr>
            <a:cxnSpLocks/>
          </p:cNvCxnSpPr>
          <p:nvPr/>
        </p:nvCxnSpPr>
        <p:spPr>
          <a:xfrm>
            <a:off x="2098287" y="1823639"/>
            <a:ext cx="351742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TextBox 32">
            <a:extLst>
              <a:ext uri="{FF2B5EF4-FFF2-40B4-BE49-F238E27FC236}">
                <a16:creationId xmlns:a16="http://schemas.microsoft.com/office/drawing/2014/main" id="{37BB269F-FEDA-91D7-9A77-4C87CC3ACB86}"/>
              </a:ext>
            </a:extLst>
          </p:cNvPr>
          <p:cNvSpPr txBox="1"/>
          <p:nvPr/>
        </p:nvSpPr>
        <p:spPr>
          <a:xfrm>
            <a:off x="1446175" y="1840510"/>
            <a:ext cx="667170" cy="707886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algn="ctr"/>
            <a:r>
              <a:rPr lang="en-US" sz="1000" dirty="0">
                <a:solidFill>
                  <a:schemeClr val="bg1"/>
                </a:solidFill>
              </a:rPr>
              <a:t>LEI</a:t>
            </a:r>
          </a:p>
          <a:p>
            <a:pPr algn="ctr"/>
            <a:r>
              <a:rPr lang="en-US" sz="1000" dirty="0">
                <a:solidFill>
                  <a:schemeClr val="bg1"/>
                </a:solidFill>
              </a:rPr>
              <a:t>650 </a:t>
            </a:r>
            <a:r>
              <a:rPr lang="en-US" sz="1000" dirty="0" err="1">
                <a:solidFill>
                  <a:schemeClr val="bg1"/>
                </a:solidFill>
              </a:rPr>
              <a:t>uM</a:t>
            </a:r>
            <a:r>
              <a:rPr lang="en-US" sz="1000" dirty="0">
                <a:solidFill>
                  <a:schemeClr val="bg1"/>
                </a:solidFill>
              </a:rPr>
              <a:t>+</a:t>
            </a:r>
          </a:p>
          <a:p>
            <a:pPr algn="ctr"/>
            <a:r>
              <a:rPr lang="en-US" sz="1000" dirty="0">
                <a:solidFill>
                  <a:schemeClr val="bg1"/>
                </a:solidFill>
              </a:rPr>
              <a:t>SR3677</a:t>
            </a:r>
          </a:p>
          <a:p>
            <a:pPr algn="ctr"/>
            <a:r>
              <a:rPr lang="en-US" sz="1000" dirty="0">
                <a:solidFill>
                  <a:schemeClr val="bg1"/>
                </a:solidFill>
              </a:rPr>
              <a:t>n=2</a:t>
            </a:r>
          </a:p>
        </p:txBody>
      </p: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27772311-9CE1-9C6B-3331-AAD5B89D6EB0}"/>
              </a:ext>
            </a:extLst>
          </p:cNvPr>
          <p:cNvCxnSpPr>
            <a:cxnSpLocks/>
          </p:cNvCxnSpPr>
          <p:nvPr/>
        </p:nvCxnSpPr>
        <p:spPr>
          <a:xfrm>
            <a:off x="2625900" y="1821942"/>
            <a:ext cx="351742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27772311-9CE1-9C6B-3331-AAD5B89D6EB0}"/>
              </a:ext>
            </a:extLst>
          </p:cNvPr>
          <p:cNvCxnSpPr>
            <a:cxnSpLocks/>
          </p:cNvCxnSpPr>
          <p:nvPr/>
        </p:nvCxnSpPr>
        <p:spPr>
          <a:xfrm>
            <a:off x="3156756" y="1821942"/>
            <a:ext cx="351742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6" name="TextBox 35">
            <a:extLst>
              <a:ext uri="{FF2B5EF4-FFF2-40B4-BE49-F238E27FC236}">
                <a16:creationId xmlns:a16="http://schemas.microsoft.com/office/drawing/2014/main" id="{37BB269F-FEDA-91D7-9A77-4C87CC3ACB86}"/>
              </a:ext>
            </a:extLst>
          </p:cNvPr>
          <p:cNvSpPr txBox="1"/>
          <p:nvPr/>
        </p:nvSpPr>
        <p:spPr>
          <a:xfrm>
            <a:off x="2532577" y="1900491"/>
            <a:ext cx="587020" cy="553998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algn="ctr"/>
            <a:r>
              <a:rPr lang="en-US" sz="1000" dirty="0">
                <a:solidFill>
                  <a:schemeClr val="bg1"/>
                </a:solidFill>
              </a:rPr>
              <a:t>LEI</a:t>
            </a:r>
          </a:p>
          <a:p>
            <a:pPr algn="ctr"/>
            <a:r>
              <a:rPr lang="en-US" sz="1000" dirty="0">
                <a:solidFill>
                  <a:schemeClr val="bg1"/>
                </a:solidFill>
              </a:rPr>
              <a:t>650 </a:t>
            </a:r>
            <a:r>
              <a:rPr lang="en-US" sz="1000" dirty="0" err="1">
                <a:solidFill>
                  <a:schemeClr val="bg1"/>
                </a:solidFill>
              </a:rPr>
              <a:t>uM</a:t>
            </a:r>
            <a:endParaRPr lang="en-US" sz="1000" dirty="0">
              <a:solidFill>
                <a:schemeClr val="bg1"/>
              </a:solidFill>
            </a:endParaRPr>
          </a:p>
          <a:p>
            <a:pPr algn="ctr"/>
            <a:r>
              <a:rPr lang="en-US" sz="1000" dirty="0">
                <a:solidFill>
                  <a:schemeClr val="bg1"/>
                </a:solidFill>
              </a:rPr>
              <a:t>n=2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805EFD5C-54A6-4DA2-DDBD-DCEDE09C3329}"/>
              </a:ext>
            </a:extLst>
          </p:cNvPr>
          <p:cNvSpPr txBox="1"/>
          <p:nvPr/>
        </p:nvSpPr>
        <p:spPr>
          <a:xfrm>
            <a:off x="2009400" y="1940851"/>
            <a:ext cx="564578" cy="400110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algn="ctr"/>
            <a:r>
              <a:rPr lang="en-US" sz="1000" dirty="0">
                <a:solidFill>
                  <a:schemeClr val="bg1"/>
                </a:solidFill>
              </a:rPr>
              <a:t>Vehicle</a:t>
            </a:r>
          </a:p>
          <a:p>
            <a:pPr algn="ctr"/>
            <a:r>
              <a:rPr lang="en-US" sz="1000" dirty="0">
                <a:solidFill>
                  <a:schemeClr val="bg1"/>
                </a:solidFill>
              </a:rPr>
              <a:t>n=2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37BB269F-FEDA-91D7-9A77-4C87CC3ACB86}"/>
              </a:ext>
            </a:extLst>
          </p:cNvPr>
          <p:cNvSpPr txBox="1"/>
          <p:nvPr/>
        </p:nvSpPr>
        <p:spPr>
          <a:xfrm>
            <a:off x="3061931" y="1900491"/>
            <a:ext cx="667170" cy="707886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algn="ctr"/>
            <a:r>
              <a:rPr lang="en-US" sz="1000" dirty="0">
                <a:solidFill>
                  <a:schemeClr val="bg1"/>
                </a:solidFill>
              </a:rPr>
              <a:t>LEI</a:t>
            </a:r>
          </a:p>
          <a:p>
            <a:pPr algn="ctr"/>
            <a:r>
              <a:rPr lang="en-US" sz="1000" dirty="0">
                <a:solidFill>
                  <a:schemeClr val="bg1"/>
                </a:solidFill>
              </a:rPr>
              <a:t>650 </a:t>
            </a:r>
            <a:r>
              <a:rPr lang="en-US" sz="1000" dirty="0" err="1">
                <a:solidFill>
                  <a:schemeClr val="bg1"/>
                </a:solidFill>
              </a:rPr>
              <a:t>uM</a:t>
            </a:r>
            <a:r>
              <a:rPr lang="en-US" sz="1000" dirty="0">
                <a:solidFill>
                  <a:schemeClr val="bg1"/>
                </a:solidFill>
              </a:rPr>
              <a:t>+</a:t>
            </a:r>
          </a:p>
          <a:p>
            <a:pPr algn="ctr"/>
            <a:r>
              <a:rPr lang="en-US" sz="1000" dirty="0">
                <a:solidFill>
                  <a:schemeClr val="bg1"/>
                </a:solidFill>
              </a:rPr>
              <a:t>SR3677</a:t>
            </a:r>
          </a:p>
          <a:p>
            <a:pPr algn="ctr"/>
            <a:r>
              <a:rPr lang="en-US" sz="1000" dirty="0">
                <a:solidFill>
                  <a:schemeClr val="bg1"/>
                </a:solidFill>
              </a:rPr>
              <a:t>n=2</a:t>
            </a:r>
          </a:p>
        </p:txBody>
      </p:sp>
      <p:cxnSp>
        <p:nvCxnSpPr>
          <p:cNvPr id="39" name="Straight Arrow Connector 38"/>
          <p:cNvCxnSpPr/>
          <p:nvPr/>
        </p:nvCxnSpPr>
        <p:spPr>
          <a:xfrm flipH="1" flipV="1">
            <a:off x="7720453" y="1373165"/>
            <a:ext cx="301805" cy="140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TextBox 39"/>
          <p:cNvSpPr txBox="1"/>
          <p:nvPr/>
        </p:nvSpPr>
        <p:spPr>
          <a:xfrm>
            <a:off x="7650165" y="1373165"/>
            <a:ext cx="66717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/>
              <a:t>fragment</a:t>
            </a:r>
          </a:p>
        </p:txBody>
      </p:sp>
    </p:spTree>
    <p:extLst>
      <p:ext uri="{BB962C8B-B14F-4D97-AF65-F5344CB8AC3E}">
        <p14:creationId xmlns:p14="http://schemas.microsoft.com/office/powerpoint/2010/main" val="384250487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79971" y="880094"/>
            <a:ext cx="3852938" cy="1866267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7760" y="880094"/>
            <a:ext cx="3852937" cy="1866267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773" y="880094"/>
            <a:ext cx="3852937" cy="1866267"/>
          </a:xfrm>
          <a:prstGeom prst="rect">
            <a:avLst/>
          </a:prstGeom>
        </p:spPr>
      </p:pic>
      <p:sp>
        <p:nvSpPr>
          <p:cNvPr id="19" name="TextBox 18"/>
          <p:cNvSpPr txBox="1"/>
          <p:nvPr/>
        </p:nvSpPr>
        <p:spPr>
          <a:xfrm>
            <a:off x="4147677" y="80138"/>
            <a:ext cx="4460516" cy="369332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dirty="0"/>
              <a:t>Uncropped blots for Supplementary Figure S1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E53DD73A-DCCF-B55C-3CD1-29E73E43603F}"/>
              </a:ext>
            </a:extLst>
          </p:cNvPr>
          <p:cNvSpPr txBox="1"/>
          <p:nvPr/>
        </p:nvSpPr>
        <p:spPr>
          <a:xfrm>
            <a:off x="4147677" y="5108304"/>
            <a:ext cx="1301959" cy="18928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/>
              <a:t>1: vehicle</a:t>
            </a:r>
          </a:p>
          <a:p>
            <a:r>
              <a:rPr lang="en-US" sz="900" dirty="0"/>
              <a:t>2: G06983</a:t>
            </a:r>
          </a:p>
          <a:p>
            <a:r>
              <a:rPr lang="en-US" sz="900" dirty="0"/>
              <a:t>3: LEI-650 </a:t>
            </a:r>
            <a:r>
              <a:rPr lang="en-US" sz="900" dirty="0" err="1"/>
              <a:t>uM</a:t>
            </a:r>
            <a:endParaRPr lang="en-US" sz="900" dirty="0"/>
          </a:p>
          <a:p>
            <a:r>
              <a:rPr lang="en-US" sz="900" dirty="0"/>
              <a:t>4: LEI-1.3mM</a:t>
            </a:r>
          </a:p>
          <a:p>
            <a:r>
              <a:rPr lang="en-US" sz="900" dirty="0"/>
              <a:t>5: LEI-650 uM+G06983</a:t>
            </a:r>
          </a:p>
          <a:p>
            <a:r>
              <a:rPr lang="en-US" sz="900" dirty="0"/>
              <a:t>6:LEI-1.3mM+G06983</a:t>
            </a:r>
          </a:p>
          <a:p>
            <a:r>
              <a:rPr lang="en-US" sz="900" dirty="0"/>
              <a:t>7: vehicle</a:t>
            </a:r>
          </a:p>
          <a:p>
            <a:r>
              <a:rPr lang="en-US" sz="900" dirty="0"/>
              <a:t>8: G06983</a:t>
            </a:r>
          </a:p>
          <a:p>
            <a:r>
              <a:rPr lang="en-US" sz="900" dirty="0"/>
              <a:t>9: LEI-650 </a:t>
            </a:r>
            <a:r>
              <a:rPr lang="en-US" sz="900" dirty="0" err="1"/>
              <a:t>uM</a:t>
            </a:r>
            <a:endParaRPr lang="en-US" sz="900" dirty="0"/>
          </a:p>
          <a:p>
            <a:r>
              <a:rPr lang="en-US" sz="900" dirty="0"/>
              <a:t>10: LEI-1.3mM</a:t>
            </a:r>
          </a:p>
          <a:p>
            <a:r>
              <a:rPr lang="en-US" sz="900" dirty="0"/>
              <a:t>11: LEI-650 uM+G06983</a:t>
            </a:r>
          </a:p>
          <a:p>
            <a:r>
              <a:rPr lang="en-US" sz="900" dirty="0"/>
              <a:t>12:LEI-1.3mM+G06983</a:t>
            </a:r>
          </a:p>
          <a:p>
            <a:endParaRPr lang="en-US" sz="900" dirty="0"/>
          </a:p>
        </p:txBody>
      </p:sp>
      <p:sp>
        <p:nvSpPr>
          <p:cNvPr id="21" name="TextBox 20"/>
          <p:cNvSpPr txBox="1"/>
          <p:nvPr/>
        </p:nvSpPr>
        <p:spPr>
          <a:xfrm>
            <a:off x="393941" y="1882644"/>
            <a:ext cx="3623108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</a:rPr>
              <a:t>1         2      3        4       5        6        7        8       9      10       11      12     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11C5B76-E496-7167-D455-E7814330D8AE}"/>
              </a:ext>
            </a:extLst>
          </p:cNvPr>
          <p:cNvSpPr txBox="1"/>
          <p:nvPr/>
        </p:nvSpPr>
        <p:spPr>
          <a:xfrm>
            <a:off x="4147677" y="555043"/>
            <a:ext cx="134588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/>
              <a:t>ve</a:t>
            </a:r>
            <a:r>
              <a:rPr lang="en-US" dirty="0"/>
              <a:t>-cadherin 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7F3ED1EB-74FF-DC0C-8F27-C25883E569AF}"/>
              </a:ext>
            </a:extLst>
          </p:cNvPr>
          <p:cNvSpPr txBox="1"/>
          <p:nvPr/>
        </p:nvSpPr>
        <p:spPr>
          <a:xfrm>
            <a:off x="166147" y="512367"/>
            <a:ext cx="19399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800+680 channels 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66EEECDE-C674-6FEF-C4B3-030C023BAD2E}"/>
              </a:ext>
            </a:extLst>
          </p:cNvPr>
          <p:cNvSpPr txBox="1"/>
          <p:nvPr/>
        </p:nvSpPr>
        <p:spPr>
          <a:xfrm>
            <a:off x="8294785" y="555043"/>
            <a:ext cx="10567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α-tubulin</a:t>
            </a:r>
          </a:p>
        </p:txBody>
      </p:sp>
      <p:cxnSp>
        <p:nvCxnSpPr>
          <p:cNvPr id="32" name="Straight Arrow Connector 31"/>
          <p:cNvCxnSpPr/>
          <p:nvPr/>
        </p:nvCxnSpPr>
        <p:spPr>
          <a:xfrm flipH="1" flipV="1">
            <a:off x="7806012" y="1406268"/>
            <a:ext cx="301805" cy="140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Box 32"/>
          <p:cNvSpPr txBox="1"/>
          <p:nvPr/>
        </p:nvSpPr>
        <p:spPr>
          <a:xfrm>
            <a:off x="7623329" y="1425733"/>
            <a:ext cx="66717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/>
              <a:t>fragment</a:t>
            </a:r>
          </a:p>
        </p:txBody>
      </p:sp>
      <p:pic>
        <p:nvPicPr>
          <p:cNvPr id="34" name="Picture 3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2339" y="3357067"/>
            <a:ext cx="3918022" cy="1751237"/>
          </a:xfrm>
          <a:prstGeom prst="rect">
            <a:avLst/>
          </a:prstGeom>
        </p:spPr>
      </p:pic>
      <p:pic>
        <p:nvPicPr>
          <p:cNvPr id="35" name="Picture 3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86908" y="3357067"/>
            <a:ext cx="3826441" cy="1710303"/>
          </a:xfrm>
          <a:prstGeom prst="rect">
            <a:avLst/>
          </a:prstGeom>
        </p:spPr>
      </p:pic>
      <p:pic>
        <p:nvPicPr>
          <p:cNvPr id="36" name="Picture 3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773" y="3357068"/>
            <a:ext cx="3918019" cy="1751236"/>
          </a:xfrm>
          <a:prstGeom prst="rect">
            <a:avLst/>
          </a:prstGeom>
        </p:spPr>
      </p:pic>
      <p:sp>
        <p:nvSpPr>
          <p:cNvPr id="37" name="TextBox 36">
            <a:extLst>
              <a:ext uri="{FF2B5EF4-FFF2-40B4-BE49-F238E27FC236}">
                <a16:creationId xmlns:a16="http://schemas.microsoft.com/office/drawing/2014/main" id="{A11C5B76-E496-7167-D455-E7814330D8AE}"/>
              </a:ext>
            </a:extLst>
          </p:cNvPr>
          <p:cNvSpPr txBox="1"/>
          <p:nvPr/>
        </p:nvSpPr>
        <p:spPr>
          <a:xfrm>
            <a:off x="4122098" y="2934435"/>
            <a:ext cx="134588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/>
              <a:t>ve</a:t>
            </a:r>
            <a:r>
              <a:rPr lang="en-US" dirty="0"/>
              <a:t>-cadherin 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3ED1EB-74FF-DC0C-8F27-C25883E569AF}"/>
              </a:ext>
            </a:extLst>
          </p:cNvPr>
          <p:cNvSpPr txBox="1"/>
          <p:nvPr/>
        </p:nvSpPr>
        <p:spPr>
          <a:xfrm>
            <a:off x="140568" y="2891759"/>
            <a:ext cx="19399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800+680 channels 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66EEECDE-C674-6FEF-C4B3-030C023BAD2E}"/>
              </a:ext>
            </a:extLst>
          </p:cNvPr>
          <p:cNvSpPr txBox="1"/>
          <p:nvPr/>
        </p:nvSpPr>
        <p:spPr>
          <a:xfrm>
            <a:off x="8269206" y="2934435"/>
            <a:ext cx="10567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α-tubulin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470958" y="4271949"/>
            <a:ext cx="3623108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</a:rPr>
              <a:t>1         2      3        4       5        6        7      8       9      10     11      12     </a:t>
            </a:r>
          </a:p>
        </p:txBody>
      </p:sp>
      <p:cxnSp>
        <p:nvCxnSpPr>
          <p:cNvPr id="42" name="Straight Arrow Connector 41"/>
          <p:cNvCxnSpPr/>
          <p:nvPr/>
        </p:nvCxnSpPr>
        <p:spPr>
          <a:xfrm flipH="1" flipV="1">
            <a:off x="7807064" y="3929800"/>
            <a:ext cx="301805" cy="140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TextBox 42"/>
          <p:cNvSpPr txBox="1"/>
          <p:nvPr/>
        </p:nvSpPr>
        <p:spPr>
          <a:xfrm>
            <a:off x="7736776" y="3929800"/>
            <a:ext cx="66717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/>
              <a:t>fragment</a:t>
            </a:r>
          </a:p>
        </p:txBody>
      </p:sp>
      <p:sp>
        <p:nvSpPr>
          <p:cNvPr id="44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11445188" y="6259028"/>
            <a:ext cx="381000" cy="365125"/>
          </a:xfrm>
        </p:spPr>
        <p:txBody>
          <a:bodyPr/>
          <a:lstStyle/>
          <a:p>
            <a:fld id="{9544EB84-BD63-4931-982C-F6502B9BAE57}" type="slidenum">
              <a:rPr lang="en-US" smtClean="0"/>
              <a:t>18</a:t>
            </a:fld>
            <a:endParaRPr lang="en-US"/>
          </a:p>
        </p:txBody>
      </p:sp>
      <p:sp>
        <p:nvSpPr>
          <p:cNvPr id="45" name="TextBox 44"/>
          <p:cNvSpPr txBox="1"/>
          <p:nvPr/>
        </p:nvSpPr>
        <p:spPr>
          <a:xfrm>
            <a:off x="7956915" y="6441591"/>
            <a:ext cx="35714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/>
              <a:t>Ladder: </a:t>
            </a:r>
            <a:r>
              <a:rPr lang="en-US" sz="800" dirty="0" err="1"/>
              <a:t>Thermo</a:t>
            </a:r>
            <a:r>
              <a:rPr lang="en-US" sz="800" dirty="0"/>
              <a:t> Scientific, </a:t>
            </a:r>
            <a:r>
              <a:rPr lang="en-US" sz="800" dirty="0" err="1"/>
              <a:t>PageRuler</a:t>
            </a:r>
            <a:r>
              <a:rPr lang="en-US" sz="800" dirty="0"/>
              <a:t> </a:t>
            </a:r>
            <a:r>
              <a:rPr lang="en-US" sz="800" dirty="0" err="1"/>
              <a:t>Prestained</a:t>
            </a:r>
            <a:r>
              <a:rPr lang="en-US" sz="800" dirty="0"/>
              <a:t> Protein Ladder, #26616</a:t>
            </a:r>
          </a:p>
        </p:txBody>
      </p:sp>
    </p:spTree>
    <p:extLst>
      <p:ext uri="{BB962C8B-B14F-4D97-AF65-F5344CB8AC3E}">
        <p14:creationId xmlns:p14="http://schemas.microsoft.com/office/powerpoint/2010/main" val="112089414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icture 26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568" y="837612"/>
            <a:ext cx="3729676" cy="1809171"/>
          </a:xfrm>
          <a:prstGeom prst="rect">
            <a:avLst/>
          </a:prstGeom>
        </p:spPr>
      </p:pic>
      <p:sp>
        <p:nvSpPr>
          <p:cNvPr id="19" name="TextBox 18"/>
          <p:cNvSpPr txBox="1"/>
          <p:nvPr/>
        </p:nvSpPr>
        <p:spPr>
          <a:xfrm>
            <a:off x="4147677" y="80138"/>
            <a:ext cx="4460516" cy="369332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dirty="0"/>
              <a:t>Uncropped blots for Supplementary Figure S2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1110411" y="1895132"/>
            <a:ext cx="289855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</a:rPr>
              <a:t>1       2      3        4       5        6       7       8      9     10      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11C5B76-E496-7167-D455-E7814330D8AE}"/>
              </a:ext>
            </a:extLst>
          </p:cNvPr>
          <p:cNvSpPr txBox="1"/>
          <p:nvPr/>
        </p:nvSpPr>
        <p:spPr>
          <a:xfrm>
            <a:off x="4147677" y="555043"/>
            <a:ext cx="6821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ZO-1 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7F3ED1EB-74FF-DC0C-8F27-C25883E569AF}"/>
              </a:ext>
            </a:extLst>
          </p:cNvPr>
          <p:cNvSpPr txBox="1"/>
          <p:nvPr/>
        </p:nvSpPr>
        <p:spPr>
          <a:xfrm>
            <a:off x="166147" y="512367"/>
            <a:ext cx="19399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800+680 channels 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66EEECDE-C674-6FEF-C4B3-030C023BAD2E}"/>
              </a:ext>
            </a:extLst>
          </p:cNvPr>
          <p:cNvSpPr txBox="1"/>
          <p:nvPr/>
        </p:nvSpPr>
        <p:spPr>
          <a:xfrm>
            <a:off x="8294785" y="555043"/>
            <a:ext cx="10567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α-tubulin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470958" y="4271949"/>
            <a:ext cx="3623108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</a:rPr>
              <a:t>1         2      3        4       5        6        7      8       9      10     11      12     </a:t>
            </a:r>
          </a:p>
        </p:txBody>
      </p:sp>
      <p:sp>
        <p:nvSpPr>
          <p:cNvPr id="44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11445188" y="6259028"/>
            <a:ext cx="381000" cy="365125"/>
          </a:xfrm>
        </p:spPr>
        <p:txBody>
          <a:bodyPr/>
          <a:lstStyle/>
          <a:p>
            <a:fld id="{9544EB84-BD63-4931-982C-F6502B9BAE57}" type="slidenum">
              <a:rPr lang="en-US" smtClean="0"/>
              <a:t>19</a:t>
            </a:fld>
            <a:endParaRPr lang="en-US"/>
          </a:p>
        </p:txBody>
      </p:sp>
      <p:sp>
        <p:nvSpPr>
          <p:cNvPr id="45" name="TextBox 44"/>
          <p:cNvSpPr txBox="1"/>
          <p:nvPr/>
        </p:nvSpPr>
        <p:spPr>
          <a:xfrm>
            <a:off x="7956915" y="6441591"/>
            <a:ext cx="35714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/>
              <a:t>Ladder: </a:t>
            </a:r>
            <a:r>
              <a:rPr lang="en-US" sz="800" dirty="0" err="1"/>
              <a:t>Thermo</a:t>
            </a:r>
            <a:r>
              <a:rPr lang="en-US" sz="800" dirty="0"/>
              <a:t> Scientific, </a:t>
            </a:r>
            <a:r>
              <a:rPr lang="en-US" sz="800" dirty="0" err="1"/>
              <a:t>PageRuler</a:t>
            </a:r>
            <a:r>
              <a:rPr lang="en-US" sz="800" dirty="0"/>
              <a:t> </a:t>
            </a:r>
            <a:r>
              <a:rPr lang="en-US" sz="800" dirty="0" err="1"/>
              <a:t>Prestained</a:t>
            </a:r>
            <a:r>
              <a:rPr lang="en-US" sz="800" dirty="0"/>
              <a:t> Protein Ladder, #26616</a:t>
            </a:r>
          </a:p>
        </p:txBody>
      </p:sp>
      <p:pic>
        <p:nvPicPr>
          <p:cNvPr id="28" name="Picture 2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06448" y="859169"/>
            <a:ext cx="3719740" cy="1804352"/>
          </a:xfrm>
          <a:prstGeom prst="rect">
            <a:avLst/>
          </a:prstGeom>
        </p:spPr>
      </p:pic>
      <p:pic>
        <p:nvPicPr>
          <p:cNvPr id="29" name="Picture 2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54625" y="867634"/>
            <a:ext cx="3702290" cy="1795887"/>
          </a:xfrm>
          <a:prstGeom prst="rect">
            <a:avLst/>
          </a:prstGeom>
        </p:spPr>
      </p:pic>
      <p:cxnSp>
        <p:nvCxnSpPr>
          <p:cNvPr id="42" name="Straight Arrow Connector 41"/>
          <p:cNvCxnSpPr/>
          <p:nvPr/>
        </p:nvCxnSpPr>
        <p:spPr>
          <a:xfrm flipH="1" flipV="1">
            <a:off x="7804643" y="1236477"/>
            <a:ext cx="301805" cy="140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Box 29"/>
          <p:cNvSpPr txBox="1"/>
          <p:nvPr/>
        </p:nvSpPr>
        <p:spPr>
          <a:xfrm>
            <a:off x="4642592" y="2272115"/>
            <a:ext cx="3048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X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4893811" y="2271991"/>
            <a:ext cx="3048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X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4642592" y="2625606"/>
            <a:ext cx="213712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/>
              <a:t>X: was not included in the analysis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E53DD73A-DCCF-B55C-3CD1-29E73E43603F}"/>
              </a:ext>
            </a:extLst>
          </p:cNvPr>
          <p:cNvSpPr txBox="1"/>
          <p:nvPr/>
        </p:nvSpPr>
        <p:spPr>
          <a:xfrm>
            <a:off x="6978996" y="2149821"/>
            <a:ext cx="976549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/>
              <a:t>1-3: LEI- 1.3 </a:t>
            </a:r>
            <a:r>
              <a:rPr lang="en-US" sz="900" dirty="0" err="1"/>
              <a:t>mM</a:t>
            </a:r>
            <a:endParaRPr lang="en-US" sz="900" dirty="0"/>
          </a:p>
          <a:p>
            <a:r>
              <a:rPr lang="en-US" sz="900" dirty="0"/>
              <a:t>4-7: vehicle</a:t>
            </a:r>
          </a:p>
          <a:p>
            <a:r>
              <a:rPr lang="en-US" sz="900" dirty="0"/>
              <a:t>8-10: LEI-650 </a:t>
            </a:r>
            <a:r>
              <a:rPr lang="en-US" sz="900" dirty="0" err="1"/>
              <a:t>uM</a:t>
            </a:r>
            <a:endParaRPr lang="en-US" sz="900" dirty="0"/>
          </a:p>
        </p:txBody>
      </p:sp>
    </p:spTree>
    <p:extLst>
      <p:ext uri="{BB962C8B-B14F-4D97-AF65-F5344CB8AC3E}">
        <p14:creationId xmlns:p14="http://schemas.microsoft.com/office/powerpoint/2010/main" val="106064284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extBox 24">
            <a:extLst>
              <a:ext uri="{FF2B5EF4-FFF2-40B4-BE49-F238E27FC236}">
                <a16:creationId xmlns:a16="http://schemas.microsoft.com/office/drawing/2014/main" id="{D4F0F419-55F3-BD78-2EDD-FF892FF04E70}"/>
              </a:ext>
            </a:extLst>
          </p:cNvPr>
          <p:cNvSpPr txBox="1"/>
          <p:nvPr/>
        </p:nvSpPr>
        <p:spPr>
          <a:xfrm>
            <a:off x="274397" y="0"/>
            <a:ext cx="25823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Supplementary Fig</a:t>
            </a:r>
            <a:r>
              <a:rPr lang="en-US" altLang="zh-CN" dirty="0"/>
              <a:t>ure</a:t>
            </a:r>
            <a:r>
              <a:rPr lang="en-US" dirty="0"/>
              <a:t> S1.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74397" y="4440421"/>
            <a:ext cx="10988321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Supplementary Figure S1. PKC inhibitor, G06983 did not influence the effect of LEI-106 on VE-cadherin.</a:t>
            </a:r>
          </a:p>
          <a:p>
            <a:pPr algn="just"/>
            <a:r>
              <a:rPr lang="en-US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bEnd.3 cells were treated with protein kinase c inhibitor, G06983 (100 </a:t>
            </a:r>
            <a:r>
              <a:rPr lang="en-US" sz="1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nM</a:t>
            </a:r>
            <a:r>
              <a:rPr lang="en-US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30 min before the application of LEI-106 (650 </a:t>
            </a:r>
            <a:r>
              <a:rPr lang="en-US" sz="1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uM</a:t>
            </a:r>
            <a:r>
              <a:rPr lang="en-US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or 1.03 </a:t>
            </a:r>
            <a:r>
              <a:rPr lang="en-US" sz="1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mM</a:t>
            </a:r>
            <a:r>
              <a:rPr lang="en-US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), then subjected to Western to detect VE-cadherin. (</a:t>
            </a:r>
            <a:r>
              <a:rPr lang="en-US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Representative image showing the expression of VE-cadherin along with </a:t>
            </a:r>
            <a:r>
              <a:rPr lang="el-GR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α</a:t>
            </a:r>
            <a:r>
              <a:rPr lang="en-US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-tubulin as loading control. (</a:t>
            </a:r>
            <a:r>
              <a:rPr lang="en-US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The pretreatment of PKC inhibitor did not influence the effect of LEI-106 on VE-cadherin main band (LEI-106-650 </a:t>
            </a:r>
            <a:r>
              <a:rPr lang="en-US" sz="1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uM</a:t>
            </a:r>
            <a:r>
              <a:rPr lang="en-US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vs. LEI-106-650 </a:t>
            </a:r>
            <a:r>
              <a:rPr lang="en-US" sz="1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uM</a:t>
            </a:r>
            <a:r>
              <a:rPr lang="en-US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+ G06983: p=0.9990, LEI-106-1.3 </a:t>
            </a:r>
            <a:r>
              <a:rPr lang="en-US" sz="1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mM</a:t>
            </a:r>
            <a:r>
              <a:rPr lang="en-US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vs. LEI-106-1.3 </a:t>
            </a:r>
            <a:r>
              <a:rPr lang="en-US" sz="1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mM</a:t>
            </a:r>
            <a:r>
              <a:rPr lang="en-US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+ G06983: p=0.9320, as assessed by one-way ANOVA with Tukey post-test, F(5,18)=4.986). All data presented as % of vehicle-treated ± SEM (n=4/condition). ns=non-significant. (</a:t>
            </a:r>
            <a:r>
              <a:rPr lang="en-US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The PKC inhibitor did not have a significant impact on the fragmentation of VE-cadherin caused by LEI-106 in bEnD.3 cells (LEI-106-650 </a:t>
            </a:r>
            <a:r>
              <a:rPr lang="en-US" sz="1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uM</a:t>
            </a:r>
            <a:r>
              <a:rPr lang="en-US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vs. LEI-106-650 </a:t>
            </a:r>
            <a:r>
              <a:rPr lang="en-US" sz="1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uM</a:t>
            </a:r>
            <a:r>
              <a:rPr lang="en-US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+ G06983: p=0.9999, LEI-106-1.3 </a:t>
            </a:r>
            <a:r>
              <a:rPr lang="en-US" sz="1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mM</a:t>
            </a:r>
            <a:r>
              <a:rPr lang="en-US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vs. LEI-106-1.3 </a:t>
            </a:r>
            <a:r>
              <a:rPr lang="en-US" sz="1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mM</a:t>
            </a:r>
            <a:r>
              <a:rPr lang="en-US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+ G06983: p=0.9548, as assessed by one-way ANOVA with Tukey post-test, F(5,18)=21.88). All data presented as % of vehicle-treated ± SEM (n=4/condition). ns=non-significant.</a:t>
            </a:r>
          </a:p>
        </p:txBody>
      </p:sp>
      <p:grpSp>
        <p:nvGrpSpPr>
          <p:cNvPr id="6" name="Group 5"/>
          <p:cNvGrpSpPr/>
          <p:nvPr/>
        </p:nvGrpSpPr>
        <p:grpSpPr>
          <a:xfrm>
            <a:off x="638629" y="601225"/>
            <a:ext cx="5763367" cy="3712034"/>
            <a:chOff x="638629" y="601225"/>
            <a:chExt cx="5763367" cy="3712034"/>
          </a:xfrm>
        </p:grpSpPr>
        <p:grpSp>
          <p:nvGrpSpPr>
            <p:cNvPr id="5" name="Group 4"/>
            <p:cNvGrpSpPr/>
            <p:nvPr/>
          </p:nvGrpSpPr>
          <p:grpSpPr>
            <a:xfrm>
              <a:off x="1811518" y="712850"/>
              <a:ext cx="3852624" cy="1200458"/>
              <a:chOff x="820042" y="706533"/>
              <a:chExt cx="2970732" cy="1108520"/>
            </a:xfrm>
          </p:grpSpPr>
          <p:pic>
            <p:nvPicPr>
              <p:cNvPr id="2" name="Picture 1">
                <a:extLst>
                  <a:ext uri="{FF2B5EF4-FFF2-40B4-BE49-F238E27FC236}">
                    <a16:creationId xmlns:a16="http://schemas.microsoft.com/office/drawing/2014/main" id="{B87AEB57-2E50-1E7F-1FB4-BC2E1E4276FA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7185" t="42601" r="49401" b="43777"/>
              <a:stretch/>
            </p:blipFill>
            <p:spPr>
              <a:xfrm>
                <a:off x="1209039" y="1614998"/>
                <a:ext cx="1747871" cy="200055"/>
              </a:xfrm>
              <a:prstGeom prst="rect">
                <a:avLst/>
              </a:prstGeom>
            </p:spPr>
          </p:pic>
          <p:pic>
            <p:nvPicPr>
              <p:cNvPr id="3" name="Picture 2">
                <a:extLst>
                  <a:ext uri="{FF2B5EF4-FFF2-40B4-BE49-F238E27FC236}">
                    <a16:creationId xmlns:a16="http://schemas.microsoft.com/office/drawing/2014/main" id="{CFBB896A-8997-8287-A67C-DB14CC7E490D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7323" t="20824" r="49695" b="62299"/>
              <a:stretch/>
            </p:blipFill>
            <p:spPr>
              <a:xfrm>
                <a:off x="1209039" y="1188719"/>
                <a:ext cx="1747871" cy="332417"/>
              </a:xfrm>
              <a:prstGeom prst="rect">
                <a:avLst/>
              </a:prstGeom>
            </p:spPr>
          </p:pic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1A45FB7D-BD95-7A44-6687-47CAD44D7955}"/>
                  </a:ext>
                </a:extLst>
              </p:cNvPr>
              <p:cNvSpPr txBox="1"/>
              <p:nvPr/>
            </p:nvSpPr>
            <p:spPr>
              <a:xfrm>
                <a:off x="1225445" y="926118"/>
                <a:ext cx="188130" cy="18473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700" dirty="0">
                    <a:latin typeface="Arial" panose="020B0604020202020204" pitchFamily="34" charset="0"/>
                    <a:cs typeface="Arial" panose="020B0604020202020204" pitchFamily="34" charset="0"/>
                  </a:rPr>
                  <a:t>V</a:t>
                </a:r>
              </a:p>
            </p:txBody>
          </p:sp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7D0079C9-B734-C672-A97A-7314D65452DE}"/>
                  </a:ext>
                </a:extLst>
              </p:cNvPr>
              <p:cNvSpPr txBox="1"/>
              <p:nvPr/>
            </p:nvSpPr>
            <p:spPr>
              <a:xfrm>
                <a:off x="1774612" y="898976"/>
                <a:ext cx="337693" cy="25578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sz="700" dirty="0">
                    <a:latin typeface="Arial" panose="020B0604020202020204" pitchFamily="34" charset="0"/>
                    <a:cs typeface="Arial" panose="020B0604020202020204" pitchFamily="34" charset="0"/>
                  </a:rPr>
                  <a:t>LEI</a:t>
                </a:r>
              </a:p>
              <a:p>
                <a:pPr algn="ctr"/>
                <a:r>
                  <a:rPr lang="en-US" sz="500" dirty="0">
                    <a:latin typeface="Arial" panose="020B0604020202020204" pitchFamily="34" charset="0"/>
                    <a:cs typeface="Arial" panose="020B0604020202020204" pitchFamily="34" charset="0"/>
                  </a:rPr>
                  <a:t>(650 </a:t>
                </a:r>
                <a:r>
                  <a:rPr lang="en-US" sz="5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uM</a:t>
                </a:r>
                <a:r>
                  <a:rPr lang="en-US" sz="500" dirty="0">
                    <a:latin typeface="Arial" panose="020B0604020202020204" pitchFamily="34" charset="0"/>
                    <a:cs typeface="Arial" panose="020B0604020202020204" pitchFamily="34" charset="0"/>
                  </a:rPr>
                  <a:t>)</a:t>
                </a:r>
              </a:p>
            </p:txBody>
          </p:sp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C37B2F24-DC47-D0DA-0FB8-53D3B0F8BED7}"/>
                  </a:ext>
                </a:extLst>
              </p:cNvPr>
              <p:cNvSpPr txBox="1"/>
              <p:nvPr/>
            </p:nvSpPr>
            <p:spPr>
              <a:xfrm>
                <a:off x="2345951" y="898975"/>
                <a:ext cx="337693" cy="25578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sz="700" dirty="0">
                    <a:latin typeface="Arial" panose="020B0604020202020204" pitchFamily="34" charset="0"/>
                    <a:cs typeface="Arial" panose="020B0604020202020204" pitchFamily="34" charset="0"/>
                  </a:rPr>
                  <a:t>LEI</a:t>
                </a:r>
              </a:p>
              <a:p>
                <a:pPr algn="ctr"/>
                <a:r>
                  <a:rPr lang="en-US" sz="500" dirty="0">
                    <a:latin typeface="Arial" panose="020B0604020202020204" pitchFamily="34" charset="0"/>
                    <a:cs typeface="Arial" panose="020B0604020202020204" pitchFamily="34" charset="0"/>
                  </a:rPr>
                  <a:t>(650 </a:t>
                </a:r>
                <a:r>
                  <a:rPr lang="en-US" sz="5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uM</a:t>
                </a:r>
                <a:r>
                  <a:rPr lang="en-US" sz="500" dirty="0">
                    <a:latin typeface="Arial" panose="020B0604020202020204" pitchFamily="34" charset="0"/>
                    <a:cs typeface="Arial" panose="020B0604020202020204" pitchFamily="34" charset="0"/>
                  </a:rPr>
                  <a:t>)</a:t>
                </a:r>
              </a:p>
            </p:txBody>
          </p:sp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AED38F92-0388-140B-E7CB-A22DD67D99EE}"/>
                  </a:ext>
                </a:extLst>
              </p:cNvPr>
              <p:cNvSpPr txBox="1"/>
              <p:nvPr/>
            </p:nvSpPr>
            <p:spPr>
              <a:xfrm>
                <a:off x="2060282" y="909103"/>
                <a:ext cx="337693" cy="25578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sz="700" dirty="0">
                    <a:latin typeface="Arial" panose="020B0604020202020204" pitchFamily="34" charset="0"/>
                    <a:cs typeface="Arial" panose="020B0604020202020204" pitchFamily="34" charset="0"/>
                  </a:rPr>
                  <a:t>LEI</a:t>
                </a:r>
              </a:p>
              <a:p>
                <a:pPr algn="ctr"/>
                <a:r>
                  <a:rPr lang="en-US" sz="500" dirty="0">
                    <a:latin typeface="Arial" panose="020B0604020202020204" pitchFamily="34" charset="0"/>
                    <a:cs typeface="Arial" panose="020B0604020202020204" pitchFamily="34" charset="0"/>
                  </a:rPr>
                  <a:t>(1.3 mM)</a:t>
                </a:r>
              </a:p>
            </p:txBody>
          </p:sp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6091598A-6B87-1C3C-F8A4-2269D77268DC}"/>
                  </a:ext>
                </a:extLst>
              </p:cNvPr>
              <p:cNvSpPr txBox="1"/>
              <p:nvPr/>
            </p:nvSpPr>
            <p:spPr>
              <a:xfrm>
                <a:off x="2655351" y="898974"/>
                <a:ext cx="337693" cy="25578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sz="700" dirty="0">
                    <a:latin typeface="Arial" panose="020B0604020202020204" pitchFamily="34" charset="0"/>
                    <a:cs typeface="Arial" panose="020B0604020202020204" pitchFamily="34" charset="0"/>
                  </a:rPr>
                  <a:t>LEI</a:t>
                </a:r>
              </a:p>
              <a:p>
                <a:pPr algn="ctr"/>
                <a:r>
                  <a:rPr lang="en-US" sz="500" dirty="0">
                    <a:latin typeface="Arial" panose="020B0604020202020204" pitchFamily="34" charset="0"/>
                    <a:cs typeface="Arial" panose="020B0604020202020204" pitchFamily="34" charset="0"/>
                  </a:rPr>
                  <a:t>(1.3 mM)</a:t>
                </a:r>
              </a:p>
            </p:txBody>
          </p:sp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7F5EDD6E-9870-E2A5-B31F-B79123D9911C}"/>
                  </a:ext>
                </a:extLst>
              </p:cNvPr>
              <p:cNvSpPr txBox="1"/>
              <p:nvPr/>
            </p:nvSpPr>
            <p:spPr>
              <a:xfrm>
                <a:off x="895022" y="706533"/>
                <a:ext cx="2044698" cy="18473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700" dirty="0">
                    <a:latin typeface="Arial" panose="020B0604020202020204" pitchFamily="34" charset="0"/>
                    <a:cs typeface="Arial" panose="020B0604020202020204" pitchFamily="34" charset="0"/>
                  </a:rPr>
                  <a:t>G06983:    -              +                -            -             +              +</a:t>
                </a:r>
              </a:p>
            </p:txBody>
          </p:sp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00475706-EEF8-081C-73A1-C1B92A4B51B4}"/>
                  </a:ext>
                </a:extLst>
              </p:cNvPr>
              <p:cNvSpPr txBox="1"/>
              <p:nvPr/>
            </p:nvSpPr>
            <p:spPr>
              <a:xfrm>
                <a:off x="2986900" y="1620472"/>
                <a:ext cx="408149" cy="18473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l-GR" sz="700" dirty="0">
                    <a:latin typeface="Arial" panose="020B0604020202020204" pitchFamily="34" charset="0"/>
                    <a:cs typeface="Arial" panose="020B0604020202020204" pitchFamily="34" charset="0"/>
                  </a:rPr>
                  <a:t>α</a:t>
                </a:r>
                <a:r>
                  <a:rPr lang="en-US" sz="700" dirty="0">
                    <a:latin typeface="Arial" panose="020B0604020202020204" pitchFamily="34" charset="0"/>
                    <a:cs typeface="Arial" panose="020B0604020202020204" pitchFamily="34" charset="0"/>
                  </a:rPr>
                  <a:t>-tubulin</a:t>
                </a:r>
              </a:p>
            </p:txBody>
          </p:sp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6921C8B6-7544-2416-E447-0645B68BA6CB}"/>
                  </a:ext>
                </a:extLst>
              </p:cNvPr>
              <p:cNvSpPr txBox="1"/>
              <p:nvPr/>
            </p:nvSpPr>
            <p:spPr>
              <a:xfrm>
                <a:off x="858368" y="1633541"/>
                <a:ext cx="331513" cy="17052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sz="600" dirty="0">
                    <a:latin typeface="Arial" panose="020B0604020202020204" pitchFamily="34" charset="0"/>
                    <a:cs typeface="Arial" panose="020B0604020202020204" pitchFamily="34" charset="0"/>
                  </a:rPr>
                  <a:t>52 kDa</a:t>
                </a:r>
              </a:p>
            </p:txBody>
          </p:sp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9FB3AA6D-FBFF-2E78-52C0-6C16484A6486}"/>
                  </a:ext>
                </a:extLst>
              </p:cNvPr>
              <p:cNvSpPr txBox="1"/>
              <p:nvPr/>
            </p:nvSpPr>
            <p:spPr>
              <a:xfrm>
                <a:off x="820042" y="1208580"/>
                <a:ext cx="364887" cy="17052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sz="600" dirty="0">
                    <a:latin typeface="Arial" panose="020B0604020202020204" pitchFamily="34" charset="0"/>
                    <a:cs typeface="Arial" panose="020B0604020202020204" pitchFamily="34" charset="0"/>
                  </a:rPr>
                  <a:t>130 kDa</a:t>
                </a:r>
              </a:p>
            </p:txBody>
          </p:sp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5DE0276F-98D4-D9B6-9B76-5F225BB5688F}"/>
                  </a:ext>
                </a:extLst>
              </p:cNvPr>
              <p:cNvSpPr txBox="1"/>
              <p:nvPr/>
            </p:nvSpPr>
            <p:spPr>
              <a:xfrm>
                <a:off x="2982493" y="1163452"/>
                <a:ext cx="503326" cy="18473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sz="7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ve</a:t>
                </a:r>
                <a:r>
                  <a:rPr lang="en-US" sz="700" dirty="0">
                    <a:latin typeface="Arial" panose="020B0604020202020204" pitchFamily="34" charset="0"/>
                    <a:cs typeface="Arial" panose="020B0604020202020204" pitchFamily="34" charset="0"/>
                  </a:rPr>
                  <a:t>-cadherin</a:t>
                </a:r>
              </a:p>
            </p:txBody>
          </p:sp>
          <p:cxnSp>
            <p:nvCxnSpPr>
              <p:cNvPr id="22" name="Straight Arrow Connector 21">
                <a:extLst>
                  <a:ext uri="{FF2B5EF4-FFF2-40B4-BE49-F238E27FC236}">
                    <a16:creationId xmlns:a16="http://schemas.microsoft.com/office/drawing/2014/main" id="{9C267811-EDD1-2DE6-DD44-542BF2A75D72}"/>
                  </a:ext>
                </a:extLst>
              </p:cNvPr>
              <p:cNvCxnSpPr/>
              <p:nvPr/>
            </p:nvCxnSpPr>
            <p:spPr>
              <a:xfrm flipH="1">
                <a:off x="2978757" y="1417517"/>
                <a:ext cx="363522" cy="0"/>
              </a:xfrm>
              <a:prstGeom prst="straightConnector1">
                <a:avLst/>
              </a:prstGeom>
              <a:ln w="19050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3" name="TextBox 22">
                <a:extLst>
                  <a:ext uri="{FF2B5EF4-FFF2-40B4-BE49-F238E27FC236}">
                    <a16:creationId xmlns:a16="http://schemas.microsoft.com/office/drawing/2014/main" id="{D364C96B-3D3B-5C38-D271-1ADABEDAFDED}"/>
                  </a:ext>
                </a:extLst>
              </p:cNvPr>
              <p:cNvSpPr txBox="1"/>
              <p:nvPr/>
            </p:nvSpPr>
            <p:spPr>
              <a:xfrm>
                <a:off x="3373973" y="1353451"/>
                <a:ext cx="416801" cy="18473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sz="700" dirty="0">
                    <a:latin typeface="Arial" panose="020B0604020202020204" pitchFamily="34" charset="0"/>
                    <a:cs typeface="Arial" panose="020B0604020202020204" pitchFamily="34" charset="0"/>
                  </a:rPr>
                  <a:t>fragment</a:t>
                </a:r>
              </a:p>
            </p:txBody>
          </p:sp>
          <p:sp>
            <p:nvSpPr>
              <p:cNvPr id="24" name="TextBox 23">
                <a:extLst>
                  <a:ext uri="{FF2B5EF4-FFF2-40B4-BE49-F238E27FC236}">
                    <a16:creationId xmlns:a16="http://schemas.microsoft.com/office/drawing/2014/main" id="{0176BA72-CFF0-E495-866C-62BEB6701C14}"/>
                  </a:ext>
                </a:extLst>
              </p:cNvPr>
              <p:cNvSpPr txBox="1"/>
              <p:nvPr/>
            </p:nvSpPr>
            <p:spPr>
              <a:xfrm>
                <a:off x="1531472" y="937445"/>
                <a:ext cx="188130" cy="18473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700" dirty="0">
                    <a:latin typeface="Arial" panose="020B0604020202020204" pitchFamily="34" charset="0"/>
                    <a:cs typeface="Arial" panose="020B0604020202020204" pitchFamily="34" charset="0"/>
                  </a:rPr>
                  <a:t>V</a:t>
                </a:r>
              </a:p>
            </p:txBody>
          </p:sp>
        </p:grpSp>
        <p:graphicFrame>
          <p:nvGraphicFramePr>
            <p:cNvPr id="26" name="Object 25">
              <a:extLst>
                <a:ext uri="{FF2B5EF4-FFF2-40B4-BE49-F238E27FC236}">
                  <a16:creationId xmlns:a16="http://schemas.microsoft.com/office/drawing/2014/main" id="{BA3ADFBE-5D7E-0F4C-F85B-D1DF6D482F93}"/>
                </a:ext>
              </a:extLst>
            </p:cNvPr>
            <p:cNvGraphicFramePr>
              <a:graphicFrameLocks noChangeAspect="1"/>
            </p:cNvGraphicFramePr>
            <p:nvPr/>
          </p:nvGraphicFramePr>
          <p:xfrm>
            <a:off x="638629" y="2246931"/>
            <a:ext cx="2813126" cy="206632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Prism 9" r:id="rId4" imgW="3890546" imgH="2858903" progId="Prism9.Document">
                    <p:embed/>
                  </p:oleObj>
                </mc:Choice>
                <mc:Fallback>
                  <p:oleObj name="Prism 9" r:id="rId4" imgW="3890546" imgH="2858903" progId="Prism9.Document">
                    <p:embed/>
                    <p:pic>
                      <p:nvPicPr>
                        <p:cNvPr id="26" name="Object 25">
                          <a:extLst>
                            <a:ext uri="{FF2B5EF4-FFF2-40B4-BE49-F238E27FC236}">
                              <a16:creationId xmlns:a16="http://schemas.microsoft.com/office/drawing/2014/main" id="{BA3ADFBE-5D7E-0F4C-F85B-D1DF6D482F93}"/>
                            </a:ext>
                          </a:extLst>
                        </p:cNvPr>
                        <p:cNvPicPr/>
                        <p:nvPr/>
                      </p:nvPicPr>
                      <p:blipFill>
                        <a:blip r:embed="rId5"/>
                        <a:stretch>
                          <a:fillRect/>
                        </a:stretch>
                      </p:blipFill>
                      <p:spPr>
                        <a:xfrm>
                          <a:off x="638629" y="2246931"/>
                          <a:ext cx="2813126" cy="2066328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7" name="Object 26">
              <a:extLst>
                <a:ext uri="{FF2B5EF4-FFF2-40B4-BE49-F238E27FC236}">
                  <a16:creationId xmlns:a16="http://schemas.microsoft.com/office/drawing/2014/main" id="{333B3B8C-AFD9-974B-ED68-C12EF79A1440}"/>
                </a:ext>
              </a:extLst>
            </p:cNvPr>
            <p:cNvGraphicFramePr>
              <a:graphicFrameLocks noChangeAspect="1"/>
            </p:cNvGraphicFramePr>
            <p:nvPr/>
          </p:nvGraphicFramePr>
          <p:xfrm>
            <a:off x="3558335" y="1962100"/>
            <a:ext cx="2843661" cy="233417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Prism 9" r:id="rId6" imgW="3968335" imgH="3256513" progId="Prism9.Document">
                    <p:embed/>
                  </p:oleObj>
                </mc:Choice>
                <mc:Fallback>
                  <p:oleObj name="Prism 9" r:id="rId6" imgW="3968335" imgH="3256513" progId="Prism9.Document">
                    <p:embed/>
                    <p:pic>
                      <p:nvPicPr>
                        <p:cNvPr id="27" name="Object 26">
                          <a:extLst>
                            <a:ext uri="{FF2B5EF4-FFF2-40B4-BE49-F238E27FC236}">
                              <a16:creationId xmlns:a16="http://schemas.microsoft.com/office/drawing/2014/main" id="{333B3B8C-AFD9-974B-ED68-C12EF79A1440}"/>
                            </a:ext>
                          </a:extLst>
                        </p:cNvPr>
                        <p:cNvPicPr/>
                        <p:nvPr/>
                      </p:nvPicPr>
                      <p:blipFill>
                        <a:blip r:embed="rId7"/>
                        <a:stretch>
                          <a:fillRect/>
                        </a:stretch>
                      </p:blipFill>
                      <p:spPr>
                        <a:xfrm>
                          <a:off x="3558335" y="1962100"/>
                          <a:ext cx="2843661" cy="2334177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596848D1-A4C5-2B4B-6F8E-251D012BDBA6}"/>
                </a:ext>
              </a:extLst>
            </p:cNvPr>
            <p:cNvSpPr txBox="1"/>
            <p:nvPr/>
          </p:nvSpPr>
          <p:spPr>
            <a:xfrm>
              <a:off x="1576048" y="601225"/>
              <a:ext cx="330677" cy="2654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125" b="1" dirty="0">
                  <a:latin typeface="Arial" panose="020B0604020202020204" pitchFamily="34" charset="0"/>
                  <a:cs typeface="Arial" panose="020B0604020202020204" pitchFamily="34" charset="0"/>
                </a:rPr>
                <a:t>A.</a:t>
              </a:r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596848D1-A4C5-2B4B-6F8E-251D012BDBA6}"/>
                </a:ext>
              </a:extLst>
            </p:cNvPr>
            <p:cNvSpPr txBox="1"/>
            <p:nvPr/>
          </p:nvSpPr>
          <p:spPr>
            <a:xfrm>
              <a:off x="638629" y="1885803"/>
              <a:ext cx="330677" cy="2654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125" b="1" dirty="0">
                  <a:latin typeface="Arial" panose="020B0604020202020204" pitchFamily="34" charset="0"/>
                  <a:cs typeface="Arial" panose="020B0604020202020204" pitchFamily="34" charset="0"/>
                </a:rPr>
                <a:t>B.</a:t>
              </a: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596848D1-A4C5-2B4B-6F8E-251D012BDBA6}"/>
                </a:ext>
              </a:extLst>
            </p:cNvPr>
            <p:cNvSpPr txBox="1"/>
            <p:nvPr/>
          </p:nvSpPr>
          <p:spPr>
            <a:xfrm>
              <a:off x="3302336" y="1873927"/>
              <a:ext cx="330677" cy="2654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125" b="1" dirty="0">
                  <a:latin typeface="Arial" panose="020B0604020202020204" pitchFamily="34" charset="0"/>
                  <a:cs typeface="Arial" panose="020B0604020202020204" pitchFamily="34" charset="0"/>
                </a:rPr>
                <a:t>C.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70969808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ECE521F-C94F-D936-61C0-BD5350B2009D}"/>
              </a:ext>
            </a:extLst>
          </p:cNvPr>
          <p:cNvSpPr txBox="1"/>
          <p:nvPr/>
        </p:nvSpPr>
        <p:spPr>
          <a:xfrm>
            <a:off x="4087906" y="851647"/>
            <a:ext cx="42102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Supplemental Tables (double click to open)</a:t>
            </a:r>
          </a:p>
        </p:txBody>
      </p:sp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35768C3D-E36E-DB61-5BBE-5400B03A996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19778010"/>
              </p:ext>
            </p:extLst>
          </p:nvPr>
        </p:nvGraphicFramePr>
        <p:xfrm>
          <a:off x="4269637" y="1673815"/>
          <a:ext cx="2026024" cy="17551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Worksheet" showAsIcon="1" r:id="rId2" imgW="914400" imgH="792360" progId="Excel.Sheet.12">
                  <p:link updateAutomatic="1"/>
                </p:oleObj>
              </mc:Choice>
              <mc:Fallback>
                <p:oleObj name="Worksheet" showAsIcon="1" r:id="rId2" imgW="914400" imgH="792360" progId="Excel.Sheet.12">
                  <p:link updateAutomatic="1"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4269637" y="1673815"/>
                        <a:ext cx="2026024" cy="175518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83065208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64A04D8-F8F6-1469-A3BC-27B3C2B18310}"/>
              </a:ext>
            </a:extLst>
          </p:cNvPr>
          <p:cNvSpPr txBox="1"/>
          <p:nvPr/>
        </p:nvSpPr>
        <p:spPr>
          <a:xfrm>
            <a:off x="3543300" y="2895600"/>
            <a:ext cx="46987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All Uncropped and Original Western blot images</a:t>
            </a:r>
          </a:p>
        </p:txBody>
      </p:sp>
    </p:spTree>
    <p:extLst>
      <p:ext uri="{BB962C8B-B14F-4D97-AF65-F5344CB8AC3E}">
        <p14:creationId xmlns:p14="http://schemas.microsoft.com/office/powerpoint/2010/main" val="144336451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11554691" y="6377146"/>
            <a:ext cx="381000" cy="365125"/>
          </a:xfrm>
        </p:spPr>
        <p:txBody>
          <a:bodyPr/>
          <a:lstStyle/>
          <a:p>
            <a:fld id="{9544EB84-BD63-4931-982C-F6502B9BAE57}" type="slidenum">
              <a:rPr lang="en-US" smtClean="0"/>
              <a:t>5</a:t>
            </a:fld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735" y="775532"/>
            <a:ext cx="2519086" cy="1356431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32113" y="775450"/>
            <a:ext cx="2519238" cy="135651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6324" y="759354"/>
            <a:ext cx="2552521" cy="1374434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31731" y="417995"/>
            <a:ext cx="18870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800+680 channels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298099" y="422760"/>
            <a:ext cx="13578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800 - DAGL</a:t>
            </a:r>
            <a:r>
              <a:rPr lang="el-GR" dirty="0"/>
              <a:t>α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6261550" y="414447"/>
            <a:ext cx="16289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680 – </a:t>
            </a:r>
            <a:r>
              <a:rPr lang="el-GR" dirty="0"/>
              <a:t>α</a:t>
            </a:r>
            <a:r>
              <a:rPr lang="en-US" dirty="0"/>
              <a:t>-tubulin</a:t>
            </a:r>
          </a:p>
        </p:txBody>
      </p:sp>
      <p:cxnSp>
        <p:nvCxnSpPr>
          <p:cNvPr id="10" name="Straight Connector 9"/>
          <p:cNvCxnSpPr/>
          <p:nvPr/>
        </p:nvCxnSpPr>
        <p:spPr>
          <a:xfrm>
            <a:off x="832830" y="1482856"/>
            <a:ext cx="300241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763053" y="1544587"/>
            <a:ext cx="48923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00" dirty="0" err="1">
                <a:solidFill>
                  <a:schemeClr val="bg1"/>
                </a:solidFill>
              </a:rPr>
              <a:t>Dagla</a:t>
            </a:r>
            <a:endParaRPr lang="en-US" sz="1000" dirty="0">
              <a:solidFill>
                <a:schemeClr val="bg1"/>
              </a:solidFill>
            </a:endParaRPr>
          </a:p>
          <a:p>
            <a:pPr algn="ctr"/>
            <a:r>
              <a:rPr lang="en-US" sz="1000" dirty="0">
                <a:solidFill>
                  <a:schemeClr val="bg1"/>
                </a:solidFill>
              </a:rPr>
              <a:t>siRNA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212771" y="1544587"/>
            <a:ext cx="48923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00" dirty="0">
                <a:solidFill>
                  <a:schemeClr val="bg1"/>
                </a:solidFill>
              </a:rPr>
              <a:t>NT</a:t>
            </a:r>
          </a:p>
          <a:p>
            <a:pPr algn="ctr"/>
            <a:r>
              <a:rPr lang="en-US" sz="1000" dirty="0">
                <a:solidFill>
                  <a:schemeClr val="bg1"/>
                </a:solidFill>
              </a:rPr>
              <a:t>siRNA</a:t>
            </a:r>
          </a:p>
        </p:txBody>
      </p:sp>
      <p:cxnSp>
        <p:nvCxnSpPr>
          <p:cNvPr id="15" name="Straight Connector 14"/>
          <p:cNvCxnSpPr/>
          <p:nvPr/>
        </p:nvCxnSpPr>
        <p:spPr>
          <a:xfrm>
            <a:off x="1252289" y="1482856"/>
            <a:ext cx="300241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9" name="Picture 18"/>
          <p:cNvPicPr>
            <a:picLocks noChangeAspect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147" y="2808362"/>
            <a:ext cx="3198334" cy="1470202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3711" y="2808362"/>
            <a:ext cx="3235069" cy="1487088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2585" y="2808362"/>
            <a:ext cx="3201818" cy="1471803"/>
          </a:xfrm>
          <a:prstGeom prst="rect">
            <a:avLst/>
          </a:prstGeom>
        </p:spPr>
      </p:pic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DA52B75F-BBA0-F785-4140-620DE8C0F538}"/>
              </a:ext>
            </a:extLst>
          </p:cNvPr>
          <p:cNvCxnSpPr/>
          <p:nvPr/>
        </p:nvCxnSpPr>
        <p:spPr>
          <a:xfrm>
            <a:off x="706236" y="3543166"/>
            <a:ext cx="300241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>
            <a:extLst>
              <a:ext uri="{FF2B5EF4-FFF2-40B4-BE49-F238E27FC236}">
                <a16:creationId xmlns:a16="http://schemas.microsoft.com/office/drawing/2014/main" id="{B5B4F0E0-535A-C3B4-96F4-A1EA73761083}"/>
              </a:ext>
            </a:extLst>
          </p:cNvPr>
          <p:cNvSpPr txBox="1"/>
          <p:nvPr/>
        </p:nvSpPr>
        <p:spPr>
          <a:xfrm>
            <a:off x="636459" y="3604897"/>
            <a:ext cx="48923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00" dirty="0" err="1">
                <a:solidFill>
                  <a:schemeClr val="bg1"/>
                </a:solidFill>
              </a:rPr>
              <a:t>Dagla</a:t>
            </a:r>
            <a:endParaRPr lang="en-US" sz="1000" dirty="0">
              <a:solidFill>
                <a:schemeClr val="bg1"/>
              </a:solidFill>
            </a:endParaRPr>
          </a:p>
          <a:p>
            <a:pPr algn="ctr"/>
            <a:r>
              <a:rPr lang="en-US" sz="1000" dirty="0">
                <a:solidFill>
                  <a:schemeClr val="bg1"/>
                </a:solidFill>
              </a:rPr>
              <a:t>siRNA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F8359B8A-5DC1-3282-72A9-3132DB2CC1AC}"/>
              </a:ext>
            </a:extLst>
          </p:cNvPr>
          <p:cNvSpPr txBox="1"/>
          <p:nvPr/>
        </p:nvSpPr>
        <p:spPr>
          <a:xfrm>
            <a:off x="1086177" y="3604897"/>
            <a:ext cx="48923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00" dirty="0">
                <a:solidFill>
                  <a:schemeClr val="bg1"/>
                </a:solidFill>
              </a:rPr>
              <a:t>NT</a:t>
            </a:r>
          </a:p>
          <a:p>
            <a:pPr algn="ctr"/>
            <a:r>
              <a:rPr lang="en-US" sz="1000" dirty="0">
                <a:solidFill>
                  <a:schemeClr val="bg1"/>
                </a:solidFill>
              </a:rPr>
              <a:t>siRNA</a:t>
            </a:r>
          </a:p>
        </p:txBody>
      </p: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AE2A6A2C-3A16-0B36-6259-25647E93F1A1}"/>
              </a:ext>
            </a:extLst>
          </p:cNvPr>
          <p:cNvCxnSpPr/>
          <p:nvPr/>
        </p:nvCxnSpPr>
        <p:spPr>
          <a:xfrm>
            <a:off x="1125695" y="3543166"/>
            <a:ext cx="300241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07C2BF7D-E5DF-6755-49A1-36385382869F}"/>
              </a:ext>
            </a:extLst>
          </p:cNvPr>
          <p:cNvCxnSpPr/>
          <p:nvPr/>
        </p:nvCxnSpPr>
        <p:spPr>
          <a:xfrm>
            <a:off x="2436730" y="3543166"/>
            <a:ext cx="300241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>
            <a:extLst>
              <a:ext uri="{FF2B5EF4-FFF2-40B4-BE49-F238E27FC236}">
                <a16:creationId xmlns:a16="http://schemas.microsoft.com/office/drawing/2014/main" id="{334D44DF-7F69-7165-E760-54CB32A81132}"/>
              </a:ext>
            </a:extLst>
          </p:cNvPr>
          <p:cNvSpPr txBox="1"/>
          <p:nvPr/>
        </p:nvSpPr>
        <p:spPr>
          <a:xfrm>
            <a:off x="2366953" y="3604897"/>
            <a:ext cx="48923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00" dirty="0" err="1">
                <a:solidFill>
                  <a:schemeClr val="bg1"/>
                </a:solidFill>
              </a:rPr>
              <a:t>Dagla</a:t>
            </a:r>
            <a:endParaRPr lang="en-US" sz="1000" dirty="0">
              <a:solidFill>
                <a:schemeClr val="bg1"/>
              </a:solidFill>
            </a:endParaRPr>
          </a:p>
          <a:p>
            <a:pPr algn="ctr"/>
            <a:r>
              <a:rPr lang="en-US" sz="1000" dirty="0">
                <a:solidFill>
                  <a:schemeClr val="bg1"/>
                </a:solidFill>
              </a:rPr>
              <a:t>siRNA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EDDD35C8-95EA-7E15-3169-FFC2AB278F1C}"/>
              </a:ext>
            </a:extLst>
          </p:cNvPr>
          <p:cNvSpPr txBox="1"/>
          <p:nvPr/>
        </p:nvSpPr>
        <p:spPr>
          <a:xfrm>
            <a:off x="2816671" y="3604897"/>
            <a:ext cx="48923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00" dirty="0">
                <a:solidFill>
                  <a:schemeClr val="bg1"/>
                </a:solidFill>
              </a:rPr>
              <a:t>NT</a:t>
            </a:r>
          </a:p>
          <a:p>
            <a:pPr algn="ctr"/>
            <a:r>
              <a:rPr lang="en-US" sz="1000" dirty="0">
                <a:solidFill>
                  <a:schemeClr val="bg1"/>
                </a:solidFill>
              </a:rPr>
              <a:t>siRNA</a:t>
            </a:r>
          </a:p>
        </p:txBody>
      </p: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24444D84-05C8-D6B2-1735-4E2489AD8064}"/>
              </a:ext>
            </a:extLst>
          </p:cNvPr>
          <p:cNvCxnSpPr/>
          <p:nvPr/>
        </p:nvCxnSpPr>
        <p:spPr>
          <a:xfrm>
            <a:off x="2856189" y="3543166"/>
            <a:ext cx="300241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1" name="Picture 30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147" y="4813665"/>
            <a:ext cx="1981537" cy="1809229"/>
          </a:xfrm>
          <a:prstGeom prst="rect">
            <a:avLst/>
          </a:prstGeom>
        </p:spPr>
      </p:pic>
      <p:pic>
        <p:nvPicPr>
          <p:cNvPr id="32" name="Picture 31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3833" y="4813665"/>
            <a:ext cx="2030315" cy="1853766"/>
          </a:xfrm>
          <a:prstGeom prst="rect">
            <a:avLst/>
          </a:prstGeom>
        </p:spPr>
      </p:pic>
      <p:pic>
        <p:nvPicPr>
          <p:cNvPr id="33" name="Picture 32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1713" y="4828005"/>
            <a:ext cx="2073801" cy="1893470"/>
          </a:xfrm>
          <a:prstGeom prst="rect">
            <a:avLst/>
          </a:prstGeom>
        </p:spPr>
      </p:pic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DA52B75F-BBA0-F785-4140-620DE8C0F538}"/>
              </a:ext>
            </a:extLst>
          </p:cNvPr>
          <p:cNvCxnSpPr/>
          <p:nvPr/>
        </p:nvCxnSpPr>
        <p:spPr>
          <a:xfrm>
            <a:off x="1127793" y="5809617"/>
            <a:ext cx="300241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TextBox 34">
            <a:extLst>
              <a:ext uri="{FF2B5EF4-FFF2-40B4-BE49-F238E27FC236}">
                <a16:creationId xmlns:a16="http://schemas.microsoft.com/office/drawing/2014/main" id="{B5B4F0E0-535A-C3B4-96F4-A1EA73761083}"/>
              </a:ext>
            </a:extLst>
          </p:cNvPr>
          <p:cNvSpPr txBox="1"/>
          <p:nvPr/>
        </p:nvSpPr>
        <p:spPr>
          <a:xfrm>
            <a:off x="1058016" y="5871348"/>
            <a:ext cx="48923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00" dirty="0" err="1">
                <a:solidFill>
                  <a:schemeClr val="bg1"/>
                </a:solidFill>
              </a:rPr>
              <a:t>Dagla</a:t>
            </a:r>
            <a:endParaRPr lang="en-US" sz="1000" dirty="0">
              <a:solidFill>
                <a:schemeClr val="bg1"/>
              </a:solidFill>
            </a:endParaRPr>
          </a:p>
          <a:p>
            <a:pPr algn="ctr"/>
            <a:r>
              <a:rPr lang="en-US" sz="1000" dirty="0">
                <a:solidFill>
                  <a:schemeClr val="bg1"/>
                </a:solidFill>
              </a:rPr>
              <a:t>siRNA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F8359B8A-5DC1-3282-72A9-3132DB2CC1AC}"/>
              </a:ext>
            </a:extLst>
          </p:cNvPr>
          <p:cNvSpPr txBox="1"/>
          <p:nvPr/>
        </p:nvSpPr>
        <p:spPr>
          <a:xfrm>
            <a:off x="1507734" y="5871348"/>
            <a:ext cx="48923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00" dirty="0">
                <a:solidFill>
                  <a:schemeClr val="bg1"/>
                </a:solidFill>
              </a:rPr>
              <a:t>NT</a:t>
            </a:r>
          </a:p>
          <a:p>
            <a:pPr algn="ctr"/>
            <a:r>
              <a:rPr lang="en-US" sz="1000" dirty="0">
                <a:solidFill>
                  <a:schemeClr val="bg1"/>
                </a:solidFill>
              </a:rPr>
              <a:t>siRNA</a:t>
            </a:r>
          </a:p>
        </p:txBody>
      </p: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AE2A6A2C-3A16-0B36-6259-25647E93F1A1}"/>
              </a:ext>
            </a:extLst>
          </p:cNvPr>
          <p:cNvCxnSpPr/>
          <p:nvPr/>
        </p:nvCxnSpPr>
        <p:spPr>
          <a:xfrm>
            <a:off x="1547252" y="5809617"/>
            <a:ext cx="300241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4147678" y="53428"/>
            <a:ext cx="3037626" cy="369332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dirty="0"/>
              <a:t>Uncropped blots for Figure 1E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368041" y="2423258"/>
            <a:ext cx="18870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800+680 channels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4003452" y="2383821"/>
            <a:ext cx="14107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800 - DAGL</a:t>
            </a:r>
            <a:r>
              <a:rPr lang="el-GR" dirty="0"/>
              <a:t>α</a:t>
            </a:r>
            <a:endParaRPr lang="en-US" dirty="0"/>
          </a:p>
        </p:txBody>
      </p:sp>
      <p:sp>
        <p:nvSpPr>
          <p:cNvPr id="41" name="TextBox 40"/>
          <p:cNvSpPr txBox="1"/>
          <p:nvPr/>
        </p:nvSpPr>
        <p:spPr>
          <a:xfrm>
            <a:off x="7584522" y="2383821"/>
            <a:ext cx="16289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680 – </a:t>
            </a:r>
            <a:r>
              <a:rPr lang="el-GR" dirty="0"/>
              <a:t>α</a:t>
            </a:r>
            <a:r>
              <a:rPr lang="en-US" dirty="0"/>
              <a:t>-tubulin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368041" y="4428561"/>
            <a:ext cx="18870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800+680 channels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2736971" y="4423783"/>
            <a:ext cx="14107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800 - DAGL</a:t>
            </a:r>
            <a:r>
              <a:rPr lang="el-GR" dirty="0"/>
              <a:t>α</a:t>
            </a:r>
            <a:endParaRPr lang="en-US" dirty="0"/>
          </a:p>
        </p:txBody>
      </p:sp>
      <p:sp>
        <p:nvSpPr>
          <p:cNvPr id="45" name="TextBox 44"/>
          <p:cNvSpPr txBox="1"/>
          <p:nvPr/>
        </p:nvSpPr>
        <p:spPr>
          <a:xfrm>
            <a:off x="5300333" y="4423783"/>
            <a:ext cx="16289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680 – </a:t>
            </a:r>
            <a:r>
              <a:rPr lang="el-GR" dirty="0"/>
              <a:t>α</a:t>
            </a:r>
            <a:r>
              <a:rPr lang="en-US" dirty="0"/>
              <a:t>-tubulin</a:t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8066418" y="6559709"/>
            <a:ext cx="35714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/>
              <a:t>Ladder: </a:t>
            </a:r>
            <a:r>
              <a:rPr lang="en-US" sz="800" dirty="0" err="1"/>
              <a:t>Thermo</a:t>
            </a:r>
            <a:r>
              <a:rPr lang="en-US" sz="800" dirty="0"/>
              <a:t> Scientific, </a:t>
            </a:r>
            <a:r>
              <a:rPr lang="en-US" sz="800" dirty="0" err="1"/>
              <a:t>PageRuler</a:t>
            </a:r>
            <a:r>
              <a:rPr lang="en-US" sz="800" dirty="0"/>
              <a:t> </a:t>
            </a:r>
            <a:r>
              <a:rPr lang="en-US" sz="800" dirty="0" err="1"/>
              <a:t>Prestained</a:t>
            </a:r>
            <a:r>
              <a:rPr lang="en-US" sz="800" dirty="0"/>
              <a:t> Protein Ladder, #26616</a:t>
            </a:r>
          </a:p>
        </p:txBody>
      </p:sp>
    </p:spTree>
    <p:extLst>
      <p:ext uri="{BB962C8B-B14F-4D97-AF65-F5344CB8AC3E}">
        <p14:creationId xmlns:p14="http://schemas.microsoft.com/office/powerpoint/2010/main" val="252518905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0CCD888-9E44-A2A8-A15E-695AF43D020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7913" y="965674"/>
            <a:ext cx="3128628" cy="1852148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EF60515F-139A-AF63-F468-D214F773245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05863" y="745279"/>
            <a:ext cx="3525715" cy="2087223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BA2A68D-32EB-7187-C491-EE91CCF8279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66418" y="745280"/>
            <a:ext cx="3571400" cy="2114268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805EFD5C-54A6-4DA2-DDBD-DCEDE09C3329}"/>
              </a:ext>
            </a:extLst>
          </p:cNvPr>
          <p:cNvSpPr txBox="1"/>
          <p:nvPr/>
        </p:nvSpPr>
        <p:spPr>
          <a:xfrm>
            <a:off x="726322" y="2036702"/>
            <a:ext cx="56457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00" dirty="0">
                <a:solidFill>
                  <a:schemeClr val="bg1"/>
                </a:solidFill>
              </a:rPr>
              <a:t>Vehicle</a:t>
            </a:r>
          </a:p>
          <a:p>
            <a:pPr algn="ctr"/>
            <a:r>
              <a:rPr lang="en-US" sz="1000" dirty="0">
                <a:solidFill>
                  <a:schemeClr val="bg1"/>
                </a:solidFill>
              </a:rPr>
              <a:t>n=3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7BB269F-FEDA-91D7-9A77-4C87CC3ACB86}"/>
              </a:ext>
            </a:extLst>
          </p:cNvPr>
          <p:cNvSpPr txBox="1"/>
          <p:nvPr/>
        </p:nvSpPr>
        <p:spPr>
          <a:xfrm>
            <a:off x="1297694" y="2029062"/>
            <a:ext cx="79701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00" dirty="0">
                <a:solidFill>
                  <a:schemeClr val="bg1"/>
                </a:solidFill>
              </a:rPr>
              <a:t>LEI, 650 </a:t>
            </a:r>
            <a:r>
              <a:rPr lang="en-US" sz="1000" dirty="0" err="1">
                <a:solidFill>
                  <a:schemeClr val="bg1"/>
                </a:solidFill>
              </a:rPr>
              <a:t>uM</a:t>
            </a:r>
            <a:endParaRPr lang="en-US" sz="1000" dirty="0">
              <a:solidFill>
                <a:schemeClr val="bg1"/>
              </a:solidFill>
            </a:endParaRPr>
          </a:p>
          <a:p>
            <a:pPr algn="ctr"/>
            <a:r>
              <a:rPr lang="en-US" sz="1000" dirty="0">
                <a:solidFill>
                  <a:schemeClr val="bg1"/>
                </a:solidFill>
              </a:rPr>
              <a:t>n=3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C6B3172-EEF7-79AF-9412-DC4BCE3048DD}"/>
              </a:ext>
            </a:extLst>
          </p:cNvPr>
          <p:cNvSpPr txBox="1"/>
          <p:nvPr/>
        </p:nvSpPr>
        <p:spPr>
          <a:xfrm>
            <a:off x="2101089" y="2036702"/>
            <a:ext cx="79861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00" dirty="0">
                <a:solidFill>
                  <a:schemeClr val="bg1"/>
                </a:solidFill>
              </a:rPr>
              <a:t>LEI, 1.3 </a:t>
            </a:r>
            <a:r>
              <a:rPr lang="en-US" sz="1000" dirty="0" err="1">
                <a:solidFill>
                  <a:schemeClr val="bg1"/>
                </a:solidFill>
              </a:rPr>
              <a:t>mM</a:t>
            </a:r>
            <a:endParaRPr lang="en-US" sz="1000" dirty="0">
              <a:solidFill>
                <a:schemeClr val="bg1"/>
              </a:solidFill>
            </a:endParaRPr>
          </a:p>
          <a:p>
            <a:pPr algn="ctr"/>
            <a:r>
              <a:rPr lang="en-US" sz="1000" dirty="0">
                <a:solidFill>
                  <a:schemeClr val="bg1"/>
                </a:solidFill>
              </a:rPr>
              <a:t>n=3</a:t>
            </a: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27772311-9CE1-9C6B-3331-AAD5B89D6EB0}"/>
              </a:ext>
            </a:extLst>
          </p:cNvPr>
          <p:cNvCxnSpPr>
            <a:cxnSpLocks/>
          </p:cNvCxnSpPr>
          <p:nvPr/>
        </p:nvCxnSpPr>
        <p:spPr>
          <a:xfrm>
            <a:off x="734199" y="1960310"/>
            <a:ext cx="504397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5" name="TextBox 14">
            <a:extLst>
              <a:ext uri="{FF2B5EF4-FFF2-40B4-BE49-F238E27FC236}">
                <a16:creationId xmlns:a16="http://schemas.microsoft.com/office/drawing/2014/main" id="{A11C5B76-E496-7167-D455-E7814330D8AE}"/>
              </a:ext>
            </a:extLst>
          </p:cNvPr>
          <p:cNvSpPr txBox="1"/>
          <p:nvPr/>
        </p:nvSpPr>
        <p:spPr>
          <a:xfrm>
            <a:off x="3905863" y="547653"/>
            <a:ext cx="134588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/>
              <a:t>ve</a:t>
            </a:r>
            <a:r>
              <a:rPr lang="en-US" dirty="0"/>
              <a:t>-cadherin 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7F3ED1EB-74FF-DC0C-8F27-C25883E569AF}"/>
              </a:ext>
            </a:extLst>
          </p:cNvPr>
          <p:cNvSpPr txBox="1"/>
          <p:nvPr/>
        </p:nvSpPr>
        <p:spPr>
          <a:xfrm>
            <a:off x="209724" y="547653"/>
            <a:ext cx="19399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800+680 channels 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66EEECDE-C674-6FEF-C4B3-030C023BAD2E}"/>
              </a:ext>
            </a:extLst>
          </p:cNvPr>
          <p:cNvSpPr txBox="1"/>
          <p:nvPr/>
        </p:nvSpPr>
        <p:spPr>
          <a:xfrm>
            <a:off x="8066418" y="547653"/>
            <a:ext cx="10567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α-tubulin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4147678" y="53428"/>
            <a:ext cx="2997552" cy="369332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dirty="0"/>
              <a:t>Uncropped blots for Figure 5B</a:t>
            </a:r>
          </a:p>
        </p:txBody>
      </p:sp>
      <p:sp>
        <p:nvSpPr>
          <p:cNvPr id="21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11554691" y="6377146"/>
            <a:ext cx="381000" cy="365125"/>
          </a:xfrm>
        </p:spPr>
        <p:txBody>
          <a:bodyPr/>
          <a:lstStyle/>
          <a:p>
            <a:fld id="{9544EB84-BD63-4931-982C-F6502B9BAE57}" type="slidenum">
              <a:rPr lang="en-US" smtClean="0"/>
              <a:t>6</a:t>
            </a:fld>
            <a:endParaRPr lang="en-US"/>
          </a:p>
        </p:txBody>
      </p:sp>
      <p:sp>
        <p:nvSpPr>
          <p:cNvPr id="22" name="TextBox 21"/>
          <p:cNvSpPr txBox="1"/>
          <p:nvPr/>
        </p:nvSpPr>
        <p:spPr>
          <a:xfrm>
            <a:off x="8066418" y="6559709"/>
            <a:ext cx="35714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/>
              <a:t>Ladder: </a:t>
            </a:r>
            <a:r>
              <a:rPr lang="en-US" sz="800" dirty="0" err="1"/>
              <a:t>Thermo</a:t>
            </a:r>
            <a:r>
              <a:rPr lang="en-US" sz="800" dirty="0"/>
              <a:t> Scientific, </a:t>
            </a:r>
            <a:r>
              <a:rPr lang="en-US" sz="800" dirty="0" err="1"/>
              <a:t>PageRuler</a:t>
            </a:r>
            <a:r>
              <a:rPr lang="en-US" sz="800" dirty="0"/>
              <a:t> </a:t>
            </a:r>
            <a:r>
              <a:rPr lang="en-US" sz="800" dirty="0" err="1"/>
              <a:t>Prestained</a:t>
            </a:r>
            <a:r>
              <a:rPr lang="en-US" sz="800" dirty="0"/>
              <a:t> Protein Ladder, #26616</a:t>
            </a:r>
          </a:p>
        </p:txBody>
      </p: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27772311-9CE1-9C6B-3331-AAD5B89D6EB0}"/>
              </a:ext>
            </a:extLst>
          </p:cNvPr>
          <p:cNvCxnSpPr>
            <a:cxnSpLocks/>
          </p:cNvCxnSpPr>
          <p:nvPr/>
        </p:nvCxnSpPr>
        <p:spPr>
          <a:xfrm>
            <a:off x="1463604" y="1960310"/>
            <a:ext cx="504397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27772311-9CE1-9C6B-3331-AAD5B89D6EB0}"/>
              </a:ext>
            </a:extLst>
          </p:cNvPr>
          <p:cNvCxnSpPr>
            <a:cxnSpLocks/>
          </p:cNvCxnSpPr>
          <p:nvPr/>
        </p:nvCxnSpPr>
        <p:spPr>
          <a:xfrm>
            <a:off x="2149679" y="1961587"/>
            <a:ext cx="504397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" name="Straight Arrow Connector 5"/>
          <p:cNvCxnSpPr/>
          <p:nvPr/>
        </p:nvCxnSpPr>
        <p:spPr>
          <a:xfrm flipH="1">
            <a:off x="6683433" y="1379913"/>
            <a:ext cx="681644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>
            <a:extLst>
              <a:ext uri="{FF2B5EF4-FFF2-40B4-BE49-F238E27FC236}">
                <a16:creationId xmlns:a16="http://schemas.microsoft.com/office/drawing/2014/main" id="{A11C5B76-E496-7167-D455-E7814330D8AE}"/>
              </a:ext>
            </a:extLst>
          </p:cNvPr>
          <p:cNvSpPr txBox="1"/>
          <p:nvPr/>
        </p:nvSpPr>
        <p:spPr>
          <a:xfrm>
            <a:off x="6748999" y="1379913"/>
            <a:ext cx="79246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fragment 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A11C5B76-E496-7167-D455-E7814330D8AE}"/>
              </a:ext>
            </a:extLst>
          </p:cNvPr>
          <p:cNvSpPr txBox="1"/>
          <p:nvPr/>
        </p:nvSpPr>
        <p:spPr>
          <a:xfrm>
            <a:off x="3951483" y="3050965"/>
            <a:ext cx="134588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/>
              <a:t>ve</a:t>
            </a:r>
            <a:r>
              <a:rPr lang="en-US" dirty="0"/>
              <a:t>-cadherin 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7F3ED1EB-74FF-DC0C-8F27-C25883E569AF}"/>
              </a:ext>
            </a:extLst>
          </p:cNvPr>
          <p:cNvSpPr txBox="1"/>
          <p:nvPr/>
        </p:nvSpPr>
        <p:spPr>
          <a:xfrm>
            <a:off x="255344" y="3050965"/>
            <a:ext cx="19399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800+680 channels 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66EEECDE-C674-6FEF-C4B3-030C023BAD2E}"/>
              </a:ext>
            </a:extLst>
          </p:cNvPr>
          <p:cNvSpPr txBox="1"/>
          <p:nvPr/>
        </p:nvSpPr>
        <p:spPr>
          <a:xfrm>
            <a:off x="7762649" y="3050965"/>
            <a:ext cx="10567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α-tubulin</a:t>
            </a:r>
          </a:p>
        </p:txBody>
      </p:sp>
      <p:pic>
        <p:nvPicPr>
          <p:cNvPr id="29" name="Picture 28"/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151" y="3492128"/>
            <a:ext cx="3299003" cy="1852517"/>
          </a:xfrm>
          <a:prstGeom prst="rect">
            <a:avLst/>
          </a:prstGeom>
        </p:spPr>
      </p:pic>
      <p:pic>
        <p:nvPicPr>
          <p:cNvPr id="30" name="Picture 2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05863" y="3467136"/>
            <a:ext cx="3343510" cy="1877509"/>
          </a:xfrm>
          <a:prstGeom prst="rect">
            <a:avLst/>
          </a:prstGeom>
        </p:spPr>
      </p:pic>
      <p:pic>
        <p:nvPicPr>
          <p:cNvPr id="31" name="Picture 3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2649" y="3420704"/>
            <a:ext cx="3426196" cy="1923941"/>
          </a:xfrm>
          <a:prstGeom prst="rect">
            <a:avLst/>
          </a:prstGeom>
        </p:spPr>
      </p:pic>
      <p:cxnSp>
        <p:nvCxnSpPr>
          <p:cNvPr id="32" name="Straight Arrow Connector 31"/>
          <p:cNvCxnSpPr/>
          <p:nvPr/>
        </p:nvCxnSpPr>
        <p:spPr>
          <a:xfrm flipH="1" flipV="1">
            <a:off x="7188637" y="4129598"/>
            <a:ext cx="301805" cy="140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Box 32"/>
          <p:cNvSpPr txBox="1"/>
          <p:nvPr/>
        </p:nvSpPr>
        <p:spPr>
          <a:xfrm>
            <a:off x="7184950" y="4097719"/>
            <a:ext cx="66717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/>
              <a:t>fragment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805EFD5C-54A6-4DA2-DDBD-DCEDE09C3329}"/>
              </a:ext>
            </a:extLst>
          </p:cNvPr>
          <p:cNvSpPr txBox="1"/>
          <p:nvPr/>
        </p:nvSpPr>
        <p:spPr>
          <a:xfrm>
            <a:off x="778184" y="4666199"/>
            <a:ext cx="56457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00" dirty="0">
                <a:solidFill>
                  <a:schemeClr val="bg1"/>
                </a:solidFill>
              </a:rPr>
              <a:t>Vehicle</a:t>
            </a:r>
          </a:p>
          <a:p>
            <a:pPr algn="ctr"/>
            <a:r>
              <a:rPr lang="en-US" sz="1000" dirty="0">
                <a:solidFill>
                  <a:schemeClr val="bg1"/>
                </a:solidFill>
              </a:rPr>
              <a:t>n=4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37BB269F-FEDA-91D7-9A77-4C87CC3ACB86}"/>
              </a:ext>
            </a:extLst>
          </p:cNvPr>
          <p:cNvSpPr txBox="1"/>
          <p:nvPr/>
        </p:nvSpPr>
        <p:spPr>
          <a:xfrm>
            <a:off x="1524802" y="4657213"/>
            <a:ext cx="587020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00" dirty="0">
                <a:solidFill>
                  <a:schemeClr val="bg1"/>
                </a:solidFill>
              </a:rPr>
              <a:t>LEI</a:t>
            </a:r>
          </a:p>
          <a:p>
            <a:pPr algn="ctr"/>
            <a:r>
              <a:rPr lang="en-US" sz="1000" dirty="0">
                <a:solidFill>
                  <a:schemeClr val="bg1"/>
                </a:solidFill>
              </a:rPr>
              <a:t>650 </a:t>
            </a:r>
            <a:r>
              <a:rPr lang="en-US" sz="1000" dirty="0" err="1">
                <a:solidFill>
                  <a:schemeClr val="bg1"/>
                </a:solidFill>
              </a:rPr>
              <a:t>uM</a:t>
            </a:r>
            <a:endParaRPr lang="en-US" sz="1000" dirty="0">
              <a:solidFill>
                <a:schemeClr val="bg1"/>
              </a:solidFill>
            </a:endParaRPr>
          </a:p>
          <a:p>
            <a:pPr algn="ctr"/>
            <a:r>
              <a:rPr lang="en-US" sz="1000" dirty="0">
                <a:solidFill>
                  <a:schemeClr val="bg1"/>
                </a:solidFill>
              </a:rPr>
              <a:t>n=2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4C6B3172-EEF7-79AF-9412-DC4BCE3048DD}"/>
              </a:ext>
            </a:extLst>
          </p:cNvPr>
          <p:cNvSpPr txBox="1"/>
          <p:nvPr/>
        </p:nvSpPr>
        <p:spPr>
          <a:xfrm>
            <a:off x="3032161" y="4659723"/>
            <a:ext cx="58862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00" dirty="0">
                <a:solidFill>
                  <a:schemeClr val="bg1"/>
                </a:solidFill>
              </a:rPr>
              <a:t>LEI</a:t>
            </a:r>
          </a:p>
          <a:p>
            <a:pPr algn="ctr"/>
            <a:r>
              <a:rPr lang="en-US" sz="1000" dirty="0">
                <a:solidFill>
                  <a:schemeClr val="bg1"/>
                </a:solidFill>
              </a:rPr>
              <a:t>1.3 </a:t>
            </a:r>
            <a:r>
              <a:rPr lang="en-US" sz="1000" dirty="0" err="1">
                <a:solidFill>
                  <a:schemeClr val="bg1"/>
                </a:solidFill>
              </a:rPr>
              <a:t>mM</a:t>
            </a:r>
            <a:endParaRPr lang="en-US" sz="1000" dirty="0">
              <a:solidFill>
                <a:schemeClr val="bg1"/>
              </a:solidFill>
            </a:endParaRPr>
          </a:p>
          <a:p>
            <a:pPr algn="ctr"/>
            <a:r>
              <a:rPr lang="en-US" sz="1000" dirty="0">
                <a:solidFill>
                  <a:schemeClr val="bg1"/>
                </a:solidFill>
              </a:rPr>
              <a:t>+2-AG</a:t>
            </a:r>
          </a:p>
          <a:p>
            <a:pPr algn="ctr"/>
            <a:r>
              <a:rPr lang="en-US" sz="1000" dirty="0">
                <a:solidFill>
                  <a:schemeClr val="bg1"/>
                </a:solidFill>
              </a:rPr>
              <a:t>n=2</a:t>
            </a:r>
          </a:p>
        </p:txBody>
      </p: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27772311-9CE1-9C6B-3331-AAD5B89D6EB0}"/>
              </a:ext>
            </a:extLst>
          </p:cNvPr>
          <p:cNvCxnSpPr>
            <a:cxnSpLocks/>
          </p:cNvCxnSpPr>
          <p:nvPr/>
        </p:nvCxnSpPr>
        <p:spPr>
          <a:xfrm flipV="1">
            <a:off x="677120" y="4626301"/>
            <a:ext cx="770405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27772311-9CE1-9C6B-3331-AAD5B89D6EB0}"/>
              </a:ext>
            </a:extLst>
          </p:cNvPr>
          <p:cNvCxnSpPr>
            <a:cxnSpLocks/>
          </p:cNvCxnSpPr>
          <p:nvPr/>
        </p:nvCxnSpPr>
        <p:spPr>
          <a:xfrm>
            <a:off x="3104757" y="4626261"/>
            <a:ext cx="351742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27772311-9CE1-9C6B-3331-AAD5B89D6EB0}"/>
              </a:ext>
            </a:extLst>
          </p:cNvPr>
          <p:cNvCxnSpPr>
            <a:cxnSpLocks/>
          </p:cNvCxnSpPr>
          <p:nvPr/>
        </p:nvCxnSpPr>
        <p:spPr>
          <a:xfrm>
            <a:off x="2634574" y="4626301"/>
            <a:ext cx="351742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id="{27772311-9CE1-9C6B-3331-AAD5B89D6EB0}"/>
              </a:ext>
            </a:extLst>
          </p:cNvPr>
          <p:cNvCxnSpPr>
            <a:cxnSpLocks/>
          </p:cNvCxnSpPr>
          <p:nvPr/>
        </p:nvCxnSpPr>
        <p:spPr>
          <a:xfrm>
            <a:off x="2201575" y="4626261"/>
            <a:ext cx="351742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27772311-9CE1-9C6B-3331-AAD5B89D6EB0}"/>
              </a:ext>
            </a:extLst>
          </p:cNvPr>
          <p:cNvCxnSpPr>
            <a:cxnSpLocks/>
          </p:cNvCxnSpPr>
          <p:nvPr/>
        </p:nvCxnSpPr>
        <p:spPr>
          <a:xfrm>
            <a:off x="1642441" y="4626261"/>
            <a:ext cx="351742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2" name="TextBox 41">
            <a:extLst>
              <a:ext uri="{FF2B5EF4-FFF2-40B4-BE49-F238E27FC236}">
                <a16:creationId xmlns:a16="http://schemas.microsoft.com/office/drawing/2014/main" id="{37BB269F-FEDA-91D7-9A77-4C87CC3ACB86}"/>
              </a:ext>
            </a:extLst>
          </p:cNvPr>
          <p:cNvSpPr txBox="1"/>
          <p:nvPr/>
        </p:nvSpPr>
        <p:spPr>
          <a:xfrm>
            <a:off x="2083936" y="4653402"/>
            <a:ext cx="58701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00" dirty="0">
                <a:solidFill>
                  <a:schemeClr val="bg1"/>
                </a:solidFill>
              </a:rPr>
              <a:t>LEI</a:t>
            </a:r>
          </a:p>
          <a:p>
            <a:pPr algn="ctr"/>
            <a:r>
              <a:rPr lang="en-US" sz="1000" dirty="0">
                <a:solidFill>
                  <a:schemeClr val="bg1"/>
                </a:solidFill>
              </a:rPr>
              <a:t>650 </a:t>
            </a:r>
            <a:r>
              <a:rPr lang="en-US" sz="1000" dirty="0" err="1">
                <a:solidFill>
                  <a:schemeClr val="bg1"/>
                </a:solidFill>
              </a:rPr>
              <a:t>uM</a:t>
            </a:r>
            <a:endParaRPr lang="en-US" sz="1000" dirty="0">
              <a:solidFill>
                <a:schemeClr val="bg1"/>
              </a:solidFill>
            </a:endParaRPr>
          </a:p>
          <a:p>
            <a:pPr algn="ctr"/>
            <a:r>
              <a:rPr lang="en-US" sz="1000" dirty="0">
                <a:solidFill>
                  <a:schemeClr val="bg1"/>
                </a:solidFill>
              </a:rPr>
              <a:t>+2-AG</a:t>
            </a:r>
          </a:p>
          <a:p>
            <a:pPr algn="ctr"/>
            <a:r>
              <a:rPr lang="en-US" sz="1000" dirty="0">
                <a:solidFill>
                  <a:schemeClr val="bg1"/>
                </a:solidFill>
              </a:rPr>
              <a:t>n=2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4C6B3172-EEF7-79AF-9412-DC4BCE3048DD}"/>
              </a:ext>
            </a:extLst>
          </p:cNvPr>
          <p:cNvSpPr txBox="1"/>
          <p:nvPr/>
        </p:nvSpPr>
        <p:spPr>
          <a:xfrm>
            <a:off x="2546661" y="4664607"/>
            <a:ext cx="588623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00" dirty="0">
                <a:solidFill>
                  <a:schemeClr val="bg1"/>
                </a:solidFill>
              </a:rPr>
              <a:t>LEI</a:t>
            </a:r>
          </a:p>
          <a:p>
            <a:pPr algn="ctr"/>
            <a:r>
              <a:rPr lang="en-US" sz="1000" dirty="0">
                <a:solidFill>
                  <a:schemeClr val="bg1"/>
                </a:solidFill>
              </a:rPr>
              <a:t>1.3 </a:t>
            </a:r>
            <a:r>
              <a:rPr lang="en-US" sz="1000" dirty="0" err="1">
                <a:solidFill>
                  <a:schemeClr val="bg1"/>
                </a:solidFill>
              </a:rPr>
              <a:t>mM</a:t>
            </a:r>
            <a:endParaRPr lang="en-US" sz="1000" dirty="0">
              <a:solidFill>
                <a:schemeClr val="bg1"/>
              </a:solidFill>
            </a:endParaRPr>
          </a:p>
          <a:p>
            <a:pPr algn="ctr"/>
            <a:r>
              <a:rPr lang="en-US" sz="1000" dirty="0">
                <a:solidFill>
                  <a:schemeClr val="bg1"/>
                </a:solidFill>
              </a:rPr>
              <a:t>n=2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0" y="6428418"/>
            <a:ext cx="16558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Cont. next page</a:t>
            </a:r>
          </a:p>
        </p:txBody>
      </p:sp>
    </p:spTree>
    <p:extLst>
      <p:ext uri="{BB962C8B-B14F-4D97-AF65-F5344CB8AC3E}">
        <p14:creationId xmlns:p14="http://schemas.microsoft.com/office/powerpoint/2010/main" val="348164841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" name="Picture 5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31390" y="5026350"/>
            <a:ext cx="3372131" cy="1648034"/>
          </a:xfrm>
          <a:prstGeom prst="rect">
            <a:avLst/>
          </a:prstGeom>
        </p:spPr>
      </p:pic>
      <p:pic>
        <p:nvPicPr>
          <p:cNvPr id="14" name="Picture 13" descr="A close-up of a pen&#10;&#10;Description automatically generated with low confidence">
            <a:extLst>
              <a:ext uri="{FF2B5EF4-FFF2-40B4-BE49-F238E27FC236}">
                <a16:creationId xmlns:a16="http://schemas.microsoft.com/office/drawing/2014/main" id="{311FDF52-AC4B-8F46-9E05-2F9623FE0E1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5785" y="709542"/>
            <a:ext cx="3351340" cy="1820807"/>
          </a:xfrm>
          <a:prstGeom prst="rect">
            <a:avLst/>
          </a:prstGeom>
        </p:spPr>
      </p:pic>
      <p:pic>
        <p:nvPicPr>
          <p:cNvPr id="12" name="Picture 11" descr="A picture containing white&#10;&#10;Description automatically generated">
            <a:extLst>
              <a:ext uri="{FF2B5EF4-FFF2-40B4-BE49-F238E27FC236}">
                <a16:creationId xmlns:a16="http://schemas.microsoft.com/office/drawing/2014/main" id="{45741D55-AD52-7677-56E3-B6F359004E1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88106" y="761846"/>
            <a:ext cx="3221907" cy="1750485"/>
          </a:xfrm>
          <a:prstGeom prst="rect">
            <a:avLst/>
          </a:prstGeom>
        </p:spPr>
      </p:pic>
      <p:cxnSp>
        <p:nvCxnSpPr>
          <p:cNvPr id="15" name="Straight Arrow Connector 14"/>
          <p:cNvCxnSpPr/>
          <p:nvPr/>
        </p:nvCxnSpPr>
        <p:spPr>
          <a:xfrm flipH="1" flipV="1">
            <a:off x="6347173" y="1331599"/>
            <a:ext cx="301805" cy="140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6648978" y="1208488"/>
            <a:ext cx="66717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/>
              <a:t>fragment</a:t>
            </a:r>
          </a:p>
        </p:txBody>
      </p:sp>
      <p:pic>
        <p:nvPicPr>
          <p:cNvPr id="9" name="Picture 8" descr="A picture containing dark, light, night&#10;&#10;Description automatically generated">
            <a:extLst>
              <a:ext uri="{FF2B5EF4-FFF2-40B4-BE49-F238E27FC236}">
                <a16:creationId xmlns:a16="http://schemas.microsoft.com/office/drawing/2014/main" id="{5E60366C-87F8-803D-4EB4-9AAA1DBCCB7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863" y="761846"/>
            <a:ext cx="3221907" cy="1750485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805EFD5C-54A6-4DA2-DDBD-DCEDE09C3329}"/>
              </a:ext>
            </a:extLst>
          </p:cNvPr>
          <p:cNvSpPr txBox="1"/>
          <p:nvPr/>
        </p:nvSpPr>
        <p:spPr>
          <a:xfrm>
            <a:off x="494122" y="1841616"/>
            <a:ext cx="56457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00" dirty="0">
                <a:solidFill>
                  <a:schemeClr val="bg1"/>
                </a:solidFill>
              </a:rPr>
              <a:t>Vehicle</a:t>
            </a:r>
          </a:p>
          <a:p>
            <a:pPr algn="ctr"/>
            <a:r>
              <a:rPr lang="en-US" sz="1000" dirty="0">
                <a:solidFill>
                  <a:schemeClr val="bg1"/>
                </a:solidFill>
              </a:rPr>
              <a:t>n=2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37BB269F-FEDA-91D7-9A77-4C87CC3ACB86}"/>
              </a:ext>
            </a:extLst>
          </p:cNvPr>
          <p:cNvSpPr txBox="1"/>
          <p:nvPr/>
        </p:nvSpPr>
        <p:spPr>
          <a:xfrm>
            <a:off x="919997" y="1801935"/>
            <a:ext cx="587020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00" dirty="0">
                <a:solidFill>
                  <a:schemeClr val="bg1"/>
                </a:solidFill>
              </a:rPr>
              <a:t>LEI</a:t>
            </a:r>
          </a:p>
          <a:p>
            <a:pPr algn="ctr"/>
            <a:r>
              <a:rPr lang="en-US" sz="1000" dirty="0">
                <a:solidFill>
                  <a:schemeClr val="bg1"/>
                </a:solidFill>
              </a:rPr>
              <a:t>650 </a:t>
            </a:r>
            <a:r>
              <a:rPr lang="en-US" sz="1000" dirty="0" err="1">
                <a:solidFill>
                  <a:schemeClr val="bg1"/>
                </a:solidFill>
              </a:rPr>
              <a:t>uM</a:t>
            </a:r>
            <a:endParaRPr lang="en-US" sz="1000" dirty="0">
              <a:solidFill>
                <a:schemeClr val="bg1"/>
              </a:solidFill>
            </a:endParaRPr>
          </a:p>
          <a:p>
            <a:pPr algn="ctr"/>
            <a:r>
              <a:rPr lang="en-US" sz="1000" dirty="0">
                <a:solidFill>
                  <a:schemeClr val="bg1"/>
                </a:solidFill>
              </a:rPr>
              <a:t>n=2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4C6B3172-EEF7-79AF-9412-DC4BCE3048DD}"/>
              </a:ext>
            </a:extLst>
          </p:cNvPr>
          <p:cNvSpPr txBox="1"/>
          <p:nvPr/>
        </p:nvSpPr>
        <p:spPr>
          <a:xfrm>
            <a:off x="2427356" y="1804445"/>
            <a:ext cx="58862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00" dirty="0">
                <a:solidFill>
                  <a:schemeClr val="bg1"/>
                </a:solidFill>
              </a:rPr>
              <a:t>LEI</a:t>
            </a:r>
          </a:p>
          <a:p>
            <a:pPr algn="ctr"/>
            <a:r>
              <a:rPr lang="en-US" sz="1000" dirty="0">
                <a:solidFill>
                  <a:schemeClr val="bg1"/>
                </a:solidFill>
              </a:rPr>
              <a:t>1.3 </a:t>
            </a:r>
            <a:r>
              <a:rPr lang="en-US" sz="1000" dirty="0" err="1">
                <a:solidFill>
                  <a:schemeClr val="bg1"/>
                </a:solidFill>
              </a:rPr>
              <a:t>mM</a:t>
            </a:r>
            <a:endParaRPr lang="en-US" sz="1000" dirty="0">
              <a:solidFill>
                <a:schemeClr val="bg1"/>
              </a:solidFill>
            </a:endParaRPr>
          </a:p>
          <a:p>
            <a:pPr algn="ctr"/>
            <a:r>
              <a:rPr lang="en-US" sz="1000" dirty="0">
                <a:solidFill>
                  <a:schemeClr val="bg1"/>
                </a:solidFill>
              </a:rPr>
              <a:t>+2-AG</a:t>
            </a:r>
          </a:p>
          <a:p>
            <a:pPr algn="ctr"/>
            <a:r>
              <a:rPr lang="en-US" sz="1000" dirty="0">
                <a:solidFill>
                  <a:schemeClr val="bg1"/>
                </a:solidFill>
              </a:rPr>
              <a:t>n=2</a:t>
            </a:r>
          </a:p>
        </p:txBody>
      </p: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27772311-9CE1-9C6B-3331-AAD5B89D6EB0}"/>
              </a:ext>
            </a:extLst>
          </p:cNvPr>
          <p:cNvCxnSpPr>
            <a:cxnSpLocks/>
          </p:cNvCxnSpPr>
          <p:nvPr/>
        </p:nvCxnSpPr>
        <p:spPr>
          <a:xfrm>
            <a:off x="2499952" y="1770983"/>
            <a:ext cx="351742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27772311-9CE1-9C6B-3331-AAD5B89D6EB0}"/>
              </a:ext>
            </a:extLst>
          </p:cNvPr>
          <p:cNvCxnSpPr>
            <a:cxnSpLocks/>
          </p:cNvCxnSpPr>
          <p:nvPr/>
        </p:nvCxnSpPr>
        <p:spPr>
          <a:xfrm>
            <a:off x="2029769" y="1771023"/>
            <a:ext cx="351742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27772311-9CE1-9C6B-3331-AAD5B89D6EB0}"/>
              </a:ext>
            </a:extLst>
          </p:cNvPr>
          <p:cNvCxnSpPr>
            <a:cxnSpLocks/>
          </p:cNvCxnSpPr>
          <p:nvPr/>
        </p:nvCxnSpPr>
        <p:spPr>
          <a:xfrm>
            <a:off x="1596770" y="1770983"/>
            <a:ext cx="351742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27772311-9CE1-9C6B-3331-AAD5B89D6EB0}"/>
              </a:ext>
            </a:extLst>
          </p:cNvPr>
          <p:cNvCxnSpPr>
            <a:cxnSpLocks/>
          </p:cNvCxnSpPr>
          <p:nvPr/>
        </p:nvCxnSpPr>
        <p:spPr>
          <a:xfrm>
            <a:off x="1127389" y="1761872"/>
            <a:ext cx="351742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8" name="TextBox 27">
            <a:extLst>
              <a:ext uri="{FF2B5EF4-FFF2-40B4-BE49-F238E27FC236}">
                <a16:creationId xmlns:a16="http://schemas.microsoft.com/office/drawing/2014/main" id="{37BB269F-FEDA-91D7-9A77-4C87CC3ACB86}"/>
              </a:ext>
            </a:extLst>
          </p:cNvPr>
          <p:cNvSpPr txBox="1"/>
          <p:nvPr/>
        </p:nvSpPr>
        <p:spPr>
          <a:xfrm>
            <a:off x="1479131" y="1798124"/>
            <a:ext cx="58701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00" dirty="0">
                <a:solidFill>
                  <a:schemeClr val="bg1"/>
                </a:solidFill>
              </a:rPr>
              <a:t>LEI</a:t>
            </a:r>
          </a:p>
          <a:p>
            <a:pPr algn="ctr"/>
            <a:r>
              <a:rPr lang="en-US" sz="1000" dirty="0">
                <a:solidFill>
                  <a:schemeClr val="bg1"/>
                </a:solidFill>
              </a:rPr>
              <a:t>650 </a:t>
            </a:r>
            <a:r>
              <a:rPr lang="en-US" sz="1000" dirty="0" err="1">
                <a:solidFill>
                  <a:schemeClr val="bg1"/>
                </a:solidFill>
              </a:rPr>
              <a:t>uM</a:t>
            </a:r>
            <a:endParaRPr lang="en-US" sz="1000" dirty="0">
              <a:solidFill>
                <a:schemeClr val="bg1"/>
              </a:solidFill>
            </a:endParaRPr>
          </a:p>
          <a:p>
            <a:pPr algn="ctr"/>
            <a:r>
              <a:rPr lang="en-US" sz="1000" dirty="0">
                <a:solidFill>
                  <a:schemeClr val="bg1"/>
                </a:solidFill>
              </a:rPr>
              <a:t>+2-AG</a:t>
            </a:r>
          </a:p>
          <a:p>
            <a:pPr algn="ctr"/>
            <a:r>
              <a:rPr lang="en-US" sz="1000" dirty="0">
                <a:solidFill>
                  <a:schemeClr val="bg1"/>
                </a:solidFill>
              </a:rPr>
              <a:t>n=2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4C6B3172-EEF7-79AF-9412-DC4BCE3048DD}"/>
              </a:ext>
            </a:extLst>
          </p:cNvPr>
          <p:cNvSpPr txBox="1"/>
          <p:nvPr/>
        </p:nvSpPr>
        <p:spPr>
          <a:xfrm>
            <a:off x="1941856" y="1809329"/>
            <a:ext cx="588623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00" dirty="0">
                <a:solidFill>
                  <a:schemeClr val="bg1"/>
                </a:solidFill>
              </a:rPr>
              <a:t>LEI</a:t>
            </a:r>
          </a:p>
          <a:p>
            <a:pPr algn="ctr"/>
            <a:r>
              <a:rPr lang="en-US" sz="1000" dirty="0">
                <a:solidFill>
                  <a:schemeClr val="bg1"/>
                </a:solidFill>
              </a:rPr>
              <a:t>1.3 </a:t>
            </a:r>
            <a:r>
              <a:rPr lang="en-US" sz="1000" dirty="0" err="1">
                <a:solidFill>
                  <a:schemeClr val="bg1"/>
                </a:solidFill>
              </a:rPr>
              <a:t>mM</a:t>
            </a:r>
            <a:endParaRPr lang="en-US" sz="1000" dirty="0">
              <a:solidFill>
                <a:schemeClr val="bg1"/>
              </a:solidFill>
            </a:endParaRPr>
          </a:p>
          <a:p>
            <a:pPr algn="ctr"/>
            <a:r>
              <a:rPr lang="en-US" sz="1000" dirty="0">
                <a:solidFill>
                  <a:schemeClr val="bg1"/>
                </a:solidFill>
              </a:rPr>
              <a:t>n=2</a:t>
            </a:r>
          </a:p>
        </p:txBody>
      </p: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27772311-9CE1-9C6B-3331-AAD5B89D6EB0}"/>
              </a:ext>
            </a:extLst>
          </p:cNvPr>
          <p:cNvCxnSpPr>
            <a:cxnSpLocks/>
          </p:cNvCxnSpPr>
          <p:nvPr/>
        </p:nvCxnSpPr>
        <p:spPr>
          <a:xfrm>
            <a:off x="644131" y="1770983"/>
            <a:ext cx="351742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1" name="TextBox 30">
            <a:extLst>
              <a:ext uri="{FF2B5EF4-FFF2-40B4-BE49-F238E27FC236}">
                <a16:creationId xmlns:a16="http://schemas.microsoft.com/office/drawing/2014/main" id="{A11C5B76-E496-7167-D455-E7814330D8AE}"/>
              </a:ext>
            </a:extLst>
          </p:cNvPr>
          <p:cNvSpPr txBox="1"/>
          <p:nvPr/>
        </p:nvSpPr>
        <p:spPr>
          <a:xfrm>
            <a:off x="3688106" y="344167"/>
            <a:ext cx="134588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/>
              <a:t>ve</a:t>
            </a:r>
            <a:r>
              <a:rPr lang="en-US" dirty="0"/>
              <a:t>-cadherin 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7F3ED1EB-74FF-DC0C-8F27-C25883E569AF}"/>
              </a:ext>
            </a:extLst>
          </p:cNvPr>
          <p:cNvSpPr txBox="1"/>
          <p:nvPr/>
        </p:nvSpPr>
        <p:spPr>
          <a:xfrm>
            <a:off x="203042" y="351988"/>
            <a:ext cx="19399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800+680 channels 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66EEECDE-C674-6FEF-C4B3-030C023BAD2E}"/>
              </a:ext>
            </a:extLst>
          </p:cNvPr>
          <p:cNvSpPr txBox="1"/>
          <p:nvPr/>
        </p:nvSpPr>
        <p:spPr>
          <a:xfrm>
            <a:off x="7607270" y="340210"/>
            <a:ext cx="10567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α-tubulin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4147678" y="53428"/>
            <a:ext cx="2997552" cy="369332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dirty="0"/>
              <a:t>Uncropped blots for Figure 5B</a:t>
            </a:r>
          </a:p>
        </p:txBody>
      </p:sp>
      <p:sp>
        <p:nvSpPr>
          <p:cNvPr id="35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11554691" y="6377146"/>
            <a:ext cx="381000" cy="365125"/>
          </a:xfrm>
        </p:spPr>
        <p:txBody>
          <a:bodyPr/>
          <a:lstStyle/>
          <a:p>
            <a:fld id="{9544EB84-BD63-4931-982C-F6502B9BAE57}" type="slidenum">
              <a:rPr lang="en-US" smtClean="0"/>
              <a:t>7</a:t>
            </a:fld>
            <a:endParaRPr lang="en-US"/>
          </a:p>
        </p:txBody>
      </p:sp>
      <p:sp>
        <p:nvSpPr>
          <p:cNvPr id="36" name="TextBox 35"/>
          <p:cNvSpPr txBox="1"/>
          <p:nvPr/>
        </p:nvSpPr>
        <p:spPr>
          <a:xfrm>
            <a:off x="8102495" y="6634549"/>
            <a:ext cx="35714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/>
              <a:t>Ladder: </a:t>
            </a:r>
            <a:r>
              <a:rPr lang="en-US" sz="800" dirty="0" err="1"/>
              <a:t>Thermo</a:t>
            </a:r>
            <a:r>
              <a:rPr lang="en-US" sz="800" dirty="0"/>
              <a:t> Scientific, </a:t>
            </a:r>
            <a:r>
              <a:rPr lang="en-US" sz="800" dirty="0" err="1"/>
              <a:t>PageRuler</a:t>
            </a:r>
            <a:r>
              <a:rPr lang="en-US" sz="800" dirty="0"/>
              <a:t> </a:t>
            </a:r>
            <a:r>
              <a:rPr lang="en-US" sz="800" dirty="0" err="1"/>
              <a:t>Prestained</a:t>
            </a:r>
            <a:r>
              <a:rPr lang="en-US" sz="800" dirty="0"/>
              <a:t> Protein Ladder, #26616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A11C5B76-E496-7167-D455-E7814330D8AE}"/>
              </a:ext>
            </a:extLst>
          </p:cNvPr>
          <p:cNvSpPr txBox="1"/>
          <p:nvPr/>
        </p:nvSpPr>
        <p:spPr>
          <a:xfrm>
            <a:off x="3755094" y="2614214"/>
            <a:ext cx="134588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/>
              <a:t>ve</a:t>
            </a:r>
            <a:r>
              <a:rPr lang="en-US" dirty="0"/>
              <a:t>-cadherin 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3ED1EB-74FF-DC0C-8F27-C25883E569AF}"/>
              </a:ext>
            </a:extLst>
          </p:cNvPr>
          <p:cNvSpPr txBox="1"/>
          <p:nvPr/>
        </p:nvSpPr>
        <p:spPr>
          <a:xfrm>
            <a:off x="248863" y="2576642"/>
            <a:ext cx="19399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800+680 channels 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66EEECDE-C674-6FEF-C4B3-030C023BAD2E}"/>
              </a:ext>
            </a:extLst>
          </p:cNvPr>
          <p:cNvSpPr txBox="1"/>
          <p:nvPr/>
        </p:nvSpPr>
        <p:spPr>
          <a:xfrm>
            <a:off x="7637228" y="2614214"/>
            <a:ext cx="10567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α-tubulin</a:t>
            </a:r>
          </a:p>
        </p:txBody>
      </p:sp>
      <p:pic>
        <p:nvPicPr>
          <p:cNvPr id="40" name="Picture 3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259" y="2983546"/>
            <a:ext cx="3259859" cy="1707545"/>
          </a:xfrm>
          <a:prstGeom prst="rect">
            <a:avLst/>
          </a:prstGeom>
        </p:spPr>
      </p:pic>
      <p:pic>
        <p:nvPicPr>
          <p:cNvPr id="41" name="Picture 4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4137" y="2997324"/>
            <a:ext cx="3129753" cy="1639394"/>
          </a:xfrm>
          <a:prstGeom prst="rect">
            <a:avLst/>
          </a:prstGeom>
        </p:spPr>
      </p:pic>
      <p:cxnSp>
        <p:nvCxnSpPr>
          <p:cNvPr id="43" name="Straight Arrow Connector 42"/>
          <p:cNvCxnSpPr/>
          <p:nvPr/>
        </p:nvCxnSpPr>
        <p:spPr>
          <a:xfrm flipH="1" flipV="1">
            <a:off x="6606032" y="3233426"/>
            <a:ext cx="486409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44" name="TextBox 43"/>
          <p:cNvSpPr txBox="1"/>
          <p:nvPr/>
        </p:nvSpPr>
        <p:spPr>
          <a:xfrm>
            <a:off x="6674581" y="3223308"/>
            <a:ext cx="66717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/>
              <a:t>fragment</a:t>
            </a:r>
          </a:p>
        </p:txBody>
      </p:sp>
      <p:pic>
        <p:nvPicPr>
          <p:cNvPr id="45" name="Picture 44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852" y="3005534"/>
            <a:ext cx="3098406" cy="1622974"/>
          </a:xfrm>
          <a:prstGeom prst="rect">
            <a:avLst/>
          </a:prstGeom>
        </p:spPr>
      </p:pic>
      <p:sp>
        <p:nvSpPr>
          <p:cNvPr id="46" name="TextBox 45"/>
          <p:cNvSpPr txBox="1"/>
          <p:nvPr/>
        </p:nvSpPr>
        <p:spPr>
          <a:xfrm>
            <a:off x="8370304" y="3537577"/>
            <a:ext cx="3048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X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805EFD5C-54A6-4DA2-DDBD-DCEDE09C3329}"/>
              </a:ext>
            </a:extLst>
          </p:cNvPr>
          <p:cNvSpPr txBox="1"/>
          <p:nvPr/>
        </p:nvSpPr>
        <p:spPr>
          <a:xfrm>
            <a:off x="628860" y="3873154"/>
            <a:ext cx="56457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00" dirty="0">
                <a:solidFill>
                  <a:schemeClr val="bg1"/>
                </a:solidFill>
              </a:rPr>
              <a:t>Vehicle</a:t>
            </a:r>
          </a:p>
          <a:p>
            <a:pPr algn="ctr"/>
            <a:r>
              <a:rPr lang="en-US" sz="1000" dirty="0">
                <a:solidFill>
                  <a:schemeClr val="bg1"/>
                </a:solidFill>
              </a:rPr>
              <a:t>n=3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4C6B3172-EEF7-79AF-9412-DC4BCE3048DD}"/>
              </a:ext>
            </a:extLst>
          </p:cNvPr>
          <p:cNvSpPr txBox="1"/>
          <p:nvPr/>
        </p:nvSpPr>
        <p:spPr>
          <a:xfrm>
            <a:off x="2421787" y="3857076"/>
            <a:ext cx="58862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00" dirty="0">
                <a:solidFill>
                  <a:schemeClr val="bg1"/>
                </a:solidFill>
              </a:rPr>
              <a:t>LEI</a:t>
            </a:r>
          </a:p>
          <a:p>
            <a:pPr algn="ctr"/>
            <a:r>
              <a:rPr lang="en-US" sz="1000" dirty="0">
                <a:solidFill>
                  <a:schemeClr val="bg1"/>
                </a:solidFill>
              </a:rPr>
              <a:t>1.3 </a:t>
            </a:r>
            <a:r>
              <a:rPr lang="en-US" sz="1000" dirty="0" err="1">
                <a:solidFill>
                  <a:schemeClr val="bg1"/>
                </a:solidFill>
              </a:rPr>
              <a:t>mM</a:t>
            </a:r>
            <a:endParaRPr lang="en-US" sz="1000" dirty="0">
              <a:solidFill>
                <a:schemeClr val="bg1"/>
              </a:solidFill>
            </a:endParaRPr>
          </a:p>
          <a:p>
            <a:pPr algn="ctr"/>
            <a:r>
              <a:rPr lang="en-US" sz="1000" dirty="0">
                <a:solidFill>
                  <a:schemeClr val="bg1"/>
                </a:solidFill>
              </a:rPr>
              <a:t>+2-AG</a:t>
            </a:r>
          </a:p>
          <a:p>
            <a:pPr algn="ctr"/>
            <a:r>
              <a:rPr lang="en-US" sz="1000" dirty="0">
                <a:solidFill>
                  <a:schemeClr val="bg1"/>
                </a:solidFill>
              </a:rPr>
              <a:t>n=4</a:t>
            </a:r>
          </a:p>
        </p:txBody>
      </p:sp>
      <p:cxnSp>
        <p:nvCxnSpPr>
          <p:cNvPr id="49" name="Straight Connector 48">
            <a:extLst>
              <a:ext uri="{FF2B5EF4-FFF2-40B4-BE49-F238E27FC236}">
                <a16:creationId xmlns:a16="http://schemas.microsoft.com/office/drawing/2014/main" id="{27772311-9CE1-9C6B-3331-AAD5B89D6EB0}"/>
              </a:ext>
            </a:extLst>
          </p:cNvPr>
          <p:cNvCxnSpPr>
            <a:cxnSpLocks/>
          </p:cNvCxnSpPr>
          <p:nvPr/>
        </p:nvCxnSpPr>
        <p:spPr>
          <a:xfrm flipV="1">
            <a:off x="1313972" y="3837318"/>
            <a:ext cx="825675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0" name="TextBox 49">
            <a:extLst>
              <a:ext uri="{FF2B5EF4-FFF2-40B4-BE49-F238E27FC236}">
                <a16:creationId xmlns:a16="http://schemas.microsoft.com/office/drawing/2014/main" id="{37BB269F-FEDA-91D7-9A77-4C87CC3ACB86}"/>
              </a:ext>
            </a:extLst>
          </p:cNvPr>
          <p:cNvSpPr txBox="1"/>
          <p:nvPr/>
        </p:nvSpPr>
        <p:spPr>
          <a:xfrm>
            <a:off x="1430921" y="3861947"/>
            <a:ext cx="58701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00" dirty="0">
                <a:solidFill>
                  <a:schemeClr val="bg1"/>
                </a:solidFill>
              </a:rPr>
              <a:t>LEI</a:t>
            </a:r>
          </a:p>
          <a:p>
            <a:pPr algn="ctr"/>
            <a:r>
              <a:rPr lang="en-US" sz="1000" dirty="0">
                <a:solidFill>
                  <a:schemeClr val="bg1"/>
                </a:solidFill>
              </a:rPr>
              <a:t>650 </a:t>
            </a:r>
            <a:r>
              <a:rPr lang="en-US" sz="1000" dirty="0" err="1">
                <a:solidFill>
                  <a:schemeClr val="bg1"/>
                </a:solidFill>
              </a:rPr>
              <a:t>uM</a:t>
            </a:r>
            <a:endParaRPr lang="en-US" sz="1000" dirty="0">
              <a:solidFill>
                <a:schemeClr val="bg1"/>
              </a:solidFill>
            </a:endParaRPr>
          </a:p>
          <a:p>
            <a:pPr algn="ctr"/>
            <a:r>
              <a:rPr lang="en-US" sz="1000" dirty="0">
                <a:solidFill>
                  <a:schemeClr val="bg1"/>
                </a:solidFill>
              </a:rPr>
              <a:t>+2-AG</a:t>
            </a:r>
          </a:p>
          <a:p>
            <a:pPr algn="ctr"/>
            <a:r>
              <a:rPr lang="en-US" sz="1000" dirty="0">
                <a:solidFill>
                  <a:schemeClr val="bg1"/>
                </a:solidFill>
              </a:rPr>
              <a:t>n=4</a:t>
            </a:r>
          </a:p>
        </p:txBody>
      </p:sp>
      <p:cxnSp>
        <p:nvCxnSpPr>
          <p:cNvPr id="51" name="Straight Connector 50">
            <a:extLst>
              <a:ext uri="{FF2B5EF4-FFF2-40B4-BE49-F238E27FC236}">
                <a16:creationId xmlns:a16="http://schemas.microsoft.com/office/drawing/2014/main" id="{27772311-9CE1-9C6B-3331-AAD5B89D6EB0}"/>
              </a:ext>
            </a:extLst>
          </p:cNvPr>
          <p:cNvCxnSpPr>
            <a:cxnSpLocks/>
          </p:cNvCxnSpPr>
          <p:nvPr/>
        </p:nvCxnSpPr>
        <p:spPr>
          <a:xfrm>
            <a:off x="678133" y="3837318"/>
            <a:ext cx="490445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2" name="Straight Connector 51">
            <a:extLst>
              <a:ext uri="{FF2B5EF4-FFF2-40B4-BE49-F238E27FC236}">
                <a16:creationId xmlns:a16="http://schemas.microsoft.com/office/drawing/2014/main" id="{27772311-9CE1-9C6B-3331-AAD5B89D6EB0}"/>
              </a:ext>
            </a:extLst>
          </p:cNvPr>
          <p:cNvCxnSpPr>
            <a:cxnSpLocks/>
          </p:cNvCxnSpPr>
          <p:nvPr/>
        </p:nvCxnSpPr>
        <p:spPr>
          <a:xfrm flipV="1">
            <a:off x="2278536" y="3857076"/>
            <a:ext cx="825675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" name="TextBox 1"/>
          <p:cNvSpPr txBox="1"/>
          <p:nvPr/>
        </p:nvSpPr>
        <p:spPr>
          <a:xfrm>
            <a:off x="8102495" y="4429481"/>
            <a:ext cx="213712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/>
              <a:t>X: was not included in the analysis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A11C5B76-E496-7167-D455-E7814330D8AE}"/>
              </a:ext>
            </a:extLst>
          </p:cNvPr>
          <p:cNvSpPr txBox="1"/>
          <p:nvPr/>
        </p:nvSpPr>
        <p:spPr>
          <a:xfrm>
            <a:off x="3736362" y="4708619"/>
            <a:ext cx="134588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/>
              <a:t>ve</a:t>
            </a:r>
            <a:r>
              <a:rPr lang="en-US" dirty="0"/>
              <a:t>-cadherin 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7F3ED1EB-74FF-DC0C-8F27-C25883E569AF}"/>
              </a:ext>
            </a:extLst>
          </p:cNvPr>
          <p:cNvSpPr txBox="1"/>
          <p:nvPr/>
        </p:nvSpPr>
        <p:spPr>
          <a:xfrm>
            <a:off x="230131" y="4671047"/>
            <a:ext cx="19399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800+680 channels 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66EEECDE-C674-6FEF-C4B3-030C023BAD2E}"/>
              </a:ext>
            </a:extLst>
          </p:cNvPr>
          <p:cNvSpPr txBox="1"/>
          <p:nvPr/>
        </p:nvSpPr>
        <p:spPr>
          <a:xfrm>
            <a:off x="7618496" y="4708619"/>
            <a:ext cx="10567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α-tubulin</a:t>
            </a:r>
          </a:p>
        </p:txBody>
      </p:sp>
      <p:pic>
        <p:nvPicPr>
          <p:cNvPr id="56" name="Picture 55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863" y="5040378"/>
            <a:ext cx="3355015" cy="1639669"/>
          </a:xfrm>
          <a:prstGeom prst="rect">
            <a:avLst/>
          </a:prstGeom>
        </p:spPr>
      </p:pic>
      <p:pic>
        <p:nvPicPr>
          <p:cNvPr id="57" name="Picture 56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5731" y="5046854"/>
            <a:ext cx="3355015" cy="1639669"/>
          </a:xfrm>
          <a:prstGeom prst="rect">
            <a:avLst/>
          </a:prstGeom>
        </p:spPr>
      </p:pic>
      <p:sp>
        <p:nvSpPr>
          <p:cNvPr id="59" name="TextBox 58">
            <a:extLst>
              <a:ext uri="{FF2B5EF4-FFF2-40B4-BE49-F238E27FC236}">
                <a16:creationId xmlns:a16="http://schemas.microsoft.com/office/drawing/2014/main" id="{805EFD5C-54A6-4DA2-DDBD-DCEDE09C3329}"/>
              </a:ext>
            </a:extLst>
          </p:cNvPr>
          <p:cNvSpPr txBox="1"/>
          <p:nvPr/>
        </p:nvSpPr>
        <p:spPr>
          <a:xfrm>
            <a:off x="393400" y="5969651"/>
            <a:ext cx="56457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00" dirty="0">
                <a:solidFill>
                  <a:schemeClr val="bg1"/>
                </a:solidFill>
              </a:rPr>
              <a:t>Vehicle</a:t>
            </a:r>
          </a:p>
          <a:p>
            <a:pPr algn="ctr"/>
            <a:r>
              <a:rPr lang="en-US" sz="1000" dirty="0">
                <a:solidFill>
                  <a:schemeClr val="bg1"/>
                </a:solidFill>
              </a:rPr>
              <a:t>n=2</a:t>
            </a: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37BB269F-FEDA-91D7-9A77-4C87CC3ACB86}"/>
              </a:ext>
            </a:extLst>
          </p:cNvPr>
          <p:cNvSpPr txBox="1"/>
          <p:nvPr/>
        </p:nvSpPr>
        <p:spPr>
          <a:xfrm>
            <a:off x="825900" y="5969651"/>
            <a:ext cx="587020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00" dirty="0">
                <a:solidFill>
                  <a:schemeClr val="bg1"/>
                </a:solidFill>
              </a:rPr>
              <a:t>LEI</a:t>
            </a:r>
          </a:p>
          <a:p>
            <a:pPr algn="ctr"/>
            <a:r>
              <a:rPr lang="en-US" sz="1000" dirty="0">
                <a:solidFill>
                  <a:schemeClr val="bg1"/>
                </a:solidFill>
              </a:rPr>
              <a:t>650 </a:t>
            </a:r>
            <a:r>
              <a:rPr lang="en-US" sz="1000" dirty="0" err="1">
                <a:solidFill>
                  <a:schemeClr val="bg1"/>
                </a:solidFill>
              </a:rPr>
              <a:t>uM</a:t>
            </a:r>
            <a:endParaRPr lang="en-US" sz="1000" dirty="0">
              <a:solidFill>
                <a:schemeClr val="bg1"/>
              </a:solidFill>
            </a:endParaRPr>
          </a:p>
          <a:p>
            <a:pPr algn="ctr"/>
            <a:r>
              <a:rPr lang="en-US" sz="1000" dirty="0">
                <a:solidFill>
                  <a:schemeClr val="bg1"/>
                </a:solidFill>
              </a:rPr>
              <a:t>n=2</a:t>
            </a: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4C6B3172-EEF7-79AF-9412-DC4BCE3048DD}"/>
              </a:ext>
            </a:extLst>
          </p:cNvPr>
          <p:cNvSpPr txBox="1"/>
          <p:nvPr/>
        </p:nvSpPr>
        <p:spPr>
          <a:xfrm>
            <a:off x="2333259" y="5972161"/>
            <a:ext cx="58862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00" dirty="0">
                <a:solidFill>
                  <a:schemeClr val="bg1"/>
                </a:solidFill>
              </a:rPr>
              <a:t>LEI</a:t>
            </a:r>
          </a:p>
          <a:p>
            <a:pPr algn="ctr"/>
            <a:r>
              <a:rPr lang="en-US" sz="1000" dirty="0">
                <a:solidFill>
                  <a:schemeClr val="bg1"/>
                </a:solidFill>
              </a:rPr>
              <a:t>1.3 </a:t>
            </a:r>
            <a:r>
              <a:rPr lang="en-US" sz="1000" dirty="0" err="1">
                <a:solidFill>
                  <a:schemeClr val="bg1"/>
                </a:solidFill>
              </a:rPr>
              <a:t>mM</a:t>
            </a:r>
            <a:endParaRPr lang="en-US" sz="1000" dirty="0">
              <a:solidFill>
                <a:schemeClr val="bg1"/>
              </a:solidFill>
            </a:endParaRPr>
          </a:p>
          <a:p>
            <a:pPr algn="ctr"/>
            <a:r>
              <a:rPr lang="en-US" sz="1000" dirty="0">
                <a:solidFill>
                  <a:schemeClr val="bg1"/>
                </a:solidFill>
              </a:rPr>
              <a:t>+2-AG</a:t>
            </a:r>
          </a:p>
          <a:p>
            <a:pPr algn="ctr"/>
            <a:r>
              <a:rPr lang="en-US" sz="1000" dirty="0">
                <a:solidFill>
                  <a:schemeClr val="bg1"/>
                </a:solidFill>
              </a:rPr>
              <a:t>n=2</a:t>
            </a:r>
          </a:p>
        </p:txBody>
      </p:sp>
      <p:cxnSp>
        <p:nvCxnSpPr>
          <p:cNvPr id="62" name="Straight Connector 61">
            <a:extLst>
              <a:ext uri="{FF2B5EF4-FFF2-40B4-BE49-F238E27FC236}">
                <a16:creationId xmlns:a16="http://schemas.microsoft.com/office/drawing/2014/main" id="{27772311-9CE1-9C6B-3331-AAD5B89D6EB0}"/>
              </a:ext>
            </a:extLst>
          </p:cNvPr>
          <p:cNvCxnSpPr>
            <a:cxnSpLocks/>
          </p:cNvCxnSpPr>
          <p:nvPr/>
        </p:nvCxnSpPr>
        <p:spPr>
          <a:xfrm>
            <a:off x="2394635" y="5938699"/>
            <a:ext cx="351742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3" name="Straight Connector 62">
            <a:extLst>
              <a:ext uri="{FF2B5EF4-FFF2-40B4-BE49-F238E27FC236}">
                <a16:creationId xmlns:a16="http://schemas.microsoft.com/office/drawing/2014/main" id="{27772311-9CE1-9C6B-3331-AAD5B89D6EB0}"/>
              </a:ext>
            </a:extLst>
          </p:cNvPr>
          <p:cNvCxnSpPr>
            <a:cxnSpLocks/>
          </p:cNvCxnSpPr>
          <p:nvPr/>
        </p:nvCxnSpPr>
        <p:spPr>
          <a:xfrm>
            <a:off x="1918842" y="5938739"/>
            <a:ext cx="351742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4" name="Straight Connector 63">
            <a:extLst>
              <a:ext uri="{FF2B5EF4-FFF2-40B4-BE49-F238E27FC236}">
                <a16:creationId xmlns:a16="http://schemas.microsoft.com/office/drawing/2014/main" id="{27772311-9CE1-9C6B-3331-AAD5B89D6EB0}"/>
              </a:ext>
            </a:extLst>
          </p:cNvPr>
          <p:cNvCxnSpPr>
            <a:cxnSpLocks/>
          </p:cNvCxnSpPr>
          <p:nvPr/>
        </p:nvCxnSpPr>
        <p:spPr>
          <a:xfrm>
            <a:off x="1452183" y="5938699"/>
            <a:ext cx="351742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5" name="Straight Connector 64">
            <a:extLst>
              <a:ext uri="{FF2B5EF4-FFF2-40B4-BE49-F238E27FC236}">
                <a16:creationId xmlns:a16="http://schemas.microsoft.com/office/drawing/2014/main" id="{27772311-9CE1-9C6B-3331-AAD5B89D6EB0}"/>
              </a:ext>
            </a:extLst>
          </p:cNvPr>
          <p:cNvCxnSpPr>
            <a:cxnSpLocks/>
          </p:cNvCxnSpPr>
          <p:nvPr/>
        </p:nvCxnSpPr>
        <p:spPr>
          <a:xfrm>
            <a:off x="943539" y="5938699"/>
            <a:ext cx="351742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6" name="TextBox 65">
            <a:extLst>
              <a:ext uri="{FF2B5EF4-FFF2-40B4-BE49-F238E27FC236}">
                <a16:creationId xmlns:a16="http://schemas.microsoft.com/office/drawing/2014/main" id="{37BB269F-FEDA-91D7-9A77-4C87CC3ACB86}"/>
              </a:ext>
            </a:extLst>
          </p:cNvPr>
          <p:cNvSpPr txBox="1"/>
          <p:nvPr/>
        </p:nvSpPr>
        <p:spPr>
          <a:xfrm>
            <a:off x="1324738" y="5978637"/>
            <a:ext cx="58701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00" dirty="0">
                <a:solidFill>
                  <a:schemeClr val="bg1"/>
                </a:solidFill>
              </a:rPr>
              <a:t>LEI</a:t>
            </a:r>
          </a:p>
          <a:p>
            <a:pPr algn="ctr"/>
            <a:r>
              <a:rPr lang="en-US" sz="1000" dirty="0">
                <a:solidFill>
                  <a:schemeClr val="bg1"/>
                </a:solidFill>
              </a:rPr>
              <a:t>650 </a:t>
            </a:r>
            <a:r>
              <a:rPr lang="en-US" sz="1000" dirty="0" err="1">
                <a:solidFill>
                  <a:schemeClr val="bg1"/>
                </a:solidFill>
              </a:rPr>
              <a:t>uM</a:t>
            </a:r>
            <a:endParaRPr lang="en-US" sz="1000" dirty="0">
              <a:solidFill>
                <a:schemeClr val="bg1"/>
              </a:solidFill>
            </a:endParaRPr>
          </a:p>
          <a:p>
            <a:pPr algn="ctr"/>
            <a:r>
              <a:rPr lang="en-US" sz="1000" dirty="0">
                <a:solidFill>
                  <a:schemeClr val="bg1"/>
                </a:solidFill>
              </a:rPr>
              <a:t>+2-AG</a:t>
            </a:r>
          </a:p>
          <a:p>
            <a:pPr algn="ctr"/>
            <a:r>
              <a:rPr lang="en-US" sz="1000" dirty="0">
                <a:solidFill>
                  <a:schemeClr val="bg1"/>
                </a:solidFill>
              </a:rPr>
              <a:t>n=2</a:t>
            </a: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4C6B3172-EEF7-79AF-9412-DC4BCE3048DD}"/>
              </a:ext>
            </a:extLst>
          </p:cNvPr>
          <p:cNvSpPr txBox="1"/>
          <p:nvPr/>
        </p:nvSpPr>
        <p:spPr>
          <a:xfrm>
            <a:off x="1834422" y="5978637"/>
            <a:ext cx="588623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00" dirty="0">
                <a:solidFill>
                  <a:schemeClr val="bg1"/>
                </a:solidFill>
              </a:rPr>
              <a:t>LEI</a:t>
            </a:r>
          </a:p>
          <a:p>
            <a:pPr algn="ctr"/>
            <a:r>
              <a:rPr lang="en-US" sz="1000" dirty="0">
                <a:solidFill>
                  <a:schemeClr val="bg1"/>
                </a:solidFill>
              </a:rPr>
              <a:t>1.3 </a:t>
            </a:r>
            <a:r>
              <a:rPr lang="en-US" sz="1000" dirty="0" err="1">
                <a:solidFill>
                  <a:schemeClr val="bg1"/>
                </a:solidFill>
              </a:rPr>
              <a:t>mM</a:t>
            </a:r>
            <a:endParaRPr lang="en-US" sz="1000" dirty="0">
              <a:solidFill>
                <a:schemeClr val="bg1"/>
              </a:solidFill>
            </a:endParaRPr>
          </a:p>
          <a:p>
            <a:pPr algn="ctr"/>
            <a:r>
              <a:rPr lang="en-US" sz="1000" dirty="0">
                <a:solidFill>
                  <a:schemeClr val="bg1"/>
                </a:solidFill>
              </a:rPr>
              <a:t>n=2</a:t>
            </a:r>
          </a:p>
        </p:txBody>
      </p:sp>
      <p:cxnSp>
        <p:nvCxnSpPr>
          <p:cNvPr id="68" name="Straight Connector 67">
            <a:extLst>
              <a:ext uri="{FF2B5EF4-FFF2-40B4-BE49-F238E27FC236}">
                <a16:creationId xmlns:a16="http://schemas.microsoft.com/office/drawing/2014/main" id="{27772311-9CE1-9C6B-3331-AAD5B89D6EB0}"/>
              </a:ext>
            </a:extLst>
          </p:cNvPr>
          <p:cNvCxnSpPr>
            <a:cxnSpLocks/>
          </p:cNvCxnSpPr>
          <p:nvPr/>
        </p:nvCxnSpPr>
        <p:spPr>
          <a:xfrm>
            <a:off x="474158" y="5938699"/>
            <a:ext cx="351742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9" name="Straight Arrow Connector 68"/>
          <p:cNvCxnSpPr/>
          <p:nvPr/>
        </p:nvCxnSpPr>
        <p:spPr>
          <a:xfrm flipH="1" flipV="1">
            <a:off x="6397667" y="5507040"/>
            <a:ext cx="301805" cy="140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TextBox 69"/>
          <p:cNvSpPr txBox="1"/>
          <p:nvPr/>
        </p:nvSpPr>
        <p:spPr>
          <a:xfrm>
            <a:off x="6405370" y="5507040"/>
            <a:ext cx="66717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/>
              <a:t>fragment</a:t>
            </a:r>
          </a:p>
        </p:txBody>
      </p:sp>
    </p:spTree>
    <p:extLst>
      <p:ext uri="{BB962C8B-B14F-4D97-AF65-F5344CB8AC3E}">
        <p14:creationId xmlns:p14="http://schemas.microsoft.com/office/powerpoint/2010/main" val="392499230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87168" y="534127"/>
            <a:ext cx="18870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800+680 channels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288311" y="534127"/>
            <a:ext cx="18652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800 – </a:t>
            </a:r>
            <a:r>
              <a:rPr lang="en-US" dirty="0" err="1"/>
              <a:t>ve</a:t>
            </a:r>
            <a:r>
              <a:rPr lang="en-US" dirty="0"/>
              <a:t>-cadherin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360362" y="534127"/>
            <a:ext cx="16289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680 – </a:t>
            </a:r>
            <a:r>
              <a:rPr lang="el-GR" dirty="0"/>
              <a:t>α</a:t>
            </a:r>
            <a:r>
              <a:rPr lang="en-US" dirty="0"/>
              <a:t>-tubulin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7734" y="961667"/>
            <a:ext cx="2603997" cy="2029089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60362" y="961667"/>
            <a:ext cx="2366617" cy="1844117"/>
          </a:xfrm>
          <a:prstGeom prst="rect">
            <a:avLst/>
          </a:prstGeom>
        </p:spPr>
      </p:pic>
      <p:grpSp>
        <p:nvGrpSpPr>
          <p:cNvPr id="10" name="Group 9"/>
          <p:cNvGrpSpPr/>
          <p:nvPr/>
        </p:nvGrpSpPr>
        <p:grpSpPr>
          <a:xfrm>
            <a:off x="287168" y="961668"/>
            <a:ext cx="2472658" cy="1926746"/>
            <a:chOff x="170789" y="1329253"/>
            <a:chExt cx="2472658" cy="1926746"/>
          </a:xfrm>
        </p:grpSpPr>
        <p:pic>
          <p:nvPicPr>
            <p:cNvPr id="11" name="Picture 10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0789" y="1329253"/>
              <a:ext cx="2472658" cy="1926746"/>
            </a:xfrm>
            <a:prstGeom prst="rect">
              <a:avLst/>
            </a:prstGeom>
          </p:spPr>
        </p:pic>
        <p:cxnSp>
          <p:nvCxnSpPr>
            <p:cNvPr id="12" name="Straight Connector 11"/>
            <p:cNvCxnSpPr/>
            <p:nvPr/>
          </p:nvCxnSpPr>
          <p:spPr>
            <a:xfrm flipV="1">
              <a:off x="713911" y="2310938"/>
              <a:ext cx="459075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/>
          </p:nvCxnSpPr>
          <p:spPr>
            <a:xfrm flipV="1">
              <a:off x="1298572" y="2310938"/>
              <a:ext cx="459075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TextBox 13"/>
            <p:cNvSpPr txBox="1"/>
            <p:nvPr/>
          </p:nvSpPr>
          <p:spPr>
            <a:xfrm>
              <a:off x="713911" y="2381189"/>
              <a:ext cx="489236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000" dirty="0" err="1">
                  <a:solidFill>
                    <a:schemeClr val="bg1"/>
                  </a:solidFill>
                </a:rPr>
                <a:t>Dagla</a:t>
              </a:r>
              <a:endParaRPr lang="en-US" sz="1000" dirty="0">
                <a:solidFill>
                  <a:schemeClr val="bg1"/>
                </a:solidFill>
              </a:endParaRPr>
            </a:p>
            <a:p>
              <a:pPr algn="ctr"/>
              <a:r>
                <a:rPr lang="en-US" sz="1000" dirty="0">
                  <a:solidFill>
                    <a:schemeClr val="bg1"/>
                  </a:solidFill>
                </a:rPr>
                <a:t>siRNA</a:t>
              </a: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1283491" y="2381189"/>
              <a:ext cx="489236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000" dirty="0">
                  <a:solidFill>
                    <a:schemeClr val="bg1"/>
                  </a:solidFill>
                </a:rPr>
                <a:t>NT</a:t>
              </a:r>
            </a:p>
            <a:p>
              <a:pPr algn="ctr"/>
              <a:r>
                <a:rPr lang="en-US" sz="1000" dirty="0">
                  <a:solidFill>
                    <a:schemeClr val="bg1"/>
                  </a:solidFill>
                </a:rPr>
                <a:t>siRNA</a:t>
              </a: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1830132" y="1942086"/>
              <a:ext cx="554960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000" dirty="0">
                  <a:solidFill>
                    <a:schemeClr val="bg1"/>
                  </a:solidFill>
                </a:rPr>
                <a:t>tubulin</a:t>
              </a: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1828800" y="1560712"/>
              <a:ext cx="814647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000" dirty="0" err="1">
                  <a:solidFill>
                    <a:schemeClr val="bg1"/>
                  </a:solidFill>
                </a:rPr>
                <a:t>Ve</a:t>
              </a:r>
              <a:r>
                <a:rPr lang="en-US" sz="1000" dirty="0">
                  <a:solidFill>
                    <a:schemeClr val="bg1"/>
                  </a:solidFill>
                </a:rPr>
                <a:t>-cadherin</a:t>
              </a:r>
            </a:p>
          </p:txBody>
        </p:sp>
      </p:grpSp>
      <p:pic>
        <p:nvPicPr>
          <p:cNvPr id="25" name="Picture 24"/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-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0916" y="3416772"/>
            <a:ext cx="1962299" cy="1781164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09071" y="3416772"/>
            <a:ext cx="2045714" cy="1856879"/>
          </a:xfrm>
          <a:prstGeom prst="rect">
            <a:avLst/>
          </a:prstGeom>
        </p:spPr>
      </p:pic>
      <p:pic>
        <p:nvPicPr>
          <p:cNvPr id="27" name="Picture 26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1013" y="3416772"/>
            <a:ext cx="2037883" cy="1849771"/>
          </a:xfrm>
          <a:prstGeom prst="rect">
            <a:avLst/>
          </a:prstGeom>
        </p:spPr>
      </p:pic>
      <p:sp>
        <p:nvSpPr>
          <p:cNvPr id="30" name="TextBox 29">
            <a:extLst>
              <a:ext uri="{FF2B5EF4-FFF2-40B4-BE49-F238E27FC236}">
                <a16:creationId xmlns:a16="http://schemas.microsoft.com/office/drawing/2014/main" id="{4564D75C-DD4C-1E09-3A2E-6E2CBF2DFED8}"/>
              </a:ext>
            </a:extLst>
          </p:cNvPr>
          <p:cNvSpPr txBox="1"/>
          <p:nvPr/>
        </p:nvSpPr>
        <p:spPr>
          <a:xfrm>
            <a:off x="742395" y="4557582"/>
            <a:ext cx="48923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00" dirty="0" err="1">
                <a:solidFill>
                  <a:schemeClr val="bg1"/>
                </a:solidFill>
              </a:rPr>
              <a:t>Dagla</a:t>
            </a:r>
            <a:endParaRPr lang="en-US" sz="1000" dirty="0">
              <a:solidFill>
                <a:schemeClr val="bg1"/>
              </a:solidFill>
            </a:endParaRPr>
          </a:p>
          <a:p>
            <a:pPr algn="ctr"/>
            <a:r>
              <a:rPr lang="en-US" sz="1000" dirty="0">
                <a:solidFill>
                  <a:schemeClr val="bg1"/>
                </a:solidFill>
              </a:rPr>
              <a:t>siRNA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7B1827CF-4480-ED7D-F1EF-60CB4D537A54}"/>
              </a:ext>
            </a:extLst>
          </p:cNvPr>
          <p:cNvSpPr txBox="1"/>
          <p:nvPr/>
        </p:nvSpPr>
        <p:spPr>
          <a:xfrm>
            <a:off x="1281997" y="4553519"/>
            <a:ext cx="48923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00" dirty="0">
                <a:solidFill>
                  <a:schemeClr val="bg1"/>
                </a:solidFill>
              </a:rPr>
              <a:t>NT</a:t>
            </a:r>
          </a:p>
          <a:p>
            <a:pPr algn="ctr"/>
            <a:r>
              <a:rPr lang="en-US" sz="1000" dirty="0">
                <a:solidFill>
                  <a:schemeClr val="bg1"/>
                </a:solidFill>
              </a:rPr>
              <a:t>siRNA</a:t>
            </a:r>
          </a:p>
        </p:txBody>
      </p: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2CB14B13-8078-FD93-4C68-05DB793A656C}"/>
              </a:ext>
            </a:extLst>
          </p:cNvPr>
          <p:cNvCxnSpPr>
            <a:cxnSpLocks/>
          </p:cNvCxnSpPr>
          <p:nvPr/>
        </p:nvCxnSpPr>
        <p:spPr>
          <a:xfrm>
            <a:off x="1321515" y="4491788"/>
            <a:ext cx="449718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A6ED4BA4-E577-7A41-A879-8C95E08F84B1}"/>
              </a:ext>
            </a:extLst>
          </p:cNvPr>
          <p:cNvCxnSpPr>
            <a:cxnSpLocks/>
          </p:cNvCxnSpPr>
          <p:nvPr/>
        </p:nvCxnSpPr>
        <p:spPr>
          <a:xfrm>
            <a:off x="742395" y="4491788"/>
            <a:ext cx="449718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28"/>
          <p:cNvSpPr txBox="1"/>
          <p:nvPr/>
        </p:nvSpPr>
        <p:spPr>
          <a:xfrm>
            <a:off x="0" y="6428418"/>
            <a:ext cx="16558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Cont. next page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4147678" y="53428"/>
            <a:ext cx="2984728" cy="369332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dirty="0"/>
              <a:t>Uncropped blots for Figure 5C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228015" y="3047440"/>
            <a:ext cx="18870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800+680 channels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3229158" y="3047440"/>
            <a:ext cx="18652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800 – </a:t>
            </a:r>
            <a:r>
              <a:rPr lang="en-US" dirty="0" err="1"/>
              <a:t>ve</a:t>
            </a:r>
            <a:r>
              <a:rPr lang="en-US" dirty="0"/>
              <a:t>-cadherin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6301209" y="3047440"/>
            <a:ext cx="16289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680 – </a:t>
            </a:r>
            <a:r>
              <a:rPr lang="el-GR" dirty="0"/>
              <a:t>α</a:t>
            </a:r>
            <a:r>
              <a:rPr lang="en-US" dirty="0"/>
              <a:t>-tubulin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8066418" y="6559709"/>
            <a:ext cx="35714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/>
              <a:t>Ladder: </a:t>
            </a:r>
            <a:r>
              <a:rPr lang="en-US" sz="800" dirty="0" err="1"/>
              <a:t>Thermo</a:t>
            </a:r>
            <a:r>
              <a:rPr lang="en-US" sz="800" dirty="0"/>
              <a:t> Scientific, </a:t>
            </a:r>
            <a:r>
              <a:rPr lang="en-US" sz="800" dirty="0" err="1"/>
              <a:t>PageRuler</a:t>
            </a:r>
            <a:r>
              <a:rPr lang="en-US" sz="800" dirty="0"/>
              <a:t> </a:t>
            </a:r>
            <a:r>
              <a:rPr lang="en-US" sz="800" dirty="0" err="1"/>
              <a:t>Prestained</a:t>
            </a:r>
            <a:r>
              <a:rPr lang="en-US" sz="800" dirty="0"/>
              <a:t> Protein Ladder, #26616</a:t>
            </a:r>
          </a:p>
        </p:txBody>
      </p:sp>
      <p:sp>
        <p:nvSpPr>
          <p:cNvPr id="40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11554691" y="6377146"/>
            <a:ext cx="381000" cy="365125"/>
          </a:xfrm>
        </p:spPr>
        <p:txBody>
          <a:bodyPr/>
          <a:lstStyle/>
          <a:p>
            <a:fld id="{9544EB84-BD63-4931-982C-F6502B9BAE57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176940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692" y="952052"/>
            <a:ext cx="2239829" cy="1876614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7613" y="952052"/>
            <a:ext cx="2143876" cy="179622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32406" y="952052"/>
            <a:ext cx="2239830" cy="1876614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4564D75C-DD4C-1E09-3A2E-6E2CBF2DFED8}"/>
              </a:ext>
            </a:extLst>
          </p:cNvPr>
          <p:cNvSpPr txBox="1"/>
          <p:nvPr/>
        </p:nvSpPr>
        <p:spPr>
          <a:xfrm>
            <a:off x="2079918" y="1859506"/>
            <a:ext cx="48923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00" dirty="0" err="1">
                <a:solidFill>
                  <a:schemeClr val="bg1"/>
                </a:solidFill>
              </a:rPr>
              <a:t>Dagla</a:t>
            </a:r>
            <a:endParaRPr lang="en-US" sz="1000" dirty="0">
              <a:solidFill>
                <a:schemeClr val="bg1"/>
              </a:solidFill>
            </a:endParaRPr>
          </a:p>
          <a:p>
            <a:pPr algn="ctr"/>
            <a:r>
              <a:rPr lang="en-US" sz="1000" dirty="0">
                <a:solidFill>
                  <a:schemeClr val="bg1"/>
                </a:solidFill>
              </a:rPr>
              <a:t>siRNA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B1827CF-4480-ED7D-F1EF-60CB4D537A54}"/>
              </a:ext>
            </a:extLst>
          </p:cNvPr>
          <p:cNvSpPr txBox="1"/>
          <p:nvPr/>
        </p:nvSpPr>
        <p:spPr>
          <a:xfrm>
            <a:off x="1505548" y="1859506"/>
            <a:ext cx="48923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00" dirty="0">
                <a:solidFill>
                  <a:schemeClr val="bg1"/>
                </a:solidFill>
              </a:rPr>
              <a:t>NT</a:t>
            </a:r>
          </a:p>
          <a:p>
            <a:pPr algn="ctr"/>
            <a:r>
              <a:rPr lang="en-US" sz="1000" dirty="0">
                <a:solidFill>
                  <a:schemeClr val="bg1"/>
                </a:solidFill>
              </a:rPr>
              <a:t>siRNA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2CB14B13-8078-FD93-4C68-05DB793A656C}"/>
              </a:ext>
            </a:extLst>
          </p:cNvPr>
          <p:cNvCxnSpPr>
            <a:cxnSpLocks/>
          </p:cNvCxnSpPr>
          <p:nvPr/>
        </p:nvCxnSpPr>
        <p:spPr>
          <a:xfrm>
            <a:off x="2104427" y="1828628"/>
            <a:ext cx="449718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A6ED4BA4-E577-7A41-A879-8C95E08F84B1}"/>
              </a:ext>
            </a:extLst>
          </p:cNvPr>
          <p:cNvCxnSpPr>
            <a:cxnSpLocks/>
          </p:cNvCxnSpPr>
          <p:nvPr/>
        </p:nvCxnSpPr>
        <p:spPr>
          <a:xfrm>
            <a:off x="1525307" y="1828628"/>
            <a:ext cx="449718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Picture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32406" y="3369324"/>
            <a:ext cx="2116332" cy="1932303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29151" y="3459723"/>
            <a:ext cx="2095441" cy="1913229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072" y="3459723"/>
            <a:ext cx="2085687" cy="1904323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4564D75C-DD4C-1E09-3A2E-6E2CBF2DFED8}"/>
              </a:ext>
            </a:extLst>
          </p:cNvPr>
          <p:cNvSpPr txBox="1"/>
          <p:nvPr/>
        </p:nvSpPr>
        <p:spPr>
          <a:xfrm>
            <a:off x="1540882" y="4624036"/>
            <a:ext cx="48923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00" dirty="0" err="1">
                <a:solidFill>
                  <a:schemeClr val="bg1"/>
                </a:solidFill>
              </a:rPr>
              <a:t>Dagla</a:t>
            </a:r>
            <a:endParaRPr lang="en-US" sz="1000" dirty="0">
              <a:solidFill>
                <a:schemeClr val="bg1"/>
              </a:solidFill>
            </a:endParaRPr>
          </a:p>
          <a:p>
            <a:pPr algn="ctr"/>
            <a:r>
              <a:rPr lang="en-US" sz="1000" dirty="0">
                <a:solidFill>
                  <a:schemeClr val="bg1"/>
                </a:solidFill>
              </a:rPr>
              <a:t>siRNA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7B1827CF-4480-ED7D-F1EF-60CB4D537A54}"/>
              </a:ext>
            </a:extLst>
          </p:cNvPr>
          <p:cNvSpPr txBox="1"/>
          <p:nvPr/>
        </p:nvSpPr>
        <p:spPr>
          <a:xfrm>
            <a:off x="2080484" y="4619973"/>
            <a:ext cx="48923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00" dirty="0">
                <a:solidFill>
                  <a:schemeClr val="bg1"/>
                </a:solidFill>
              </a:rPr>
              <a:t>NT</a:t>
            </a:r>
          </a:p>
          <a:p>
            <a:pPr algn="ctr"/>
            <a:r>
              <a:rPr lang="en-US" sz="1000" dirty="0">
                <a:solidFill>
                  <a:schemeClr val="bg1"/>
                </a:solidFill>
              </a:rPr>
              <a:t>siRNA</a:t>
            </a: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2CB14B13-8078-FD93-4C68-05DB793A656C}"/>
              </a:ext>
            </a:extLst>
          </p:cNvPr>
          <p:cNvCxnSpPr>
            <a:cxnSpLocks/>
          </p:cNvCxnSpPr>
          <p:nvPr/>
        </p:nvCxnSpPr>
        <p:spPr>
          <a:xfrm>
            <a:off x="2120002" y="4558242"/>
            <a:ext cx="449718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A6ED4BA4-E577-7A41-A879-8C95E08F84B1}"/>
              </a:ext>
            </a:extLst>
          </p:cNvPr>
          <p:cNvCxnSpPr>
            <a:cxnSpLocks/>
          </p:cNvCxnSpPr>
          <p:nvPr/>
        </p:nvCxnSpPr>
        <p:spPr>
          <a:xfrm>
            <a:off x="1540882" y="4558242"/>
            <a:ext cx="449718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8066418" y="6559709"/>
            <a:ext cx="35714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/>
              <a:t>Ladder: </a:t>
            </a:r>
            <a:r>
              <a:rPr lang="en-US" sz="800" dirty="0" err="1"/>
              <a:t>Thermo</a:t>
            </a:r>
            <a:r>
              <a:rPr lang="en-US" sz="800" dirty="0"/>
              <a:t> Scientific, </a:t>
            </a:r>
            <a:r>
              <a:rPr lang="en-US" sz="800" dirty="0" err="1"/>
              <a:t>PageRuler</a:t>
            </a:r>
            <a:r>
              <a:rPr lang="en-US" sz="800" dirty="0"/>
              <a:t> </a:t>
            </a:r>
            <a:r>
              <a:rPr lang="en-US" sz="800" dirty="0" err="1"/>
              <a:t>Prestained</a:t>
            </a:r>
            <a:r>
              <a:rPr lang="en-US" sz="800" dirty="0"/>
              <a:t> Protein Ladder, #26616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4147678" y="53428"/>
            <a:ext cx="2984728" cy="369332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dirty="0"/>
              <a:t>Uncropped blots for Figure 5C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908434" y="515190"/>
            <a:ext cx="18870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800+680 channels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3909577" y="515190"/>
            <a:ext cx="18652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800 – </a:t>
            </a:r>
            <a:r>
              <a:rPr lang="en-US" dirty="0" err="1"/>
              <a:t>ve</a:t>
            </a:r>
            <a:r>
              <a:rPr lang="en-US" dirty="0"/>
              <a:t>-cadherin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981628" y="515190"/>
            <a:ext cx="16289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680 – </a:t>
            </a:r>
            <a:r>
              <a:rPr lang="el-GR" dirty="0"/>
              <a:t>α</a:t>
            </a:r>
            <a:r>
              <a:rPr lang="en-US" dirty="0"/>
              <a:t>-tubulin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956925" y="3017039"/>
            <a:ext cx="18870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800+680 channels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3958068" y="3017039"/>
            <a:ext cx="18652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800 – </a:t>
            </a:r>
            <a:r>
              <a:rPr lang="en-US" dirty="0" err="1"/>
              <a:t>ve</a:t>
            </a:r>
            <a:r>
              <a:rPr lang="en-US" dirty="0"/>
              <a:t>-cadherin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7030119" y="3017039"/>
            <a:ext cx="16289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680 – </a:t>
            </a:r>
            <a:r>
              <a:rPr lang="el-GR" dirty="0"/>
              <a:t>α</a:t>
            </a:r>
            <a:r>
              <a:rPr lang="en-US" dirty="0"/>
              <a:t>-tubulin</a:t>
            </a:r>
          </a:p>
        </p:txBody>
      </p:sp>
      <p:sp>
        <p:nvSpPr>
          <p:cNvPr id="29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11554691" y="6377146"/>
            <a:ext cx="381000" cy="365125"/>
          </a:xfrm>
        </p:spPr>
        <p:txBody>
          <a:bodyPr/>
          <a:lstStyle/>
          <a:p>
            <a:fld id="{9544EB84-BD63-4931-982C-F6502B9BAE57}" type="slidenum">
              <a:rPr lang="en-US" smtClean="0"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316497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281</TotalTime>
  <Words>1552</Words>
  <Application>Microsoft Office PowerPoint</Application>
  <PresentationFormat>Widescreen</PresentationFormat>
  <Paragraphs>481</Paragraphs>
  <Slides>19</Slides>
  <Notes>0</Notes>
  <HiddenSlides>0</HiddenSlides>
  <MMClips>0</MMClips>
  <ScaleCrop>false</ScaleCrop>
  <HeadingPairs>
    <vt:vector size="10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Links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6" baseType="lpstr">
      <vt:lpstr>Arial</vt:lpstr>
      <vt:lpstr>Calibri</vt:lpstr>
      <vt:lpstr>Calibri Light</vt:lpstr>
      <vt:lpstr>Times New Roman</vt:lpstr>
      <vt:lpstr>Office Theme</vt:lpstr>
      <vt:lpstr>file:///C:\Users\large\Dropbox\PC\Downloads\Suppl%20Table%20TMLM.xlsx</vt:lpstr>
      <vt:lpstr>Prism 9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University of Arizona College of Medicine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Erika Liktor</dc:creator>
  <cp:lastModifiedBy>MDPI</cp:lastModifiedBy>
  <cp:revision>26</cp:revision>
  <dcterms:created xsi:type="dcterms:W3CDTF">2023-08-23T18:05:03Z</dcterms:created>
  <dcterms:modified xsi:type="dcterms:W3CDTF">2024-01-02T07:34:14Z</dcterms:modified>
</cp:coreProperties>
</file>