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45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EF96-F51F-4962-9B96-5C0B8DD5FB9A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9081-F0EE-4D63-BD92-D1069DC21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345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EF96-F51F-4962-9B96-5C0B8DD5FB9A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9081-F0EE-4D63-BD92-D1069DC21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327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EF96-F51F-4962-9B96-5C0B8DD5FB9A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9081-F0EE-4D63-BD92-D1069DC21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140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EF96-F51F-4962-9B96-5C0B8DD5FB9A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9081-F0EE-4D63-BD92-D1069DC21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38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EF96-F51F-4962-9B96-5C0B8DD5FB9A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9081-F0EE-4D63-BD92-D1069DC21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066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EF96-F51F-4962-9B96-5C0B8DD5FB9A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9081-F0EE-4D63-BD92-D1069DC21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055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EF96-F51F-4962-9B96-5C0B8DD5FB9A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9081-F0EE-4D63-BD92-D1069DC21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700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EF96-F51F-4962-9B96-5C0B8DD5FB9A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9081-F0EE-4D63-BD92-D1069DC21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837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EF96-F51F-4962-9B96-5C0B8DD5FB9A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9081-F0EE-4D63-BD92-D1069DC21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290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EF96-F51F-4962-9B96-5C0B8DD5FB9A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9081-F0EE-4D63-BD92-D1069DC21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889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EF96-F51F-4962-9B96-5C0B8DD5FB9A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9081-F0EE-4D63-BD92-D1069DC21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453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5EF96-F51F-4962-9B96-5C0B8DD5FB9A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C9081-F0EE-4D63-BD92-D1069DC21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8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2862" y="6349114"/>
            <a:ext cx="802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alatino Linotype" panose="02040502050505030304" pitchFamily="18" charset="0"/>
              </a:rPr>
              <a:t>Information compiled from [5] with reference to Online Mendelian Inheritance in Man (OMIM) Fibrllin1 database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976397"/>
              </p:ext>
            </p:extLst>
          </p:nvPr>
        </p:nvGraphicFramePr>
        <p:xfrm>
          <a:off x="2515664" y="274272"/>
          <a:ext cx="6522828" cy="5923996"/>
        </p:xfrm>
        <a:graphic>
          <a:graphicData uri="http://schemas.openxmlformats.org/drawingml/2006/table">
            <a:tbl>
              <a:tblPr/>
              <a:tblGrid>
                <a:gridCol w="825413">
                  <a:extLst>
                    <a:ext uri="{9D8B030D-6E8A-4147-A177-3AD203B41FA5}">
                      <a16:colId xmlns:a16="http://schemas.microsoft.com/office/drawing/2014/main" val="89808097"/>
                    </a:ext>
                  </a:extLst>
                </a:gridCol>
                <a:gridCol w="1031631">
                  <a:extLst>
                    <a:ext uri="{9D8B030D-6E8A-4147-A177-3AD203B41FA5}">
                      <a16:colId xmlns:a16="http://schemas.microsoft.com/office/drawing/2014/main" val="1933631269"/>
                    </a:ext>
                  </a:extLst>
                </a:gridCol>
                <a:gridCol w="3985846">
                  <a:extLst>
                    <a:ext uri="{9D8B030D-6E8A-4147-A177-3AD203B41FA5}">
                      <a16:colId xmlns:a16="http://schemas.microsoft.com/office/drawing/2014/main" val="1769078727"/>
                    </a:ext>
                  </a:extLst>
                </a:gridCol>
                <a:gridCol w="679938">
                  <a:extLst>
                    <a:ext uri="{9D8B030D-6E8A-4147-A177-3AD203B41FA5}">
                      <a16:colId xmlns:a16="http://schemas.microsoft.com/office/drawing/2014/main" val="2496840901"/>
                    </a:ext>
                  </a:extLst>
                </a:gridCol>
              </a:tblGrid>
              <a:tr h="323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Gene symbol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Gene name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Syndrome &amp; Phenotype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OMIM number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6951016"/>
                  </a:ext>
                </a:extLst>
              </a:tr>
              <a:tr h="7260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FBN1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Fibrillin1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Marfan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syndrome: aortic dilatation &amp; dissection,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ectopia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lentis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, skeletal abnormalities including arachnodactyly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154700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1227531"/>
                  </a:ext>
                </a:extLst>
              </a:tr>
              <a:tr h="5177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FBN1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Fibrillin1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Marfan syndrome (autosomal recessive; heterozygotes show no signs or symptoms of Marfan syndrome)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154700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4893499"/>
                  </a:ext>
                </a:extLst>
              </a:tr>
              <a:tr h="3525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FBN1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Fibrillin1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Ectopia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lentis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129600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2448504"/>
                  </a:ext>
                </a:extLst>
              </a:tr>
              <a:tr h="3635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FBN1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Fibrillin1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Ascending aortic aneurysm and dissection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436" marR="4436" marT="443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5261959"/>
                  </a:ext>
                </a:extLst>
              </a:tr>
              <a:tr h="4737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FBN1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Fibrillin1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MASS syndrome: involvement of mitral valve, aorta, skeleton, and skin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604308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436604"/>
                  </a:ext>
                </a:extLst>
              </a:tr>
              <a:tr h="661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FBN1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Fibrillin1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Shprintzen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-Goldberg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craniosynostosis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syndrome: arachnodactyly, maxillary and mandibular hypoplasia, multiple abdominal hernias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182212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9110490"/>
                  </a:ext>
                </a:extLst>
              </a:tr>
              <a:tr h="36355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FBN1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Fibrillin1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Stiff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skin syndrome: flexion contractures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184900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7764997"/>
                  </a:ext>
                </a:extLst>
              </a:tr>
              <a:tr h="66101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FBN1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Fibrillin1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Weill-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Marchesani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syndrome 2 (autosomal dominant): short stature,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brachydactyly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, joint stiffness, eye abnormalities including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ectopia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lentis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608328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9947779"/>
                  </a:ext>
                </a:extLst>
              </a:tr>
              <a:tr h="62796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FBN1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Fibrillin1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Acromicric dysplasia: severe short stature, short extremities, stiff joints, distinct skeletal features, pseudomuscular build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102370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7365892"/>
                  </a:ext>
                </a:extLst>
              </a:tr>
              <a:tr h="8065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FBN1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Fibrillin1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Geleophysic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dysplasia 2: short stature, short extremities, stiff joints with contractures, cardiac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valvular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thickening, respiratory insufficiency, lean body habitus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614185</a:t>
                      </a:r>
                    </a:p>
                  </a:txBody>
                  <a:tcPr marL="4436" marR="4436" marT="4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6001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37270" y="-61240"/>
            <a:ext cx="923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Table S1: Inherited disorders associated with pathogenic variants in FBN1.</a:t>
            </a:r>
          </a:p>
        </p:txBody>
      </p:sp>
    </p:spTree>
    <p:extLst>
      <p:ext uri="{BB962C8B-B14F-4D97-AF65-F5344CB8AC3E}">
        <p14:creationId xmlns:p14="http://schemas.microsoft.com/office/powerpoint/2010/main" val="3959176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3370</TotalTime>
  <Words>206</Words>
  <Application>Microsoft Office PowerPoint</Application>
  <PresentationFormat>Widescreen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MDPI</cp:lastModifiedBy>
  <cp:revision>48</cp:revision>
  <dcterms:created xsi:type="dcterms:W3CDTF">2024-03-11T19:10:37Z</dcterms:created>
  <dcterms:modified xsi:type="dcterms:W3CDTF">2024-05-17T02:19:32Z</dcterms:modified>
</cp:coreProperties>
</file>