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microsoft.com/office/2020/02/relationships/classificationlabels" Target="docMetadata/LabelInfo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62" r:id="rId2"/>
    <p:sldId id="258" r:id="rId3"/>
    <p:sldId id="263" r:id="rId4"/>
    <p:sldId id="264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42"/>
    <p:restoredTop sz="95735"/>
  </p:normalViewPr>
  <p:slideViewPr>
    <p:cSldViewPr snapToGrid="0">
      <p:cViewPr>
        <p:scale>
          <a:sx n="125" d="100"/>
          <a:sy n="125" d="100"/>
        </p:scale>
        <p:origin x="1854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2EE00-B66D-C648-8145-44E987042044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FDCF5-8DBD-D44F-8BCB-1264EE572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128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24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2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56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85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822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36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191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979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30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33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71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79861-142C-6949-B614-05911C891BCA}" type="datetimeFigureOut">
              <a:rPr lang="en-US" smtClean="0"/>
              <a:t>2024-06-06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F8119-1DFE-AD4E-B6D8-ED89E77E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7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771FEA-23A5-9314-BDE8-33CEC8DAF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255" y="378172"/>
            <a:ext cx="2742728" cy="1562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AAE5A5-4846-EE65-451F-CEBFF245F0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107" y="378172"/>
            <a:ext cx="2708008" cy="15623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413DE4-1C6F-F520-0DE6-AA9E05CAC257}"/>
              </a:ext>
            </a:extLst>
          </p:cNvPr>
          <p:cNvSpPr txBox="1"/>
          <p:nvPr/>
        </p:nvSpPr>
        <p:spPr>
          <a:xfrm>
            <a:off x="220855" y="2264419"/>
            <a:ext cx="6360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sr-Latn-RS" sz="12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Representative replicate from experiment in Figure 1E showing percent confluence over 6 days of GBM22 (A) and GBM39 (B), parental or expressing exogenous STAT5A or STAT5B.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87DCFE-E8A9-917B-6E17-309AD3191110}"/>
              </a:ext>
            </a:extLst>
          </p:cNvPr>
          <p:cNvSpPr txBox="1"/>
          <p:nvPr/>
        </p:nvSpPr>
        <p:spPr>
          <a:xfrm>
            <a:off x="180830" y="19350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4CC3C6-0569-E993-0619-9F36E40B6CC8}"/>
              </a:ext>
            </a:extLst>
          </p:cNvPr>
          <p:cNvSpPr txBox="1"/>
          <p:nvPr/>
        </p:nvSpPr>
        <p:spPr>
          <a:xfrm>
            <a:off x="3007865" y="19350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004854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font, white&#10;&#10;Description automatically generated">
            <a:extLst>
              <a:ext uri="{FF2B5EF4-FFF2-40B4-BE49-F238E27FC236}">
                <a16:creationId xmlns:a16="http://schemas.microsoft.com/office/drawing/2014/main" id="{1649322D-F51D-4824-C6F1-D0965D886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77" y="229949"/>
            <a:ext cx="2651280" cy="18988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483155-5627-7165-D53B-539761A47879}"/>
              </a:ext>
            </a:extLst>
          </p:cNvPr>
          <p:cNvSpPr txBox="1"/>
          <p:nvPr/>
        </p:nvSpPr>
        <p:spPr>
          <a:xfrm>
            <a:off x="189123" y="22994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6" name="Picture 5" descr="A picture containing text, font, screenshot, white&#10;&#10;Description automatically generated">
            <a:extLst>
              <a:ext uri="{FF2B5EF4-FFF2-40B4-BE49-F238E27FC236}">
                <a16:creationId xmlns:a16="http://schemas.microsoft.com/office/drawing/2014/main" id="{DF694B16-20D0-44D5-AF37-43D37033D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1858" y="229948"/>
            <a:ext cx="2620468" cy="18988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1B38A6-6DFD-6D59-AF3E-E2896383EC77}"/>
              </a:ext>
            </a:extLst>
          </p:cNvPr>
          <p:cNvSpPr txBox="1"/>
          <p:nvPr/>
        </p:nvSpPr>
        <p:spPr>
          <a:xfrm>
            <a:off x="3323303" y="22994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02DBA9-C27B-49AD-C889-902F6EAFFC0E}"/>
              </a:ext>
            </a:extLst>
          </p:cNvPr>
          <p:cNvSpPr txBox="1"/>
          <p:nvPr/>
        </p:nvSpPr>
        <p:spPr>
          <a:xfrm>
            <a:off x="161797" y="2339884"/>
            <a:ext cx="74488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sr-Latn-RS" sz="12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Phosphorylation of STAT5 is independent of JAK family kinases. A. LN229 or GBM22 cells expressing EGFR/EGFRvIII were transfected with a non-targeting siRNA sequence (siControl), an siRNA against JAK1, an siRNA against JAK2, or pooled siRNAs against JAK1 and JAK2. 48 hours following transfection, cells were serum starved in 0.1% BSA in DMEM overnight and lysed in 1X RIPA for immunoblot. B. LN229 or GBM22 cells expressing EGFR/EGFRvIII were transfected with siControl or with one of two siRNA sequences targeting TYK2. 48 hours following transfection, cells were serum starved as in A and lysed in 1X RIPA for immunoblot. </a:t>
            </a:r>
          </a:p>
        </p:txBody>
      </p:sp>
    </p:spTree>
    <p:extLst>
      <p:ext uri="{BB962C8B-B14F-4D97-AF65-F5344CB8AC3E}">
        <p14:creationId xmlns:p14="http://schemas.microsoft.com/office/powerpoint/2010/main" val="2222750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test results&#10;&#10;Description automatically generated">
            <a:extLst>
              <a:ext uri="{FF2B5EF4-FFF2-40B4-BE49-F238E27FC236}">
                <a16:creationId xmlns:a16="http://schemas.microsoft.com/office/drawing/2014/main" id="{4A8B5965-12EB-AC39-CEE2-F376B59D4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47" y="53247"/>
            <a:ext cx="2384661" cy="24192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AEE3FF9-1B15-A2FB-A87D-FD57B5F7709D}"/>
              </a:ext>
            </a:extLst>
          </p:cNvPr>
          <p:cNvSpPr txBox="1"/>
          <p:nvPr/>
        </p:nvSpPr>
        <p:spPr>
          <a:xfrm>
            <a:off x="161797" y="4721079"/>
            <a:ext cx="74488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sr-Latn-RS" sz="12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Phosphorylation of STAT5 is independent of AXL and MET. A. GBM22 cells expressing the EGFR construct indicated were immunoblotted for phosphorylated and total AXL and MET. B. GBM22 EGFR/EGFRvIII cells were transfected with a non-targeting siRNA sequence (siControl), and four independent siRNA sequences targeting AXL. 48 hours following transfection, cells were serum starved in 0.1% BSA in DMEM overnight and lysed in 1X RIPA for immunoblot. C. GBM22 EGFR/EGFRvIII cells were transfected with a non-targeting siRNA sequence (siControl), and four independent siRNA sequences targeting MET.48 hours following transfection, cells were serum starved in 0.1% BSA in DMEM overnight and lysed in 1X RIPA for immunoblot.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2967D0-EB4B-55A0-84FE-45C48C820CBB}"/>
              </a:ext>
            </a:extLst>
          </p:cNvPr>
          <p:cNvSpPr txBox="1"/>
          <p:nvPr/>
        </p:nvSpPr>
        <p:spPr>
          <a:xfrm>
            <a:off x="189123" y="22994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3" name="Picture 2" descr="A close-up of a test&#10;&#10;Description automatically generated">
            <a:extLst>
              <a:ext uri="{FF2B5EF4-FFF2-40B4-BE49-F238E27FC236}">
                <a16:creationId xmlns:a16="http://schemas.microsoft.com/office/drawing/2014/main" id="{0A67FB0C-153D-FCE3-5E3F-BE235FD9D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5885" y="53247"/>
            <a:ext cx="2755265" cy="2376100"/>
          </a:xfrm>
          <a:prstGeom prst="rect">
            <a:avLst/>
          </a:prstGeom>
        </p:spPr>
      </p:pic>
      <p:pic>
        <p:nvPicPr>
          <p:cNvPr id="5" name="Picture 4" descr="A close-up of a test results&#10;&#10;Description automatically generated">
            <a:extLst>
              <a:ext uri="{FF2B5EF4-FFF2-40B4-BE49-F238E27FC236}">
                <a16:creationId xmlns:a16="http://schemas.microsoft.com/office/drawing/2014/main" id="{0AB1E0FF-AB06-A6D2-BF37-D19DBAD35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947" y="2649169"/>
            <a:ext cx="2736039" cy="18096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BBE55F-1C3D-D9A8-9224-7BCD680021AB}"/>
              </a:ext>
            </a:extLst>
          </p:cNvPr>
          <p:cNvSpPr txBox="1"/>
          <p:nvPr/>
        </p:nvSpPr>
        <p:spPr>
          <a:xfrm>
            <a:off x="2586608" y="22994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79D1BF-EEF0-681C-B29A-64E3D6D49AD3}"/>
              </a:ext>
            </a:extLst>
          </p:cNvPr>
          <p:cNvSpPr txBox="1"/>
          <p:nvPr/>
        </p:nvSpPr>
        <p:spPr>
          <a:xfrm>
            <a:off x="189123" y="242934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151172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868287-CD3D-35A0-114B-3933C0214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97" y="5055436"/>
            <a:ext cx="4613397" cy="2461214"/>
          </a:xfrm>
          <a:prstGeom prst="rect">
            <a:avLst/>
          </a:prstGeom>
        </p:spPr>
      </p:pic>
      <p:pic>
        <p:nvPicPr>
          <p:cNvPr id="6" name="Picture 5" descr="A collage of images of a bird&#10;&#10;Description automatically generated">
            <a:extLst>
              <a:ext uri="{FF2B5EF4-FFF2-40B4-BE49-F238E27FC236}">
                <a16:creationId xmlns:a16="http://schemas.microsoft.com/office/drawing/2014/main" id="{DB2DF9F2-1DD6-E86F-C354-09D8A31C8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89" y="172983"/>
            <a:ext cx="6540499" cy="14254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275ADE-3346-F640-975D-316513067EBB}"/>
              </a:ext>
            </a:extLst>
          </p:cNvPr>
          <p:cNvSpPr txBox="1"/>
          <p:nvPr/>
        </p:nvSpPr>
        <p:spPr>
          <a:xfrm>
            <a:off x="189123" y="22994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EEB3C4-B590-B9EC-6E28-001BB069C077}"/>
              </a:ext>
            </a:extLst>
          </p:cNvPr>
          <p:cNvSpPr txBox="1"/>
          <p:nvPr/>
        </p:nvSpPr>
        <p:spPr>
          <a:xfrm>
            <a:off x="189123" y="147077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465826-F67E-7928-E899-7E7ABA02DFFC}"/>
              </a:ext>
            </a:extLst>
          </p:cNvPr>
          <p:cNvSpPr txBox="1"/>
          <p:nvPr/>
        </p:nvSpPr>
        <p:spPr>
          <a:xfrm>
            <a:off x="161797" y="7516649"/>
            <a:ext cx="74488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sr-Latn-RS" sz="12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EGFR WT tumors treated with saracatinib are qualitatively invasive and result in decreased animal survival. A. Bioluminescence readings on day 17 and day 54 of a sample of five GBM22 EGFR WT tumor-bearing mice, NT = not treated (vehicle only, 50:50 ORA-Plus/ORA-Sweet delivered orally), SAR = saracatinib 25 mg/kg 5 days/week for 3 weeks. Images acquired using auto-exposure based on bioluminescent intensity. Separation of one mouse in GBM22 EGFR WT NT group indicates that it underwent separate imaging from others in the cohort and thus a different auto-exposure time. B. The tumor margin (dashed line) and most invasive region (dotted line) from each slide was determined and annotated by a blinded independent reviewer. B. Kaplan-Meier survival curve comparing four treatment groups in GBM22 EGFR WT tumors. NT = not treated (vehicle only, 50:50 ORA-Plus/ORA-Sweet delivered orally), Saracatinib 25 mg/kg, TMZ = 50 mg/kg temozolomide, saracatinib + TMZ= combination therapy, 25 mg/kg oral saracatinib in AM, 50 mg/kg oral temozolomide in PM. </a:t>
            </a:r>
            <a:endParaRPr lang="en-US" sz="12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8B1234-DD24-EB9F-6F66-FD151D27154D}"/>
              </a:ext>
            </a:extLst>
          </p:cNvPr>
          <p:cNvSpPr txBox="1"/>
          <p:nvPr/>
        </p:nvSpPr>
        <p:spPr>
          <a:xfrm>
            <a:off x="189123" y="519794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3014F0-EA65-1570-32F0-4ADF6CF2A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097" y="1540640"/>
            <a:ext cx="6406748" cy="34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837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7CE0374-AA1C-2649-923F-4C490B896C7D}">
  <we:reference id="6d3589d2-ee66-4cd9-b230-8b56f8e143c1" version="2.0.0.3" store="EXCatalog" storeType="EXCatalog"/>
  <we:alternateReferences/>
  <we:properties/>
  <we:bindings/>
  <we:snapshot xmlns:r="http://schemas.openxmlformats.org/officeDocument/2006/relationships"/>
</we:webextension>
</file>

<file path=docMetadata/LabelInfo.xml><?xml version="1.0" encoding="utf-8"?>
<clbl:labelList xmlns:clbl="http://schemas.microsoft.com/office/2020/mipLabelMetadata">
  <clbl:label id="{11372f5f-8e19-4efb-8afe-8eac20a980c4}" enabled="1" method="Standard" siteId="{a25fff9c-3f63-4fb2-9a8a-d9bdd0321f9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25441</TotalTime>
  <Words>507</Words>
  <Application>Microsoft Office PowerPoint</Application>
  <PresentationFormat>Custom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Blomquist, Mylan R.</dc:creator>
  <cp:lastModifiedBy>MDPI</cp:lastModifiedBy>
  <cp:revision>173</cp:revision>
  <dcterms:created xsi:type="dcterms:W3CDTF">2023-05-27T21:25:58Z</dcterms:created>
  <dcterms:modified xsi:type="dcterms:W3CDTF">2024-06-06T13:38:32Z</dcterms:modified>
</cp:coreProperties>
</file>