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99" r:id="rId2"/>
    <p:sldId id="298" r:id="rId3"/>
  </p:sldIdLst>
  <p:sldSz cx="6858000" cy="9906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819" y="5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120" tIns="45560" rIns="91120" bIns="455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120" tIns="45560" rIns="91120" bIns="45560" rtlCol="0"/>
          <a:lstStyle>
            <a:lvl1pPr algn="r">
              <a:defRPr sz="1200"/>
            </a:lvl1pPr>
          </a:lstStyle>
          <a:p>
            <a:fld id="{0BDFF290-3DC7-4C98-A8A1-7859F3937B99}" type="datetimeFigureOut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14550" y="746125"/>
            <a:ext cx="25781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0" tIns="45560" rIns="91120" bIns="4556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120" tIns="45560" rIns="91120" bIns="45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120" tIns="45560" rIns="91120" bIns="455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120" tIns="45560" rIns="91120" bIns="45560" rtlCol="0" anchor="b"/>
          <a:lstStyle>
            <a:lvl1pPr algn="r">
              <a:defRPr sz="1200"/>
            </a:lvl1pPr>
          </a:lstStyle>
          <a:p>
            <a:fld id="{1DAAF25C-3013-430F-9871-7DD389C4B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226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Suppl </a:t>
            </a:r>
            <a:r>
              <a:rPr kumimoji="1" lang="en-US" altLang="ja-JP"/>
              <a:t>Figure S2  </a:t>
            </a:r>
            <a:r>
              <a:rPr kumimoji="1" lang="en-US" altLang="ja-JP" dirty="0"/>
              <a:t>WRB </a:t>
            </a:r>
            <a:r>
              <a:rPr kumimoji="1" lang="en-US" altLang="ja-JP"/>
              <a:t>GWAS-ET USA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AAF25C-3013-430F-9871-7DD389C4BF4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2888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3777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755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1332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510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888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266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6442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021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3563-6660-4680-A452-48183452D84F}" type="datetimeFigureOut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7DCC-F459-4F5D-8AD7-C8E29A4E09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02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3563-6660-4680-A452-48183452D84F}" type="datetimeFigureOut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7DCC-F459-4F5D-8AD7-C8E29A4E09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7320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386387" y="396703"/>
            <a:ext cx="1671638" cy="845220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1476" y="396703"/>
            <a:ext cx="4900613" cy="845220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3563-6660-4680-A452-48183452D84F}" type="datetimeFigureOut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7DCC-F459-4F5D-8AD7-C8E29A4E09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90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3563-6660-4680-A452-48183452D84F}" type="datetimeFigureOut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7DCC-F459-4F5D-8AD7-C8E29A4E09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983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12055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7"/>
          </a:xfrm>
        </p:spPr>
        <p:txBody>
          <a:bodyPr anchor="b"/>
          <a:lstStyle>
            <a:lvl1pPr marL="0" indent="0">
              <a:buNone/>
              <a:defRPr sz="6027">
                <a:solidFill>
                  <a:schemeClr val="tx1">
                    <a:tint val="75000"/>
                  </a:schemeClr>
                </a:solidFill>
              </a:defRPr>
            </a:lvl1pPr>
            <a:lvl2pPr marL="1377745" indent="0">
              <a:buNone/>
              <a:defRPr sz="5424">
                <a:solidFill>
                  <a:schemeClr val="tx1">
                    <a:tint val="75000"/>
                  </a:schemeClr>
                </a:solidFill>
              </a:defRPr>
            </a:lvl2pPr>
            <a:lvl3pPr marL="2755488" indent="0">
              <a:buNone/>
              <a:defRPr sz="4821">
                <a:solidFill>
                  <a:schemeClr val="tx1">
                    <a:tint val="75000"/>
                  </a:schemeClr>
                </a:solidFill>
              </a:defRPr>
            </a:lvl3pPr>
            <a:lvl4pPr marL="4133233" indent="0">
              <a:buNone/>
              <a:defRPr sz="4219">
                <a:solidFill>
                  <a:schemeClr val="tx1">
                    <a:tint val="75000"/>
                  </a:schemeClr>
                </a:solidFill>
              </a:defRPr>
            </a:lvl4pPr>
            <a:lvl5pPr marL="5510978" indent="0">
              <a:buNone/>
              <a:defRPr sz="4219">
                <a:solidFill>
                  <a:schemeClr val="tx1">
                    <a:tint val="75000"/>
                  </a:schemeClr>
                </a:solidFill>
              </a:defRPr>
            </a:lvl5pPr>
            <a:lvl6pPr marL="6888721" indent="0">
              <a:buNone/>
              <a:defRPr sz="4219">
                <a:solidFill>
                  <a:schemeClr val="tx1">
                    <a:tint val="75000"/>
                  </a:schemeClr>
                </a:solidFill>
              </a:defRPr>
            </a:lvl6pPr>
            <a:lvl7pPr marL="8266466" indent="0">
              <a:buNone/>
              <a:defRPr sz="4219">
                <a:solidFill>
                  <a:schemeClr val="tx1">
                    <a:tint val="75000"/>
                  </a:schemeClr>
                </a:solidFill>
              </a:defRPr>
            </a:lvl7pPr>
            <a:lvl8pPr marL="9644211" indent="0">
              <a:buNone/>
              <a:defRPr sz="4219">
                <a:solidFill>
                  <a:schemeClr val="tx1">
                    <a:tint val="75000"/>
                  </a:schemeClr>
                </a:solidFill>
              </a:defRPr>
            </a:lvl8pPr>
            <a:lvl9pPr marL="11021955" indent="0">
              <a:buNone/>
              <a:defRPr sz="421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3563-6660-4680-A452-48183452D84F}" type="datetimeFigureOut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7DCC-F459-4F5D-8AD7-C8E29A4E09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537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1476" y="2311402"/>
            <a:ext cx="3286125" cy="6537502"/>
          </a:xfrm>
        </p:spPr>
        <p:txBody>
          <a:bodyPr/>
          <a:lstStyle>
            <a:lvl1pPr>
              <a:defRPr sz="8437"/>
            </a:lvl1pPr>
            <a:lvl2pPr>
              <a:defRPr sz="7234"/>
            </a:lvl2pPr>
            <a:lvl3pPr>
              <a:defRPr sz="6027"/>
            </a:lvl3pPr>
            <a:lvl4pPr>
              <a:defRPr sz="5424"/>
            </a:lvl4pPr>
            <a:lvl5pPr>
              <a:defRPr sz="5424"/>
            </a:lvl5pPr>
            <a:lvl6pPr>
              <a:defRPr sz="5424"/>
            </a:lvl6pPr>
            <a:lvl7pPr>
              <a:defRPr sz="5424"/>
            </a:lvl7pPr>
            <a:lvl8pPr>
              <a:defRPr sz="5424"/>
            </a:lvl8pPr>
            <a:lvl9pPr>
              <a:defRPr sz="542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1901" y="2311402"/>
            <a:ext cx="3286125" cy="6537502"/>
          </a:xfrm>
        </p:spPr>
        <p:txBody>
          <a:bodyPr/>
          <a:lstStyle>
            <a:lvl1pPr>
              <a:defRPr sz="8437"/>
            </a:lvl1pPr>
            <a:lvl2pPr>
              <a:defRPr sz="7234"/>
            </a:lvl2pPr>
            <a:lvl3pPr>
              <a:defRPr sz="6027"/>
            </a:lvl3pPr>
            <a:lvl4pPr>
              <a:defRPr sz="5424"/>
            </a:lvl4pPr>
            <a:lvl5pPr>
              <a:defRPr sz="5424"/>
            </a:lvl5pPr>
            <a:lvl6pPr>
              <a:defRPr sz="5424"/>
            </a:lvl6pPr>
            <a:lvl7pPr>
              <a:defRPr sz="5424"/>
            </a:lvl7pPr>
            <a:lvl8pPr>
              <a:defRPr sz="5424"/>
            </a:lvl8pPr>
            <a:lvl9pPr>
              <a:defRPr sz="542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3563-6660-4680-A452-48183452D84F}" type="datetimeFigureOut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7DCC-F459-4F5D-8AD7-C8E29A4E09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5656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7234" b="1"/>
            </a:lvl1pPr>
            <a:lvl2pPr marL="1377745" indent="0">
              <a:buNone/>
              <a:defRPr sz="6027" b="1"/>
            </a:lvl2pPr>
            <a:lvl3pPr marL="2755488" indent="0">
              <a:buNone/>
              <a:defRPr sz="5424" b="1"/>
            </a:lvl3pPr>
            <a:lvl4pPr marL="4133233" indent="0">
              <a:buNone/>
              <a:defRPr sz="4821" b="1"/>
            </a:lvl4pPr>
            <a:lvl5pPr marL="5510978" indent="0">
              <a:buNone/>
              <a:defRPr sz="4821" b="1"/>
            </a:lvl5pPr>
            <a:lvl6pPr marL="6888721" indent="0">
              <a:buNone/>
              <a:defRPr sz="4821" b="1"/>
            </a:lvl6pPr>
            <a:lvl7pPr marL="8266466" indent="0">
              <a:buNone/>
              <a:defRPr sz="4821" b="1"/>
            </a:lvl7pPr>
            <a:lvl8pPr marL="9644211" indent="0">
              <a:buNone/>
              <a:defRPr sz="4821" b="1"/>
            </a:lvl8pPr>
            <a:lvl9pPr marL="11021955" indent="0">
              <a:buNone/>
              <a:defRPr sz="4821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7234"/>
            </a:lvl1pPr>
            <a:lvl2pPr>
              <a:defRPr sz="6027"/>
            </a:lvl2pPr>
            <a:lvl3pPr>
              <a:defRPr sz="5424"/>
            </a:lvl3pPr>
            <a:lvl4pPr>
              <a:defRPr sz="4821"/>
            </a:lvl4pPr>
            <a:lvl5pPr>
              <a:defRPr sz="4821"/>
            </a:lvl5pPr>
            <a:lvl6pPr>
              <a:defRPr sz="4821"/>
            </a:lvl6pPr>
            <a:lvl7pPr>
              <a:defRPr sz="4821"/>
            </a:lvl7pPr>
            <a:lvl8pPr>
              <a:defRPr sz="4821"/>
            </a:lvl8pPr>
            <a:lvl9pPr>
              <a:defRPr sz="482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2" cy="924101"/>
          </a:xfrm>
        </p:spPr>
        <p:txBody>
          <a:bodyPr anchor="b"/>
          <a:lstStyle>
            <a:lvl1pPr marL="0" indent="0">
              <a:buNone/>
              <a:defRPr sz="7234" b="1"/>
            </a:lvl1pPr>
            <a:lvl2pPr marL="1377745" indent="0">
              <a:buNone/>
              <a:defRPr sz="6027" b="1"/>
            </a:lvl2pPr>
            <a:lvl3pPr marL="2755488" indent="0">
              <a:buNone/>
              <a:defRPr sz="5424" b="1"/>
            </a:lvl3pPr>
            <a:lvl4pPr marL="4133233" indent="0">
              <a:buNone/>
              <a:defRPr sz="4821" b="1"/>
            </a:lvl4pPr>
            <a:lvl5pPr marL="5510978" indent="0">
              <a:buNone/>
              <a:defRPr sz="4821" b="1"/>
            </a:lvl5pPr>
            <a:lvl6pPr marL="6888721" indent="0">
              <a:buNone/>
              <a:defRPr sz="4821" b="1"/>
            </a:lvl6pPr>
            <a:lvl7pPr marL="8266466" indent="0">
              <a:buNone/>
              <a:defRPr sz="4821" b="1"/>
            </a:lvl7pPr>
            <a:lvl8pPr marL="9644211" indent="0">
              <a:buNone/>
              <a:defRPr sz="4821" b="1"/>
            </a:lvl8pPr>
            <a:lvl9pPr marL="11021955" indent="0">
              <a:buNone/>
              <a:defRPr sz="4821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2" cy="5707416"/>
          </a:xfrm>
        </p:spPr>
        <p:txBody>
          <a:bodyPr/>
          <a:lstStyle>
            <a:lvl1pPr>
              <a:defRPr sz="7234"/>
            </a:lvl1pPr>
            <a:lvl2pPr>
              <a:defRPr sz="6027"/>
            </a:lvl2pPr>
            <a:lvl3pPr>
              <a:defRPr sz="5424"/>
            </a:lvl3pPr>
            <a:lvl4pPr>
              <a:defRPr sz="4821"/>
            </a:lvl4pPr>
            <a:lvl5pPr>
              <a:defRPr sz="4821"/>
            </a:lvl5pPr>
            <a:lvl6pPr>
              <a:defRPr sz="4821"/>
            </a:lvl6pPr>
            <a:lvl7pPr>
              <a:defRPr sz="4821"/>
            </a:lvl7pPr>
            <a:lvl8pPr>
              <a:defRPr sz="4821"/>
            </a:lvl8pPr>
            <a:lvl9pPr>
              <a:defRPr sz="482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3563-6660-4680-A452-48183452D84F}" type="datetimeFigureOut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7DCC-F459-4F5D-8AD7-C8E29A4E09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0993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3563-6660-4680-A452-48183452D84F}" type="datetimeFigureOut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7DCC-F459-4F5D-8AD7-C8E29A4E09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97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3563-6660-4680-A452-48183452D84F}" type="datetimeFigureOut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7DCC-F459-4F5D-8AD7-C8E29A4E09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1881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6027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09"/>
            <a:ext cx="3833812" cy="8454497"/>
          </a:xfrm>
        </p:spPr>
        <p:txBody>
          <a:bodyPr/>
          <a:lstStyle>
            <a:lvl1pPr>
              <a:defRPr sz="9643"/>
            </a:lvl1pPr>
            <a:lvl2pPr>
              <a:defRPr sz="8437"/>
            </a:lvl2pPr>
            <a:lvl3pPr>
              <a:defRPr sz="7234"/>
            </a:lvl3pPr>
            <a:lvl4pPr>
              <a:defRPr sz="6027"/>
            </a:lvl4pPr>
            <a:lvl5pPr>
              <a:defRPr sz="6027"/>
            </a:lvl5pPr>
            <a:lvl6pPr>
              <a:defRPr sz="6027"/>
            </a:lvl6pPr>
            <a:lvl7pPr>
              <a:defRPr sz="6027"/>
            </a:lvl7pPr>
            <a:lvl8pPr>
              <a:defRPr sz="6027"/>
            </a:lvl8pPr>
            <a:lvl9pPr>
              <a:defRPr sz="6027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4219"/>
            </a:lvl1pPr>
            <a:lvl2pPr marL="1377745" indent="0">
              <a:buNone/>
              <a:defRPr sz="3615"/>
            </a:lvl2pPr>
            <a:lvl3pPr marL="2755488" indent="0">
              <a:buNone/>
              <a:defRPr sz="3013"/>
            </a:lvl3pPr>
            <a:lvl4pPr marL="4133233" indent="0">
              <a:buNone/>
              <a:defRPr sz="2713"/>
            </a:lvl4pPr>
            <a:lvl5pPr marL="5510978" indent="0">
              <a:buNone/>
              <a:defRPr sz="2713"/>
            </a:lvl5pPr>
            <a:lvl6pPr marL="6888721" indent="0">
              <a:buNone/>
              <a:defRPr sz="2713"/>
            </a:lvl6pPr>
            <a:lvl7pPr marL="8266466" indent="0">
              <a:buNone/>
              <a:defRPr sz="2713"/>
            </a:lvl7pPr>
            <a:lvl8pPr marL="9644211" indent="0">
              <a:buNone/>
              <a:defRPr sz="2713"/>
            </a:lvl8pPr>
            <a:lvl9pPr marL="11021955" indent="0">
              <a:buNone/>
              <a:defRPr sz="271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3563-6660-4680-A452-48183452D84F}" type="datetimeFigureOut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7DCC-F459-4F5D-8AD7-C8E29A4E09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0047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6027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9643"/>
            </a:lvl1pPr>
            <a:lvl2pPr marL="1377745" indent="0">
              <a:buNone/>
              <a:defRPr sz="8437"/>
            </a:lvl2pPr>
            <a:lvl3pPr marL="2755488" indent="0">
              <a:buNone/>
              <a:defRPr sz="7234"/>
            </a:lvl3pPr>
            <a:lvl4pPr marL="4133233" indent="0">
              <a:buNone/>
              <a:defRPr sz="6027"/>
            </a:lvl4pPr>
            <a:lvl5pPr marL="5510978" indent="0">
              <a:buNone/>
              <a:defRPr sz="6027"/>
            </a:lvl5pPr>
            <a:lvl6pPr marL="6888721" indent="0">
              <a:buNone/>
              <a:defRPr sz="6027"/>
            </a:lvl6pPr>
            <a:lvl7pPr marL="8266466" indent="0">
              <a:buNone/>
              <a:defRPr sz="6027"/>
            </a:lvl7pPr>
            <a:lvl8pPr marL="9644211" indent="0">
              <a:buNone/>
              <a:defRPr sz="6027"/>
            </a:lvl8pPr>
            <a:lvl9pPr marL="11021955" indent="0">
              <a:buNone/>
              <a:defRPr sz="6027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4219"/>
            </a:lvl1pPr>
            <a:lvl2pPr marL="1377745" indent="0">
              <a:buNone/>
              <a:defRPr sz="3615"/>
            </a:lvl2pPr>
            <a:lvl3pPr marL="2755488" indent="0">
              <a:buNone/>
              <a:defRPr sz="3013"/>
            </a:lvl3pPr>
            <a:lvl4pPr marL="4133233" indent="0">
              <a:buNone/>
              <a:defRPr sz="2713"/>
            </a:lvl4pPr>
            <a:lvl5pPr marL="5510978" indent="0">
              <a:buNone/>
              <a:defRPr sz="2713"/>
            </a:lvl5pPr>
            <a:lvl6pPr marL="6888721" indent="0">
              <a:buNone/>
              <a:defRPr sz="2713"/>
            </a:lvl6pPr>
            <a:lvl7pPr marL="8266466" indent="0">
              <a:buNone/>
              <a:defRPr sz="2713"/>
            </a:lvl7pPr>
            <a:lvl8pPr marL="9644211" indent="0">
              <a:buNone/>
              <a:defRPr sz="2713"/>
            </a:lvl8pPr>
            <a:lvl9pPr marL="11021955" indent="0">
              <a:buNone/>
              <a:defRPr sz="271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3563-6660-4680-A452-48183452D84F}" type="datetimeFigureOut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07DCC-F459-4F5D-8AD7-C8E29A4E09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96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13563-6660-4680-A452-48183452D84F}" type="datetimeFigureOut">
              <a:rPr kumimoji="1" lang="ja-JP" altLang="en-US" smtClean="0"/>
              <a:t>2024/7/1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8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8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07DCC-F459-4F5D-8AD7-C8E29A4E09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3804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755488" rtl="0" eaLnBrk="1" latinLnBrk="0" hangingPunct="1">
        <a:spcBef>
          <a:spcPct val="0"/>
        </a:spcBef>
        <a:buNone/>
        <a:defRPr kumimoji="1" sz="132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33309" indent="-1033309" algn="l" defTabSz="2755488" rtl="0" eaLnBrk="1" latinLnBrk="0" hangingPunct="1">
        <a:spcBef>
          <a:spcPct val="20000"/>
        </a:spcBef>
        <a:buFont typeface="Arial" pitchFamily="34" charset="0"/>
        <a:buChar char="•"/>
        <a:defRPr kumimoji="1" sz="9643" kern="1200">
          <a:solidFill>
            <a:schemeClr val="tx1"/>
          </a:solidFill>
          <a:latin typeface="+mn-lt"/>
          <a:ea typeface="+mn-ea"/>
          <a:cs typeface="+mn-cs"/>
        </a:defRPr>
      </a:lvl1pPr>
      <a:lvl2pPr marL="2238834" indent="-861089" algn="l" defTabSz="2755488" rtl="0" eaLnBrk="1" latinLnBrk="0" hangingPunct="1">
        <a:spcBef>
          <a:spcPct val="20000"/>
        </a:spcBef>
        <a:buFont typeface="Arial" pitchFamily="34" charset="0"/>
        <a:buChar char="–"/>
        <a:defRPr kumimoji="1" sz="8437" kern="1200">
          <a:solidFill>
            <a:schemeClr val="tx1"/>
          </a:solidFill>
          <a:latin typeface="+mn-lt"/>
          <a:ea typeface="+mn-ea"/>
          <a:cs typeface="+mn-cs"/>
        </a:defRPr>
      </a:lvl2pPr>
      <a:lvl3pPr marL="3444361" indent="-688872" algn="l" defTabSz="2755488" rtl="0" eaLnBrk="1" latinLnBrk="0" hangingPunct="1">
        <a:spcBef>
          <a:spcPct val="20000"/>
        </a:spcBef>
        <a:buFont typeface="Arial" pitchFamily="34" charset="0"/>
        <a:buChar char="•"/>
        <a:defRPr kumimoji="1" sz="7234" kern="1200">
          <a:solidFill>
            <a:schemeClr val="tx1"/>
          </a:solidFill>
          <a:latin typeface="+mn-lt"/>
          <a:ea typeface="+mn-ea"/>
          <a:cs typeface="+mn-cs"/>
        </a:defRPr>
      </a:lvl3pPr>
      <a:lvl4pPr marL="4822106" indent="-688872" algn="l" defTabSz="2755488" rtl="0" eaLnBrk="1" latinLnBrk="0" hangingPunct="1">
        <a:spcBef>
          <a:spcPct val="20000"/>
        </a:spcBef>
        <a:buFont typeface="Arial" pitchFamily="34" charset="0"/>
        <a:buChar char="–"/>
        <a:defRPr kumimoji="1" sz="6027" kern="1200">
          <a:solidFill>
            <a:schemeClr val="tx1"/>
          </a:solidFill>
          <a:latin typeface="+mn-lt"/>
          <a:ea typeface="+mn-ea"/>
          <a:cs typeface="+mn-cs"/>
        </a:defRPr>
      </a:lvl4pPr>
      <a:lvl5pPr marL="6199850" indent="-688872" algn="l" defTabSz="2755488" rtl="0" eaLnBrk="1" latinLnBrk="0" hangingPunct="1">
        <a:spcBef>
          <a:spcPct val="20000"/>
        </a:spcBef>
        <a:buFont typeface="Arial" pitchFamily="34" charset="0"/>
        <a:buChar char="»"/>
        <a:defRPr kumimoji="1" sz="6027" kern="1200">
          <a:solidFill>
            <a:schemeClr val="tx1"/>
          </a:solidFill>
          <a:latin typeface="+mn-lt"/>
          <a:ea typeface="+mn-ea"/>
          <a:cs typeface="+mn-cs"/>
        </a:defRPr>
      </a:lvl5pPr>
      <a:lvl6pPr marL="7577594" indent="-688872" algn="l" defTabSz="2755488" rtl="0" eaLnBrk="1" latinLnBrk="0" hangingPunct="1">
        <a:spcBef>
          <a:spcPct val="20000"/>
        </a:spcBef>
        <a:buFont typeface="Arial" pitchFamily="34" charset="0"/>
        <a:buChar char="•"/>
        <a:defRPr kumimoji="1" sz="6027" kern="1200">
          <a:solidFill>
            <a:schemeClr val="tx1"/>
          </a:solidFill>
          <a:latin typeface="+mn-lt"/>
          <a:ea typeface="+mn-ea"/>
          <a:cs typeface="+mn-cs"/>
        </a:defRPr>
      </a:lvl6pPr>
      <a:lvl7pPr marL="8955339" indent="-688872" algn="l" defTabSz="2755488" rtl="0" eaLnBrk="1" latinLnBrk="0" hangingPunct="1">
        <a:spcBef>
          <a:spcPct val="20000"/>
        </a:spcBef>
        <a:buFont typeface="Arial" pitchFamily="34" charset="0"/>
        <a:buChar char="•"/>
        <a:defRPr kumimoji="1" sz="6027" kern="1200">
          <a:solidFill>
            <a:schemeClr val="tx1"/>
          </a:solidFill>
          <a:latin typeface="+mn-lt"/>
          <a:ea typeface="+mn-ea"/>
          <a:cs typeface="+mn-cs"/>
        </a:defRPr>
      </a:lvl7pPr>
      <a:lvl8pPr marL="10333084" indent="-688872" algn="l" defTabSz="2755488" rtl="0" eaLnBrk="1" latinLnBrk="0" hangingPunct="1">
        <a:spcBef>
          <a:spcPct val="20000"/>
        </a:spcBef>
        <a:buFont typeface="Arial" pitchFamily="34" charset="0"/>
        <a:buChar char="•"/>
        <a:defRPr kumimoji="1" sz="6027" kern="1200">
          <a:solidFill>
            <a:schemeClr val="tx1"/>
          </a:solidFill>
          <a:latin typeface="+mn-lt"/>
          <a:ea typeface="+mn-ea"/>
          <a:cs typeface="+mn-cs"/>
        </a:defRPr>
      </a:lvl8pPr>
      <a:lvl9pPr marL="11710827" indent="-688872" algn="l" defTabSz="2755488" rtl="0" eaLnBrk="1" latinLnBrk="0" hangingPunct="1">
        <a:spcBef>
          <a:spcPct val="20000"/>
        </a:spcBef>
        <a:buFont typeface="Arial" pitchFamily="34" charset="0"/>
        <a:buChar char="•"/>
        <a:defRPr kumimoji="1" sz="602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755488" rtl="0" eaLnBrk="1" latinLnBrk="0" hangingPunct="1">
        <a:defRPr kumimoji="1" sz="5424" kern="1200">
          <a:solidFill>
            <a:schemeClr val="tx1"/>
          </a:solidFill>
          <a:latin typeface="+mn-lt"/>
          <a:ea typeface="+mn-ea"/>
          <a:cs typeface="+mn-cs"/>
        </a:defRPr>
      </a:lvl1pPr>
      <a:lvl2pPr marL="1377745" algn="l" defTabSz="2755488" rtl="0" eaLnBrk="1" latinLnBrk="0" hangingPunct="1">
        <a:defRPr kumimoji="1" sz="5424" kern="1200">
          <a:solidFill>
            <a:schemeClr val="tx1"/>
          </a:solidFill>
          <a:latin typeface="+mn-lt"/>
          <a:ea typeface="+mn-ea"/>
          <a:cs typeface="+mn-cs"/>
        </a:defRPr>
      </a:lvl2pPr>
      <a:lvl3pPr marL="2755488" algn="l" defTabSz="2755488" rtl="0" eaLnBrk="1" latinLnBrk="0" hangingPunct="1">
        <a:defRPr kumimoji="1" sz="5424" kern="1200">
          <a:solidFill>
            <a:schemeClr val="tx1"/>
          </a:solidFill>
          <a:latin typeface="+mn-lt"/>
          <a:ea typeface="+mn-ea"/>
          <a:cs typeface="+mn-cs"/>
        </a:defRPr>
      </a:lvl3pPr>
      <a:lvl4pPr marL="4133233" algn="l" defTabSz="2755488" rtl="0" eaLnBrk="1" latinLnBrk="0" hangingPunct="1">
        <a:defRPr kumimoji="1" sz="5424" kern="1200">
          <a:solidFill>
            <a:schemeClr val="tx1"/>
          </a:solidFill>
          <a:latin typeface="+mn-lt"/>
          <a:ea typeface="+mn-ea"/>
          <a:cs typeface="+mn-cs"/>
        </a:defRPr>
      </a:lvl4pPr>
      <a:lvl5pPr marL="5510978" algn="l" defTabSz="2755488" rtl="0" eaLnBrk="1" latinLnBrk="0" hangingPunct="1">
        <a:defRPr kumimoji="1" sz="5424" kern="1200">
          <a:solidFill>
            <a:schemeClr val="tx1"/>
          </a:solidFill>
          <a:latin typeface="+mn-lt"/>
          <a:ea typeface="+mn-ea"/>
          <a:cs typeface="+mn-cs"/>
        </a:defRPr>
      </a:lvl5pPr>
      <a:lvl6pPr marL="6888721" algn="l" defTabSz="2755488" rtl="0" eaLnBrk="1" latinLnBrk="0" hangingPunct="1">
        <a:defRPr kumimoji="1" sz="5424" kern="1200">
          <a:solidFill>
            <a:schemeClr val="tx1"/>
          </a:solidFill>
          <a:latin typeface="+mn-lt"/>
          <a:ea typeface="+mn-ea"/>
          <a:cs typeface="+mn-cs"/>
        </a:defRPr>
      </a:lvl6pPr>
      <a:lvl7pPr marL="8266466" algn="l" defTabSz="2755488" rtl="0" eaLnBrk="1" latinLnBrk="0" hangingPunct="1">
        <a:defRPr kumimoji="1" sz="5424" kern="1200">
          <a:solidFill>
            <a:schemeClr val="tx1"/>
          </a:solidFill>
          <a:latin typeface="+mn-lt"/>
          <a:ea typeface="+mn-ea"/>
          <a:cs typeface="+mn-cs"/>
        </a:defRPr>
      </a:lvl7pPr>
      <a:lvl8pPr marL="9644211" algn="l" defTabSz="2755488" rtl="0" eaLnBrk="1" latinLnBrk="0" hangingPunct="1">
        <a:defRPr kumimoji="1" sz="5424" kern="1200">
          <a:solidFill>
            <a:schemeClr val="tx1"/>
          </a:solidFill>
          <a:latin typeface="+mn-lt"/>
          <a:ea typeface="+mn-ea"/>
          <a:cs typeface="+mn-cs"/>
        </a:defRPr>
      </a:lvl8pPr>
      <a:lvl9pPr marL="11021955" algn="l" defTabSz="2755488" rtl="0" eaLnBrk="1" latinLnBrk="0" hangingPunct="1">
        <a:defRPr kumimoji="1" sz="54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74232A-FEF2-4A72-8F4B-D320C0046040}"/>
              </a:ext>
            </a:extLst>
          </p:cNvPr>
          <p:cNvSpPr txBox="1"/>
          <p:nvPr/>
        </p:nvSpPr>
        <p:spPr>
          <a:xfrm>
            <a:off x="404664" y="1352600"/>
            <a:ext cx="5688632" cy="86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600" dirty="0">
                <a:latin typeface="Palatino Linotype" panose="02040502050505030304" pitchFamily="18" charset="0"/>
              </a:rPr>
              <a:t>Figure S2: Regional plots in GWAS with BBJ (180K), BBJ (ASA), and </a:t>
            </a:r>
            <a:r>
              <a:rPr lang="en-US" altLang="ja-JP" sz="1600" dirty="0" err="1">
                <a:latin typeface="Palatino Linotype" panose="02040502050505030304" pitchFamily="18" charset="0"/>
              </a:rPr>
              <a:t>Nagahama</a:t>
            </a:r>
            <a:r>
              <a:rPr lang="en-US" altLang="ja-JP" sz="1600" dirty="0">
                <a:latin typeface="Palatino Linotype" panose="02040502050505030304" pitchFamily="18" charset="0"/>
              </a:rPr>
              <a:t> cohort for </a:t>
            </a:r>
            <a:r>
              <a:rPr lang="en-US" altLang="ja-JP" sz="1600" i="1" dirty="0">
                <a:latin typeface="Palatino Linotype" panose="02040502050505030304" pitchFamily="18" charset="0"/>
              </a:rPr>
              <a:t>WRB</a:t>
            </a:r>
            <a:r>
              <a:rPr lang="en-US" altLang="ja-JP" sz="1600" dirty="0">
                <a:latin typeface="Palatino Linotype" panose="02040502050505030304" pitchFamily="18" charset="0"/>
              </a:rPr>
              <a:t> which was detected by GWAS for esotropia in U.S.A. </a:t>
            </a:r>
            <a:endParaRPr kumimoji="1" lang="ja-JP" altLang="en-US" sz="16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926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38F6FAC-81E5-4FAB-87E6-D4AF04F56600}"/>
              </a:ext>
            </a:extLst>
          </p:cNvPr>
          <p:cNvSpPr txBox="1"/>
          <p:nvPr/>
        </p:nvSpPr>
        <p:spPr>
          <a:xfrm>
            <a:off x="116632" y="128464"/>
            <a:ext cx="1331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i="1" dirty="0">
                <a:latin typeface="Palatino Linotype" panose="02040502050505030304" pitchFamily="18" charset="0"/>
              </a:rPr>
              <a:t>WRB</a:t>
            </a:r>
            <a:r>
              <a:rPr lang="en-US" altLang="ja-JP" sz="1200" dirty="0">
                <a:latin typeface="Palatino Linotype" panose="02040502050505030304" pitchFamily="18" charset="0"/>
              </a:rPr>
              <a:t> in </a:t>
            </a:r>
          </a:p>
          <a:p>
            <a:r>
              <a:rPr lang="en-US" altLang="ja-JP" sz="1200" dirty="0">
                <a:latin typeface="Palatino Linotype" panose="02040502050505030304" pitchFamily="18" charset="0"/>
              </a:rPr>
              <a:t>Esotropia GWAS</a:t>
            </a:r>
            <a:endParaRPr kumimoji="1" lang="ja-JP" altLang="en-US" sz="1200" dirty="0">
              <a:latin typeface="Palatino Linotype" panose="0204050205050503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535B9F5-E2FA-DC6A-5481-F1F1F39C63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2939" y="336762"/>
            <a:ext cx="4434077" cy="2960054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59E58112-E6A0-9136-4EC2-F8151B2D71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4782" y="3584848"/>
            <a:ext cx="4452441" cy="294143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2B215B97-5236-F482-7011-25BB3F1C4C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6298" y="6828521"/>
            <a:ext cx="4450974" cy="2955399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C50AE46-9656-4533-BEEB-3367E1426EA4}"/>
              </a:ext>
            </a:extLst>
          </p:cNvPr>
          <p:cNvSpPr txBox="1"/>
          <p:nvPr/>
        </p:nvSpPr>
        <p:spPr>
          <a:xfrm>
            <a:off x="1926157" y="149950"/>
            <a:ext cx="17908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Palatino Linotype" panose="02040502050505030304" pitchFamily="18" charset="0"/>
              </a:rPr>
              <a:t>Esotropia v</a:t>
            </a:r>
            <a:r>
              <a:rPr kumimoji="1" lang="en-US" altLang="ja-JP" sz="1200" dirty="0">
                <a:latin typeface="Palatino Linotype" panose="02040502050505030304" pitchFamily="18" charset="0"/>
              </a:rPr>
              <a:t>s BBJ (180K)</a:t>
            </a:r>
            <a:endParaRPr kumimoji="1" lang="ja-JP" altLang="en-US" sz="1200" dirty="0">
              <a:latin typeface="Palatino Linotype" panose="0204050205050503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86C0B0C-B652-449D-8B53-2872607C38E8}"/>
              </a:ext>
            </a:extLst>
          </p:cNvPr>
          <p:cNvSpPr txBox="1"/>
          <p:nvPr/>
        </p:nvSpPr>
        <p:spPr>
          <a:xfrm>
            <a:off x="1876591" y="3379857"/>
            <a:ext cx="17684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Palatino Linotype" panose="02040502050505030304" pitchFamily="18" charset="0"/>
              </a:rPr>
              <a:t>Esotropia v</a:t>
            </a:r>
            <a:r>
              <a:rPr kumimoji="1" lang="en-US" altLang="ja-JP" sz="1200" dirty="0">
                <a:latin typeface="Palatino Linotype" panose="02040502050505030304" pitchFamily="18" charset="0"/>
              </a:rPr>
              <a:t>s BBJ (ASA)</a:t>
            </a:r>
            <a:endParaRPr kumimoji="1" lang="ja-JP" altLang="en-US" sz="1200" dirty="0">
              <a:latin typeface="Palatino Linotype" panose="0204050205050503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8A1443A-7D9C-4E36-ADA9-633EDC6934CE}"/>
              </a:ext>
            </a:extLst>
          </p:cNvPr>
          <p:cNvSpPr txBox="1"/>
          <p:nvPr/>
        </p:nvSpPr>
        <p:spPr>
          <a:xfrm>
            <a:off x="1821199" y="6681192"/>
            <a:ext cx="2327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Palatino Linotype" panose="02040502050505030304" pitchFamily="18" charset="0"/>
              </a:rPr>
              <a:t>Esotropia v</a:t>
            </a:r>
            <a:r>
              <a:rPr kumimoji="1" lang="en-US" altLang="ja-JP" sz="1200" dirty="0">
                <a:latin typeface="Palatino Linotype" panose="02040502050505030304" pitchFamily="18" charset="0"/>
              </a:rPr>
              <a:t>s </a:t>
            </a:r>
            <a:r>
              <a:rPr kumimoji="1" lang="en-US" altLang="ja-JP" sz="1200" dirty="0" err="1">
                <a:latin typeface="Palatino Linotype" panose="02040502050505030304" pitchFamily="18" charset="0"/>
              </a:rPr>
              <a:t>Nagahama</a:t>
            </a:r>
            <a:r>
              <a:rPr kumimoji="1" lang="en-US" altLang="ja-JP" sz="1200" dirty="0">
                <a:latin typeface="Palatino Linotype" panose="02040502050505030304" pitchFamily="18" charset="0"/>
              </a:rPr>
              <a:t> Cohort</a:t>
            </a:r>
            <a:endParaRPr kumimoji="1" lang="ja-JP" altLang="en-US" sz="1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22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811</TotalTime>
  <Words>62</Words>
  <Application>Microsoft Office PowerPoint</Application>
  <PresentationFormat>A4 210 x 297 mm</PresentationFormat>
  <Paragraphs>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Palatino Linotype</vt:lpstr>
      <vt:lpstr>Office ​​テーマ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Toshihiko Matsuo</dc:creator>
  <cp:lastModifiedBy>松尾 俊彦</cp:lastModifiedBy>
  <cp:revision>193</cp:revision>
  <cp:lastPrinted>2024-04-27T09:12:47Z</cp:lastPrinted>
  <dcterms:created xsi:type="dcterms:W3CDTF">2019-07-29T05:03:44Z</dcterms:created>
  <dcterms:modified xsi:type="dcterms:W3CDTF">2024-07-01T05:04:40Z</dcterms:modified>
</cp:coreProperties>
</file>