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98" r:id="rId2"/>
    <p:sldId id="294" r:id="rId3"/>
    <p:sldId id="291" r:id="rId4"/>
    <p:sldId id="292" r:id="rId5"/>
    <p:sldId id="293" r:id="rId6"/>
    <p:sldId id="295" r:id="rId7"/>
    <p:sldId id="296" r:id="rId8"/>
    <p:sldId id="297" r:id="rId9"/>
  </p:sldIdLst>
  <p:sldSz cx="6858000" cy="9906000" type="A4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819" y="54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120" tIns="45560" rIns="91120" bIns="4556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120" tIns="45560" rIns="91120" bIns="45560" rtlCol="0"/>
          <a:lstStyle>
            <a:lvl1pPr algn="r">
              <a:defRPr sz="1200"/>
            </a:lvl1pPr>
          </a:lstStyle>
          <a:p>
            <a:fld id="{0BDFF290-3DC7-4C98-A8A1-7859F3937B99}" type="datetimeFigureOut">
              <a:rPr kumimoji="1" lang="ja-JP" altLang="en-US" smtClean="0"/>
              <a:t>2024/7/1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114550" y="746125"/>
            <a:ext cx="25781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120" tIns="45560" rIns="91120" bIns="4556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120" tIns="45560" rIns="91120" bIns="4556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120" tIns="45560" rIns="91120" bIns="4556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120" tIns="45560" rIns="91120" bIns="45560" rtlCol="0" anchor="b"/>
          <a:lstStyle>
            <a:lvl1pPr algn="r">
              <a:defRPr sz="1200"/>
            </a:lvl1pPr>
          </a:lstStyle>
          <a:p>
            <a:fld id="{1DAAF25C-3013-430F-9871-7DD389C4BF4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8226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Supplementary </a:t>
            </a:r>
            <a:r>
              <a:rPr kumimoji="1" lang="en-US" altLang="ja-JP"/>
              <a:t>Figure 1A  </a:t>
            </a:r>
            <a:r>
              <a:rPr kumimoji="1" lang="en-US" altLang="ja-JP" dirty="0"/>
              <a:t>ET BBJ180K correction / ASA correction / </a:t>
            </a:r>
            <a:r>
              <a:rPr kumimoji="1" lang="en-US" altLang="ja-JP" dirty="0" err="1"/>
              <a:t>Nagahama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AAF25C-3013-430F-9871-7DD389C4BF49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17990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Supplementary Figure 1B  XT BBJ180K correction / ASA correction / </a:t>
            </a:r>
            <a:r>
              <a:rPr kumimoji="1" lang="en-US" altLang="ja-JP" dirty="0" err="1"/>
              <a:t>Nagahama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AAF25C-3013-430F-9871-7DD389C4BF4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81016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Supplementary Figure 1C  SO BBJ180K correction / ASA correction / </a:t>
            </a:r>
            <a:r>
              <a:rPr kumimoji="1" lang="en-US" altLang="ja-JP" dirty="0" err="1"/>
              <a:t>Nagahama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AAF25C-3013-430F-9871-7DD389C4BF4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22416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Supplementary Figure 1D  ETXT BBJ180K correction / ASA correction / </a:t>
            </a:r>
            <a:r>
              <a:rPr kumimoji="1" lang="en-US" altLang="ja-JP" dirty="0" err="1"/>
              <a:t>Nagahama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AAF25C-3013-430F-9871-7DD389C4BF49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12635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Supplementary Figure 1E  ETXT  BBJ180K correction / ASA correction / </a:t>
            </a:r>
            <a:r>
              <a:rPr kumimoji="1" lang="en-US" altLang="ja-JP" dirty="0" err="1"/>
              <a:t>Nagahama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AAF25C-3013-430F-9871-7DD389C4BF49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10852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Supplementary Figure 1F  ALL (ETXTSO)  BBJ180K correction / ASA correction / </a:t>
            </a:r>
            <a:r>
              <a:rPr kumimoji="1" lang="en-US" altLang="ja-JP" dirty="0" err="1"/>
              <a:t>Nagahama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AAF25C-3013-430F-9871-7DD389C4BF49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671915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/>
              <a:t> Supplementary Figure 1G   BBJ180K correction / ASA correction / </a:t>
            </a:r>
            <a:r>
              <a:rPr kumimoji="1" lang="en-US" altLang="ja-JP" dirty="0" err="1"/>
              <a:t>Nagahama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AAF25C-3013-430F-9871-7DD389C4BF49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2605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514350" y="3077284"/>
            <a:ext cx="5829300" cy="2123369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3777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755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1332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510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68887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2664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6442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021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13563-6660-4680-A452-48183452D84F}" type="datetimeFigureOut">
              <a:rPr kumimoji="1" lang="ja-JP" altLang="en-US" smtClean="0"/>
              <a:t>2024/7/1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07DCC-F459-4F5D-8AD7-C8E29A4E09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62021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13563-6660-4680-A452-48183452D84F}" type="datetimeFigureOut">
              <a:rPr kumimoji="1" lang="ja-JP" altLang="en-US" smtClean="0"/>
              <a:t>2024/7/1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07DCC-F459-4F5D-8AD7-C8E29A4E09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7320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5386387" y="396703"/>
            <a:ext cx="1671638" cy="8452203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371476" y="396703"/>
            <a:ext cx="4900613" cy="8452203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13563-6660-4680-A452-48183452D84F}" type="datetimeFigureOut">
              <a:rPr kumimoji="1" lang="ja-JP" altLang="en-US" smtClean="0"/>
              <a:t>2024/7/1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07DCC-F459-4F5D-8AD7-C8E29A4E09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690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13563-6660-4680-A452-48183452D84F}" type="datetimeFigureOut">
              <a:rPr kumimoji="1" lang="ja-JP" altLang="en-US" smtClean="0"/>
              <a:t>2024/7/1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07DCC-F459-4F5D-8AD7-C8E29A4E09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439839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12055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541735" y="4198588"/>
            <a:ext cx="5829300" cy="2166937"/>
          </a:xfrm>
        </p:spPr>
        <p:txBody>
          <a:bodyPr anchor="b"/>
          <a:lstStyle>
            <a:lvl1pPr marL="0" indent="0">
              <a:buNone/>
              <a:defRPr sz="6027">
                <a:solidFill>
                  <a:schemeClr val="tx1">
                    <a:tint val="75000"/>
                  </a:schemeClr>
                </a:solidFill>
              </a:defRPr>
            </a:lvl1pPr>
            <a:lvl2pPr marL="1377745" indent="0">
              <a:buNone/>
              <a:defRPr sz="5424">
                <a:solidFill>
                  <a:schemeClr val="tx1">
                    <a:tint val="75000"/>
                  </a:schemeClr>
                </a:solidFill>
              </a:defRPr>
            </a:lvl2pPr>
            <a:lvl3pPr marL="2755488" indent="0">
              <a:buNone/>
              <a:defRPr sz="4821">
                <a:solidFill>
                  <a:schemeClr val="tx1">
                    <a:tint val="75000"/>
                  </a:schemeClr>
                </a:solidFill>
              </a:defRPr>
            </a:lvl3pPr>
            <a:lvl4pPr marL="4133233" indent="0">
              <a:buNone/>
              <a:defRPr sz="4219">
                <a:solidFill>
                  <a:schemeClr val="tx1">
                    <a:tint val="75000"/>
                  </a:schemeClr>
                </a:solidFill>
              </a:defRPr>
            </a:lvl4pPr>
            <a:lvl5pPr marL="5510978" indent="0">
              <a:buNone/>
              <a:defRPr sz="4219">
                <a:solidFill>
                  <a:schemeClr val="tx1">
                    <a:tint val="75000"/>
                  </a:schemeClr>
                </a:solidFill>
              </a:defRPr>
            </a:lvl5pPr>
            <a:lvl6pPr marL="6888721" indent="0">
              <a:buNone/>
              <a:defRPr sz="4219">
                <a:solidFill>
                  <a:schemeClr val="tx1">
                    <a:tint val="75000"/>
                  </a:schemeClr>
                </a:solidFill>
              </a:defRPr>
            </a:lvl6pPr>
            <a:lvl7pPr marL="8266466" indent="0">
              <a:buNone/>
              <a:defRPr sz="4219">
                <a:solidFill>
                  <a:schemeClr val="tx1">
                    <a:tint val="75000"/>
                  </a:schemeClr>
                </a:solidFill>
              </a:defRPr>
            </a:lvl7pPr>
            <a:lvl8pPr marL="9644211" indent="0">
              <a:buNone/>
              <a:defRPr sz="4219">
                <a:solidFill>
                  <a:schemeClr val="tx1">
                    <a:tint val="75000"/>
                  </a:schemeClr>
                </a:solidFill>
              </a:defRPr>
            </a:lvl8pPr>
            <a:lvl9pPr marL="11021955" indent="0">
              <a:buNone/>
              <a:defRPr sz="421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13563-6660-4680-A452-48183452D84F}" type="datetimeFigureOut">
              <a:rPr kumimoji="1" lang="ja-JP" altLang="en-US" smtClean="0"/>
              <a:t>2024/7/1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07DCC-F459-4F5D-8AD7-C8E29A4E09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35371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371476" y="2311402"/>
            <a:ext cx="3286125" cy="6537502"/>
          </a:xfrm>
        </p:spPr>
        <p:txBody>
          <a:bodyPr/>
          <a:lstStyle>
            <a:lvl1pPr>
              <a:defRPr sz="8437"/>
            </a:lvl1pPr>
            <a:lvl2pPr>
              <a:defRPr sz="7234"/>
            </a:lvl2pPr>
            <a:lvl3pPr>
              <a:defRPr sz="6027"/>
            </a:lvl3pPr>
            <a:lvl4pPr>
              <a:defRPr sz="5424"/>
            </a:lvl4pPr>
            <a:lvl5pPr>
              <a:defRPr sz="5424"/>
            </a:lvl5pPr>
            <a:lvl6pPr>
              <a:defRPr sz="5424"/>
            </a:lvl6pPr>
            <a:lvl7pPr>
              <a:defRPr sz="5424"/>
            </a:lvl7pPr>
            <a:lvl8pPr>
              <a:defRPr sz="5424"/>
            </a:lvl8pPr>
            <a:lvl9pPr>
              <a:defRPr sz="542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771901" y="2311402"/>
            <a:ext cx="3286125" cy="6537502"/>
          </a:xfrm>
        </p:spPr>
        <p:txBody>
          <a:bodyPr/>
          <a:lstStyle>
            <a:lvl1pPr>
              <a:defRPr sz="8437"/>
            </a:lvl1pPr>
            <a:lvl2pPr>
              <a:defRPr sz="7234"/>
            </a:lvl2pPr>
            <a:lvl3pPr>
              <a:defRPr sz="6027"/>
            </a:lvl3pPr>
            <a:lvl4pPr>
              <a:defRPr sz="5424"/>
            </a:lvl4pPr>
            <a:lvl5pPr>
              <a:defRPr sz="5424"/>
            </a:lvl5pPr>
            <a:lvl6pPr>
              <a:defRPr sz="5424"/>
            </a:lvl6pPr>
            <a:lvl7pPr>
              <a:defRPr sz="5424"/>
            </a:lvl7pPr>
            <a:lvl8pPr>
              <a:defRPr sz="5424"/>
            </a:lvl8pPr>
            <a:lvl9pPr>
              <a:defRPr sz="5424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13563-6660-4680-A452-48183452D84F}" type="datetimeFigureOut">
              <a:rPr kumimoji="1" lang="ja-JP" altLang="en-US" smtClean="0"/>
              <a:t>2024/7/1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07DCC-F459-4F5D-8AD7-C8E29A4E09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656564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1" y="2217385"/>
            <a:ext cx="3030141" cy="924101"/>
          </a:xfrm>
        </p:spPr>
        <p:txBody>
          <a:bodyPr anchor="b"/>
          <a:lstStyle>
            <a:lvl1pPr marL="0" indent="0">
              <a:buNone/>
              <a:defRPr sz="7234" b="1"/>
            </a:lvl1pPr>
            <a:lvl2pPr marL="1377745" indent="0">
              <a:buNone/>
              <a:defRPr sz="6027" b="1"/>
            </a:lvl2pPr>
            <a:lvl3pPr marL="2755488" indent="0">
              <a:buNone/>
              <a:defRPr sz="5424" b="1"/>
            </a:lvl3pPr>
            <a:lvl4pPr marL="4133233" indent="0">
              <a:buNone/>
              <a:defRPr sz="4821" b="1"/>
            </a:lvl4pPr>
            <a:lvl5pPr marL="5510978" indent="0">
              <a:buNone/>
              <a:defRPr sz="4821" b="1"/>
            </a:lvl5pPr>
            <a:lvl6pPr marL="6888721" indent="0">
              <a:buNone/>
              <a:defRPr sz="4821" b="1"/>
            </a:lvl6pPr>
            <a:lvl7pPr marL="8266466" indent="0">
              <a:buNone/>
              <a:defRPr sz="4821" b="1"/>
            </a:lvl7pPr>
            <a:lvl8pPr marL="9644211" indent="0">
              <a:buNone/>
              <a:defRPr sz="4821" b="1"/>
            </a:lvl8pPr>
            <a:lvl9pPr marL="11021955" indent="0">
              <a:buNone/>
              <a:defRPr sz="4821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342901" y="3141486"/>
            <a:ext cx="3030141" cy="5707416"/>
          </a:xfrm>
        </p:spPr>
        <p:txBody>
          <a:bodyPr/>
          <a:lstStyle>
            <a:lvl1pPr>
              <a:defRPr sz="7234"/>
            </a:lvl1pPr>
            <a:lvl2pPr>
              <a:defRPr sz="6027"/>
            </a:lvl2pPr>
            <a:lvl3pPr>
              <a:defRPr sz="5424"/>
            </a:lvl3pPr>
            <a:lvl4pPr>
              <a:defRPr sz="4821"/>
            </a:lvl4pPr>
            <a:lvl5pPr>
              <a:defRPr sz="4821"/>
            </a:lvl5pPr>
            <a:lvl6pPr>
              <a:defRPr sz="4821"/>
            </a:lvl6pPr>
            <a:lvl7pPr>
              <a:defRPr sz="4821"/>
            </a:lvl7pPr>
            <a:lvl8pPr>
              <a:defRPr sz="4821"/>
            </a:lvl8pPr>
            <a:lvl9pPr>
              <a:defRPr sz="482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2" cy="924101"/>
          </a:xfrm>
        </p:spPr>
        <p:txBody>
          <a:bodyPr anchor="b"/>
          <a:lstStyle>
            <a:lvl1pPr marL="0" indent="0">
              <a:buNone/>
              <a:defRPr sz="7234" b="1"/>
            </a:lvl1pPr>
            <a:lvl2pPr marL="1377745" indent="0">
              <a:buNone/>
              <a:defRPr sz="6027" b="1"/>
            </a:lvl2pPr>
            <a:lvl3pPr marL="2755488" indent="0">
              <a:buNone/>
              <a:defRPr sz="5424" b="1"/>
            </a:lvl3pPr>
            <a:lvl4pPr marL="4133233" indent="0">
              <a:buNone/>
              <a:defRPr sz="4821" b="1"/>
            </a:lvl4pPr>
            <a:lvl5pPr marL="5510978" indent="0">
              <a:buNone/>
              <a:defRPr sz="4821" b="1"/>
            </a:lvl5pPr>
            <a:lvl6pPr marL="6888721" indent="0">
              <a:buNone/>
              <a:defRPr sz="4821" b="1"/>
            </a:lvl6pPr>
            <a:lvl7pPr marL="8266466" indent="0">
              <a:buNone/>
              <a:defRPr sz="4821" b="1"/>
            </a:lvl7pPr>
            <a:lvl8pPr marL="9644211" indent="0">
              <a:buNone/>
              <a:defRPr sz="4821" b="1"/>
            </a:lvl8pPr>
            <a:lvl9pPr marL="11021955" indent="0">
              <a:buNone/>
              <a:defRPr sz="4821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2" cy="5707416"/>
          </a:xfrm>
        </p:spPr>
        <p:txBody>
          <a:bodyPr/>
          <a:lstStyle>
            <a:lvl1pPr>
              <a:defRPr sz="7234"/>
            </a:lvl1pPr>
            <a:lvl2pPr>
              <a:defRPr sz="6027"/>
            </a:lvl2pPr>
            <a:lvl3pPr>
              <a:defRPr sz="5424"/>
            </a:lvl3pPr>
            <a:lvl4pPr>
              <a:defRPr sz="4821"/>
            </a:lvl4pPr>
            <a:lvl5pPr>
              <a:defRPr sz="4821"/>
            </a:lvl5pPr>
            <a:lvl6pPr>
              <a:defRPr sz="4821"/>
            </a:lvl6pPr>
            <a:lvl7pPr>
              <a:defRPr sz="4821"/>
            </a:lvl7pPr>
            <a:lvl8pPr>
              <a:defRPr sz="4821"/>
            </a:lvl8pPr>
            <a:lvl9pPr>
              <a:defRPr sz="482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13563-6660-4680-A452-48183452D84F}" type="datetimeFigureOut">
              <a:rPr kumimoji="1" lang="ja-JP" altLang="en-US" smtClean="0"/>
              <a:t>2024/7/1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07DCC-F459-4F5D-8AD7-C8E29A4E09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50993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13563-6660-4680-A452-48183452D84F}" type="datetimeFigureOut">
              <a:rPr kumimoji="1" lang="ja-JP" altLang="en-US" smtClean="0"/>
              <a:t>2024/7/1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07DCC-F459-4F5D-8AD7-C8E29A4E09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4097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13563-6660-4680-A452-48183452D84F}" type="datetimeFigureOut">
              <a:rPr kumimoji="1" lang="ja-JP" altLang="en-US" smtClean="0"/>
              <a:t>2024/7/1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07DCC-F459-4F5D-8AD7-C8E29A4E09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21881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42901" y="394405"/>
            <a:ext cx="2256235" cy="1678517"/>
          </a:xfrm>
        </p:spPr>
        <p:txBody>
          <a:bodyPr anchor="b"/>
          <a:lstStyle>
            <a:lvl1pPr algn="l">
              <a:defRPr sz="6027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81288" y="394409"/>
            <a:ext cx="3833812" cy="8454497"/>
          </a:xfrm>
        </p:spPr>
        <p:txBody>
          <a:bodyPr/>
          <a:lstStyle>
            <a:lvl1pPr>
              <a:defRPr sz="9643"/>
            </a:lvl1pPr>
            <a:lvl2pPr>
              <a:defRPr sz="8437"/>
            </a:lvl2pPr>
            <a:lvl3pPr>
              <a:defRPr sz="7234"/>
            </a:lvl3pPr>
            <a:lvl4pPr>
              <a:defRPr sz="6027"/>
            </a:lvl4pPr>
            <a:lvl5pPr>
              <a:defRPr sz="6027"/>
            </a:lvl5pPr>
            <a:lvl6pPr>
              <a:defRPr sz="6027"/>
            </a:lvl6pPr>
            <a:lvl7pPr>
              <a:defRPr sz="6027"/>
            </a:lvl7pPr>
            <a:lvl8pPr>
              <a:defRPr sz="6027"/>
            </a:lvl8pPr>
            <a:lvl9pPr>
              <a:defRPr sz="6027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342901" y="2072924"/>
            <a:ext cx="2256235" cy="6775980"/>
          </a:xfrm>
        </p:spPr>
        <p:txBody>
          <a:bodyPr/>
          <a:lstStyle>
            <a:lvl1pPr marL="0" indent="0">
              <a:buNone/>
              <a:defRPr sz="4219"/>
            </a:lvl1pPr>
            <a:lvl2pPr marL="1377745" indent="0">
              <a:buNone/>
              <a:defRPr sz="3615"/>
            </a:lvl2pPr>
            <a:lvl3pPr marL="2755488" indent="0">
              <a:buNone/>
              <a:defRPr sz="3013"/>
            </a:lvl3pPr>
            <a:lvl4pPr marL="4133233" indent="0">
              <a:buNone/>
              <a:defRPr sz="2713"/>
            </a:lvl4pPr>
            <a:lvl5pPr marL="5510978" indent="0">
              <a:buNone/>
              <a:defRPr sz="2713"/>
            </a:lvl5pPr>
            <a:lvl6pPr marL="6888721" indent="0">
              <a:buNone/>
              <a:defRPr sz="2713"/>
            </a:lvl6pPr>
            <a:lvl7pPr marL="8266466" indent="0">
              <a:buNone/>
              <a:defRPr sz="2713"/>
            </a:lvl7pPr>
            <a:lvl8pPr marL="9644211" indent="0">
              <a:buNone/>
              <a:defRPr sz="2713"/>
            </a:lvl8pPr>
            <a:lvl9pPr marL="11021955" indent="0">
              <a:buNone/>
              <a:defRPr sz="2713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13563-6660-4680-A452-48183452D84F}" type="datetimeFigureOut">
              <a:rPr kumimoji="1" lang="ja-JP" altLang="en-US" smtClean="0"/>
              <a:t>2024/7/1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07DCC-F459-4F5D-8AD7-C8E29A4E09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00470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6027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9643"/>
            </a:lvl1pPr>
            <a:lvl2pPr marL="1377745" indent="0">
              <a:buNone/>
              <a:defRPr sz="8437"/>
            </a:lvl2pPr>
            <a:lvl3pPr marL="2755488" indent="0">
              <a:buNone/>
              <a:defRPr sz="7234"/>
            </a:lvl3pPr>
            <a:lvl4pPr marL="4133233" indent="0">
              <a:buNone/>
              <a:defRPr sz="6027"/>
            </a:lvl4pPr>
            <a:lvl5pPr marL="5510978" indent="0">
              <a:buNone/>
              <a:defRPr sz="6027"/>
            </a:lvl5pPr>
            <a:lvl6pPr marL="6888721" indent="0">
              <a:buNone/>
              <a:defRPr sz="6027"/>
            </a:lvl6pPr>
            <a:lvl7pPr marL="8266466" indent="0">
              <a:buNone/>
              <a:defRPr sz="6027"/>
            </a:lvl7pPr>
            <a:lvl8pPr marL="9644211" indent="0">
              <a:buNone/>
              <a:defRPr sz="6027"/>
            </a:lvl8pPr>
            <a:lvl9pPr marL="11021955" indent="0">
              <a:buNone/>
              <a:defRPr sz="6027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4219"/>
            </a:lvl1pPr>
            <a:lvl2pPr marL="1377745" indent="0">
              <a:buNone/>
              <a:defRPr sz="3615"/>
            </a:lvl2pPr>
            <a:lvl3pPr marL="2755488" indent="0">
              <a:buNone/>
              <a:defRPr sz="3013"/>
            </a:lvl3pPr>
            <a:lvl4pPr marL="4133233" indent="0">
              <a:buNone/>
              <a:defRPr sz="2713"/>
            </a:lvl4pPr>
            <a:lvl5pPr marL="5510978" indent="0">
              <a:buNone/>
              <a:defRPr sz="2713"/>
            </a:lvl5pPr>
            <a:lvl6pPr marL="6888721" indent="0">
              <a:buNone/>
              <a:defRPr sz="2713"/>
            </a:lvl6pPr>
            <a:lvl7pPr marL="8266466" indent="0">
              <a:buNone/>
              <a:defRPr sz="2713"/>
            </a:lvl7pPr>
            <a:lvl8pPr marL="9644211" indent="0">
              <a:buNone/>
              <a:defRPr sz="2713"/>
            </a:lvl8pPr>
            <a:lvl9pPr marL="11021955" indent="0">
              <a:buNone/>
              <a:defRPr sz="2713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313563-6660-4680-A452-48183452D84F}" type="datetimeFigureOut">
              <a:rPr kumimoji="1" lang="ja-JP" altLang="en-US" smtClean="0"/>
              <a:t>2024/7/1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07DCC-F459-4F5D-8AD7-C8E29A4E09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59624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42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313563-6660-4680-A452-48183452D84F}" type="datetimeFigureOut">
              <a:rPr kumimoji="1" lang="ja-JP" altLang="en-US" smtClean="0"/>
              <a:t>2024/7/1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343150" y="9181398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6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4914900" y="9181398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6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407DCC-F459-4F5D-8AD7-C8E29A4E09D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3804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755488" rtl="0" eaLnBrk="1" latinLnBrk="0" hangingPunct="1">
        <a:spcBef>
          <a:spcPct val="0"/>
        </a:spcBef>
        <a:buNone/>
        <a:defRPr kumimoji="1" sz="1325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33309" indent="-1033309" algn="l" defTabSz="2755488" rtl="0" eaLnBrk="1" latinLnBrk="0" hangingPunct="1">
        <a:spcBef>
          <a:spcPct val="20000"/>
        </a:spcBef>
        <a:buFont typeface="Arial" pitchFamily="34" charset="0"/>
        <a:buChar char="•"/>
        <a:defRPr kumimoji="1" sz="9643" kern="1200">
          <a:solidFill>
            <a:schemeClr val="tx1"/>
          </a:solidFill>
          <a:latin typeface="+mn-lt"/>
          <a:ea typeface="+mn-ea"/>
          <a:cs typeface="+mn-cs"/>
        </a:defRPr>
      </a:lvl1pPr>
      <a:lvl2pPr marL="2238834" indent="-861089" algn="l" defTabSz="2755488" rtl="0" eaLnBrk="1" latinLnBrk="0" hangingPunct="1">
        <a:spcBef>
          <a:spcPct val="20000"/>
        </a:spcBef>
        <a:buFont typeface="Arial" pitchFamily="34" charset="0"/>
        <a:buChar char="–"/>
        <a:defRPr kumimoji="1" sz="8437" kern="1200">
          <a:solidFill>
            <a:schemeClr val="tx1"/>
          </a:solidFill>
          <a:latin typeface="+mn-lt"/>
          <a:ea typeface="+mn-ea"/>
          <a:cs typeface="+mn-cs"/>
        </a:defRPr>
      </a:lvl2pPr>
      <a:lvl3pPr marL="3444361" indent="-688872" algn="l" defTabSz="2755488" rtl="0" eaLnBrk="1" latinLnBrk="0" hangingPunct="1">
        <a:spcBef>
          <a:spcPct val="20000"/>
        </a:spcBef>
        <a:buFont typeface="Arial" pitchFamily="34" charset="0"/>
        <a:buChar char="•"/>
        <a:defRPr kumimoji="1" sz="7234" kern="1200">
          <a:solidFill>
            <a:schemeClr val="tx1"/>
          </a:solidFill>
          <a:latin typeface="+mn-lt"/>
          <a:ea typeface="+mn-ea"/>
          <a:cs typeface="+mn-cs"/>
        </a:defRPr>
      </a:lvl3pPr>
      <a:lvl4pPr marL="4822106" indent="-688872" algn="l" defTabSz="2755488" rtl="0" eaLnBrk="1" latinLnBrk="0" hangingPunct="1">
        <a:spcBef>
          <a:spcPct val="20000"/>
        </a:spcBef>
        <a:buFont typeface="Arial" pitchFamily="34" charset="0"/>
        <a:buChar char="–"/>
        <a:defRPr kumimoji="1" sz="6027" kern="1200">
          <a:solidFill>
            <a:schemeClr val="tx1"/>
          </a:solidFill>
          <a:latin typeface="+mn-lt"/>
          <a:ea typeface="+mn-ea"/>
          <a:cs typeface="+mn-cs"/>
        </a:defRPr>
      </a:lvl4pPr>
      <a:lvl5pPr marL="6199850" indent="-688872" algn="l" defTabSz="2755488" rtl="0" eaLnBrk="1" latinLnBrk="0" hangingPunct="1">
        <a:spcBef>
          <a:spcPct val="20000"/>
        </a:spcBef>
        <a:buFont typeface="Arial" pitchFamily="34" charset="0"/>
        <a:buChar char="»"/>
        <a:defRPr kumimoji="1" sz="6027" kern="1200">
          <a:solidFill>
            <a:schemeClr val="tx1"/>
          </a:solidFill>
          <a:latin typeface="+mn-lt"/>
          <a:ea typeface="+mn-ea"/>
          <a:cs typeface="+mn-cs"/>
        </a:defRPr>
      </a:lvl5pPr>
      <a:lvl6pPr marL="7577594" indent="-688872" algn="l" defTabSz="2755488" rtl="0" eaLnBrk="1" latinLnBrk="0" hangingPunct="1">
        <a:spcBef>
          <a:spcPct val="20000"/>
        </a:spcBef>
        <a:buFont typeface="Arial" pitchFamily="34" charset="0"/>
        <a:buChar char="•"/>
        <a:defRPr kumimoji="1" sz="6027" kern="1200">
          <a:solidFill>
            <a:schemeClr val="tx1"/>
          </a:solidFill>
          <a:latin typeface="+mn-lt"/>
          <a:ea typeface="+mn-ea"/>
          <a:cs typeface="+mn-cs"/>
        </a:defRPr>
      </a:lvl6pPr>
      <a:lvl7pPr marL="8955339" indent="-688872" algn="l" defTabSz="2755488" rtl="0" eaLnBrk="1" latinLnBrk="0" hangingPunct="1">
        <a:spcBef>
          <a:spcPct val="20000"/>
        </a:spcBef>
        <a:buFont typeface="Arial" pitchFamily="34" charset="0"/>
        <a:buChar char="•"/>
        <a:defRPr kumimoji="1" sz="6027" kern="1200">
          <a:solidFill>
            <a:schemeClr val="tx1"/>
          </a:solidFill>
          <a:latin typeface="+mn-lt"/>
          <a:ea typeface="+mn-ea"/>
          <a:cs typeface="+mn-cs"/>
        </a:defRPr>
      </a:lvl7pPr>
      <a:lvl8pPr marL="10333084" indent="-688872" algn="l" defTabSz="2755488" rtl="0" eaLnBrk="1" latinLnBrk="0" hangingPunct="1">
        <a:spcBef>
          <a:spcPct val="20000"/>
        </a:spcBef>
        <a:buFont typeface="Arial" pitchFamily="34" charset="0"/>
        <a:buChar char="•"/>
        <a:defRPr kumimoji="1" sz="6027" kern="1200">
          <a:solidFill>
            <a:schemeClr val="tx1"/>
          </a:solidFill>
          <a:latin typeface="+mn-lt"/>
          <a:ea typeface="+mn-ea"/>
          <a:cs typeface="+mn-cs"/>
        </a:defRPr>
      </a:lvl8pPr>
      <a:lvl9pPr marL="11710827" indent="-688872" algn="l" defTabSz="2755488" rtl="0" eaLnBrk="1" latinLnBrk="0" hangingPunct="1">
        <a:spcBef>
          <a:spcPct val="20000"/>
        </a:spcBef>
        <a:buFont typeface="Arial" pitchFamily="34" charset="0"/>
        <a:buChar char="•"/>
        <a:defRPr kumimoji="1" sz="602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2755488" rtl="0" eaLnBrk="1" latinLnBrk="0" hangingPunct="1">
        <a:defRPr kumimoji="1" sz="5424" kern="1200">
          <a:solidFill>
            <a:schemeClr val="tx1"/>
          </a:solidFill>
          <a:latin typeface="+mn-lt"/>
          <a:ea typeface="+mn-ea"/>
          <a:cs typeface="+mn-cs"/>
        </a:defRPr>
      </a:lvl1pPr>
      <a:lvl2pPr marL="1377745" algn="l" defTabSz="2755488" rtl="0" eaLnBrk="1" latinLnBrk="0" hangingPunct="1">
        <a:defRPr kumimoji="1" sz="5424" kern="1200">
          <a:solidFill>
            <a:schemeClr val="tx1"/>
          </a:solidFill>
          <a:latin typeface="+mn-lt"/>
          <a:ea typeface="+mn-ea"/>
          <a:cs typeface="+mn-cs"/>
        </a:defRPr>
      </a:lvl2pPr>
      <a:lvl3pPr marL="2755488" algn="l" defTabSz="2755488" rtl="0" eaLnBrk="1" latinLnBrk="0" hangingPunct="1">
        <a:defRPr kumimoji="1" sz="5424" kern="1200">
          <a:solidFill>
            <a:schemeClr val="tx1"/>
          </a:solidFill>
          <a:latin typeface="+mn-lt"/>
          <a:ea typeface="+mn-ea"/>
          <a:cs typeface="+mn-cs"/>
        </a:defRPr>
      </a:lvl3pPr>
      <a:lvl4pPr marL="4133233" algn="l" defTabSz="2755488" rtl="0" eaLnBrk="1" latinLnBrk="0" hangingPunct="1">
        <a:defRPr kumimoji="1" sz="5424" kern="1200">
          <a:solidFill>
            <a:schemeClr val="tx1"/>
          </a:solidFill>
          <a:latin typeface="+mn-lt"/>
          <a:ea typeface="+mn-ea"/>
          <a:cs typeface="+mn-cs"/>
        </a:defRPr>
      </a:lvl4pPr>
      <a:lvl5pPr marL="5510978" algn="l" defTabSz="2755488" rtl="0" eaLnBrk="1" latinLnBrk="0" hangingPunct="1">
        <a:defRPr kumimoji="1" sz="5424" kern="1200">
          <a:solidFill>
            <a:schemeClr val="tx1"/>
          </a:solidFill>
          <a:latin typeface="+mn-lt"/>
          <a:ea typeface="+mn-ea"/>
          <a:cs typeface="+mn-cs"/>
        </a:defRPr>
      </a:lvl5pPr>
      <a:lvl6pPr marL="6888721" algn="l" defTabSz="2755488" rtl="0" eaLnBrk="1" latinLnBrk="0" hangingPunct="1">
        <a:defRPr kumimoji="1" sz="5424" kern="1200">
          <a:solidFill>
            <a:schemeClr val="tx1"/>
          </a:solidFill>
          <a:latin typeface="+mn-lt"/>
          <a:ea typeface="+mn-ea"/>
          <a:cs typeface="+mn-cs"/>
        </a:defRPr>
      </a:lvl6pPr>
      <a:lvl7pPr marL="8266466" algn="l" defTabSz="2755488" rtl="0" eaLnBrk="1" latinLnBrk="0" hangingPunct="1">
        <a:defRPr kumimoji="1" sz="5424" kern="1200">
          <a:solidFill>
            <a:schemeClr val="tx1"/>
          </a:solidFill>
          <a:latin typeface="+mn-lt"/>
          <a:ea typeface="+mn-ea"/>
          <a:cs typeface="+mn-cs"/>
        </a:defRPr>
      </a:lvl7pPr>
      <a:lvl8pPr marL="9644211" algn="l" defTabSz="2755488" rtl="0" eaLnBrk="1" latinLnBrk="0" hangingPunct="1">
        <a:defRPr kumimoji="1" sz="5424" kern="1200">
          <a:solidFill>
            <a:schemeClr val="tx1"/>
          </a:solidFill>
          <a:latin typeface="+mn-lt"/>
          <a:ea typeface="+mn-ea"/>
          <a:cs typeface="+mn-cs"/>
        </a:defRPr>
      </a:lvl8pPr>
      <a:lvl9pPr marL="11021955" algn="l" defTabSz="2755488" rtl="0" eaLnBrk="1" latinLnBrk="0" hangingPunct="1">
        <a:defRPr kumimoji="1" sz="54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jpe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jpe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jpe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A74232A-FEF2-4A72-8F4B-D320C0046040}"/>
              </a:ext>
            </a:extLst>
          </p:cNvPr>
          <p:cNvSpPr txBox="1"/>
          <p:nvPr/>
        </p:nvSpPr>
        <p:spPr>
          <a:xfrm>
            <a:off x="188640" y="848544"/>
            <a:ext cx="6048672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400" dirty="0">
                <a:latin typeface="Palatino Linotype" panose="02040502050505030304" pitchFamily="18" charset="0"/>
              </a:rPr>
              <a:t> Figure S1: Manhattan plots and regional plots with a standard significant level of </a:t>
            </a:r>
            <a:r>
              <a:rPr lang="en-US" altLang="ja-JP" sz="1400" i="1" dirty="0">
                <a:latin typeface="Palatino Linotype" panose="02040502050505030304" pitchFamily="18" charset="0"/>
              </a:rPr>
              <a:t>p</a:t>
            </a:r>
            <a:r>
              <a:rPr lang="en-US" altLang="ja-JP" sz="1400" dirty="0">
                <a:latin typeface="Palatino Linotype" panose="02040502050505030304" pitchFamily="18" charset="0"/>
              </a:rPr>
              <a:t> &lt;5 × 10</a:t>
            </a:r>
            <a:r>
              <a:rPr lang="en-US" altLang="ja-JP" sz="1400" baseline="30000" dirty="0">
                <a:latin typeface="Palatino Linotype" panose="02040502050505030304" pitchFamily="18" charset="0"/>
              </a:rPr>
              <a:t>−8</a:t>
            </a:r>
            <a:r>
              <a:rPr lang="en-US" altLang="ja-JP" sz="1400" dirty="0">
                <a:latin typeface="Palatino Linotype" panose="02040502050505030304" pitchFamily="18" charset="0"/>
              </a:rPr>
              <a:t> in GWAS with the control cohort of BBJ (180K). Chromosomal location in the horizontal axis versus -log</a:t>
            </a:r>
            <a:r>
              <a:rPr lang="en-US" altLang="ja-JP" sz="1400" baseline="-25000" dirty="0">
                <a:latin typeface="Palatino Linotype" panose="02040502050505030304" pitchFamily="18" charset="0"/>
              </a:rPr>
              <a:t>10</a:t>
            </a:r>
            <a:r>
              <a:rPr lang="en-US" altLang="ja-JP" sz="1400" dirty="0">
                <a:latin typeface="Palatino Linotype" panose="02040502050505030304" pitchFamily="18" charset="0"/>
              </a:rPr>
              <a:t>(</a:t>
            </a:r>
            <a:r>
              <a:rPr lang="en-US" altLang="ja-JP" sz="1400" i="1" dirty="0">
                <a:latin typeface="Palatino Linotype" panose="02040502050505030304" pitchFamily="18" charset="0"/>
              </a:rPr>
              <a:t>p</a:t>
            </a:r>
            <a:r>
              <a:rPr lang="en-US" altLang="ja-JP" sz="1400" dirty="0">
                <a:latin typeface="Palatino Linotype" panose="02040502050505030304" pitchFamily="18" charset="0"/>
              </a:rPr>
              <a:t>) in the vertical axis of each Manhattan plot. Red line indicates </a:t>
            </a:r>
            <a:r>
              <a:rPr lang="en-US" altLang="ja-JP" sz="1400" i="1" dirty="0">
                <a:latin typeface="Palatino Linotype" panose="02040502050505030304" pitchFamily="18" charset="0"/>
              </a:rPr>
              <a:t>p</a:t>
            </a:r>
            <a:r>
              <a:rPr lang="en-US" altLang="ja-JP" sz="1400" dirty="0">
                <a:latin typeface="Palatino Linotype" panose="02040502050505030304" pitchFamily="18" charset="0"/>
              </a:rPr>
              <a:t> =5 × 10</a:t>
            </a:r>
            <a:r>
              <a:rPr lang="en-US" altLang="ja-JP" sz="1400" baseline="30000" dirty="0">
                <a:latin typeface="Palatino Linotype" panose="02040502050505030304" pitchFamily="18" charset="0"/>
              </a:rPr>
              <a:t>−8</a:t>
            </a:r>
            <a:r>
              <a:rPr lang="en-US" altLang="ja-JP" sz="1400" dirty="0">
                <a:latin typeface="Palatino Linotype" panose="02040502050505030304" pitchFamily="18" charset="0"/>
              </a:rPr>
              <a:t> and blue line in-</a:t>
            </a:r>
            <a:r>
              <a:rPr lang="en-US" altLang="ja-JP" sz="1400" dirty="0" err="1">
                <a:latin typeface="Palatino Linotype" panose="02040502050505030304" pitchFamily="18" charset="0"/>
              </a:rPr>
              <a:t>dincates</a:t>
            </a:r>
            <a:r>
              <a:rPr lang="en-US" altLang="ja-JP" sz="1400" dirty="0">
                <a:latin typeface="Palatino Linotype" panose="02040502050505030304" pitchFamily="18" charset="0"/>
              </a:rPr>
              <a:t> p =1 × 10</a:t>
            </a:r>
            <a:r>
              <a:rPr lang="en-US" altLang="ja-JP" sz="1400" baseline="30000" dirty="0">
                <a:latin typeface="Palatino Linotype" panose="02040502050505030304" pitchFamily="18" charset="0"/>
              </a:rPr>
              <a:t>−6</a:t>
            </a:r>
            <a:r>
              <a:rPr lang="en-US" altLang="ja-JP" sz="1400" dirty="0">
                <a:latin typeface="Palatino Linotype" panose="02040502050505030304" pitchFamily="18" charset="0"/>
              </a:rPr>
              <a:t>. Regional plots of GWAS with BBJ (180K) are shown in no </a:t>
            </a:r>
            <a:r>
              <a:rPr lang="en-US" altLang="ja-JP" sz="1400" dirty="0" err="1">
                <a:latin typeface="Palatino Linotype" panose="02040502050505030304" pitchFamily="18" charset="0"/>
              </a:rPr>
              <a:t>Regenie</a:t>
            </a:r>
            <a:r>
              <a:rPr lang="en-US" altLang="ja-JP" sz="1400" dirty="0">
                <a:latin typeface="Palatino Linotype" panose="02040502050505030304" pitchFamily="18" charset="0"/>
              </a:rPr>
              <a:t> prediction (left panels) and also in </a:t>
            </a:r>
            <a:r>
              <a:rPr lang="en-US" altLang="ja-JP" sz="1400" dirty="0" err="1">
                <a:latin typeface="Palatino Linotype" panose="02040502050505030304" pitchFamily="18" charset="0"/>
              </a:rPr>
              <a:t>Regenie</a:t>
            </a:r>
            <a:r>
              <a:rPr lang="en-US" altLang="ja-JP" sz="1400" dirty="0">
                <a:latin typeface="Palatino Linotype" panose="02040502050505030304" pitchFamily="18" charset="0"/>
              </a:rPr>
              <a:t> prediction (right panels). The same regional plots are shown for GWAS with BBJ (ASA) in no </a:t>
            </a:r>
            <a:r>
              <a:rPr lang="en-US" altLang="ja-JP" sz="1400" dirty="0" err="1">
                <a:latin typeface="Palatino Linotype" panose="02040502050505030304" pitchFamily="18" charset="0"/>
              </a:rPr>
              <a:t>Regenie</a:t>
            </a:r>
            <a:r>
              <a:rPr lang="en-US" altLang="ja-JP" sz="1400" dirty="0">
                <a:latin typeface="Palatino Linotype" panose="02040502050505030304" pitchFamily="18" charset="0"/>
              </a:rPr>
              <a:t> prediction and in </a:t>
            </a:r>
            <a:r>
              <a:rPr lang="en-US" altLang="ja-JP" sz="1400" dirty="0" err="1">
                <a:latin typeface="Palatino Linotype" panose="02040502050505030304" pitchFamily="18" charset="0"/>
              </a:rPr>
              <a:t>Regenie</a:t>
            </a:r>
            <a:r>
              <a:rPr lang="en-US" altLang="ja-JP" sz="1400" dirty="0">
                <a:latin typeface="Palatino Linotype" panose="02040502050505030304" pitchFamily="18" charset="0"/>
              </a:rPr>
              <a:t> prediction, and for GWAS with </a:t>
            </a:r>
            <a:r>
              <a:rPr lang="en-US" altLang="ja-JP" sz="1400" dirty="0" err="1">
                <a:latin typeface="Palatino Linotype" panose="02040502050505030304" pitchFamily="18" charset="0"/>
              </a:rPr>
              <a:t>Nagahama</a:t>
            </a:r>
            <a:r>
              <a:rPr lang="en-US" altLang="ja-JP" sz="1400" dirty="0">
                <a:latin typeface="Palatino Linotype" panose="02040502050505030304" pitchFamily="18" charset="0"/>
              </a:rPr>
              <a:t> Cohort (only in no </a:t>
            </a:r>
            <a:r>
              <a:rPr lang="en-US" altLang="ja-JP" sz="1400" dirty="0" err="1">
                <a:latin typeface="Palatino Linotype" panose="02040502050505030304" pitchFamily="18" charset="0"/>
              </a:rPr>
              <a:t>Regenie</a:t>
            </a:r>
            <a:r>
              <a:rPr lang="en-US" altLang="ja-JP" sz="1400" dirty="0">
                <a:latin typeface="Palatino Linotype" panose="02040502050505030304" pitchFamily="18" charset="0"/>
              </a:rPr>
              <a:t> prediction). The case group is esotropia (A), exotropia (B), idiopathic superior oblique muscle palsy (C), </a:t>
            </a:r>
            <a:r>
              <a:rPr lang="en-US" altLang="ja-JP" sz="1400" dirty="0" err="1">
                <a:latin typeface="Palatino Linotype" panose="02040502050505030304" pitchFamily="18" charset="0"/>
              </a:rPr>
              <a:t>comitant</a:t>
            </a:r>
            <a:r>
              <a:rPr lang="en-US" altLang="ja-JP" sz="1400" dirty="0">
                <a:latin typeface="Palatino Linotype" panose="02040502050505030304" pitchFamily="18" charset="0"/>
              </a:rPr>
              <a:t> strabismus of esotropia and exotropia (D, E), and all entities of esotropia, exotropia, and idiopathic superior oblique muscle palsy (F, G). </a:t>
            </a:r>
            <a:endParaRPr kumimoji="1" lang="ja-JP" altLang="en-US" sz="14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009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3EBAE2AA-47EE-42C8-85D5-3F30BEDA3D05}"/>
              </a:ext>
            </a:extLst>
          </p:cNvPr>
          <p:cNvGrpSpPr>
            <a:grpSpLocks noChangeAspect="1"/>
          </p:cNvGrpSpPr>
          <p:nvPr/>
        </p:nvGrpSpPr>
        <p:grpSpPr>
          <a:xfrm>
            <a:off x="743344" y="-40125"/>
            <a:ext cx="5709992" cy="2832885"/>
            <a:chOff x="-427774" y="759449"/>
            <a:chExt cx="10761548" cy="5339102"/>
          </a:xfrm>
        </p:grpSpPr>
        <p:pic>
          <p:nvPicPr>
            <p:cNvPr id="3" name="図 2">
              <a:extLst>
                <a:ext uri="{FF2B5EF4-FFF2-40B4-BE49-F238E27FC236}">
                  <a16:creationId xmlns:a16="http://schemas.microsoft.com/office/drawing/2014/main" id="{2A18F7F1-8284-4DD4-BB92-BBDDD9A495B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427774" y="759449"/>
              <a:ext cx="10761548" cy="5339102"/>
            </a:xfrm>
            <a:prstGeom prst="rect">
              <a:avLst/>
            </a:prstGeom>
          </p:spPr>
        </p:pic>
        <p:sp>
          <p:nvSpPr>
            <p:cNvPr id="4" name="楕円 3">
              <a:extLst>
                <a:ext uri="{FF2B5EF4-FFF2-40B4-BE49-F238E27FC236}">
                  <a16:creationId xmlns:a16="http://schemas.microsoft.com/office/drawing/2014/main" id="{C03AC186-AF59-4A7F-9760-0E613A04BA15}"/>
                </a:ext>
              </a:extLst>
            </p:cNvPr>
            <p:cNvSpPr/>
            <p:nvPr/>
          </p:nvSpPr>
          <p:spPr>
            <a:xfrm>
              <a:off x="1738316" y="2202657"/>
              <a:ext cx="160735" cy="1226344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/>
            </a:p>
          </p:txBody>
        </p:sp>
      </p:grpSp>
      <p:pic>
        <p:nvPicPr>
          <p:cNvPr id="5" name="図 4">
            <a:extLst>
              <a:ext uri="{FF2B5EF4-FFF2-40B4-BE49-F238E27FC236}">
                <a16:creationId xmlns:a16="http://schemas.microsoft.com/office/drawing/2014/main" id="{C740756F-05C1-438F-AEB0-C22E6B219D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388" y="2809249"/>
            <a:ext cx="3280079" cy="228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29D87B8F-B1DA-45E1-A84B-50ABAA9F3B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534" y="2859716"/>
            <a:ext cx="3310963" cy="2309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C2334637-EE3F-4D04-96BA-5E97DAC907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97" y="5185513"/>
            <a:ext cx="3280079" cy="228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CF5D2056-0CD9-4244-96D2-1CEEAE2C9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4534" y="5257521"/>
            <a:ext cx="3280078" cy="2287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2EBF8049-394E-4A0C-AB93-A706CADA24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94" y="7586006"/>
            <a:ext cx="3348581" cy="233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3A01538B-49B7-4C8A-A730-D2A3994C821E}"/>
              </a:ext>
            </a:extLst>
          </p:cNvPr>
          <p:cNvSpPr txBox="1"/>
          <p:nvPr/>
        </p:nvSpPr>
        <p:spPr>
          <a:xfrm>
            <a:off x="620688" y="2720752"/>
            <a:ext cx="17908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(180K)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BB5E1C07-9442-4856-AB0A-82245A992740}"/>
              </a:ext>
            </a:extLst>
          </p:cNvPr>
          <p:cNvSpPr txBox="1"/>
          <p:nvPr/>
        </p:nvSpPr>
        <p:spPr>
          <a:xfrm>
            <a:off x="3610228" y="2742238"/>
            <a:ext cx="27238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(180K) with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Regenie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14AD3BF-9417-4733-BCB6-3772926579FC}"/>
              </a:ext>
            </a:extLst>
          </p:cNvPr>
          <p:cNvSpPr txBox="1"/>
          <p:nvPr/>
        </p:nvSpPr>
        <p:spPr>
          <a:xfrm>
            <a:off x="620688" y="5086563"/>
            <a:ext cx="176843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(ASA)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1493D7CC-3C4C-4E76-AF39-FB2D9340CB9F}"/>
              </a:ext>
            </a:extLst>
          </p:cNvPr>
          <p:cNvSpPr txBox="1"/>
          <p:nvPr/>
        </p:nvSpPr>
        <p:spPr>
          <a:xfrm>
            <a:off x="3610228" y="5108049"/>
            <a:ext cx="27013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(ASA) with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Regenie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E6DD989-4298-46B5-92D0-0CB1B07D6CE0}"/>
              </a:ext>
            </a:extLst>
          </p:cNvPr>
          <p:cNvSpPr txBox="1"/>
          <p:nvPr/>
        </p:nvSpPr>
        <p:spPr>
          <a:xfrm>
            <a:off x="620688" y="7462827"/>
            <a:ext cx="232788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Nagahama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 Cohort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87992A68-483C-4D3D-93DC-A75DBB9171FA}"/>
              </a:ext>
            </a:extLst>
          </p:cNvPr>
          <p:cNvSpPr txBox="1"/>
          <p:nvPr/>
        </p:nvSpPr>
        <p:spPr>
          <a:xfrm>
            <a:off x="243788" y="283513"/>
            <a:ext cx="3048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>
                <a:latin typeface="Palatino Linotype" panose="02040502050505030304" pitchFamily="18" charset="0"/>
              </a:rPr>
              <a:t>A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023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1A2491E6-CD3E-4A6F-AD4D-193A167C2F0D}"/>
              </a:ext>
            </a:extLst>
          </p:cNvPr>
          <p:cNvGrpSpPr>
            <a:grpSpLocks noChangeAspect="1"/>
          </p:cNvGrpSpPr>
          <p:nvPr/>
        </p:nvGrpSpPr>
        <p:grpSpPr>
          <a:xfrm>
            <a:off x="600904" y="-87560"/>
            <a:ext cx="6212472" cy="3079985"/>
            <a:chOff x="-1951774" y="2285349"/>
            <a:chExt cx="10761548" cy="5335301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00000000-0008-0000-0300-000008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951774" y="2285349"/>
              <a:ext cx="10761548" cy="5335301"/>
            </a:xfrm>
            <a:prstGeom prst="rect">
              <a:avLst/>
            </a:prstGeom>
          </p:spPr>
        </p:pic>
        <p:sp>
          <p:nvSpPr>
            <p:cNvPr id="5" name="楕円 4">
              <a:extLst>
                <a:ext uri="{FF2B5EF4-FFF2-40B4-BE49-F238E27FC236}">
                  <a16:creationId xmlns:a16="http://schemas.microsoft.com/office/drawing/2014/main" id="{81DA3818-2ED5-E9DC-63BF-A87E3B8B8738}"/>
                </a:ext>
              </a:extLst>
            </p:cNvPr>
            <p:cNvSpPr/>
            <p:nvPr/>
          </p:nvSpPr>
          <p:spPr>
            <a:xfrm>
              <a:off x="2405066" y="3738563"/>
              <a:ext cx="107157" cy="1226344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/>
            </a:p>
          </p:txBody>
        </p:sp>
      </p:grpSp>
      <p:pic>
        <p:nvPicPr>
          <p:cNvPr id="7" name="図 6">
            <a:extLst>
              <a:ext uri="{FF2B5EF4-FFF2-40B4-BE49-F238E27FC236}">
                <a16:creationId xmlns:a16="http://schemas.microsoft.com/office/drawing/2014/main" id="{2FEFFFF4-8E15-8DC7-86D3-ACDBD31908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05089" y="3152800"/>
            <a:ext cx="3068960" cy="2136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B93CCF0-F3EF-B485-E42A-5FFA919A6E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91305" y="3224808"/>
            <a:ext cx="3068960" cy="2136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7F6C71A-4432-DFC3-172F-39C19C977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4932" y="5517916"/>
            <a:ext cx="3119117" cy="217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CC095EFE-D0BB-BA78-22ED-F6A0E26D3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99837" y="5488286"/>
            <a:ext cx="3265117" cy="227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B41B5AA-222F-B213-8A94-995A86C1B8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9144" y="7741371"/>
            <a:ext cx="3131748" cy="2180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EAED5946-7B23-4847-A497-E8A779A6311C}"/>
              </a:ext>
            </a:extLst>
          </p:cNvPr>
          <p:cNvSpPr txBox="1"/>
          <p:nvPr/>
        </p:nvSpPr>
        <p:spPr>
          <a:xfrm>
            <a:off x="620688" y="3008784"/>
            <a:ext cx="18053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Exotropia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(180K)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09660EC8-1DA5-423F-A606-A6BAD9E2B97F}"/>
              </a:ext>
            </a:extLst>
          </p:cNvPr>
          <p:cNvSpPr txBox="1"/>
          <p:nvPr/>
        </p:nvSpPr>
        <p:spPr>
          <a:xfrm>
            <a:off x="3610228" y="3030270"/>
            <a:ext cx="27382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Exotropia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(180K) with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Regenie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FF9AF150-9CA4-49C7-90B1-2DDB2D432A0A}"/>
              </a:ext>
            </a:extLst>
          </p:cNvPr>
          <p:cNvSpPr txBox="1"/>
          <p:nvPr/>
        </p:nvSpPr>
        <p:spPr>
          <a:xfrm>
            <a:off x="620688" y="5374595"/>
            <a:ext cx="17828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Exotropia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(ASA)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AF8481E4-D647-4748-8C5F-23CD14457236}"/>
              </a:ext>
            </a:extLst>
          </p:cNvPr>
          <p:cNvSpPr txBox="1"/>
          <p:nvPr/>
        </p:nvSpPr>
        <p:spPr>
          <a:xfrm>
            <a:off x="3610228" y="5396081"/>
            <a:ext cx="27158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Exotropia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(ASA) with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Regenie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CB70E80-1398-44C9-B818-E5AF97675E19}"/>
              </a:ext>
            </a:extLst>
          </p:cNvPr>
          <p:cNvSpPr txBox="1"/>
          <p:nvPr/>
        </p:nvSpPr>
        <p:spPr>
          <a:xfrm>
            <a:off x="404664" y="7628329"/>
            <a:ext cx="23423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Exotropia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Nagahama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 Cohort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81F9ECEE-F697-44E5-A71C-87AA2D63B558}"/>
              </a:ext>
            </a:extLst>
          </p:cNvPr>
          <p:cNvSpPr txBox="1"/>
          <p:nvPr/>
        </p:nvSpPr>
        <p:spPr>
          <a:xfrm>
            <a:off x="260648" y="283513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B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0496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E2D9687B-42C7-4ED0-A82F-51FB29560D91}"/>
              </a:ext>
            </a:extLst>
          </p:cNvPr>
          <p:cNvGrpSpPr>
            <a:grpSpLocks noChangeAspect="1"/>
          </p:cNvGrpSpPr>
          <p:nvPr/>
        </p:nvGrpSpPr>
        <p:grpSpPr>
          <a:xfrm>
            <a:off x="746977" y="0"/>
            <a:ext cx="5778367" cy="2864768"/>
            <a:chOff x="-1951773" y="2285349"/>
            <a:chExt cx="10761546" cy="5335301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00000000-0008-0000-0300-000008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951773" y="2285349"/>
              <a:ext cx="10761546" cy="5335301"/>
            </a:xfrm>
            <a:prstGeom prst="rect">
              <a:avLst/>
            </a:prstGeom>
          </p:spPr>
        </p:pic>
        <p:sp>
          <p:nvSpPr>
            <p:cNvPr id="5" name="楕円 4">
              <a:extLst>
                <a:ext uri="{FF2B5EF4-FFF2-40B4-BE49-F238E27FC236}">
                  <a16:creationId xmlns:a16="http://schemas.microsoft.com/office/drawing/2014/main" id="{81DA3818-2ED5-E9DC-63BF-A87E3B8B8738}"/>
                </a:ext>
              </a:extLst>
            </p:cNvPr>
            <p:cNvSpPr/>
            <p:nvPr/>
          </p:nvSpPr>
          <p:spPr>
            <a:xfrm>
              <a:off x="-964402" y="3548062"/>
              <a:ext cx="202407" cy="1226344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/>
            </a:p>
          </p:txBody>
        </p:sp>
      </p:grpSp>
      <p:pic>
        <p:nvPicPr>
          <p:cNvPr id="7" name="図 6">
            <a:extLst>
              <a:ext uri="{FF2B5EF4-FFF2-40B4-BE49-F238E27FC236}">
                <a16:creationId xmlns:a16="http://schemas.microsoft.com/office/drawing/2014/main" id="{2FEFFFF4-8E15-8DC7-86D3-ACDBD31908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8975" y="3022674"/>
            <a:ext cx="3133685" cy="218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B93CCF0-F3EF-B485-E42A-5FFA919A6E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76852" y="3017271"/>
            <a:ext cx="3041642" cy="2117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7F6C71A-4432-DFC3-172F-39C19C977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4327" y="5418608"/>
            <a:ext cx="3158333" cy="2198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CC095EFE-D0BB-BA78-22ED-F6A0E26D3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04352" y="5427834"/>
            <a:ext cx="3041642" cy="2117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B41B5AA-222F-B213-8A94-995A86C1B8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88640" y="7774597"/>
            <a:ext cx="3084020" cy="2146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8F3C89B-0F58-4CE9-AD10-4B1B098CB874}"/>
              </a:ext>
            </a:extLst>
          </p:cNvPr>
          <p:cNvSpPr txBox="1"/>
          <p:nvPr/>
        </p:nvSpPr>
        <p:spPr>
          <a:xfrm>
            <a:off x="620688" y="2886254"/>
            <a:ext cx="17427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SO palsy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(180K)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C3645CC-2171-489E-A25E-87A73D35329A}"/>
              </a:ext>
            </a:extLst>
          </p:cNvPr>
          <p:cNvSpPr txBox="1"/>
          <p:nvPr/>
        </p:nvSpPr>
        <p:spPr>
          <a:xfrm>
            <a:off x="3610228" y="2907740"/>
            <a:ext cx="267573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SO palsy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(180K) with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Regenie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AFE2B2C-BD03-4C73-A63D-907D0260DB98}"/>
              </a:ext>
            </a:extLst>
          </p:cNvPr>
          <p:cNvSpPr txBox="1"/>
          <p:nvPr/>
        </p:nvSpPr>
        <p:spPr>
          <a:xfrm>
            <a:off x="620688" y="5252065"/>
            <a:ext cx="17203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SO palsy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(ASA)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01BE061C-0E5A-48F7-9F76-C69895093E68}"/>
              </a:ext>
            </a:extLst>
          </p:cNvPr>
          <p:cNvSpPr txBox="1"/>
          <p:nvPr/>
        </p:nvSpPr>
        <p:spPr>
          <a:xfrm>
            <a:off x="3610228" y="5273551"/>
            <a:ext cx="26532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SO palsy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(ASA) with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Regenie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C1DBD3BF-EC40-4AA7-A8BA-7A19613B57E4}"/>
              </a:ext>
            </a:extLst>
          </p:cNvPr>
          <p:cNvSpPr txBox="1"/>
          <p:nvPr/>
        </p:nvSpPr>
        <p:spPr>
          <a:xfrm>
            <a:off x="620688" y="7628329"/>
            <a:ext cx="227979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SO palsy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Nagahama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 Cohort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94EDAACD-B9A4-4827-B07A-60DE591E84FA}"/>
              </a:ext>
            </a:extLst>
          </p:cNvPr>
          <p:cNvSpPr txBox="1"/>
          <p:nvPr/>
        </p:nvSpPr>
        <p:spPr>
          <a:xfrm>
            <a:off x="332656" y="283513"/>
            <a:ext cx="2936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C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1641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6173BE29-ABF1-4443-B7D9-8D81ECF99C5C}"/>
              </a:ext>
            </a:extLst>
          </p:cNvPr>
          <p:cNvGrpSpPr>
            <a:grpSpLocks noChangeAspect="1"/>
          </p:cNvGrpSpPr>
          <p:nvPr/>
        </p:nvGrpSpPr>
        <p:grpSpPr>
          <a:xfrm>
            <a:off x="597264" y="-15552"/>
            <a:ext cx="5784064" cy="2869619"/>
            <a:chOff x="-1947973" y="2285349"/>
            <a:chExt cx="10753946" cy="5335301"/>
          </a:xfrm>
        </p:grpSpPr>
        <p:pic>
          <p:nvPicPr>
            <p:cNvPr id="3" name="図 2">
              <a:extLst>
                <a:ext uri="{FF2B5EF4-FFF2-40B4-BE49-F238E27FC236}">
                  <a16:creationId xmlns:a16="http://schemas.microsoft.com/office/drawing/2014/main" id="{00000000-0008-0000-0300-000008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947973" y="2285349"/>
              <a:ext cx="10753946" cy="5335301"/>
            </a:xfrm>
            <a:prstGeom prst="rect">
              <a:avLst/>
            </a:prstGeom>
          </p:spPr>
        </p:pic>
        <p:sp>
          <p:nvSpPr>
            <p:cNvPr id="4" name="楕円 3">
              <a:extLst>
                <a:ext uri="{FF2B5EF4-FFF2-40B4-BE49-F238E27FC236}">
                  <a16:creationId xmlns:a16="http://schemas.microsoft.com/office/drawing/2014/main" id="{81DA3818-2ED5-E9DC-63BF-A87E3B8B8738}"/>
                </a:ext>
              </a:extLst>
            </p:cNvPr>
            <p:cNvSpPr/>
            <p:nvPr/>
          </p:nvSpPr>
          <p:spPr>
            <a:xfrm>
              <a:off x="1035848" y="3607594"/>
              <a:ext cx="202407" cy="1226344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/>
            </a:p>
          </p:txBody>
        </p:sp>
        <p:sp>
          <p:nvSpPr>
            <p:cNvPr id="5" name="楕円 4">
              <a:extLst>
                <a:ext uri="{FF2B5EF4-FFF2-40B4-BE49-F238E27FC236}">
                  <a16:creationId xmlns:a16="http://schemas.microsoft.com/office/drawing/2014/main" id="{FB53895B-71D3-4DD3-BBFB-C5524CD3E8E7}"/>
                </a:ext>
              </a:extLst>
            </p:cNvPr>
            <p:cNvSpPr/>
            <p:nvPr/>
          </p:nvSpPr>
          <p:spPr>
            <a:xfrm>
              <a:off x="2390779" y="3509963"/>
              <a:ext cx="107157" cy="1226344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/>
            </a:p>
          </p:txBody>
        </p:sp>
      </p:grpSp>
      <p:pic>
        <p:nvPicPr>
          <p:cNvPr id="7" name="図 6">
            <a:extLst>
              <a:ext uri="{FF2B5EF4-FFF2-40B4-BE49-F238E27FC236}">
                <a16:creationId xmlns:a16="http://schemas.microsoft.com/office/drawing/2014/main" id="{2FEFFFF4-8E15-8DC7-86D3-ACDBD31908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0156" y="2930228"/>
            <a:ext cx="3161680" cy="2201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5B93CCF0-F3EF-B485-E42A-5FFA919A6E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95093" y="2937132"/>
            <a:ext cx="3058243" cy="2129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7F6C71A-4432-DFC3-172F-39C19C977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338" y="5221076"/>
            <a:ext cx="3131770" cy="2180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CC095EFE-D0BB-BA78-22ED-F6A0E26D3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96697" y="5225642"/>
            <a:ext cx="3228648" cy="2247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0B41B5AA-222F-B213-8A94-995A86C1B8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2338" y="7648525"/>
            <a:ext cx="3161681" cy="22010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CA80863-7336-4986-AB5F-DB8552D73278}"/>
              </a:ext>
            </a:extLst>
          </p:cNvPr>
          <p:cNvSpPr txBox="1"/>
          <p:nvPr/>
        </p:nvSpPr>
        <p:spPr>
          <a:xfrm>
            <a:off x="260648" y="2742238"/>
            <a:ext cx="2573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Esotropia+ Exotropia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(180K)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4B891DDE-58AA-4C1F-BCC1-035AF318FECC}"/>
              </a:ext>
            </a:extLst>
          </p:cNvPr>
          <p:cNvSpPr txBox="1"/>
          <p:nvPr/>
        </p:nvSpPr>
        <p:spPr>
          <a:xfrm>
            <a:off x="3250188" y="2763724"/>
            <a:ext cx="35445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Esotropia+ Exotropia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(180K) with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Regenie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02B7752E-002C-43FF-845B-A0395A60AA3D}"/>
              </a:ext>
            </a:extLst>
          </p:cNvPr>
          <p:cNvSpPr txBox="1"/>
          <p:nvPr/>
        </p:nvSpPr>
        <p:spPr>
          <a:xfrm>
            <a:off x="260648" y="5108049"/>
            <a:ext cx="2550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Esotropia+ Exotropia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(ASA)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BB6F7F0F-5B18-4E5C-9FD7-B63B137195A4}"/>
              </a:ext>
            </a:extLst>
          </p:cNvPr>
          <p:cNvSpPr txBox="1"/>
          <p:nvPr/>
        </p:nvSpPr>
        <p:spPr>
          <a:xfrm>
            <a:off x="3250188" y="5129535"/>
            <a:ext cx="352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Esotropia+ Exotropia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(ASA) with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Regenie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 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F9770727-11EE-4963-86DD-840EC9E5829B}"/>
              </a:ext>
            </a:extLst>
          </p:cNvPr>
          <p:cNvSpPr txBox="1"/>
          <p:nvPr/>
        </p:nvSpPr>
        <p:spPr>
          <a:xfrm>
            <a:off x="260648" y="7484313"/>
            <a:ext cx="31101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Esotropia+ Exotropia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Nagahama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 Cohort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cxnSp>
        <p:nvCxnSpPr>
          <p:cNvPr id="17" name="直線矢印コネクタ 16">
            <a:extLst>
              <a:ext uri="{FF2B5EF4-FFF2-40B4-BE49-F238E27FC236}">
                <a16:creationId xmlns:a16="http://schemas.microsoft.com/office/drawing/2014/main" id="{96AF1317-8DE7-4C53-9EC0-6CEBF4DE933D}"/>
              </a:ext>
            </a:extLst>
          </p:cNvPr>
          <p:cNvCxnSpPr>
            <a:cxnSpLocks/>
          </p:cNvCxnSpPr>
          <p:nvPr/>
        </p:nvCxnSpPr>
        <p:spPr>
          <a:xfrm>
            <a:off x="2276872" y="272480"/>
            <a:ext cx="0" cy="28803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AA171D85-D762-4F08-BFF9-AC7E3313E727}"/>
              </a:ext>
            </a:extLst>
          </p:cNvPr>
          <p:cNvSpPr txBox="1"/>
          <p:nvPr/>
        </p:nvSpPr>
        <p:spPr>
          <a:xfrm>
            <a:off x="260648" y="283513"/>
            <a:ext cx="3032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D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8621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DFFF084C-5BF0-4AE9-93CA-D9646F0316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149" y="2911896"/>
            <a:ext cx="3265116" cy="227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1CC8CD85-EF7F-49F1-A6BB-173B33B2E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65851" y="2947900"/>
            <a:ext cx="3161679" cy="220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2C49296-0FA0-4532-96B1-8F7ED7B1E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5881" y="5241032"/>
            <a:ext cx="3265116" cy="227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7943B6EE-FD02-457A-BDA1-0788A000A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14132" y="5272262"/>
            <a:ext cx="3265116" cy="2273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8DC83FA6-7E14-496A-975F-EE9CDAF29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6282" y="7604499"/>
            <a:ext cx="3161678" cy="2201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9D7CA197-7E58-4F60-83FB-8B2AD4EFCCF0}"/>
              </a:ext>
            </a:extLst>
          </p:cNvPr>
          <p:cNvGrpSpPr>
            <a:grpSpLocks noChangeAspect="1"/>
          </p:cNvGrpSpPr>
          <p:nvPr/>
        </p:nvGrpSpPr>
        <p:grpSpPr>
          <a:xfrm>
            <a:off x="669272" y="-87560"/>
            <a:ext cx="5784064" cy="2869619"/>
            <a:chOff x="-1947973" y="2285349"/>
            <a:chExt cx="10753946" cy="5335301"/>
          </a:xfrm>
        </p:grpSpPr>
        <p:pic>
          <p:nvPicPr>
            <p:cNvPr id="9" name="図 8">
              <a:extLst>
                <a:ext uri="{FF2B5EF4-FFF2-40B4-BE49-F238E27FC236}">
                  <a16:creationId xmlns:a16="http://schemas.microsoft.com/office/drawing/2014/main" id="{15CA2C56-25CF-4A05-B10F-F9BE0E648B8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947973" y="2285349"/>
              <a:ext cx="10753946" cy="5335301"/>
            </a:xfrm>
            <a:prstGeom prst="rect">
              <a:avLst/>
            </a:prstGeom>
          </p:spPr>
        </p:pic>
        <p:sp>
          <p:nvSpPr>
            <p:cNvPr id="10" name="楕円 9">
              <a:extLst>
                <a:ext uri="{FF2B5EF4-FFF2-40B4-BE49-F238E27FC236}">
                  <a16:creationId xmlns:a16="http://schemas.microsoft.com/office/drawing/2014/main" id="{A2A6C482-40F3-475B-A093-1838D0C358A5}"/>
                </a:ext>
              </a:extLst>
            </p:cNvPr>
            <p:cNvSpPr/>
            <p:nvPr/>
          </p:nvSpPr>
          <p:spPr>
            <a:xfrm>
              <a:off x="1035848" y="3607594"/>
              <a:ext cx="202407" cy="1226344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/>
            </a:p>
          </p:txBody>
        </p:sp>
        <p:sp>
          <p:nvSpPr>
            <p:cNvPr id="11" name="楕円 10">
              <a:extLst>
                <a:ext uri="{FF2B5EF4-FFF2-40B4-BE49-F238E27FC236}">
                  <a16:creationId xmlns:a16="http://schemas.microsoft.com/office/drawing/2014/main" id="{3F475179-ECE4-4717-AE74-677A1242697B}"/>
                </a:ext>
              </a:extLst>
            </p:cNvPr>
            <p:cNvSpPr/>
            <p:nvPr/>
          </p:nvSpPr>
          <p:spPr>
            <a:xfrm>
              <a:off x="2390779" y="3509963"/>
              <a:ext cx="107157" cy="1226344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/>
            </a:p>
          </p:txBody>
        </p:sp>
      </p:grp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6184305A-871D-419B-B876-29CD2046B80B}"/>
              </a:ext>
            </a:extLst>
          </p:cNvPr>
          <p:cNvSpPr txBox="1"/>
          <p:nvPr/>
        </p:nvSpPr>
        <p:spPr>
          <a:xfrm>
            <a:off x="260648" y="2742238"/>
            <a:ext cx="25731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Esotropia+ Exotropia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(180K)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8D0D8BBB-7237-4475-8343-A514EEF3D877}"/>
              </a:ext>
            </a:extLst>
          </p:cNvPr>
          <p:cNvSpPr txBox="1"/>
          <p:nvPr/>
        </p:nvSpPr>
        <p:spPr>
          <a:xfrm>
            <a:off x="3250188" y="2763724"/>
            <a:ext cx="35445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Esotropia+ Exotropia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(180K) with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Regenie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C7ABE519-87FE-4076-B5F4-54E6A4FA0FFA}"/>
              </a:ext>
            </a:extLst>
          </p:cNvPr>
          <p:cNvSpPr txBox="1"/>
          <p:nvPr/>
        </p:nvSpPr>
        <p:spPr>
          <a:xfrm>
            <a:off x="260648" y="5108049"/>
            <a:ext cx="25506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Esotropia+ Exotropia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(ASA)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40732EE8-0281-4E14-8A27-DD03C9E47D35}"/>
              </a:ext>
            </a:extLst>
          </p:cNvPr>
          <p:cNvSpPr txBox="1"/>
          <p:nvPr/>
        </p:nvSpPr>
        <p:spPr>
          <a:xfrm>
            <a:off x="3250188" y="5129535"/>
            <a:ext cx="35221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Esotropia+ Exotropia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(ASA) with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Regenie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 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9744D201-DFC7-4C05-9F02-90029BEA7DB6}"/>
              </a:ext>
            </a:extLst>
          </p:cNvPr>
          <p:cNvSpPr txBox="1"/>
          <p:nvPr/>
        </p:nvSpPr>
        <p:spPr>
          <a:xfrm>
            <a:off x="260648" y="7484313"/>
            <a:ext cx="31101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Esotropia+ Exotropia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Nagahama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 Cohort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328563CD-BA4A-47B5-BE1E-26BADF8D9631}"/>
              </a:ext>
            </a:extLst>
          </p:cNvPr>
          <p:cNvCxnSpPr>
            <a:cxnSpLocks/>
          </p:cNvCxnSpPr>
          <p:nvPr/>
        </p:nvCxnSpPr>
        <p:spPr>
          <a:xfrm>
            <a:off x="2996952" y="200472"/>
            <a:ext cx="0" cy="28803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7EB6A5EF-49BF-431F-9491-7C14004A4398}"/>
              </a:ext>
            </a:extLst>
          </p:cNvPr>
          <p:cNvSpPr txBox="1"/>
          <p:nvPr/>
        </p:nvSpPr>
        <p:spPr>
          <a:xfrm>
            <a:off x="332656" y="283513"/>
            <a:ext cx="27924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3121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グループ化 4">
            <a:extLst>
              <a:ext uri="{FF2B5EF4-FFF2-40B4-BE49-F238E27FC236}">
                <a16:creationId xmlns:a16="http://schemas.microsoft.com/office/drawing/2014/main" id="{DDB23000-F43F-4334-A113-32D16784820A}"/>
              </a:ext>
            </a:extLst>
          </p:cNvPr>
          <p:cNvGrpSpPr>
            <a:grpSpLocks noChangeAspect="1"/>
          </p:cNvGrpSpPr>
          <p:nvPr/>
        </p:nvGrpSpPr>
        <p:grpSpPr>
          <a:xfrm>
            <a:off x="764704" y="56456"/>
            <a:ext cx="5592997" cy="2774825"/>
            <a:chOff x="-1947973" y="2285349"/>
            <a:chExt cx="10753946" cy="5335301"/>
          </a:xfrm>
        </p:grpSpPr>
        <p:pic>
          <p:nvPicPr>
            <p:cNvPr id="2" name="図 1">
              <a:extLst>
                <a:ext uri="{FF2B5EF4-FFF2-40B4-BE49-F238E27FC236}">
                  <a16:creationId xmlns:a16="http://schemas.microsoft.com/office/drawing/2014/main" id="{00000000-0008-0000-0300-0000080000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947973" y="2285349"/>
              <a:ext cx="10753946" cy="5335301"/>
            </a:xfrm>
            <a:prstGeom prst="rect">
              <a:avLst/>
            </a:prstGeom>
          </p:spPr>
        </p:pic>
        <p:sp>
          <p:nvSpPr>
            <p:cNvPr id="3" name="楕円 2">
              <a:extLst>
                <a:ext uri="{FF2B5EF4-FFF2-40B4-BE49-F238E27FC236}">
                  <a16:creationId xmlns:a16="http://schemas.microsoft.com/office/drawing/2014/main" id="{81DA3818-2ED5-E9DC-63BF-A87E3B8B8738}"/>
                </a:ext>
              </a:extLst>
            </p:cNvPr>
            <p:cNvSpPr/>
            <p:nvPr/>
          </p:nvSpPr>
          <p:spPr>
            <a:xfrm>
              <a:off x="482207" y="3643313"/>
              <a:ext cx="202407" cy="1226344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/>
            </a:p>
          </p:txBody>
        </p:sp>
        <p:sp>
          <p:nvSpPr>
            <p:cNvPr id="4" name="楕円 3">
              <a:extLst>
                <a:ext uri="{FF2B5EF4-FFF2-40B4-BE49-F238E27FC236}">
                  <a16:creationId xmlns:a16="http://schemas.microsoft.com/office/drawing/2014/main" id="{FB53895B-71D3-4DD3-BBFB-C5524CD3E8E7}"/>
                </a:ext>
              </a:extLst>
            </p:cNvPr>
            <p:cNvSpPr/>
            <p:nvPr/>
          </p:nvSpPr>
          <p:spPr>
            <a:xfrm>
              <a:off x="2405067" y="2917032"/>
              <a:ext cx="92869" cy="1819275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/>
            </a:p>
          </p:txBody>
        </p:sp>
      </p:grpSp>
      <p:pic>
        <p:nvPicPr>
          <p:cNvPr id="6" name="図 5">
            <a:extLst>
              <a:ext uri="{FF2B5EF4-FFF2-40B4-BE49-F238E27FC236}">
                <a16:creationId xmlns:a16="http://schemas.microsoft.com/office/drawing/2014/main" id="{2FEFFFF4-8E15-8DC7-86D3-ACDBD31908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6109" y="2823990"/>
            <a:ext cx="3368553" cy="234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5B93CCF0-F3EF-B485-E42A-5FFA919A6E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20941" y="2864768"/>
            <a:ext cx="3368553" cy="234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C7F6C71A-4432-DFC3-172F-39C19C9772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37969" y="5241032"/>
            <a:ext cx="3244832" cy="2258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CC095EFE-D0BB-BA78-22ED-F6A0E26D3D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20940" y="5241032"/>
            <a:ext cx="3368553" cy="2345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0B41B5AA-222F-B213-8A94-995A86C1B8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6109" y="7533592"/>
            <a:ext cx="3430214" cy="2387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6FEEE2F5-16BE-4DA4-B9D2-90316E927396}"/>
              </a:ext>
            </a:extLst>
          </p:cNvPr>
          <p:cNvSpPr txBox="1"/>
          <p:nvPr/>
        </p:nvSpPr>
        <p:spPr>
          <a:xfrm>
            <a:off x="116632" y="2720752"/>
            <a:ext cx="3254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Esotropia+ </a:t>
            </a:r>
            <a:r>
              <a:rPr lang="en-US" altLang="ja-JP" sz="1200" dirty="0" err="1">
                <a:latin typeface="Palatino Linotype" panose="02040502050505030304" pitchFamily="18" charset="0"/>
              </a:rPr>
              <a:t>Exotropia+SO</a:t>
            </a:r>
            <a:r>
              <a:rPr lang="en-US" altLang="ja-JP" sz="1200" dirty="0">
                <a:latin typeface="Palatino Linotype" panose="02040502050505030304" pitchFamily="18" charset="0"/>
              </a:rPr>
              <a:t> palsy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(180K)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4A8D767C-178A-40C2-B956-F330B861FB2F}"/>
              </a:ext>
            </a:extLst>
          </p:cNvPr>
          <p:cNvSpPr txBox="1"/>
          <p:nvPr/>
        </p:nvSpPr>
        <p:spPr>
          <a:xfrm>
            <a:off x="3394798" y="2715861"/>
            <a:ext cx="32928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Esotropia+ </a:t>
            </a:r>
            <a:r>
              <a:rPr lang="en-US" altLang="ja-JP" sz="1200" dirty="0" err="1">
                <a:latin typeface="Palatino Linotype" panose="02040502050505030304" pitchFamily="18" charset="0"/>
              </a:rPr>
              <a:t>Exotropia+SO</a:t>
            </a:r>
            <a:r>
              <a:rPr lang="en-US" altLang="ja-JP" sz="1200" dirty="0">
                <a:latin typeface="Palatino Linotype" panose="02040502050505030304" pitchFamily="18" charset="0"/>
              </a:rPr>
              <a:t> palsy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(180K) </a:t>
            </a:r>
          </a:p>
          <a:p>
            <a:r>
              <a:rPr lang="en-US" altLang="ja-JP" sz="1200" dirty="0">
                <a:latin typeface="Palatino Linotype" panose="02040502050505030304" pitchFamily="18" charset="0"/>
              </a:rPr>
              <a:t>         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with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Regenie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3A69AF3E-5F0E-4191-BA1D-CB1F3EA09224}"/>
              </a:ext>
            </a:extLst>
          </p:cNvPr>
          <p:cNvSpPr txBox="1"/>
          <p:nvPr/>
        </p:nvSpPr>
        <p:spPr>
          <a:xfrm>
            <a:off x="116632" y="5108049"/>
            <a:ext cx="32319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Esotropia+ </a:t>
            </a:r>
            <a:r>
              <a:rPr lang="en-US" altLang="ja-JP" sz="1200" dirty="0" err="1">
                <a:latin typeface="Palatino Linotype" panose="02040502050505030304" pitchFamily="18" charset="0"/>
              </a:rPr>
              <a:t>Exotropia+SO</a:t>
            </a:r>
            <a:r>
              <a:rPr lang="en-US" altLang="ja-JP" sz="1200" dirty="0">
                <a:latin typeface="Palatino Linotype" panose="02040502050505030304" pitchFamily="18" charset="0"/>
              </a:rPr>
              <a:t> palsy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(ASA)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86F8C93C-1AA0-4B2C-91A3-A0023F84766E}"/>
              </a:ext>
            </a:extLst>
          </p:cNvPr>
          <p:cNvSpPr txBox="1"/>
          <p:nvPr/>
        </p:nvSpPr>
        <p:spPr>
          <a:xfrm>
            <a:off x="3470921" y="5129535"/>
            <a:ext cx="32704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Esotropia+ </a:t>
            </a:r>
            <a:r>
              <a:rPr lang="en-US" altLang="ja-JP" sz="1200" dirty="0" err="1">
                <a:latin typeface="Palatino Linotype" panose="02040502050505030304" pitchFamily="18" charset="0"/>
              </a:rPr>
              <a:t>Exotropia+SO</a:t>
            </a:r>
            <a:r>
              <a:rPr lang="en-US" altLang="ja-JP" sz="1200" dirty="0">
                <a:latin typeface="Palatino Linotype" panose="02040502050505030304" pitchFamily="18" charset="0"/>
              </a:rPr>
              <a:t> palsy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(ASA) </a:t>
            </a:r>
          </a:p>
          <a:p>
            <a:r>
              <a:rPr lang="en-US" altLang="ja-JP" sz="1200" dirty="0">
                <a:latin typeface="Palatino Linotype" panose="02040502050505030304" pitchFamily="18" charset="0"/>
              </a:rPr>
              <a:t>       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with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Regenie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 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815D771-9972-4BB4-AD15-4BC69BD6D5BE}"/>
              </a:ext>
            </a:extLst>
          </p:cNvPr>
          <p:cNvSpPr txBox="1"/>
          <p:nvPr/>
        </p:nvSpPr>
        <p:spPr>
          <a:xfrm>
            <a:off x="188640" y="7473280"/>
            <a:ext cx="37994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Esotropia+ </a:t>
            </a:r>
            <a:r>
              <a:rPr lang="en-US" altLang="ja-JP" sz="1200" dirty="0" err="1">
                <a:latin typeface="Palatino Linotype" panose="02040502050505030304" pitchFamily="18" charset="0"/>
              </a:rPr>
              <a:t>Exotropia+SO</a:t>
            </a:r>
            <a:r>
              <a:rPr lang="en-US" altLang="ja-JP" sz="1200" dirty="0">
                <a:latin typeface="Palatino Linotype" panose="02040502050505030304" pitchFamily="18" charset="0"/>
              </a:rPr>
              <a:t> palsy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Nagahama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 Cohort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cxnSp>
        <p:nvCxnSpPr>
          <p:cNvPr id="21" name="直線矢印コネクタ 20">
            <a:extLst>
              <a:ext uri="{FF2B5EF4-FFF2-40B4-BE49-F238E27FC236}">
                <a16:creationId xmlns:a16="http://schemas.microsoft.com/office/drawing/2014/main" id="{A9506E63-4021-4565-AF32-262465AC4FD6}"/>
              </a:ext>
            </a:extLst>
          </p:cNvPr>
          <p:cNvCxnSpPr>
            <a:cxnSpLocks/>
          </p:cNvCxnSpPr>
          <p:nvPr/>
        </p:nvCxnSpPr>
        <p:spPr>
          <a:xfrm>
            <a:off x="2060848" y="344488"/>
            <a:ext cx="0" cy="28803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CA3C1F56-F69E-417D-9BB7-63113C176123}"/>
              </a:ext>
            </a:extLst>
          </p:cNvPr>
          <p:cNvSpPr txBox="1"/>
          <p:nvPr/>
        </p:nvSpPr>
        <p:spPr>
          <a:xfrm>
            <a:off x="332656" y="283513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F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2646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>
            <a:extLst>
              <a:ext uri="{FF2B5EF4-FFF2-40B4-BE49-F238E27FC236}">
                <a16:creationId xmlns:a16="http://schemas.microsoft.com/office/drawing/2014/main" id="{DFFF084C-5BF0-4AE9-93CA-D9646F0316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2656" y="2843934"/>
            <a:ext cx="3042592" cy="2118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1CC8CD85-EF7F-49F1-A6BB-173B33B2E6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01009" y="2847594"/>
            <a:ext cx="3024336" cy="210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42C49296-0FA0-4532-96B1-8F7ED7B1E0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45043" y="5241032"/>
            <a:ext cx="3183957" cy="2216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7943B6EE-FD02-457A-BDA1-0788A000A9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85844" y="5285836"/>
            <a:ext cx="3142181" cy="21874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8DC83FA6-7E14-496A-975F-EE9CDAF29E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2715" y="7617296"/>
            <a:ext cx="3148365" cy="2191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グループ化 6">
            <a:extLst>
              <a:ext uri="{FF2B5EF4-FFF2-40B4-BE49-F238E27FC236}">
                <a16:creationId xmlns:a16="http://schemas.microsoft.com/office/drawing/2014/main" id="{3D42C7BD-BFE5-4D43-AB13-8696C8687E74}"/>
              </a:ext>
            </a:extLst>
          </p:cNvPr>
          <p:cNvGrpSpPr>
            <a:grpSpLocks noChangeAspect="1"/>
          </p:cNvGrpSpPr>
          <p:nvPr/>
        </p:nvGrpSpPr>
        <p:grpSpPr>
          <a:xfrm>
            <a:off x="764704" y="56456"/>
            <a:ext cx="5592997" cy="2774825"/>
            <a:chOff x="-1947973" y="2285349"/>
            <a:chExt cx="10753946" cy="5335301"/>
          </a:xfrm>
        </p:grpSpPr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750456E1-1E47-46FA-A5E6-B4CFA6F9BBC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947973" y="2285349"/>
              <a:ext cx="10753946" cy="5335301"/>
            </a:xfrm>
            <a:prstGeom prst="rect">
              <a:avLst/>
            </a:prstGeom>
          </p:spPr>
        </p:pic>
        <p:sp>
          <p:nvSpPr>
            <p:cNvPr id="9" name="楕円 8">
              <a:extLst>
                <a:ext uri="{FF2B5EF4-FFF2-40B4-BE49-F238E27FC236}">
                  <a16:creationId xmlns:a16="http://schemas.microsoft.com/office/drawing/2014/main" id="{175EB97F-A6E3-4091-9CD5-7A9A49B1E8C5}"/>
                </a:ext>
              </a:extLst>
            </p:cNvPr>
            <p:cNvSpPr/>
            <p:nvPr/>
          </p:nvSpPr>
          <p:spPr>
            <a:xfrm>
              <a:off x="482207" y="3643313"/>
              <a:ext cx="202407" cy="1226344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/>
            </a:p>
          </p:txBody>
        </p:sp>
        <p:sp>
          <p:nvSpPr>
            <p:cNvPr id="10" name="楕円 9">
              <a:extLst>
                <a:ext uri="{FF2B5EF4-FFF2-40B4-BE49-F238E27FC236}">
                  <a16:creationId xmlns:a16="http://schemas.microsoft.com/office/drawing/2014/main" id="{99A0D636-FC78-4CEC-9674-9C46EF8D84C7}"/>
                </a:ext>
              </a:extLst>
            </p:cNvPr>
            <p:cNvSpPr/>
            <p:nvPr/>
          </p:nvSpPr>
          <p:spPr>
            <a:xfrm>
              <a:off x="2405067" y="2917032"/>
              <a:ext cx="92869" cy="1819275"/>
            </a:xfrm>
            <a:prstGeom prst="ellipse">
              <a:avLst/>
            </a:prstGeom>
            <a:noFill/>
            <a:ln w="12700">
              <a:solidFill>
                <a:srgbClr val="FF00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endParaRPr kumimoji="1" lang="ja-JP" altLang="en-US" sz="1100"/>
            </a:p>
          </p:txBody>
        </p:sp>
      </p:grp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29BE43E8-213F-4B2B-9AB4-C395CEA47A27}"/>
              </a:ext>
            </a:extLst>
          </p:cNvPr>
          <p:cNvSpPr txBox="1"/>
          <p:nvPr/>
        </p:nvSpPr>
        <p:spPr>
          <a:xfrm>
            <a:off x="116632" y="2720752"/>
            <a:ext cx="325441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Esotropia+ </a:t>
            </a:r>
            <a:r>
              <a:rPr lang="en-US" altLang="ja-JP" sz="1200" dirty="0" err="1">
                <a:latin typeface="Palatino Linotype" panose="02040502050505030304" pitchFamily="18" charset="0"/>
              </a:rPr>
              <a:t>Exotropia+SO</a:t>
            </a:r>
            <a:r>
              <a:rPr lang="en-US" altLang="ja-JP" sz="1200" dirty="0">
                <a:latin typeface="Palatino Linotype" panose="02040502050505030304" pitchFamily="18" charset="0"/>
              </a:rPr>
              <a:t> palsy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(180K)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710AC6A2-E214-40D1-89D3-0C26BDC89997}"/>
              </a:ext>
            </a:extLst>
          </p:cNvPr>
          <p:cNvSpPr txBox="1"/>
          <p:nvPr/>
        </p:nvSpPr>
        <p:spPr>
          <a:xfrm>
            <a:off x="3394798" y="2715861"/>
            <a:ext cx="32928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Esotropia+ </a:t>
            </a:r>
            <a:r>
              <a:rPr lang="en-US" altLang="ja-JP" sz="1200" dirty="0" err="1">
                <a:latin typeface="Palatino Linotype" panose="02040502050505030304" pitchFamily="18" charset="0"/>
              </a:rPr>
              <a:t>Exotropia+SO</a:t>
            </a:r>
            <a:r>
              <a:rPr lang="en-US" altLang="ja-JP" sz="1200" dirty="0">
                <a:latin typeface="Palatino Linotype" panose="02040502050505030304" pitchFamily="18" charset="0"/>
              </a:rPr>
              <a:t> palsy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(180K) </a:t>
            </a:r>
          </a:p>
          <a:p>
            <a:r>
              <a:rPr lang="en-US" altLang="ja-JP" sz="1200" dirty="0">
                <a:latin typeface="Palatino Linotype" panose="02040502050505030304" pitchFamily="18" charset="0"/>
              </a:rPr>
              <a:t>         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with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Regenie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90FEE7D8-7EC1-4F8C-A00C-4DB034ED52E4}"/>
              </a:ext>
            </a:extLst>
          </p:cNvPr>
          <p:cNvSpPr txBox="1"/>
          <p:nvPr/>
        </p:nvSpPr>
        <p:spPr>
          <a:xfrm>
            <a:off x="116632" y="5108049"/>
            <a:ext cx="32319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Esotropia+ </a:t>
            </a:r>
            <a:r>
              <a:rPr lang="en-US" altLang="ja-JP" sz="1200" dirty="0" err="1">
                <a:latin typeface="Palatino Linotype" panose="02040502050505030304" pitchFamily="18" charset="0"/>
              </a:rPr>
              <a:t>Exotropia+SO</a:t>
            </a:r>
            <a:r>
              <a:rPr lang="en-US" altLang="ja-JP" sz="1200" dirty="0">
                <a:latin typeface="Palatino Linotype" panose="02040502050505030304" pitchFamily="18" charset="0"/>
              </a:rPr>
              <a:t> palsy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(ASA)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9B582FB6-4A6F-4D4E-BE61-39DED694B198}"/>
              </a:ext>
            </a:extLst>
          </p:cNvPr>
          <p:cNvSpPr txBox="1"/>
          <p:nvPr/>
        </p:nvSpPr>
        <p:spPr>
          <a:xfrm>
            <a:off x="3470921" y="5129535"/>
            <a:ext cx="32704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Esotropia+ </a:t>
            </a:r>
            <a:r>
              <a:rPr lang="en-US" altLang="ja-JP" sz="1200" dirty="0" err="1">
                <a:latin typeface="Palatino Linotype" panose="02040502050505030304" pitchFamily="18" charset="0"/>
              </a:rPr>
              <a:t>Exotropia+SO</a:t>
            </a:r>
            <a:r>
              <a:rPr lang="en-US" altLang="ja-JP" sz="1200" dirty="0">
                <a:latin typeface="Palatino Linotype" panose="02040502050505030304" pitchFamily="18" charset="0"/>
              </a:rPr>
              <a:t> palsy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BBJ (ASA) </a:t>
            </a:r>
          </a:p>
          <a:p>
            <a:r>
              <a:rPr lang="en-US" altLang="ja-JP" sz="1200" dirty="0">
                <a:latin typeface="Palatino Linotype" panose="02040502050505030304" pitchFamily="18" charset="0"/>
              </a:rPr>
              <a:t>       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with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Regenie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 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355702CC-65B2-47B2-8446-6303FDF5E4BE}"/>
              </a:ext>
            </a:extLst>
          </p:cNvPr>
          <p:cNvSpPr txBox="1"/>
          <p:nvPr/>
        </p:nvSpPr>
        <p:spPr>
          <a:xfrm>
            <a:off x="188640" y="7484313"/>
            <a:ext cx="37994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Esotropia+ </a:t>
            </a:r>
            <a:r>
              <a:rPr lang="en-US" altLang="ja-JP" sz="1200" dirty="0" err="1">
                <a:latin typeface="Palatino Linotype" panose="02040502050505030304" pitchFamily="18" charset="0"/>
              </a:rPr>
              <a:t>Exotropia+SO</a:t>
            </a:r>
            <a:r>
              <a:rPr lang="en-US" altLang="ja-JP" sz="1200" dirty="0">
                <a:latin typeface="Palatino Linotype" panose="02040502050505030304" pitchFamily="18" charset="0"/>
              </a:rPr>
              <a:t> palsy v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s </a:t>
            </a:r>
            <a:r>
              <a:rPr kumimoji="1" lang="en-US" altLang="ja-JP" sz="1200" dirty="0" err="1">
                <a:latin typeface="Palatino Linotype" panose="02040502050505030304" pitchFamily="18" charset="0"/>
              </a:rPr>
              <a:t>Nagahama</a:t>
            </a:r>
            <a:r>
              <a:rPr kumimoji="1" lang="en-US" altLang="ja-JP" sz="1200" dirty="0">
                <a:latin typeface="Palatino Linotype" panose="02040502050505030304" pitchFamily="18" charset="0"/>
              </a:rPr>
              <a:t> Cohort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  <p:cxnSp>
        <p:nvCxnSpPr>
          <p:cNvPr id="21" name="直線矢印コネクタ 20">
            <a:extLst>
              <a:ext uri="{FF2B5EF4-FFF2-40B4-BE49-F238E27FC236}">
                <a16:creationId xmlns:a16="http://schemas.microsoft.com/office/drawing/2014/main" id="{D74C9075-5006-493A-AB4C-94C12EF01053}"/>
              </a:ext>
            </a:extLst>
          </p:cNvPr>
          <p:cNvCxnSpPr>
            <a:cxnSpLocks/>
          </p:cNvCxnSpPr>
          <p:nvPr/>
        </p:nvCxnSpPr>
        <p:spPr>
          <a:xfrm>
            <a:off x="3068960" y="56456"/>
            <a:ext cx="0" cy="28803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6C5C31E6-687B-4E29-ABD8-BDA9BFFAE762}"/>
              </a:ext>
            </a:extLst>
          </p:cNvPr>
          <p:cNvSpPr txBox="1"/>
          <p:nvPr/>
        </p:nvSpPr>
        <p:spPr>
          <a:xfrm>
            <a:off x="404664" y="283513"/>
            <a:ext cx="3016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200" dirty="0">
                <a:latin typeface="Palatino Linotype" panose="02040502050505030304" pitchFamily="18" charset="0"/>
              </a:rPr>
              <a:t>G</a:t>
            </a:r>
            <a:endParaRPr kumimoji="1" lang="ja-JP" altLang="en-US" sz="12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31080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694</TotalTime>
  <Words>586</Words>
  <Application>Microsoft Office PowerPoint</Application>
  <PresentationFormat>A4 210 x 297 mm</PresentationFormat>
  <Paragraphs>61</Paragraphs>
  <Slides>8</Slides>
  <Notes>7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8</vt:i4>
      </vt:variant>
    </vt:vector>
  </HeadingPairs>
  <TitlesOfParts>
    <vt:vector size="13" baseType="lpstr">
      <vt:lpstr>ＭＳ Ｐゴシック</vt:lpstr>
      <vt:lpstr>Arial</vt:lpstr>
      <vt:lpstr>Calibri</vt:lpstr>
      <vt:lpstr>Palatino Linotype</vt:lpstr>
      <vt:lpstr>Office ​​テーマ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Toshihiko Matsuo</dc:creator>
  <cp:lastModifiedBy>松尾 俊彦</cp:lastModifiedBy>
  <cp:revision>180</cp:revision>
  <cp:lastPrinted>2024-04-27T09:12:47Z</cp:lastPrinted>
  <dcterms:created xsi:type="dcterms:W3CDTF">2019-07-29T05:03:44Z</dcterms:created>
  <dcterms:modified xsi:type="dcterms:W3CDTF">2024-07-01T05:04:21Z</dcterms:modified>
</cp:coreProperties>
</file>