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86" r:id="rId4"/>
    <p:sldId id="291" r:id="rId6"/>
    <p:sldId id="287" r:id="rId7"/>
    <p:sldId id="288" r:id="rId8"/>
    <p:sldId id="289" r:id="rId9"/>
    <p:sldId id="290" r:id="rId10"/>
  </p:sldIdLst>
  <p:sldSz cx="12192000" cy="6858000"/>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6" y="12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4" Type="http://schemas.openxmlformats.org/officeDocument/2006/relationships/tags" Target="tags/tag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7AA56B-4212-40DB-B2F4-470E580F3AF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F30BC5-6CCF-48EA-A2FC-3F32E5FAADD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C7E647-FBC7-4393-96F2-76D3BDD67F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6A1C94-37F7-4913-9282-A377BF4CDF4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444199-0CAF-48DF-900E-DC4DD3E1114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6A1C94-37F7-4913-9282-A377BF4CDF4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44199-0CAF-48DF-900E-DC4DD3E1114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6A1C94-37F7-4913-9282-A377BF4CDF4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44199-0CAF-48DF-900E-DC4DD3E1114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2" Type="http://schemas.openxmlformats.org/officeDocument/2006/relationships/notesSlide" Target="../notesSlides/notesSlide1.xml"/><Relationship Id="rId11" Type="http://schemas.openxmlformats.org/officeDocument/2006/relationships/slideLayout" Target="../slideLayouts/slideLayout2.xml"/><Relationship Id="rId10" Type="http://schemas.openxmlformats.org/officeDocument/2006/relationships/image" Target="../media/image10.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961005" y="5617845"/>
            <a:ext cx="6270625" cy="368300"/>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S1 BvGRAS motif sequences structure</a:t>
            </a:r>
            <a:r>
              <a:rPr lang="zh-CN" altLang="en-US" sz="1800" kern="100" dirty="0">
                <a:effectLst/>
                <a:latin typeface="Times New Roman" panose="02020603050405020304" pitchFamily="18" charset="0"/>
                <a:ea typeface="等线" panose="02010600030101010101" pitchFamily="2" charset="-122"/>
                <a:cs typeface="Times New Roman" panose="02020603050405020304" pitchFamily="18" charset="0"/>
              </a:rPr>
              <a:t>（</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Motif 1-Motif 10</a:t>
            </a:r>
            <a:r>
              <a:rPr lang="zh-CN" altLang="en-US" sz="1800" kern="100" dirty="0">
                <a:effectLst/>
                <a:latin typeface="Times New Roman" panose="02020603050405020304" pitchFamily="18" charset="0"/>
                <a:ea typeface="等线" panose="02010600030101010101" pitchFamily="2" charset="-122"/>
                <a:cs typeface="Times New Roman" panose="02020603050405020304" pitchFamily="18" charset="0"/>
              </a:rPr>
              <a:t>）</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a:t>
            </a:r>
            <a:endPar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26" name="组合 25"/>
          <p:cNvGrpSpPr/>
          <p:nvPr/>
        </p:nvGrpSpPr>
        <p:grpSpPr>
          <a:xfrm>
            <a:off x="1172845" y="495300"/>
            <a:ext cx="9364980" cy="4875530"/>
            <a:chOff x="1453" y="1111"/>
            <a:chExt cx="14748" cy="7678"/>
          </a:xfrm>
        </p:grpSpPr>
        <p:grpSp>
          <p:nvGrpSpPr>
            <p:cNvPr id="14" name="组合 13"/>
            <p:cNvGrpSpPr/>
            <p:nvPr/>
          </p:nvGrpSpPr>
          <p:grpSpPr>
            <a:xfrm>
              <a:off x="2278" y="1111"/>
              <a:ext cx="6991" cy="7678"/>
              <a:chOff x="1540" y="1032"/>
              <a:chExt cx="6991" cy="7678"/>
            </a:xfrm>
          </p:grpSpPr>
          <p:pic>
            <p:nvPicPr>
              <p:cNvPr id="4" name="图片 1" descr="NQAILEALEGATKIHIIDFGIMQGLQWPCLIQALASR (2)(1)"/>
              <p:cNvPicPr>
                <a:picLocks noChangeAspect="1"/>
              </p:cNvPicPr>
              <p:nvPr/>
            </p:nvPicPr>
            <p:blipFill>
              <a:blip r:embed="rId1"/>
              <a:srcRect b="3979"/>
              <a:stretch>
                <a:fillRect/>
              </a:stretch>
            </p:blipFill>
            <p:spPr>
              <a:xfrm>
                <a:off x="1647" y="1032"/>
                <a:ext cx="6864" cy="1641"/>
              </a:xfrm>
              <a:prstGeom prst="rect">
                <a:avLst/>
              </a:prstGeom>
            </p:spPr>
          </p:pic>
          <p:pic>
            <p:nvPicPr>
              <p:cNvPr id="2" name="图片 2" descr="2LPL"/>
              <p:cNvPicPr>
                <a:picLocks noChangeAspect="1"/>
              </p:cNvPicPr>
              <p:nvPr/>
            </p:nvPicPr>
            <p:blipFill>
              <a:blip r:embed="rId2"/>
              <a:srcRect b="3426"/>
              <a:stretch>
                <a:fillRect/>
              </a:stretch>
            </p:blipFill>
            <p:spPr>
              <a:xfrm>
                <a:off x="1647" y="2456"/>
                <a:ext cx="6799" cy="1635"/>
              </a:xfrm>
              <a:prstGeom prst="rect">
                <a:avLst/>
              </a:prstGeom>
            </p:spPr>
          </p:pic>
          <p:pic>
            <p:nvPicPr>
              <p:cNvPr id="6" name="图片 3" descr="3"/>
              <p:cNvPicPr>
                <a:picLocks noChangeAspect="1"/>
              </p:cNvPicPr>
              <p:nvPr/>
            </p:nvPicPr>
            <p:blipFill>
              <a:blip r:embed="rId3"/>
              <a:srcRect b="3792"/>
              <a:stretch>
                <a:fillRect/>
              </a:stretch>
            </p:blipFill>
            <p:spPr>
              <a:xfrm>
                <a:off x="1647" y="3842"/>
                <a:ext cx="6884" cy="1649"/>
              </a:xfrm>
              <a:prstGeom prst="rect">
                <a:avLst/>
              </a:prstGeom>
            </p:spPr>
          </p:pic>
          <p:pic>
            <p:nvPicPr>
              <p:cNvPr id="3" name="图片 4" descr="4"/>
              <p:cNvPicPr>
                <a:picLocks noChangeAspect="1"/>
              </p:cNvPicPr>
              <p:nvPr/>
            </p:nvPicPr>
            <p:blipFill>
              <a:blip r:embed="rId4"/>
              <a:srcRect b="3131"/>
              <a:stretch>
                <a:fillRect/>
              </a:stretch>
            </p:blipFill>
            <p:spPr>
              <a:xfrm>
                <a:off x="1647" y="5250"/>
                <a:ext cx="6800" cy="1640"/>
              </a:xfrm>
              <a:prstGeom prst="rect">
                <a:avLst/>
              </a:prstGeom>
            </p:spPr>
          </p:pic>
          <p:pic>
            <p:nvPicPr>
              <p:cNvPr id="8" name="图片 5" descr="5"/>
              <p:cNvPicPr>
                <a:picLocks noChangeAspect="1"/>
              </p:cNvPicPr>
              <p:nvPr/>
            </p:nvPicPr>
            <p:blipFill>
              <a:blip r:embed="rId5"/>
              <a:srcRect b="3099"/>
              <a:stretch>
                <a:fillRect/>
              </a:stretch>
            </p:blipFill>
            <p:spPr>
              <a:xfrm>
                <a:off x="1540" y="6584"/>
                <a:ext cx="6907" cy="2126"/>
              </a:xfrm>
              <a:prstGeom prst="rect">
                <a:avLst/>
              </a:prstGeom>
            </p:spPr>
          </p:pic>
        </p:grpSp>
        <p:grpSp>
          <p:nvGrpSpPr>
            <p:cNvPr id="15" name="组合 14"/>
            <p:cNvGrpSpPr/>
            <p:nvPr/>
          </p:nvGrpSpPr>
          <p:grpSpPr>
            <a:xfrm>
              <a:off x="9933" y="1171"/>
              <a:ext cx="6268" cy="7561"/>
              <a:chOff x="9358" y="936"/>
              <a:chExt cx="7188" cy="8646"/>
            </a:xfrm>
          </p:grpSpPr>
          <p:pic>
            <p:nvPicPr>
              <p:cNvPr id="9" name="图片 6" descr="6"/>
              <p:cNvPicPr>
                <a:picLocks noChangeAspect="1"/>
              </p:cNvPicPr>
              <p:nvPr/>
            </p:nvPicPr>
            <p:blipFill>
              <a:blip r:embed="rId6"/>
              <a:srcRect b="4323"/>
              <a:stretch>
                <a:fillRect/>
              </a:stretch>
            </p:blipFill>
            <p:spPr>
              <a:xfrm>
                <a:off x="9576" y="936"/>
                <a:ext cx="6970" cy="1660"/>
              </a:xfrm>
              <a:prstGeom prst="rect">
                <a:avLst/>
              </a:prstGeom>
            </p:spPr>
          </p:pic>
          <p:pic>
            <p:nvPicPr>
              <p:cNvPr id="10" name="图片 7" descr="7"/>
              <p:cNvPicPr>
                <a:picLocks noChangeAspect="1"/>
              </p:cNvPicPr>
              <p:nvPr/>
            </p:nvPicPr>
            <p:blipFill>
              <a:blip r:embed="rId7"/>
              <a:srcRect b="5348"/>
              <a:stretch>
                <a:fillRect/>
              </a:stretch>
            </p:blipFill>
            <p:spPr>
              <a:xfrm>
                <a:off x="9558" y="2445"/>
                <a:ext cx="6986" cy="1646"/>
              </a:xfrm>
              <a:prstGeom prst="rect">
                <a:avLst/>
              </a:prstGeom>
            </p:spPr>
          </p:pic>
          <p:pic>
            <p:nvPicPr>
              <p:cNvPr id="11" name="图片 8" descr="8"/>
              <p:cNvPicPr>
                <a:picLocks noChangeAspect="1"/>
              </p:cNvPicPr>
              <p:nvPr/>
            </p:nvPicPr>
            <p:blipFill>
              <a:blip r:embed="rId8"/>
              <a:srcRect b="4580"/>
              <a:stretch>
                <a:fillRect/>
              </a:stretch>
            </p:blipFill>
            <p:spPr>
              <a:xfrm>
                <a:off x="9504" y="3815"/>
                <a:ext cx="7040" cy="1896"/>
              </a:xfrm>
              <a:prstGeom prst="rect">
                <a:avLst/>
              </a:prstGeom>
            </p:spPr>
          </p:pic>
          <p:pic>
            <p:nvPicPr>
              <p:cNvPr id="12" name="图片 9" descr="9"/>
              <p:cNvPicPr>
                <a:picLocks noChangeAspect="1"/>
              </p:cNvPicPr>
              <p:nvPr/>
            </p:nvPicPr>
            <p:blipFill>
              <a:blip r:embed="rId9"/>
              <a:srcRect b="4421"/>
              <a:stretch>
                <a:fillRect/>
              </a:stretch>
            </p:blipFill>
            <p:spPr>
              <a:xfrm>
                <a:off x="9358" y="5314"/>
                <a:ext cx="7187" cy="2684"/>
              </a:xfrm>
              <a:prstGeom prst="rect">
                <a:avLst/>
              </a:prstGeom>
            </p:spPr>
          </p:pic>
          <p:pic>
            <p:nvPicPr>
              <p:cNvPr id="13" name="图片 10" descr="10"/>
              <p:cNvPicPr>
                <a:picLocks noChangeAspect="1"/>
              </p:cNvPicPr>
              <p:nvPr/>
            </p:nvPicPr>
            <p:blipFill>
              <a:blip r:embed="rId10"/>
              <a:srcRect b="2904"/>
              <a:stretch>
                <a:fillRect/>
              </a:stretch>
            </p:blipFill>
            <p:spPr>
              <a:xfrm>
                <a:off x="9643" y="7728"/>
                <a:ext cx="6902" cy="1854"/>
              </a:xfrm>
              <a:prstGeom prst="rect">
                <a:avLst/>
              </a:prstGeom>
            </p:spPr>
          </p:pic>
        </p:grpSp>
        <p:sp>
          <p:nvSpPr>
            <p:cNvPr id="16" name="文本框 15"/>
            <p:cNvSpPr txBox="1"/>
            <p:nvPr/>
          </p:nvSpPr>
          <p:spPr>
            <a:xfrm>
              <a:off x="1453" y="1811"/>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1</a:t>
              </a:r>
              <a:endParaRPr lang="en-US" altLang="zh-CN" sz="1200" b="1">
                <a:latin typeface="Times New Roman" panose="02020603050405020304" pitchFamily="18" charset="0"/>
                <a:cs typeface="Times New Roman" panose="02020603050405020304" pitchFamily="18" charset="0"/>
              </a:endParaRPr>
            </a:p>
          </p:txBody>
        </p:sp>
        <p:sp>
          <p:nvSpPr>
            <p:cNvPr id="17" name="文本框 16"/>
            <p:cNvSpPr txBox="1"/>
            <p:nvPr/>
          </p:nvSpPr>
          <p:spPr>
            <a:xfrm>
              <a:off x="1453" y="3215"/>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2</a:t>
              </a:r>
              <a:endParaRPr lang="en-US" altLang="zh-CN" sz="1200" b="1">
                <a:latin typeface="Times New Roman" panose="02020603050405020304" pitchFamily="18" charset="0"/>
                <a:cs typeface="Times New Roman" panose="02020603050405020304" pitchFamily="18" charset="0"/>
              </a:endParaRPr>
            </a:p>
          </p:txBody>
        </p:sp>
        <p:sp>
          <p:nvSpPr>
            <p:cNvPr id="18" name="文本框 17"/>
            <p:cNvSpPr txBox="1"/>
            <p:nvPr/>
          </p:nvSpPr>
          <p:spPr>
            <a:xfrm>
              <a:off x="1453" y="4603"/>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3</a:t>
              </a:r>
              <a:endParaRPr lang="en-US" altLang="zh-CN" sz="1200" b="1">
                <a:latin typeface="Times New Roman" panose="02020603050405020304" pitchFamily="18" charset="0"/>
                <a:cs typeface="Times New Roman" panose="02020603050405020304" pitchFamily="18" charset="0"/>
              </a:endParaRPr>
            </a:p>
          </p:txBody>
        </p:sp>
        <p:sp>
          <p:nvSpPr>
            <p:cNvPr id="19" name="文本框 18"/>
            <p:cNvSpPr txBox="1"/>
            <p:nvPr/>
          </p:nvSpPr>
          <p:spPr>
            <a:xfrm>
              <a:off x="1453" y="6005"/>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4</a:t>
              </a:r>
              <a:endParaRPr lang="en-US" altLang="zh-CN" sz="1200" b="1">
                <a:latin typeface="Times New Roman" panose="02020603050405020304" pitchFamily="18" charset="0"/>
                <a:cs typeface="Times New Roman" panose="02020603050405020304" pitchFamily="18" charset="0"/>
              </a:endParaRPr>
            </a:p>
          </p:txBody>
        </p:sp>
        <p:sp>
          <p:nvSpPr>
            <p:cNvPr id="20" name="文本框 19"/>
            <p:cNvSpPr txBox="1"/>
            <p:nvPr/>
          </p:nvSpPr>
          <p:spPr>
            <a:xfrm>
              <a:off x="1455" y="7609"/>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5</a:t>
              </a:r>
              <a:endParaRPr lang="en-US" altLang="zh-CN" sz="1200" b="1">
                <a:latin typeface="Times New Roman" panose="02020603050405020304" pitchFamily="18" charset="0"/>
                <a:cs typeface="Times New Roman" panose="02020603050405020304" pitchFamily="18" charset="0"/>
              </a:endParaRPr>
            </a:p>
          </p:txBody>
        </p:sp>
        <p:sp>
          <p:nvSpPr>
            <p:cNvPr id="21" name="文本框 20"/>
            <p:cNvSpPr txBox="1"/>
            <p:nvPr/>
          </p:nvSpPr>
          <p:spPr>
            <a:xfrm>
              <a:off x="9184" y="1760"/>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6</a:t>
              </a:r>
              <a:endParaRPr lang="en-US" altLang="zh-CN" sz="1200" b="1">
                <a:latin typeface="Times New Roman" panose="02020603050405020304" pitchFamily="18" charset="0"/>
                <a:cs typeface="Times New Roman" panose="02020603050405020304" pitchFamily="18" charset="0"/>
              </a:endParaRPr>
            </a:p>
          </p:txBody>
        </p:sp>
        <p:sp>
          <p:nvSpPr>
            <p:cNvPr id="22" name="文本框 21"/>
            <p:cNvSpPr txBox="1"/>
            <p:nvPr/>
          </p:nvSpPr>
          <p:spPr>
            <a:xfrm>
              <a:off x="9184" y="3020"/>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7</a:t>
              </a:r>
              <a:endParaRPr lang="en-US" altLang="zh-CN" sz="1200" b="1">
                <a:latin typeface="Times New Roman" panose="02020603050405020304" pitchFamily="18" charset="0"/>
                <a:cs typeface="Times New Roman" panose="02020603050405020304" pitchFamily="18" charset="0"/>
              </a:endParaRPr>
            </a:p>
          </p:txBody>
        </p:sp>
        <p:sp>
          <p:nvSpPr>
            <p:cNvPr id="23" name="文本框 22"/>
            <p:cNvSpPr txBox="1"/>
            <p:nvPr/>
          </p:nvSpPr>
          <p:spPr>
            <a:xfrm>
              <a:off x="9185" y="4351"/>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8</a:t>
              </a:r>
              <a:endParaRPr lang="en-US" altLang="zh-CN" sz="1200" b="1">
                <a:latin typeface="Times New Roman" panose="02020603050405020304" pitchFamily="18" charset="0"/>
                <a:cs typeface="Times New Roman" panose="02020603050405020304" pitchFamily="18" charset="0"/>
              </a:endParaRPr>
            </a:p>
          </p:txBody>
        </p:sp>
        <p:sp>
          <p:nvSpPr>
            <p:cNvPr id="24" name="文本框 23"/>
            <p:cNvSpPr txBox="1"/>
            <p:nvPr/>
          </p:nvSpPr>
          <p:spPr>
            <a:xfrm>
              <a:off x="9185" y="6037"/>
              <a:ext cx="1095"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9</a:t>
              </a:r>
              <a:endParaRPr lang="en-US" altLang="zh-CN" sz="1200" b="1">
                <a:latin typeface="Times New Roman" panose="02020603050405020304" pitchFamily="18" charset="0"/>
                <a:cs typeface="Times New Roman" panose="02020603050405020304" pitchFamily="18" charset="0"/>
              </a:endParaRPr>
            </a:p>
          </p:txBody>
        </p:sp>
        <p:sp>
          <p:nvSpPr>
            <p:cNvPr id="25" name="文本框 24"/>
            <p:cNvSpPr txBox="1"/>
            <p:nvPr/>
          </p:nvSpPr>
          <p:spPr>
            <a:xfrm>
              <a:off x="9185" y="7723"/>
              <a:ext cx="1172" cy="434"/>
            </a:xfrm>
            <a:prstGeom prst="rect">
              <a:avLst/>
            </a:prstGeom>
            <a:noFill/>
          </p:spPr>
          <p:txBody>
            <a:bodyPr wrap="square" rtlCol="0">
              <a:spAutoFit/>
            </a:bodyPr>
            <a:p>
              <a:r>
                <a:rPr lang="en-US" altLang="zh-CN" sz="1200" b="1">
                  <a:latin typeface="Times New Roman" panose="02020603050405020304" pitchFamily="18" charset="0"/>
                  <a:cs typeface="Times New Roman" panose="02020603050405020304" pitchFamily="18" charset="0"/>
                </a:rPr>
                <a:t>Motif 10</a:t>
              </a:r>
              <a:endParaRPr lang="en-US" altLang="zh-CN" sz="1200" b="1">
                <a:latin typeface="Times New Roman" panose="02020603050405020304" pitchFamily="18" charset="0"/>
                <a:cs typeface="Times New Roman" panose="02020603050405020304" pitchFamily="18"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5380672"/>
            <a:ext cx="12192000" cy="1476375"/>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S2 Ka/Ks analysis of collinearity genes. The black hexagon represents the value of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and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gene pairs, the red circle represents the value of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and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gene pairs, the blue triangle represents the value of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and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gene pairs, and the red dotted line represents Ka/Ks= 1. All the values in the figure are distributed above the dotted line, indicating that the Ka/Ks values of these gene pairs are far less than 1, indicating that these homologous gene pairs have undergone purification selection.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13640" t="2982" r="5127"/>
          <a:stretch>
            <a:fillRect/>
          </a:stretch>
        </p:blipFill>
        <p:spPr>
          <a:xfrm>
            <a:off x="2655970" y="246162"/>
            <a:ext cx="6880059" cy="513451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5657671"/>
            <a:ext cx="12192000" cy="1198880"/>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S3 Correlation between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TFs and target gene expression. The color in the figure represents the Pearson correlation coefficient of expression between gene pairs. The darker the color, the higher the correlation. Red indicates positive correlation, and blue indicates negative correlation. From the diagram, it can be seen that the expression of each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and its target genes shows a positive correlation trend.</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81977" y="48124"/>
            <a:ext cx="6428045" cy="56730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11669"/>
            <a:ext cx="12192000" cy="645160"/>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S4 KEGG enrichment analysis of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TFs.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GRAS-1,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GRAS-6,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GRAS-8,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GRAS-20,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GRAS-22 and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GRAS-24 were enriched in environmental information processing and plant hormone signal transduction.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269440" y="102243"/>
            <a:ext cx="5653120" cy="610942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5934670"/>
            <a:ext cx="12192000" cy="922020"/>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S5 The results of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TF KEGG pathway analysis.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GRAS-1,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GRAS-6,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GRAS-8,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GRAS-20,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GRAS-22, and </a:t>
            </a:r>
            <a:r>
              <a:rPr lang="en-US" altLang="zh-CN" sz="1800" i="1" kern="100" dirty="0">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GRAS-24 (DELLA) are involved in the response pathway of gibberellin signal and they play a role in stem growth and induction of germination of plants.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171495"/>
            <a:ext cx="12192000" cy="25150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5934670"/>
            <a:ext cx="12192000" cy="922020"/>
          </a:xfrm>
          <a:prstGeom prst="rect">
            <a:avLst/>
          </a:prstGeom>
          <a:noFill/>
        </p:spPr>
        <p:txBody>
          <a:bodyPr wrap="square">
            <a:spAutoFit/>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Fig. S6 The results of conserved domain analysis of target genes in </a:t>
            </a:r>
            <a:r>
              <a:rPr lang="en-US" altLang="zh-CN" sz="1800" i="1" kern="100" dirty="0" err="1">
                <a:effectLst/>
                <a:latin typeface="Times New Roman" panose="02020603050405020304" pitchFamily="18" charset="0"/>
                <a:ea typeface="等线" panose="02010600030101010101" pitchFamily="2" charset="-122"/>
                <a:cs typeface="Times New Roman" panose="02020603050405020304" pitchFamily="18" charset="0"/>
              </a:rPr>
              <a:t>Bv</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GRAS</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regulatory network showed that these target genes belonged to different gene families, including choline/ethanolamine kinase family, cytochrome P450 family, TPX2 gene family and so on.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332745" y="171949"/>
            <a:ext cx="7526509" cy="5762721"/>
          </a:xfrm>
          <a:prstGeom prst="rect">
            <a:avLst/>
          </a:prstGeom>
        </p:spPr>
      </p:pic>
    </p:spTree>
  </p:cSld>
  <p:clrMapOvr>
    <a:masterClrMapping/>
  </p:clrMapOvr>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1809</Words>
  <Application>WPS 演示</Application>
  <PresentationFormat>宽屏</PresentationFormat>
  <Paragraphs>32</Paragraphs>
  <Slides>6</Slides>
  <Notes>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6</vt:i4>
      </vt:variant>
    </vt:vector>
  </HeadingPairs>
  <TitlesOfParts>
    <vt:vector size="17" baseType="lpstr">
      <vt:lpstr>Arial</vt:lpstr>
      <vt:lpstr>宋体</vt:lpstr>
      <vt:lpstr>Wingdings</vt:lpstr>
      <vt:lpstr>Times New Roman</vt:lpstr>
      <vt:lpstr>等线</vt:lpstr>
      <vt:lpstr>微软雅黑</vt:lpstr>
      <vt:lpstr>Arial Unicode MS</vt:lpstr>
      <vt:lpstr>等线 Light</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秦无月</dc:creator>
  <cp:lastModifiedBy>Haoxiaolin</cp:lastModifiedBy>
  <cp:revision>3</cp:revision>
  <dcterms:created xsi:type="dcterms:W3CDTF">2023-05-04T04:23:00Z</dcterms:created>
  <dcterms:modified xsi:type="dcterms:W3CDTF">2024-06-06T03:01:51Z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3669F4A0186D4067A9C4EC35BF5B3824_13</vt:lpwstr>
  </property>
  <property fmtid="{D5CDD505-2E9C-101B-9397-08002B2CF9AE}" pid="3" name="KSOProductBuildVer">
    <vt:lpwstr>2052-12.1.0.16929</vt:lpwstr>
  </property>
</Properties>
</file>