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1" r:id="rId4"/>
    <p:sldId id="258" r:id="rId5"/>
    <p:sldId id="257" r:id="rId6"/>
    <p:sldId id="262" r:id="rId7"/>
  </p:sldIdLst>
  <p:sldSz cx="12192000" cy="8229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0294"/>
    <a:srgbClr val="7A446E"/>
    <a:srgbClr val="A519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2" d="100"/>
          <a:sy n="92" d="100"/>
        </p:scale>
        <p:origin x="11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46836"/>
            <a:ext cx="10363200" cy="2865120"/>
          </a:xfrm>
        </p:spPr>
        <p:txBody>
          <a:bodyPr anchor="b"/>
          <a:lstStyle>
            <a:lvl1pPr algn="ctr">
              <a:defRPr sz="7200"/>
            </a:lvl1pPr>
          </a:lstStyle>
          <a:p>
            <a:r>
              <a:rPr lang="en-US"/>
              <a:t>Click to edit Master title style</a:t>
            </a:r>
            <a:endParaRPr lang="en-US" dirty="0"/>
          </a:p>
        </p:txBody>
      </p:sp>
      <p:sp>
        <p:nvSpPr>
          <p:cNvPr id="3" name="Subtitle 2"/>
          <p:cNvSpPr>
            <a:spLocks noGrp="1"/>
          </p:cNvSpPr>
          <p:nvPr>
            <p:ph type="subTitle" idx="1"/>
          </p:nvPr>
        </p:nvSpPr>
        <p:spPr>
          <a:xfrm>
            <a:off x="1524000" y="4322446"/>
            <a:ext cx="9144000" cy="1986914"/>
          </a:xfrm>
        </p:spPr>
        <p:txBody>
          <a:bodyPr/>
          <a:lstStyle>
            <a:lvl1pPr marL="0" indent="0" algn="ctr">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EC2B10-4064-4F12-B00A-8C4891C96E79}" type="datetimeFigureOut">
              <a:rPr lang="en-US" smtClean="0"/>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3577974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EC2B10-4064-4F12-B00A-8C4891C96E79}" type="datetimeFigureOut">
              <a:rPr lang="en-US" smtClean="0"/>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3924019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38150"/>
            <a:ext cx="2628900" cy="697420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38150"/>
            <a:ext cx="7734300" cy="69742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EC2B10-4064-4F12-B00A-8C4891C96E79}" type="datetimeFigureOut">
              <a:rPr lang="en-US" smtClean="0"/>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3800331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EC2B10-4064-4F12-B00A-8C4891C96E79}" type="datetimeFigureOut">
              <a:rPr lang="en-US" smtClean="0"/>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604033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051688"/>
            <a:ext cx="10515600" cy="3423284"/>
          </a:xfrm>
        </p:spPr>
        <p:txBody>
          <a:bodyPr anchor="b"/>
          <a:lstStyle>
            <a:lvl1pPr>
              <a:defRPr sz="7200"/>
            </a:lvl1pPr>
          </a:lstStyle>
          <a:p>
            <a:r>
              <a:rPr lang="en-US"/>
              <a:t>Click to edit Master title style</a:t>
            </a:r>
            <a:endParaRPr lang="en-US" dirty="0"/>
          </a:p>
        </p:txBody>
      </p:sp>
      <p:sp>
        <p:nvSpPr>
          <p:cNvPr id="3" name="Text Placeholder 2"/>
          <p:cNvSpPr>
            <a:spLocks noGrp="1"/>
          </p:cNvSpPr>
          <p:nvPr>
            <p:ph type="body" idx="1"/>
          </p:nvPr>
        </p:nvSpPr>
        <p:spPr>
          <a:xfrm>
            <a:off x="831851" y="5507358"/>
            <a:ext cx="10515600" cy="1800224"/>
          </a:xfrm>
        </p:spPr>
        <p:txBody>
          <a:bodyPr/>
          <a:lstStyle>
            <a:lvl1pPr marL="0" indent="0">
              <a:buNone/>
              <a:defRPr sz="2880">
                <a:solidFill>
                  <a:schemeClr val="tx1"/>
                </a:solidFill>
              </a:defRPr>
            </a:lvl1pPr>
            <a:lvl2pPr marL="548640" indent="0">
              <a:buNone/>
              <a:defRPr sz="2400">
                <a:solidFill>
                  <a:schemeClr val="tx1">
                    <a:tint val="75000"/>
                  </a:schemeClr>
                </a:solidFill>
              </a:defRPr>
            </a:lvl2pPr>
            <a:lvl3pPr marL="1097280" indent="0">
              <a:buNone/>
              <a:defRPr sz="2160">
                <a:solidFill>
                  <a:schemeClr val="tx1">
                    <a:tint val="75000"/>
                  </a:schemeClr>
                </a:solidFill>
              </a:defRPr>
            </a:lvl3pPr>
            <a:lvl4pPr marL="1645920" indent="0">
              <a:buNone/>
              <a:defRPr sz="1920">
                <a:solidFill>
                  <a:schemeClr val="tx1">
                    <a:tint val="75000"/>
                  </a:schemeClr>
                </a:solidFill>
              </a:defRPr>
            </a:lvl4pPr>
            <a:lvl5pPr marL="2194560" indent="0">
              <a:buNone/>
              <a:defRPr sz="1920">
                <a:solidFill>
                  <a:schemeClr val="tx1">
                    <a:tint val="75000"/>
                  </a:schemeClr>
                </a:solidFill>
              </a:defRPr>
            </a:lvl5pPr>
            <a:lvl6pPr marL="2743200" indent="0">
              <a:buNone/>
              <a:defRPr sz="1920">
                <a:solidFill>
                  <a:schemeClr val="tx1">
                    <a:tint val="75000"/>
                  </a:schemeClr>
                </a:solidFill>
              </a:defRPr>
            </a:lvl6pPr>
            <a:lvl7pPr marL="3291840" indent="0">
              <a:buNone/>
              <a:defRPr sz="1920">
                <a:solidFill>
                  <a:schemeClr val="tx1">
                    <a:tint val="75000"/>
                  </a:schemeClr>
                </a:solidFill>
              </a:defRPr>
            </a:lvl7pPr>
            <a:lvl8pPr marL="3840480" indent="0">
              <a:buNone/>
              <a:defRPr sz="1920">
                <a:solidFill>
                  <a:schemeClr val="tx1">
                    <a:tint val="75000"/>
                  </a:schemeClr>
                </a:solidFill>
              </a:defRPr>
            </a:lvl8pPr>
            <a:lvl9pPr marL="4389120" indent="0">
              <a:buNone/>
              <a:defRPr sz="19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EC2B10-4064-4F12-B00A-8C4891C96E79}" type="datetimeFigureOut">
              <a:rPr lang="en-US" smtClean="0"/>
              <a:t>4/8/2024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211275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190750"/>
            <a:ext cx="5181600" cy="5221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0750"/>
            <a:ext cx="5181600" cy="5221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EC2B10-4064-4F12-B00A-8C4891C96E79}" type="datetimeFigureOut">
              <a:rPr lang="en-US" smtClean="0"/>
              <a:t>4/8/2024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976457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8152"/>
            <a:ext cx="10515600" cy="159067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017396"/>
            <a:ext cx="5157787"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4" name="Content Placeholder 3"/>
          <p:cNvSpPr>
            <a:spLocks noGrp="1"/>
          </p:cNvSpPr>
          <p:nvPr>
            <p:ph sz="half" idx="2"/>
          </p:nvPr>
        </p:nvSpPr>
        <p:spPr>
          <a:xfrm>
            <a:off x="839789" y="3006090"/>
            <a:ext cx="5157787" cy="4421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017396"/>
            <a:ext cx="5183188" cy="988694"/>
          </a:xfr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6" name="Content Placeholder 5"/>
          <p:cNvSpPr>
            <a:spLocks noGrp="1"/>
          </p:cNvSpPr>
          <p:nvPr>
            <p:ph sz="quarter" idx="4"/>
          </p:nvPr>
        </p:nvSpPr>
        <p:spPr>
          <a:xfrm>
            <a:off x="6172201" y="3006090"/>
            <a:ext cx="5183188" cy="4421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EC2B10-4064-4F12-B00A-8C4891C96E79}" type="datetimeFigureOut">
              <a:rPr lang="en-US" smtClean="0"/>
              <a:t>4/8/2024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4020243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EC2B10-4064-4F12-B00A-8C4891C96E79}" type="datetimeFigureOut">
              <a:rPr lang="en-US" smtClean="0"/>
              <a:t>4/8/2024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3651257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EC2B10-4064-4F12-B00A-8C4891C96E79}" type="datetimeFigureOut">
              <a:rPr lang="en-US" smtClean="0"/>
              <a:t>4/8/2024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794210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48640"/>
            <a:ext cx="3932237" cy="1920240"/>
          </a:xfrm>
        </p:spPr>
        <p:txBody>
          <a:bodyPr anchor="b"/>
          <a:lstStyle>
            <a:lvl1pPr>
              <a:defRPr sz="3840"/>
            </a:lvl1pPr>
          </a:lstStyle>
          <a:p>
            <a:r>
              <a:rPr lang="en-US"/>
              <a:t>Click to edit Master title style</a:t>
            </a:r>
            <a:endParaRPr lang="en-US" dirty="0"/>
          </a:p>
        </p:txBody>
      </p:sp>
      <p:sp>
        <p:nvSpPr>
          <p:cNvPr id="3" name="Content Placeholder 2"/>
          <p:cNvSpPr>
            <a:spLocks noGrp="1"/>
          </p:cNvSpPr>
          <p:nvPr>
            <p:ph idx="1"/>
          </p:nvPr>
        </p:nvSpPr>
        <p:spPr>
          <a:xfrm>
            <a:off x="5183188" y="1184912"/>
            <a:ext cx="6172200" cy="5848350"/>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468880"/>
            <a:ext cx="3932237"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7EC2B10-4064-4F12-B00A-8C4891C96E79}" type="datetimeFigureOut">
              <a:rPr lang="en-US" smtClean="0"/>
              <a:t>4/8/2024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149542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48640"/>
            <a:ext cx="3932237" cy="1920240"/>
          </a:xfrm>
        </p:spPr>
        <p:txBody>
          <a:bodyPr anchor="b"/>
          <a:lstStyle>
            <a:lvl1pPr>
              <a:defRPr sz="384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184912"/>
            <a:ext cx="6172200" cy="5848350"/>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839788" y="2468880"/>
            <a:ext cx="3932237"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7EC2B10-4064-4F12-B00A-8C4891C96E79}" type="datetimeFigureOut">
              <a:rPr lang="en-US" smtClean="0"/>
              <a:t>4/8/2024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1455A-2390-4226-84DB-A3DB28907BE0}" type="slidenum">
              <a:rPr lang="en-US" smtClean="0"/>
              <a:t>‹#›</a:t>
            </a:fld>
            <a:endParaRPr lang="en-US"/>
          </a:p>
        </p:txBody>
      </p:sp>
    </p:spTree>
    <p:extLst>
      <p:ext uri="{BB962C8B-B14F-4D97-AF65-F5344CB8AC3E}">
        <p14:creationId xmlns:p14="http://schemas.microsoft.com/office/powerpoint/2010/main" val="651142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38152"/>
            <a:ext cx="10515600" cy="159067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190750"/>
            <a:ext cx="10515600" cy="522160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7627622"/>
            <a:ext cx="2743200" cy="438150"/>
          </a:xfrm>
          <a:prstGeom prst="rect">
            <a:avLst/>
          </a:prstGeom>
        </p:spPr>
        <p:txBody>
          <a:bodyPr vert="horz" lIns="91440" tIns="45720" rIns="91440" bIns="45720" rtlCol="0" anchor="ctr"/>
          <a:lstStyle>
            <a:lvl1pPr algn="l">
              <a:defRPr sz="1440">
                <a:solidFill>
                  <a:schemeClr val="tx1">
                    <a:tint val="75000"/>
                  </a:schemeClr>
                </a:solidFill>
              </a:defRPr>
            </a:lvl1pPr>
          </a:lstStyle>
          <a:p>
            <a:fld id="{47EC2B10-4064-4F12-B00A-8C4891C96E79}" type="datetimeFigureOut">
              <a:rPr lang="en-US" smtClean="0"/>
              <a:t>4/8/2024</a:t>
            </a:fld>
            <a:endParaRPr lang="en-US"/>
          </a:p>
        </p:txBody>
      </p:sp>
      <p:sp>
        <p:nvSpPr>
          <p:cNvPr id="5" name="Footer Placeholder 4"/>
          <p:cNvSpPr>
            <a:spLocks noGrp="1"/>
          </p:cNvSpPr>
          <p:nvPr>
            <p:ph type="ftr" sz="quarter" idx="3"/>
          </p:nvPr>
        </p:nvSpPr>
        <p:spPr>
          <a:xfrm>
            <a:off x="4038600" y="7627622"/>
            <a:ext cx="411480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7627622"/>
            <a:ext cx="2743200" cy="438150"/>
          </a:xfrm>
          <a:prstGeom prst="rect">
            <a:avLst/>
          </a:prstGeom>
        </p:spPr>
        <p:txBody>
          <a:bodyPr vert="horz" lIns="91440" tIns="45720" rIns="91440" bIns="45720" rtlCol="0" anchor="ctr"/>
          <a:lstStyle>
            <a:lvl1pPr algn="r">
              <a:defRPr sz="1440">
                <a:solidFill>
                  <a:schemeClr val="tx1">
                    <a:tint val="75000"/>
                  </a:schemeClr>
                </a:solidFill>
              </a:defRPr>
            </a:lvl1pPr>
          </a:lstStyle>
          <a:p>
            <a:fld id="{EB31455A-2390-4226-84DB-A3DB28907BE0}" type="slidenum">
              <a:rPr lang="en-US" smtClean="0"/>
              <a:t>‹#›</a:t>
            </a:fld>
            <a:endParaRPr lang="en-US"/>
          </a:p>
        </p:txBody>
      </p:sp>
    </p:spTree>
    <p:extLst>
      <p:ext uri="{BB962C8B-B14F-4D97-AF65-F5344CB8AC3E}">
        <p14:creationId xmlns:p14="http://schemas.microsoft.com/office/powerpoint/2010/main" val="877652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5032BA-F484-D082-458B-FDF0CC41FF71}"/>
              </a:ext>
            </a:extLst>
          </p:cNvPr>
          <p:cNvPicPr>
            <a:picLocks noChangeAspect="1"/>
          </p:cNvPicPr>
          <p:nvPr/>
        </p:nvPicPr>
        <p:blipFill>
          <a:blip r:embed="rId2"/>
          <a:stretch/>
        </p:blipFill>
        <p:spPr>
          <a:xfrm>
            <a:off x="1449979" y="30023"/>
            <a:ext cx="10197465" cy="4109276"/>
          </a:xfrm>
          <a:prstGeom prst="rect">
            <a:avLst/>
          </a:prstGeom>
          <a:ln w="0">
            <a:noFill/>
          </a:ln>
        </p:spPr>
      </p:pic>
      <p:sp>
        <p:nvSpPr>
          <p:cNvPr id="7" name="TextBox 6">
            <a:extLst>
              <a:ext uri="{FF2B5EF4-FFF2-40B4-BE49-F238E27FC236}">
                <a16:creationId xmlns:a16="http://schemas.microsoft.com/office/drawing/2014/main" id="{2EBF72C5-3F9D-669B-C4A9-3A6809648CD0}"/>
              </a:ext>
            </a:extLst>
          </p:cNvPr>
          <p:cNvSpPr txBox="1"/>
          <p:nvPr/>
        </p:nvSpPr>
        <p:spPr>
          <a:xfrm>
            <a:off x="1037609" y="39900"/>
            <a:ext cx="324128" cy="369332"/>
          </a:xfrm>
          <a:prstGeom prst="rect">
            <a:avLst/>
          </a:prstGeom>
          <a:noFill/>
        </p:spPr>
        <p:txBody>
          <a:bodyPr wrap="none" rtlCol="0">
            <a:spAutoFit/>
          </a:bodyPr>
          <a:lstStyle/>
          <a:p>
            <a:r>
              <a:rPr lang="en-US" b="1" dirty="0"/>
              <a:t>A</a:t>
            </a:r>
          </a:p>
        </p:txBody>
      </p:sp>
      <p:sp>
        <p:nvSpPr>
          <p:cNvPr id="8" name="TextBox 7">
            <a:extLst>
              <a:ext uri="{FF2B5EF4-FFF2-40B4-BE49-F238E27FC236}">
                <a16:creationId xmlns:a16="http://schemas.microsoft.com/office/drawing/2014/main" id="{B0CD66C4-C9B8-C09B-3CA7-53F5032B8123}"/>
              </a:ext>
            </a:extLst>
          </p:cNvPr>
          <p:cNvSpPr txBox="1"/>
          <p:nvPr/>
        </p:nvSpPr>
        <p:spPr>
          <a:xfrm>
            <a:off x="1037016" y="4873204"/>
            <a:ext cx="324128" cy="369332"/>
          </a:xfrm>
          <a:prstGeom prst="rect">
            <a:avLst/>
          </a:prstGeom>
          <a:noFill/>
        </p:spPr>
        <p:txBody>
          <a:bodyPr wrap="none" rtlCol="0">
            <a:spAutoFit/>
          </a:bodyPr>
          <a:lstStyle/>
          <a:p>
            <a:r>
              <a:rPr lang="en-US" b="1" dirty="0"/>
              <a:t>B</a:t>
            </a:r>
          </a:p>
        </p:txBody>
      </p:sp>
      <p:pic>
        <p:nvPicPr>
          <p:cNvPr id="2" name="Picture 1">
            <a:extLst>
              <a:ext uri="{FF2B5EF4-FFF2-40B4-BE49-F238E27FC236}">
                <a16:creationId xmlns:a16="http://schemas.microsoft.com/office/drawing/2014/main" id="{11AE2168-0A85-20CD-6D39-99F90D074576}"/>
              </a:ext>
            </a:extLst>
          </p:cNvPr>
          <p:cNvPicPr>
            <a:picLocks noChangeAspect="1"/>
          </p:cNvPicPr>
          <p:nvPr/>
        </p:nvPicPr>
        <p:blipFill>
          <a:blip r:embed="rId3"/>
          <a:stretch/>
        </p:blipFill>
        <p:spPr>
          <a:xfrm>
            <a:off x="1436971" y="4342383"/>
            <a:ext cx="10192417" cy="3872008"/>
          </a:xfrm>
          <a:prstGeom prst="rect">
            <a:avLst/>
          </a:prstGeom>
          <a:ln w="0">
            <a:noFill/>
          </a:ln>
        </p:spPr>
      </p:pic>
    </p:spTree>
    <p:extLst>
      <p:ext uri="{BB962C8B-B14F-4D97-AF65-F5344CB8AC3E}">
        <p14:creationId xmlns:p14="http://schemas.microsoft.com/office/powerpoint/2010/main" val="1392975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37B5D38-1A56-15B3-CEAD-2EF8B0831984}"/>
              </a:ext>
            </a:extLst>
          </p:cNvPr>
          <p:cNvPicPr>
            <a:picLocks noChangeAspect="1"/>
          </p:cNvPicPr>
          <p:nvPr/>
        </p:nvPicPr>
        <p:blipFill>
          <a:blip r:embed="rId2"/>
          <a:stretch>
            <a:fillRect/>
          </a:stretch>
        </p:blipFill>
        <p:spPr>
          <a:xfrm>
            <a:off x="4119147" y="1357762"/>
            <a:ext cx="4235140" cy="3297358"/>
          </a:xfrm>
          <a:prstGeom prst="rect">
            <a:avLst/>
          </a:prstGeom>
        </p:spPr>
      </p:pic>
      <p:sp>
        <p:nvSpPr>
          <p:cNvPr id="3" name="TextBox 2">
            <a:extLst>
              <a:ext uri="{FF2B5EF4-FFF2-40B4-BE49-F238E27FC236}">
                <a16:creationId xmlns:a16="http://schemas.microsoft.com/office/drawing/2014/main" id="{D45F6E92-7DA7-3DD9-45D9-DE75759AD77F}"/>
              </a:ext>
            </a:extLst>
          </p:cNvPr>
          <p:cNvSpPr txBox="1"/>
          <p:nvPr/>
        </p:nvSpPr>
        <p:spPr>
          <a:xfrm>
            <a:off x="2552377" y="5257110"/>
            <a:ext cx="6747486" cy="2031325"/>
          </a:xfrm>
          <a:prstGeom prst="rect">
            <a:avLst/>
          </a:prstGeom>
          <a:noFill/>
        </p:spPr>
        <p:txBody>
          <a:bodyPr wrap="square" rtlCol="0">
            <a:spAutoFit/>
          </a:bodyPr>
          <a:lstStyle/>
          <a:p>
            <a:r>
              <a:rPr lang="en-US" b="1" dirty="0"/>
              <a:t>Figure S1. </a:t>
            </a:r>
            <a:r>
              <a:rPr lang="en-US" dirty="0"/>
              <a:t>Relatedness analysis of the 95 </a:t>
            </a:r>
            <a:r>
              <a:rPr lang="en-US" i="1" dirty="0"/>
              <a:t>Streptococcus pyogenes</a:t>
            </a:r>
            <a:r>
              <a:rPr lang="en-US" dirty="0"/>
              <a:t> isolates, using SNV-based analysis with snippy algorithm and a complete genome M1 (ST28/</a:t>
            </a:r>
            <a:r>
              <a:rPr lang="en-US" i="1" dirty="0"/>
              <a:t>emm1</a:t>
            </a:r>
            <a:r>
              <a:rPr lang="en-US" dirty="0"/>
              <a:t>) as reference.  (A) Phylogeny tree of the 95 isolates with branch length shown in solid lines.  (B) Phylogeny tree of the 95 isolates ignoring branch length.  (C) Principal component analysis (PCA) of the 95 isolates based on SNVs identified.  Notably, clusters are not in consistent with MLST or </a:t>
            </a:r>
            <a:r>
              <a:rPr lang="en-US" i="1" dirty="0" err="1"/>
              <a:t>emm</a:t>
            </a:r>
            <a:r>
              <a:rPr lang="en-US" dirty="0"/>
              <a:t> typing.</a:t>
            </a:r>
          </a:p>
        </p:txBody>
      </p:sp>
      <p:sp>
        <p:nvSpPr>
          <p:cNvPr id="4" name="TextBox 3">
            <a:extLst>
              <a:ext uri="{FF2B5EF4-FFF2-40B4-BE49-F238E27FC236}">
                <a16:creationId xmlns:a16="http://schemas.microsoft.com/office/drawing/2014/main" id="{5998B70C-B75C-6F5D-FC58-87E5504D1847}"/>
              </a:ext>
            </a:extLst>
          </p:cNvPr>
          <p:cNvSpPr txBox="1"/>
          <p:nvPr/>
        </p:nvSpPr>
        <p:spPr>
          <a:xfrm>
            <a:off x="3780808" y="1276412"/>
            <a:ext cx="306494" cy="369332"/>
          </a:xfrm>
          <a:prstGeom prst="rect">
            <a:avLst/>
          </a:prstGeom>
          <a:noFill/>
        </p:spPr>
        <p:txBody>
          <a:bodyPr wrap="none" rtlCol="0">
            <a:spAutoFit/>
          </a:bodyPr>
          <a:lstStyle/>
          <a:p>
            <a:r>
              <a:rPr lang="en-US" b="1" dirty="0"/>
              <a:t>C</a:t>
            </a:r>
          </a:p>
        </p:txBody>
      </p:sp>
    </p:spTree>
    <p:extLst>
      <p:ext uri="{BB962C8B-B14F-4D97-AF65-F5344CB8AC3E}">
        <p14:creationId xmlns:p14="http://schemas.microsoft.com/office/powerpoint/2010/main" val="2195556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915ECAE-AFC4-19A1-4442-C6C82FE05C94}"/>
              </a:ext>
            </a:extLst>
          </p:cNvPr>
          <p:cNvGrpSpPr>
            <a:grpSpLocks noChangeAspect="1"/>
          </p:cNvGrpSpPr>
          <p:nvPr/>
        </p:nvGrpSpPr>
        <p:grpSpPr>
          <a:xfrm>
            <a:off x="728345" y="-227879"/>
            <a:ext cx="11384781" cy="8618315"/>
            <a:chOff x="1081640" y="260499"/>
            <a:chExt cx="10349803" cy="7834832"/>
          </a:xfrm>
        </p:grpSpPr>
        <p:pic>
          <p:nvPicPr>
            <p:cNvPr id="2" name="Picture 1">
              <a:extLst>
                <a:ext uri="{FF2B5EF4-FFF2-40B4-BE49-F238E27FC236}">
                  <a16:creationId xmlns:a16="http://schemas.microsoft.com/office/drawing/2014/main" id="{F92206E4-DF26-9208-9613-7A779AD9B14F}"/>
                </a:ext>
              </a:extLst>
            </p:cNvPr>
            <p:cNvPicPr/>
            <p:nvPr/>
          </p:nvPicPr>
          <p:blipFill>
            <a:blip r:embed="rId2"/>
            <a:stretch/>
          </p:blipFill>
          <p:spPr>
            <a:xfrm>
              <a:off x="1081640" y="2670491"/>
              <a:ext cx="10079640" cy="5424840"/>
            </a:xfrm>
            <a:prstGeom prst="rect">
              <a:avLst/>
            </a:prstGeom>
            <a:ln w="0">
              <a:noFill/>
            </a:ln>
          </p:spPr>
        </p:pic>
        <p:pic>
          <p:nvPicPr>
            <p:cNvPr id="3" name="Picture 2">
              <a:extLst>
                <a:ext uri="{FF2B5EF4-FFF2-40B4-BE49-F238E27FC236}">
                  <a16:creationId xmlns:a16="http://schemas.microsoft.com/office/drawing/2014/main" id="{53F1840E-B920-3978-7C48-A59A110C0479}"/>
                </a:ext>
              </a:extLst>
            </p:cNvPr>
            <p:cNvPicPr/>
            <p:nvPr/>
          </p:nvPicPr>
          <p:blipFill>
            <a:blip r:embed="rId3"/>
            <a:stretch/>
          </p:blipFill>
          <p:spPr>
            <a:xfrm>
              <a:off x="1351803" y="260499"/>
              <a:ext cx="10079640" cy="5424840"/>
            </a:xfrm>
            <a:prstGeom prst="rect">
              <a:avLst/>
            </a:prstGeom>
            <a:ln w="0">
              <a:noFill/>
            </a:ln>
          </p:spPr>
        </p:pic>
      </p:grpSp>
      <p:sp>
        <p:nvSpPr>
          <p:cNvPr id="4" name="TextBox 3">
            <a:extLst>
              <a:ext uri="{FF2B5EF4-FFF2-40B4-BE49-F238E27FC236}">
                <a16:creationId xmlns:a16="http://schemas.microsoft.com/office/drawing/2014/main" id="{48281B00-886B-EF4E-E06A-69E60820A8D0}"/>
              </a:ext>
            </a:extLst>
          </p:cNvPr>
          <p:cNvSpPr txBox="1"/>
          <p:nvPr/>
        </p:nvSpPr>
        <p:spPr>
          <a:xfrm>
            <a:off x="883228" y="7029271"/>
            <a:ext cx="10484427" cy="1200329"/>
          </a:xfrm>
          <a:prstGeom prst="rect">
            <a:avLst/>
          </a:prstGeom>
          <a:noFill/>
        </p:spPr>
        <p:txBody>
          <a:bodyPr wrap="square" rtlCol="0">
            <a:spAutoFit/>
          </a:bodyPr>
          <a:lstStyle/>
          <a:p>
            <a:r>
              <a:rPr lang="en-US" b="1" dirty="0"/>
              <a:t>Figure S2. </a:t>
            </a:r>
            <a:r>
              <a:rPr lang="en-US" dirty="0"/>
              <a:t>Relatedness analysis of the 95 </a:t>
            </a:r>
            <a:r>
              <a:rPr lang="en-US" i="1" dirty="0"/>
              <a:t>Streptococcus pyogenes</a:t>
            </a:r>
            <a:r>
              <a:rPr lang="en-US" dirty="0"/>
              <a:t> isolates, using core-genome analysis with </a:t>
            </a:r>
            <a:r>
              <a:rPr lang="en-US" dirty="0" err="1"/>
              <a:t>prokka</a:t>
            </a:r>
            <a:r>
              <a:rPr lang="en-US" dirty="0"/>
              <a:t> annotation and </a:t>
            </a:r>
            <a:r>
              <a:rPr lang="en-US" dirty="0" err="1"/>
              <a:t>roary</a:t>
            </a:r>
            <a:r>
              <a:rPr lang="en-US" dirty="0"/>
              <a:t> algorithm.  Three complete genomes are used as references: M1 (ST28/</a:t>
            </a:r>
            <a:r>
              <a:rPr lang="en-US" i="1" dirty="0"/>
              <a:t>emm1</a:t>
            </a:r>
            <a:r>
              <a:rPr lang="en-US" dirty="0"/>
              <a:t>), HKU488 (ST28/</a:t>
            </a:r>
            <a:r>
              <a:rPr lang="en-US" i="1" dirty="0"/>
              <a:t>emm1</a:t>
            </a:r>
            <a:r>
              <a:rPr lang="en-US" dirty="0"/>
              <a:t>, M1UK), and HKU360 (ST36/</a:t>
            </a:r>
            <a:r>
              <a:rPr lang="en-US" i="1" dirty="0"/>
              <a:t>emm12</a:t>
            </a:r>
            <a:r>
              <a:rPr lang="en-US" dirty="0"/>
              <a:t>).  (A) Phylogeny tree of the 95 isolates with branch length shown in solid lines.  (B) Phylogeny tree of the 95 isolates ignoring branch length.</a:t>
            </a:r>
          </a:p>
        </p:txBody>
      </p:sp>
      <p:sp>
        <p:nvSpPr>
          <p:cNvPr id="10" name="TextBox 9">
            <a:extLst>
              <a:ext uri="{FF2B5EF4-FFF2-40B4-BE49-F238E27FC236}">
                <a16:creationId xmlns:a16="http://schemas.microsoft.com/office/drawing/2014/main" id="{C09ADA7C-AF5E-1B39-D093-AE1D0539BF8D}"/>
              </a:ext>
            </a:extLst>
          </p:cNvPr>
          <p:cNvSpPr txBox="1"/>
          <p:nvPr/>
        </p:nvSpPr>
        <p:spPr>
          <a:xfrm>
            <a:off x="944090" y="-1664"/>
            <a:ext cx="324128" cy="369332"/>
          </a:xfrm>
          <a:prstGeom prst="rect">
            <a:avLst/>
          </a:prstGeom>
          <a:noFill/>
        </p:spPr>
        <p:txBody>
          <a:bodyPr wrap="none" rtlCol="0">
            <a:spAutoFit/>
          </a:bodyPr>
          <a:lstStyle/>
          <a:p>
            <a:r>
              <a:rPr lang="en-US" b="1" dirty="0"/>
              <a:t>A</a:t>
            </a:r>
          </a:p>
        </p:txBody>
      </p:sp>
      <p:sp>
        <p:nvSpPr>
          <p:cNvPr id="11" name="TextBox 10">
            <a:extLst>
              <a:ext uri="{FF2B5EF4-FFF2-40B4-BE49-F238E27FC236}">
                <a16:creationId xmlns:a16="http://schemas.microsoft.com/office/drawing/2014/main" id="{353D13C9-555B-0868-85F2-132580DCA6F0}"/>
              </a:ext>
            </a:extLst>
          </p:cNvPr>
          <p:cNvSpPr txBox="1"/>
          <p:nvPr/>
        </p:nvSpPr>
        <p:spPr>
          <a:xfrm>
            <a:off x="943497" y="3647070"/>
            <a:ext cx="324128" cy="369332"/>
          </a:xfrm>
          <a:prstGeom prst="rect">
            <a:avLst/>
          </a:prstGeom>
          <a:noFill/>
        </p:spPr>
        <p:txBody>
          <a:bodyPr wrap="none" rtlCol="0">
            <a:spAutoFit/>
          </a:bodyPr>
          <a:lstStyle/>
          <a:p>
            <a:r>
              <a:rPr lang="en-US" b="1" dirty="0"/>
              <a:t>B</a:t>
            </a:r>
          </a:p>
        </p:txBody>
      </p:sp>
      <p:sp>
        <p:nvSpPr>
          <p:cNvPr id="18" name="TextBox 17">
            <a:extLst>
              <a:ext uri="{FF2B5EF4-FFF2-40B4-BE49-F238E27FC236}">
                <a16:creationId xmlns:a16="http://schemas.microsoft.com/office/drawing/2014/main" id="{D7D91751-8AB3-7533-C8D6-75821233AD39}"/>
              </a:ext>
            </a:extLst>
          </p:cNvPr>
          <p:cNvSpPr txBox="1"/>
          <p:nvPr/>
        </p:nvSpPr>
        <p:spPr>
          <a:xfrm>
            <a:off x="3050041" y="2524552"/>
            <a:ext cx="1321837" cy="369332"/>
          </a:xfrm>
          <a:prstGeom prst="rect">
            <a:avLst/>
          </a:prstGeom>
          <a:noFill/>
        </p:spPr>
        <p:txBody>
          <a:bodyPr wrap="none" rtlCol="0">
            <a:spAutoFit/>
          </a:bodyPr>
          <a:lstStyle/>
          <a:p>
            <a:r>
              <a:rPr lang="en-US" dirty="0"/>
              <a:t>ST28/</a:t>
            </a:r>
            <a:r>
              <a:rPr lang="en-US" i="1" dirty="0"/>
              <a:t>emm1</a:t>
            </a:r>
          </a:p>
        </p:txBody>
      </p:sp>
      <p:sp>
        <p:nvSpPr>
          <p:cNvPr id="19" name="TextBox 18">
            <a:extLst>
              <a:ext uri="{FF2B5EF4-FFF2-40B4-BE49-F238E27FC236}">
                <a16:creationId xmlns:a16="http://schemas.microsoft.com/office/drawing/2014/main" id="{869281C3-3827-BE9F-F69F-787B6B1CAFB5}"/>
              </a:ext>
            </a:extLst>
          </p:cNvPr>
          <p:cNvSpPr txBox="1"/>
          <p:nvPr/>
        </p:nvSpPr>
        <p:spPr>
          <a:xfrm>
            <a:off x="8231470" y="141770"/>
            <a:ext cx="1438855" cy="369332"/>
          </a:xfrm>
          <a:prstGeom prst="rect">
            <a:avLst/>
          </a:prstGeom>
          <a:noFill/>
        </p:spPr>
        <p:txBody>
          <a:bodyPr wrap="none" rtlCol="0">
            <a:spAutoFit/>
          </a:bodyPr>
          <a:lstStyle/>
          <a:p>
            <a:r>
              <a:rPr lang="en-US" dirty="0"/>
              <a:t>ST36/</a:t>
            </a:r>
            <a:r>
              <a:rPr lang="en-US" i="1" dirty="0"/>
              <a:t>emm12</a:t>
            </a:r>
          </a:p>
        </p:txBody>
      </p:sp>
      <p:sp>
        <p:nvSpPr>
          <p:cNvPr id="20" name="TextBox 19">
            <a:extLst>
              <a:ext uri="{FF2B5EF4-FFF2-40B4-BE49-F238E27FC236}">
                <a16:creationId xmlns:a16="http://schemas.microsoft.com/office/drawing/2014/main" id="{04A2D0EA-5711-8DC7-A6D5-8CCADCAF2AB6}"/>
              </a:ext>
            </a:extLst>
          </p:cNvPr>
          <p:cNvSpPr txBox="1"/>
          <p:nvPr/>
        </p:nvSpPr>
        <p:spPr>
          <a:xfrm>
            <a:off x="6008014" y="724763"/>
            <a:ext cx="1073114" cy="369332"/>
          </a:xfrm>
          <a:prstGeom prst="rect">
            <a:avLst/>
          </a:prstGeom>
          <a:noFill/>
        </p:spPr>
        <p:txBody>
          <a:bodyPr wrap="none" rtlCol="0">
            <a:spAutoFit/>
          </a:bodyPr>
          <a:lstStyle/>
          <a:p>
            <a:r>
              <a:rPr lang="en-US" dirty="0"/>
              <a:t>Other STs</a:t>
            </a:r>
          </a:p>
        </p:txBody>
      </p:sp>
    </p:spTree>
    <p:extLst>
      <p:ext uri="{BB962C8B-B14F-4D97-AF65-F5344CB8AC3E}">
        <p14:creationId xmlns:p14="http://schemas.microsoft.com/office/powerpoint/2010/main" val="3463097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B18EF67-457F-0953-CD7B-F7C243B93D47}"/>
              </a:ext>
            </a:extLst>
          </p:cNvPr>
          <p:cNvSpPr txBox="1"/>
          <p:nvPr/>
        </p:nvSpPr>
        <p:spPr>
          <a:xfrm>
            <a:off x="1000669" y="5859782"/>
            <a:ext cx="10304640" cy="1754326"/>
          </a:xfrm>
          <a:prstGeom prst="rect">
            <a:avLst/>
          </a:prstGeom>
          <a:noFill/>
        </p:spPr>
        <p:txBody>
          <a:bodyPr wrap="square" rtlCol="0">
            <a:spAutoFit/>
          </a:bodyPr>
          <a:lstStyle/>
          <a:p>
            <a:r>
              <a:rPr lang="en-US" b="1" dirty="0"/>
              <a:t>Figure S3. </a:t>
            </a:r>
            <a:r>
              <a:rPr lang="en-US" dirty="0"/>
              <a:t>Examples of </a:t>
            </a:r>
            <a:r>
              <a:rPr lang="en-US" i="1" dirty="0"/>
              <a:t>Streptococcus pyogenes </a:t>
            </a:r>
            <a:r>
              <a:rPr lang="en-US" dirty="0"/>
              <a:t>isolates with and without deletions in a 11-kb region of prophage 315.  The 11-kb fragment (1,190,373 – 1,201,034 in CP043530) was used for </a:t>
            </a:r>
            <a:r>
              <a:rPr lang="en-US" dirty="0" err="1"/>
              <a:t>BLASTing</a:t>
            </a:r>
            <a:r>
              <a:rPr lang="en-US" dirty="0"/>
              <a:t> to the </a:t>
            </a:r>
            <a:r>
              <a:rPr lang="en-US" i="1" dirty="0"/>
              <a:t>de novo </a:t>
            </a:r>
            <a:r>
              <a:rPr lang="en-US" dirty="0"/>
              <a:t>assembled draft genome with contigs.  Top panel: isolate Spyo14 has a contig completely matching the 11-kb fragment without any deletion (top red bar).  Middle panel: Isolate Spyo23 has contigs matching the 11-kb fragment (red bars) but with deletions (thin black lines) in the region. Bottom panel: strain M1 (SF370) complete genome has deletions in the region (thin black lines).</a:t>
            </a:r>
          </a:p>
        </p:txBody>
      </p:sp>
      <p:pic>
        <p:nvPicPr>
          <p:cNvPr id="7" name="Picture 6">
            <a:extLst>
              <a:ext uri="{FF2B5EF4-FFF2-40B4-BE49-F238E27FC236}">
                <a16:creationId xmlns:a16="http://schemas.microsoft.com/office/drawing/2014/main" id="{3FEEF8F3-C724-4649-1426-AFE9D9BCC7EC}"/>
              </a:ext>
            </a:extLst>
          </p:cNvPr>
          <p:cNvPicPr>
            <a:picLocks noChangeAspect="1"/>
          </p:cNvPicPr>
          <p:nvPr/>
        </p:nvPicPr>
        <p:blipFill>
          <a:blip r:embed="rId2"/>
          <a:stretch>
            <a:fillRect/>
          </a:stretch>
        </p:blipFill>
        <p:spPr>
          <a:xfrm>
            <a:off x="295173" y="1129650"/>
            <a:ext cx="11144454" cy="4328535"/>
          </a:xfrm>
          <a:prstGeom prst="rect">
            <a:avLst/>
          </a:prstGeom>
        </p:spPr>
      </p:pic>
    </p:spTree>
    <p:extLst>
      <p:ext uri="{BB962C8B-B14F-4D97-AF65-F5344CB8AC3E}">
        <p14:creationId xmlns:p14="http://schemas.microsoft.com/office/powerpoint/2010/main" val="2909726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85206DD3-86DA-D40C-A5CE-BDFCFD0A1497}"/>
              </a:ext>
            </a:extLst>
          </p:cNvPr>
          <p:cNvGraphicFramePr>
            <a:graphicFrameLocks noGrp="1"/>
          </p:cNvGraphicFramePr>
          <p:nvPr>
            <p:extLst>
              <p:ext uri="{D42A27DB-BD31-4B8C-83A1-F6EECF244321}">
                <p14:modId xmlns:p14="http://schemas.microsoft.com/office/powerpoint/2010/main" val="3479092988"/>
              </p:ext>
            </p:extLst>
          </p:nvPr>
        </p:nvGraphicFramePr>
        <p:xfrm>
          <a:off x="1520150" y="5112141"/>
          <a:ext cx="4323852" cy="1851025"/>
        </p:xfrm>
        <a:graphic>
          <a:graphicData uri="http://schemas.openxmlformats.org/drawingml/2006/table">
            <a:tbl>
              <a:tblPr/>
              <a:tblGrid>
                <a:gridCol w="949093">
                  <a:extLst>
                    <a:ext uri="{9D8B030D-6E8A-4147-A177-3AD203B41FA5}">
                      <a16:colId xmlns:a16="http://schemas.microsoft.com/office/drawing/2014/main" val="3163785975"/>
                    </a:ext>
                  </a:extLst>
                </a:gridCol>
                <a:gridCol w="698638">
                  <a:extLst>
                    <a:ext uri="{9D8B030D-6E8A-4147-A177-3AD203B41FA5}">
                      <a16:colId xmlns:a16="http://schemas.microsoft.com/office/drawing/2014/main" val="2578733945"/>
                    </a:ext>
                  </a:extLst>
                </a:gridCol>
                <a:gridCol w="757287">
                  <a:extLst>
                    <a:ext uri="{9D8B030D-6E8A-4147-A177-3AD203B41FA5}">
                      <a16:colId xmlns:a16="http://schemas.microsoft.com/office/drawing/2014/main" val="4160763162"/>
                    </a:ext>
                  </a:extLst>
                </a:gridCol>
                <a:gridCol w="600075">
                  <a:extLst>
                    <a:ext uri="{9D8B030D-6E8A-4147-A177-3AD203B41FA5}">
                      <a16:colId xmlns:a16="http://schemas.microsoft.com/office/drawing/2014/main" val="2531044770"/>
                    </a:ext>
                  </a:extLst>
                </a:gridCol>
                <a:gridCol w="675414">
                  <a:extLst>
                    <a:ext uri="{9D8B030D-6E8A-4147-A177-3AD203B41FA5}">
                      <a16:colId xmlns:a16="http://schemas.microsoft.com/office/drawing/2014/main" val="496560190"/>
                    </a:ext>
                  </a:extLst>
                </a:gridCol>
                <a:gridCol w="643345">
                  <a:extLst>
                    <a:ext uri="{9D8B030D-6E8A-4147-A177-3AD203B41FA5}">
                      <a16:colId xmlns:a16="http://schemas.microsoft.com/office/drawing/2014/main" val="3898223048"/>
                    </a:ext>
                  </a:extLst>
                </a:gridCol>
              </a:tblGrid>
              <a:tr h="370205">
                <a:tc>
                  <a:txBody>
                    <a:bodyPr/>
                    <a:lstStyle/>
                    <a:p>
                      <a:pPr algn="ctr" fontAlgn="b"/>
                      <a:endParaRPr lang="en-US" sz="1600" b="0" i="0" u="none" strike="noStrike" dirty="0">
                        <a:effectLst/>
                        <a:latin typeface="Arial" panose="020B0604020202020204" pitchFamily="34" charset="0"/>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2018</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2019</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2020</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2023</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Total</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8586650"/>
                  </a:ext>
                </a:extLst>
              </a:tr>
              <a:tr h="370205">
                <a:tc>
                  <a:txBody>
                    <a:bodyPr/>
                    <a:lstStyle/>
                    <a:p>
                      <a:pPr algn="ctr" fontAlgn="b"/>
                      <a:r>
                        <a:rPr lang="en-US" sz="1600" b="1" i="0" u="none" strike="noStrike" dirty="0">
                          <a:effectLst/>
                          <a:latin typeface="Arial" panose="020B0604020202020204" pitchFamily="34" charset="0"/>
                        </a:rPr>
                        <a:t>M1a-2a</a:t>
                      </a:r>
                    </a:p>
                  </a:txBody>
                  <a:tcPr marL="9525" marR="9525"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39</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149</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36</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2</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226</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748576739"/>
                  </a:ext>
                </a:extLst>
              </a:tr>
              <a:tr h="370205">
                <a:tc>
                  <a:txBody>
                    <a:bodyPr/>
                    <a:lstStyle/>
                    <a:p>
                      <a:pPr algn="ctr" fontAlgn="b"/>
                      <a:r>
                        <a:rPr lang="en-US" sz="1600" b="1" i="0" u="none" strike="noStrike" dirty="0">
                          <a:effectLst/>
                          <a:latin typeface="Arial" panose="020B0604020202020204" pitchFamily="34" charset="0"/>
                        </a:rPr>
                        <a:t>M1a-2b</a:t>
                      </a:r>
                      <a:endParaRPr lang="en-US" sz="1600" b="1" i="0" u="none" strike="noStrike" baseline="-25000" dirty="0">
                        <a:effectLst/>
                        <a:latin typeface="Arial" panose="020B0604020202020204" pitchFamily="34" charset="0"/>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600" b="0" i="0" u="none" strike="noStrike" dirty="0">
                          <a:effectLst/>
                          <a:latin typeface="Arial" panose="020B0604020202020204" pitchFamily="34" charset="0"/>
                        </a:rPr>
                        <a:t>12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600" b="0" i="0" u="none" strike="noStrike" dirty="0">
                          <a:effectLst/>
                          <a:latin typeface="Arial" panose="020B0604020202020204" pitchFamily="34" charset="0"/>
                        </a:rPr>
                        <a:t>36</a:t>
                      </a:r>
                    </a:p>
                  </a:txBody>
                  <a:tcPr marL="9525" marR="9525" marT="9525" marB="0" anchor="ctr">
                    <a:lnL>
                      <a:noFill/>
                    </a:lnL>
                    <a:lnR>
                      <a:noFill/>
                    </a:lnR>
                    <a:lnT>
                      <a:noFill/>
                    </a:lnT>
                    <a:lnB>
                      <a:noFill/>
                    </a:lnB>
                  </a:tcPr>
                </a:tc>
                <a:tc>
                  <a:txBody>
                    <a:bodyPr/>
                    <a:lstStyle/>
                    <a:p>
                      <a:pPr algn="ctr" fontAlgn="b"/>
                      <a:r>
                        <a:rPr lang="en-US" sz="1600" b="0" i="0" u="none" strike="noStrike" dirty="0">
                          <a:effectLst/>
                          <a:latin typeface="Arial" panose="020B0604020202020204" pitchFamily="34" charset="0"/>
                        </a:rPr>
                        <a:t>31</a:t>
                      </a:r>
                    </a:p>
                  </a:txBody>
                  <a:tcPr marL="9525" marR="9525" marT="9525" marB="0" anchor="ctr">
                    <a:lnL>
                      <a:noFill/>
                    </a:lnL>
                    <a:lnR>
                      <a:noFill/>
                    </a:lnR>
                    <a:lnT>
                      <a:noFill/>
                    </a:lnT>
                    <a:lnB>
                      <a:noFill/>
                    </a:lnB>
                  </a:tcPr>
                </a:tc>
                <a:tc>
                  <a:txBody>
                    <a:bodyPr/>
                    <a:lstStyle/>
                    <a:p>
                      <a:pPr algn="ctr" fontAlgn="b"/>
                      <a:r>
                        <a:rPr lang="en-US" sz="1600" b="0" i="0" u="none" strike="noStrike" dirty="0">
                          <a:effectLst/>
                          <a:latin typeface="Arial" panose="020B0604020202020204" pitchFamily="34" charset="0"/>
                        </a:rPr>
                        <a:t>3</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600" b="0" i="0" u="none" strike="noStrike" dirty="0">
                          <a:effectLst/>
                          <a:latin typeface="Arial" panose="020B0604020202020204" pitchFamily="34" charset="0"/>
                        </a:rPr>
                        <a:t>82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28080249"/>
                  </a:ext>
                </a:extLst>
              </a:tr>
              <a:tr h="370205">
                <a:tc>
                  <a:txBody>
                    <a:bodyPr/>
                    <a:lstStyle/>
                    <a:p>
                      <a:pPr algn="ctr" fontAlgn="b"/>
                      <a:r>
                        <a:rPr lang="en-US" sz="1600" b="1" i="0" u="none" strike="noStrike" dirty="0">
                          <a:effectLst/>
                          <a:latin typeface="Arial" panose="020B0604020202020204" pitchFamily="34" charset="0"/>
                        </a:rPr>
                        <a:t>M1a-2c</a:t>
                      </a:r>
                      <a:endParaRPr lang="en-US" sz="1600" b="1" i="0" u="none" strike="noStrike" baseline="-25000" dirty="0">
                        <a:effectLst/>
                        <a:latin typeface="Arial" panose="020B0604020202020204" pitchFamily="34" charset="0"/>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7</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36</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13</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solidFill>
                            <a:schemeClr val="tx1"/>
                          </a:solidFill>
                          <a:effectLst/>
                          <a:latin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5561493"/>
                  </a:ext>
                </a:extLst>
              </a:tr>
              <a:tr h="370205">
                <a:tc>
                  <a:txBody>
                    <a:bodyPr/>
                    <a:lstStyle/>
                    <a:p>
                      <a:pPr algn="ctr" fontAlgn="b"/>
                      <a:r>
                        <a:rPr lang="en-US" sz="1600" b="1" i="0" u="none" strike="noStrike" dirty="0">
                          <a:effectLst/>
                          <a:latin typeface="Arial" panose="020B0604020202020204" pitchFamily="34" charset="0"/>
                        </a:rPr>
                        <a:t>Total</a:t>
                      </a:r>
                    </a:p>
                  </a:txBody>
                  <a:tcPr marL="9525" marR="9525"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58</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221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80</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5</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364</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383258373"/>
                  </a:ext>
                </a:extLst>
              </a:tr>
            </a:tbl>
          </a:graphicData>
        </a:graphic>
      </p:graphicFrame>
      <p:sp>
        <p:nvSpPr>
          <p:cNvPr id="9" name="TextBox 8">
            <a:extLst>
              <a:ext uri="{FF2B5EF4-FFF2-40B4-BE49-F238E27FC236}">
                <a16:creationId xmlns:a16="http://schemas.microsoft.com/office/drawing/2014/main" id="{9BAD1C8F-FEBF-E228-BD26-A9B4F634A31F}"/>
              </a:ext>
            </a:extLst>
          </p:cNvPr>
          <p:cNvSpPr txBox="1"/>
          <p:nvPr/>
        </p:nvSpPr>
        <p:spPr>
          <a:xfrm>
            <a:off x="1457663" y="5039463"/>
            <a:ext cx="324128" cy="369332"/>
          </a:xfrm>
          <a:prstGeom prst="rect">
            <a:avLst/>
          </a:prstGeom>
          <a:noFill/>
        </p:spPr>
        <p:txBody>
          <a:bodyPr wrap="none" rtlCol="0">
            <a:spAutoFit/>
          </a:bodyPr>
          <a:lstStyle/>
          <a:p>
            <a:r>
              <a:rPr lang="en-US" b="1" dirty="0"/>
              <a:t>B</a:t>
            </a:r>
          </a:p>
        </p:txBody>
      </p:sp>
      <p:grpSp>
        <p:nvGrpSpPr>
          <p:cNvPr id="11" name="Group 10">
            <a:extLst>
              <a:ext uri="{FF2B5EF4-FFF2-40B4-BE49-F238E27FC236}">
                <a16:creationId xmlns:a16="http://schemas.microsoft.com/office/drawing/2014/main" id="{AE72B609-CE96-76C2-D6A2-344088E94352}"/>
              </a:ext>
            </a:extLst>
          </p:cNvPr>
          <p:cNvGrpSpPr/>
          <p:nvPr/>
        </p:nvGrpSpPr>
        <p:grpSpPr>
          <a:xfrm>
            <a:off x="1463636" y="1230092"/>
            <a:ext cx="4458788" cy="3640175"/>
            <a:chOff x="653143" y="435436"/>
            <a:chExt cx="5171524" cy="4079966"/>
          </a:xfrm>
        </p:grpSpPr>
        <p:pic>
          <p:nvPicPr>
            <p:cNvPr id="4" name="Picture 3" descr="A graph showing different colored dots&#10;&#10;Description automatically generated">
              <a:extLst>
                <a:ext uri="{FF2B5EF4-FFF2-40B4-BE49-F238E27FC236}">
                  <a16:creationId xmlns:a16="http://schemas.microsoft.com/office/drawing/2014/main" id="{9ADEDEEF-EF87-50FD-FF1B-4B787BD350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417" y="705402"/>
              <a:ext cx="5048250" cy="3810000"/>
            </a:xfrm>
            <a:prstGeom prst="rect">
              <a:avLst/>
            </a:prstGeom>
          </p:spPr>
        </p:pic>
        <p:sp>
          <p:nvSpPr>
            <p:cNvPr id="2" name="TextBox 1">
              <a:extLst>
                <a:ext uri="{FF2B5EF4-FFF2-40B4-BE49-F238E27FC236}">
                  <a16:creationId xmlns:a16="http://schemas.microsoft.com/office/drawing/2014/main" id="{D58503F3-92D3-2225-FD30-183002AEE8D0}"/>
                </a:ext>
              </a:extLst>
            </p:cNvPr>
            <p:cNvSpPr txBox="1"/>
            <p:nvPr/>
          </p:nvSpPr>
          <p:spPr>
            <a:xfrm>
              <a:off x="1262737" y="435436"/>
              <a:ext cx="1052704" cy="413953"/>
            </a:xfrm>
            <a:prstGeom prst="rect">
              <a:avLst/>
            </a:prstGeom>
            <a:noFill/>
          </p:spPr>
          <p:txBody>
            <a:bodyPr wrap="none" rtlCol="0">
              <a:spAutoFit/>
            </a:bodyPr>
            <a:lstStyle/>
            <a:p>
              <a:r>
                <a:rPr lang="en-US" dirty="0"/>
                <a:t>M1a-2a</a:t>
              </a:r>
            </a:p>
          </p:txBody>
        </p:sp>
        <p:sp>
          <p:nvSpPr>
            <p:cNvPr id="3" name="TextBox 2">
              <a:extLst>
                <a:ext uri="{FF2B5EF4-FFF2-40B4-BE49-F238E27FC236}">
                  <a16:creationId xmlns:a16="http://schemas.microsoft.com/office/drawing/2014/main" id="{EB2A1113-6536-1826-0CA8-72F641657F6E}"/>
                </a:ext>
              </a:extLst>
            </p:cNvPr>
            <p:cNvSpPr txBox="1"/>
            <p:nvPr/>
          </p:nvSpPr>
          <p:spPr>
            <a:xfrm>
              <a:off x="2299056" y="435436"/>
              <a:ext cx="1065717" cy="413953"/>
            </a:xfrm>
            <a:prstGeom prst="rect">
              <a:avLst/>
            </a:prstGeom>
            <a:noFill/>
          </p:spPr>
          <p:txBody>
            <a:bodyPr wrap="none" rtlCol="0">
              <a:spAutoFit/>
            </a:bodyPr>
            <a:lstStyle/>
            <a:p>
              <a:r>
                <a:rPr lang="en-US" dirty="0"/>
                <a:t>M1a-2b</a:t>
              </a:r>
            </a:p>
          </p:txBody>
        </p:sp>
        <p:sp>
          <p:nvSpPr>
            <p:cNvPr id="6" name="TextBox 5">
              <a:extLst>
                <a:ext uri="{FF2B5EF4-FFF2-40B4-BE49-F238E27FC236}">
                  <a16:creationId xmlns:a16="http://schemas.microsoft.com/office/drawing/2014/main" id="{64C1CBCD-9873-6E58-CA14-204175A91E76}"/>
                </a:ext>
              </a:extLst>
            </p:cNvPr>
            <p:cNvSpPr txBox="1"/>
            <p:nvPr/>
          </p:nvSpPr>
          <p:spPr>
            <a:xfrm>
              <a:off x="3849182" y="435437"/>
              <a:ext cx="1037830" cy="413953"/>
            </a:xfrm>
            <a:prstGeom prst="rect">
              <a:avLst/>
            </a:prstGeom>
            <a:noFill/>
          </p:spPr>
          <p:txBody>
            <a:bodyPr wrap="none" rtlCol="0">
              <a:spAutoFit/>
            </a:bodyPr>
            <a:lstStyle/>
            <a:p>
              <a:r>
                <a:rPr lang="en-US" dirty="0"/>
                <a:t>M1a-2c</a:t>
              </a:r>
            </a:p>
          </p:txBody>
        </p:sp>
        <p:sp>
          <p:nvSpPr>
            <p:cNvPr id="8" name="TextBox 7">
              <a:extLst>
                <a:ext uri="{FF2B5EF4-FFF2-40B4-BE49-F238E27FC236}">
                  <a16:creationId xmlns:a16="http://schemas.microsoft.com/office/drawing/2014/main" id="{083329FE-9ABA-DA97-1BE3-8BAE94B85783}"/>
                </a:ext>
              </a:extLst>
            </p:cNvPr>
            <p:cNvSpPr txBox="1"/>
            <p:nvPr/>
          </p:nvSpPr>
          <p:spPr>
            <a:xfrm>
              <a:off x="653143" y="592179"/>
              <a:ext cx="375940" cy="413953"/>
            </a:xfrm>
            <a:prstGeom prst="rect">
              <a:avLst/>
            </a:prstGeom>
            <a:noFill/>
          </p:spPr>
          <p:txBody>
            <a:bodyPr wrap="none" rtlCol="0">
              <a:spAutoFit/>
            </a:bodyPr>
            <a:lstStyle/>
            <a:p>
              <a:r>
                <a:rPr lang="en-US" b="1" dirty="0"/>
                <a:t>A</a:t>
              </a:r>
            </a:p>
          </p:txBody>
        </p:sp>
        <p:sp>
          <p:nvSpPr>
            <p:cNvPr id="10" name="Rectangle 9">
              <a:extLst>
                <a:ext uri="{FF2B5EF4-FFF2-40B4-BE49-F238E27FC236}">
                  <a16:creationId xmlns:a16="http://schemas.microsoft.com/office/drawing/2014/main" id="{51D56CC2-51AE-E018-493E-FFC2ACC6109D}"/>
                </a:ext>
              </a:extLst>
            </p:cNvPr>
            <p:cNvSpPr/>
            <p:nvPr/>
          </p:nvSpPr>
          <p:spPr>
            <a:xfrm>
              <a:off x="2290354" y="809897"/>
              <a:ext cx="1045029" cy="115824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C4A9C643-0F60-DAE7-9979-0CDACE280475}"/>
              </a:ext>
            </a:extLst>
          </p:cNvPr>
          <p:cNvGrpSpPr>
            <a:grpSpLocks noChangeAspect="1"/>
          </p:cNvGrpSpPr>
          <p:nvPr/>
        </p:nvGrpSpPr>
        <p:grpSpPr>
          <a:xfrm>
            <a:off x="6530940" y="1371602"/>
            <a:ext cx="4608561" cy="3486531"/>
            <a:chOff x="653143" y="601035"/>
            <a:chExt cx="5172347" cy="3913053"/>
          </a:xfrm>
        </p:grpSpPr>
        <p:pic>
          <p:nvPicPr>
            <p:cNvPr id="13" name="Picture 12" descr="A graph with different colored dots&#10;&#10;Description automatically generated">
              <a:extLst>
                <a:ext uri="{FF2B5EF4-FFF2-40B4-BE49-F238E27FC236}">
                  <a16:creationId xmlns:a16="http://schemas.microsoft.com/office/drawing/2014/main" id="{6905A59C-185B-32DB-0587-966DF06932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240" y="704088"/>
              <a:ext cx="5048250" cy="3810000"/>
            </a:xfrm>
            <a:prstGeom prst="rect">
              <a:avLst/>
            </a:prstGeom>
          </p:spPr>
        </p:pic>
        <p:sp>
          <p:nvSpPr>
            <p:cNvPr id="14" name="Oval 13">
              <a:extLst>
                <a:ext uri="{FF2B5EF4-FFF2-40B4-BE49-F238E27FC236}">
                  <a16:creationId xmlns:a16="http://schemas.microsoft.com/office/drawing/2014/main" id="{61117CAE-6861-C739-C685-FE7E4608FFD4}"/>
                </a:ext>
              </a:extLst>
            </p:cNvPr>
            <p:cNvSpPr/>
            <p:nvPr/>
          </p:nvSpPr>
          <p:spPr>
            <a:xfrm rot="1931058">
              <a:off x="3268012" y="958864"/>
              <a:ext cx="977567" cy="3485622"/>
            </a:xfrm>
            <a:prstGeom prst="ellipse">
              <a:avLst/>
            </a:prstGeom>
            <a:noFill/>
            <a:ln w="19050">
              <a:solidFill>
                <a:srgbClr val="BC029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58892CC-88BA-37B3-755D-F96A300980DB}"/>
                </a:ext>
              </a:extLst>
            </p:cNvPr>
            <p:cNvSpPr txBox="1"/>
            <p:nvPr/>
          </p:nvSpPr>
          <p:spPr>
            <a:xfrm>
              <a:off x="653143" y="601035"/>
              <a:ext cx="343989" cy="414514"/>
            </a:xfrm>
            <a:prstGeom prst="rect">
              <a:avLst/>
            </a:prstGeom>
            <a:noFill/>
          </p:spPr>
          <p:txBody>
            <a:bodyPr wrap="none" rtlCol="0">
              <a:spAutoFit/>
            </a:bodyPr>
            <a:lstStyle/>
            <a:p>
              <a:r>
                <a:rPr lang="en-US" b="1" dirty="0"/>
                <a:t>C</a:t>
              </a:r>
            </a:p>
          </p:txBody>
        </p:sp>
      </p:grpSp>
      <p:sp>
        <p:nvSpPr>
          <p:cNvPr id="16" name="TextBox 15">
            <a:extLst>
              <a:ext uri="{FF2B5EF4-FFF2-40B4-BE49-F238E27FC236}">
                <a16:creationId xmlns:a16="http://schemas.microsoft.com/office/drawing/2014/main" id="{E71015B8-CAEF-44C3-2A82-DB0DA8261A5E}"/>
              </a:ext>
            </a:extLst>
          </p:cNvPr>
          <p:cNvSpPr txBox="1"/>
          <p:nvPr/>
        </p:nvSpPr>
        <p:spPr>
          <a:xfrm>
            <a:off x="6544013" y="5043335"/>
            <a:ext cx="330540" cy="369332"/>
          </a:xfrm>
          <a:prstGeom prst="rect">
            <a:avLst/>
          </a:prstGeom>
          <a:noFill/>
        </p:spPr>
        <p:txBody>
          <a:bodyPr wrap="none" rtlCol="0">
            <a:spAutoFit/>
          </a:bodyPr>
          <a:lstStyle/>
          <a:p>
            <a:r>
              <a:rPr lang="en-US" b="1" dirty="0"/>
              <a:t>D</a:t>
            </a:r>
          </a:p>
        </p:txBody>
      </p:sp>
      <p:graphicFrame>
        <p:nvGraphicFramePr>
          <p:cNvPr id="17" name="Table 16">
            <a:extLst>
              <a:ext uri="{FF2B5EF4-FFF2-40B4-BE49-F238E27FC236}">
                <a16:creationId xmlns:a16="http://schemas.microsoft.com/office/drawing/2014/main" id="{FC3669C7-2274-8923-07CE-6E69BA267A14}"/>
              </a:ext>
            </a:extLst>
          </p:cNvPr>
          <p:cNvGraphicFramePr>
            <a:graphicFrameLocks noGrp="1"/>
          </p:cNvGraphicFramePr>
          <p:nvPr>
            <p:extLst>
              <p:ext uri="{D42A27DB-BD31-4B8C-83A1-F6EECF244321}">
                <p14:modId xmlns:p14="http://schemas.microsoft.com/office/powerpoint/2010/main" val="2089986605"/>
              </p:ext>
            </p:extLst>
          </p:nvPr>
        </p:nvGraphicFramePr>
        <p:xfrm>
          <a:off x="6682700" y="5340740"/>
          <a:ext cx="4323852" cy="1480820"/>
        </p:xfrm>
        <a:graphic>
          <a:graphicData uri="http://schemas.openxmlformats.org/drawingml/2006/table">
            <a:tbl>
              <a:tblPr/>
              <a:tblGrid>
                <a:gridCol w="949093">
                  <a:extLst>
                    <a:ext uri="{9D8B030D-6E8A-4147-A177-3AD203B41FA5}">
                      <a16:colId xmlns:a16="http://schemas.microsoft.com/office/drawing/2014/main" val="3163785975"/>
                    </a:ext>
                  </a:extLst>
                </a:gridCol>
                <a:gridCol w="698638">
                  <a:extLst>
                    <a:ext uri="{9D8B030D-6E8A-4147-A177-3AD203B41FA5}">
                      <a16:colId xmlns:a16="http://schemas.microsoft.com/office/drawing/2014/main" val="2578733945"/>
                    </a:ext>
                  </a:extLst>
                </a:gridCol>
                <a:gridCol w="757287">
                  <a:extLst>
                    <a:ext uri="{9D8B030D-6E8A-4147-A177-3AD203B41FA5}">
                      <a16:colId xmlns:a16="http://schemas.microsoft.com/office/drawing/2014/main" val="4160763162"/>
                    </a:ext>
                  </a:extLst>
                </a:gridCol>
                <a:gridCol w="600075">
                  <a:extLst>
                    <a:ext uri="{9D8B030D-6E8A-4147-A177-3AD203B41FA5}">
                      <a16:colId xmlns:a16="http://schemas.microsoft.com/office/drawing/2014/main" val="2531044770"/>
                    </a:ext>
                  </a:extLst>
                </a:gridCol>
                <a:gridCol w="675414">
                  <a:extLst>
                    <a:ext uri="{9D8B030D-6E8A-4147-A177-3AD203B41FA5}">
                      <a16:colId xmlns:a16="http://schemas.microsoft.com/office/drawing/2014/main" val="496560190"/>
                    </a:ext>
                  </a:extLst>
                </a:gridCol>
                <a:gridCol w="643345">
                  <a:extLst>
                    <a:ext uri="{9D8B030D-6E8A-4147-A177-3AD203B41FA5}">
                      <a16:colId xmlns:a16="http://schemas.microsoft.com/office/drawing/2014/main" val="3898223048"/>
                    </a:ext>
                  </a:extLst>
                </a:gridCol>
              </a:tblGrid>
              <a:tr h="370205">
                <a:tc>
                  <a:txBody>
                    <a:bodyPr/>
                    <a:lstStyle/>
                    <a:p>
                      <a:pPr algn="ctr" fontAlgn="b"/>
                      <a:endParaRPr lang="en-US" sz="1600" b="0" i="0" u="none" strike="noStrike" dirty="0">
                        <a:effectLst/>
                        <a:latin typeface="Arial" panose="020B0604020202020204" pitchFamily="34" charset="0"/>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2018</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2019</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2020</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2023</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effectLst/>
                          <a:latin typeface="Arial" panose="020B0604020202020204" pitchFamily="34" charset="0"/>
                        </a:rPr>
                        <a:t>Total</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8586650"/>
                  </a:ext>
                </a:extLst>
              </a:tr>
              <a:tr h="370205">
                <a:tc>
                  <a:txBody>
                    <a:bodyPr/>
                    <a:lstStyle/>
                    <a:p>
                      <a:pPr algn="ctr" fontAlgn="b"/>
                      <a:r>
                        <a:rPr lang="en-US" sz="1600" b="1" i="0" u="none" strike="noStrike" dirty="0">
                          <a:effectLst/>
                          <a:latin typeface="Arial" panose="020B0604020202020204" pitchFamily="34" charset="0"/>
                        </a:rPr>
                        <a:t>M1</a:t>
                      </a:r>
                      <a:r>
                        <a:rPr lang="en-US" sz="1600" b="1" i="0" u="none" strike="noStrike" baseline="-25000" dirty="0">
                          <a:effectLst/>
                          <a:latin typeface="Arial" panose="020B0604020202020204" pitchFamily="34" charset="0"/>
                        </a:rPr>
                        <a:t>global</a:t>
                      </a:r>
                    </a:p>
                  </a:txBody>
                  <a:tcPr marL="9525" marR="9525"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1</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15</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11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27</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748576739"/>
                  </a:ext>
                </a:extLst>
              </a:tr>
              <a:tr h="370205">
                <a:tc>
                  <a:txBody>
                    <a:bodyPr/>
                    <a:lstStyle/>
                    <a:p>
                      <a:pPr algn="ctr" fontAlgn="b"/>
                      <a:r>
                        <a:rPr lang="en-US" sz="1600" b="1" i="0" u="none" strike="noStrike" dirty="0">
                          <a:effectLst/>
                          <a:latin typeface="Arial" panose="020B0604020202020204" pitchFamily="34" charset="0"/>
                        </a:rPr>
                        <a:t>M1</a:t>
                      </a:r>
                      <a:r>
                        <a:rPr lang="en-US" sz="1600" b="1" i="0" u="none" strike="noStrike" baseline="-25000" dirty="0">
                          <a:effectLst/>
                          <a:latin typeface="Arial" panose="020B0604020202020204" pitchFamily="34" charset="0"/>
                        </a:rPr>
                        <a:t>UK</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effectLst/>
                          <a:latin typeface="Arial" panose="020B0604020202020204" pitchFamily="34" charset="0"/>
                        </a:rPr>
                        <a:t>21</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effectLst/>
                          <a:latin typeface="Arial" panose="020B0604020202020204" pitchFamily="34" charset="0"/>
                        </a:rPr>
                        <a:t>20</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effectLst/>
                          <a:latin typeface="Arial" panose="020B0604020202020204" pitchFamily="34" charset="0"/>
                        </a:rPr>
                        <a:t>3</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effectLst/>
                          <a:latin typeface="Arial" panose="020B0604020202020204" pitchFamily="34" charset="0"/>
                        </a:rPr>
                        <a:t>44</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8080249"/>
                  </a:ext>
                </a:extLst>
              </a:tr>
              <a:tr h="370205">
                <a:tc>
                  <a:txBody>
                    <a:bodyPr/>
                    <a:lstStyle/>
                    <a:p>
                      <a:pPr algn="ctr" fontAlgn="b"/>
                      <a:r>
                        <a:rPr lang="en-US" sz="1600" b="1" i="0" u="none" strike="noStrike" dirty="0">
                          <a:effectLst/>
                          <a:latin typeface="Arial" panose="020B0604020202020204" pitchFamily="34" charset="0"/>
                        </a:rPr>
                        <a:t>Total</a:t>
                      </a:r>
                    </a:p>
                  </a:txBody>
                  <a:tcPr marL="9525" marR="9525"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1</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36</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31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3</a:t>
                      </a:r>
                    </a:p>
                  </a:txBody>
                  <a:tcPr marL="9525" marR="9525" marT="952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effectLst/>
                          <a:latin typeface="Arial" panose="020B0604020202020204" pitchFamily="34" charset="0"/>
                        </a:rPr>
                        <a:t>71</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383258373"/>
                  </a:ext>
                </a:extLst>
              </a:tr>
            </a:tbl>
          </a:graphicData>
        </a:graphic>
      </p:graphicFrame>
      <p:sp>
        <p:nvSpPr>
          <p:cNvPr id="18" name="Oval 17">
            <a:extLst>
              <a:ext uri="{FF2B5EF4-FFF2-40B4-BE49-F238E27FC236}">
                <a16:creationId xmlns:a16="http://schemas.microsoft.com/office/drawing/2014/main" id="{35D18614-ADB8-377F-B7E2-892BDE3F1D8D}"/>
              </a:ext>
            </a:extLst>
          </p:cNvPr>
          <p:cNvSpPr/>
          <p:nvPr/>
        </p:nvSpPr>
        <p:spPr>
          <a:xfrm rot="1931058">
            <a:off x="7576867" y="1165364"/>
            <a:ext cx="1088320" cy="3481451"/>
          </a:xfrm>
          <a:prstGeom prst="ellipse">
            <a:avLst/>
          </a:prstGeom>
          <a:noFill/>
          <a:ln w="1905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8189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B42D08-961A-EF5B-5490-7E39E5830DBA}"/>
              </a:ext>
            </a:extLst>
          </p:cNvPr>
          <p:cNvPicPr/>
          <p:nvPr/>
        </p:nvPicPr>
        <p:blipFill>
          <a:blip r:embed="rId2"/>
          <a:stretch/>
        </p:blipFill>
        <p:spPr>
          <a:xfrm>
            <a:off x="981573" y="20929"/>
            <a:ext cx="10076400" cy="5670360"/>
          </a:xfrm>
          <a:prstGeom prst="rect">
            <a:avLst/>
          </a:prstGeom>
          <a:ln w="0">
            <a:noFill/>
          </a:ln>
        </p:spPr>
      </p:pic>
      <p:sp>
        <p:nvSpPr>
          <p:cNvPr id="5" name="TextBox 4">
            <a:extLst>
              <a:ext uri="{FF2B5EF4-FFF2-40B4-BE49-F238E27FC236}">
                <a16:creationId xmlns:a16="http://schemas.microsoft.com/office/drawing/2014/main" id="{C864E3BA-3CCE-41F7-88BB-705BDD07AAF8}"/>
              </a:ext>
            </a:extLst>
          </p:cNvPr>
          <p:cNvSpPr txBox="1"/>
          <p:nvPr/>
        </p:nvSpPr>
        <p:spPr>
          <a:xfrm>
            <a:off x="1017248" y="5659724"/>
            <a:ext cx="10145485" cy="2585323"/>
          </a:xfrm>
          <a:prstGeom prst="rect">
            <a:avLst/>
          </a:prstGeom>
          <a:noFill/>
        </p:spPr>
        <p:txBody>
          <a:bodyPr wrap="square" rtlCol="0">
            <a:spAutoFit/>
          </a:bodyPr>
          <a:lstStyle/>
          <a:p>
            <a:r>
              <a:rPr lang="en-US" b="1" dirty="0"/>
              <a:t>Figure S4. </a:t>
            </a:r>
            <a:r>
              <a:rPr lang="en-US" dirty="0"/>
              <a:t>Relatedness clustering of 364 </a:t>
            </a:r>
            <a:r>
              <a:rPr lang="en-US" i="1" dirty="0"/>
              <a:t>Streptococcus pyogenes </a:t>
            </a:r>
            <a:r>
              <a:rPr lang="en-US" dirty="0"/>
              <a:t>M1a-2 isolates with intact prophage 315. Five </a:t>
            </a:r>
            <a:r>
              <a:rPr lang="en-US" dirty="0">
                <a:ea typeface="Calibri" panose="020F0502020204030204" pitchFamily="34" charset="0"/>
              </a:rPr>
              <a:t>references included: M1</a:t>
            </a:r>
            <a:r>
              <a:rPr lang="en-US" baseline="-25000" dirty="0">
                <a:ea typeface="Calibri" panose="020F0502020204030204" pitchFamily="34" charset="0"/>
              </a:rPr>
              <a:t>global</a:t>
            </a:r>
            <a:r>
              <a:rPr lang="en-US" dirty="0">
                <a:ea typeface="Calibri" panose="020F0502020204030204" pitchFamily="34" charset="0"/>
              </a:rPr>
              <a:t>: HKU488 (CP012045) and SP1426 (CP060268); M1</a:t>
            </a:r>
            <a:r>
              <a:rPr lang="en-US" baseline="-25000" dirty="0">
                <a:ea typeface="Calibri" panose="020F0502020204030204" pitchFamily="34" charset="0"/>
              </a:rPr>
              <a:t>UK</a:t>
            </a:r>
            <a:r>
              <a:rPr lang="en-US" dirty="0">
                <a:ea typeface="Calibri" panose="020F0502020204030204" pitchFamily="34" charset="0"/>
              </a:rPr>
              <a:t>: SP1448 (CP060267), SP1380 (CP060269) and SP1384 (CP060270).  </a:t>
            </a:r>
            <a:r>
              <a:rPr lang="en-US" dirty="0"/>
              <a:t>(A) Three clusters of M1a-2 are demonstrated. </a:t>
            </a:r>
            <a:r>
              <a:rPr lang="en-US" dirty="0">
                <a:ea typeface="Calibri" panose="020F0502020204030204" pitchFamily="34" charset="0"/>
              </a:rPr>
              <a:t>The distance between 2018 isolates at the bottom and 2019 isolates on the top is mainly caused by </a:t>
            </a:r>
            <a:r>
              <a:rPr lang="el-GR" dirty="0">
                <a:ea typeface="Calibri" panose="020F0502020204030204" pitchFamily="34" charset="0"/>
              </a:rPr>
              <a:t>φ</a:t>
            </a:r>
            <a:r>
              <a:rPr lang="en-US" dirty="0">
                <a:ea typeface="Calibri" panose="020F0502020204030204" pitchFamily="34" charset="0"/>
              </a:rPr>
              <a:t>X174 contamination in 2018 isolates.</a:t>
            </a:r>
            <a:r>
              <a:rPr lang="en-US" dirty="0"/>
              <a:t> The framed M1a-2b is further </a:t>
            </a:r>
            <a:r>
              <a:rPr lang="en-US" dirty="0" err="1"/>
              <a:t>kWIP</a:t>
            </a:r>
            <a:r>
              <a:rPr lang="en-US" dirty="0"/>
              <a:t> analyzed in (C).  (B) Clustering of isolates each year in M1a-2 three clusters.  </a:t>
            </a:r>
            <a:r>
              <a:rPr lang="en-US" dirty="0">
                <a:ea typeface="Calibri" panose="020F0502020204030204" pitchFamily="34" charset="0"/>
              </a:rPr>
              <a:t>(C) </a:t>
            </a:r>
            <a:r>
              <a:rPr lang="en-US" dirty="0"/>
              <a:t>M1</a:t>
            </a:r>
            <a:r>
              <a:rPr lang="en-US" baseline="-25000" dirty="0"/>
              <a:t>UK</a:t>
            </a:r>
            <a:r>
              <a:rPr lang="en-US" dirty="0"/>
              <a:t> cluster (pink dashed oval) is distinguished from M1</a:t>
            </a:r>
            <a:r>
              <a:rPr lang="en-US" baseline="-25000" dirty="0"/>
              <a:t>global</a:t>
            </a:r>
            <a:r>
              <a:rPr lang="en-US" dirty="0"/>
              <a:t> (blue dashed oval).  (D) Clustering of M1</a:t>
            </a:r>
            <a:r>
              <a:rPr lang="en-US" baseline="-25000" dirty="0"/>
              <a:t>UK </a:t>
            </a:r>
            <a:r>
              <a:rPr lang="en-US" dirty="0"/>
              <a:t>and M1</a:t>
            </a:r>
            <a:r>
              <a:rPr lang="en-US" baseline="-25000" dirty="0"/>
              <a:t>global</a:t>
            </a:r>
            <a:r>
              <a:rPr lang="en-US" dirty="0"/>
              <a:t> isolates each year in M1a-2b subcluster.  (E) Validation of M1a-2b subclusters with SNV-based analysis using MGAS5005 (M1, NC007297) as reference.  27 SNVs as biomarkers are found in M1</a:t>
            </a:r>
            <a:r>
              <a:rPr lang="en-US" baseline="-25000" dirty="0"/>
              <a:t>UK </a:t>
            </a:r>
            <a:r>
              <a:rPr lang="en-US" dirty="0"/>
              <a:t>isolates.</a:t>
            </a:r>
          </a:p>
        </p:txBody>
      </p:sp>
      <p:sp>
        <p:nvSpPr>
          <p:cNvPr id="6" name="TextBox 5">
            <a:extLst>
              <a:ext uri="{FF2B5EF4-FFF2-40B4-BE49-F238E27FC236}">
                <a16:creationId xmlns:a16="http://schemas.microsoft.com/office/drawing/2014/main" id="{5EF81779-0C3F-F641-2E52-C02D67D0BA73}"/>
              </a:ext>
            </a:extLst>
          </p:cNvPr>
          <p:cNvSpPr txBox="1"/>
          <p:nvPr/>
        </p:nvSpPr>
        <p:spPr>
          <a:xfrm>
            <a:off x="1027218" y="102246"/>
            <a:ext cx="296876" cy="369332"/>
          </a:xfrm>
          <a:prstGeom prst="rect">
            <a:avLst/>
          </a:prstGeom>
          <a:noFill/>
        </p:spPr>
        <p:txBody>
          <a:bodyPr wrap="none" rtlCol="0">
            <a:spAutoFit/>
          </a:bodyPr>
          <a:lstStyle/>
          <a:p>
            <a:r>
              <a:rPr lang="en-US" b="1" dirty="0"/>
              <a:t>E</a:t>
            </a:r>
          </a:p>
        </p:txBody>
      </p:sp>
      <p:sp>
        <p:nvSpPr>
          <p:cNvPr id="7" name="Right Brace 6">
            <a:extLst>
              <a:ext uri="{FF2B5EF4-FFF2-40B4-BE49-F238E27FC236}">
                <a16:creationId xmlns:a16="http://schemas.microsoft.com/office/drawing/2014/main" id="{96CC2235-6FB1-60DA-7139-9CA003707607}"/>
              </a:ext>
            </a:extLst>
          </p:cNvPr>
          <p:cNvSpPr/>
          <p:nvPr/>
        </p:nvSpPr>
        <p:spPr>
          <a:xfrm rot="5400000">
            <a:off x="8093997" y="-997010"/>
            <a:ext cx="182880" cy="5533161"/>
          </a:xfrm>
          <a:prstGeom prst="rightBrace">
            <a:avLst>
              <a:gd name="adj1" fmla="val 5951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E8DBB98-0037-CFF0-9D15-76ABC57FEAD2}"/>
              </a:ext>
            </a:extLst>
          </p:cNvPr>
          <p:cNvSpPr txBox="1"/>
          <p:nvPr/>
        </p:nvSpPr>
        <p:spPr>
          <a:xfrm>
            <a:off x="4769427" y="1953491"/>
            <a:ext cx="1261371" cy="369332"/>
          </a:xfrm>
          <a:prstGeom prst="rect">
            <a:avLst/>
          </a:prstGeom>
          <a:noFill/>
        </p:spPr>
        <p:txBody>
          <a:bodyPr wrap="none" rtlCol="0">
            <a:spAutoFit/>
          </a:bodyPr>
          <a:lstStyle/>
          <a:p>
            <a:r>
              <a:rPr lang="en-US" dirty="0"/>
              <a:t>23/27 SNVs</a:t>
            </a:r>
          </a:p>
        </p:txBody>
      </p:sp>
      <p:sp>
        <p:nvSpPr>
          <p:cNvPr id="9" name="Right Brace 8">
            <a:extLst>
              <a:ext uri="{FF2B5EF4-FFF2-40B4-BE49-F238E27FC236}">
                <a16:creationId xmlns:a16="http://schemas.microsoft.com/office/drawing/2014/main" id="{DDF1D725-64D9-E098-0F11-124CAF567B5D}"/>
              </a:ext>
            </a:extLst>
          </p:cNvPr>
          <p:cNvSpPr/>
          <p:nvPr/>
        </p:nvSpPr>
        <p:spPr>
          <a:xfrm rot="5400000">
            <a:off x="5036472" y="1748790"/>
            <a:ext cx="182880" cy="322118"/>
          </a:xfrm>
          <a:prstGeom prst="rightBrace">
            <a:avLst>
              <a:gd name="adj1" fmla="val 5951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DE84F78C-E91C-9450-4BEA-8B7FF9BF64D7}"/>
              </a:ext>
            </a:extLst>
          </p:cNvPr>
          <p:cNvSpPr txBox="1"/>
          <p:nvPr/>
        </p:nvSpPr>
        <p:spPr>
          <a:xfrm>
            <a:off x="7803572" y="1818408"/>
            <a:ext cx="1261371" cy="369332"/>
          </a:xfrm>
          <a:prstGeom prst="rect">
            <a:avLst/>
          </a:prstGeom>
          <a:noFill/>
        </p:spPr>
        <p:txBody>
          <a:bodyPr wrap="none" rtlCol="0">
            <a:spAutoFit/>
          </a:bodyPr>
          <a:lstStyle/>
          <a:p>
            <a:r>
              <a:rPr lang="en-US" dirty="0"/>
              <a:t>27/27 SNVs</a:t>
            </a:r>
          </a:p>
        </p:txBody>
      </p:sp>
      <p:sp>
        <p:nvSpPr>
          <p:cNvPr id="12" name="Right Brace 11">
            <a:extLst>
              <a:ext uri="{FF2B5EF4-FFF2-40B4-BE49-F238E27FC236}">
                <a16:creationId xmlns:a16="http://schemas.microsoft.com/office/drawing/2014/main" id="{C7A1FBAB-0555-AF54-C42A-BCD3587754E4}"/>
              </a:ext>
            </a:extLst>
          </p:cNvPr>
          <p:cNvSpPr/>
          <p:nvPr/>
        </p:nvSpPr>
        <p:spPr>
          <a:xfrm rot="16200000">
            <a:off x="7746423" y="1532659"/>
            <a:ext cx="394854" cy="5933210"/>
          </a:xfrm>
          <a:prstGeom prst="rightBrace">
            <a:avLst>
              <a:gd name="adj1" fmla="val 75833"/>
              <a:gd name="adj2" fmla="val 50000"/>
            </a:avLst>
          </a:prstGeom>
          <a:gradFill flip="none" rotWithShape="1">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995A0F72-8281-0746-76AC-F5FADD5D5C51}"/>
              </a:ext>
            </a:extLst>
          </p:cNvPr>
          <p:cNvSpPr txBox="1"/>
          <p:nvPr/>
        </p:nvSpPr>
        <p:spPr>
          <a:xfrm>
            <a:off x="7616536" y="3906983"/>
            <a:ext cx="678391" cy="369332"/>
          </a:xfrm>
          <a:prstGeom prst="rect">
            <a:avLst/>
          </a:prstGeom>
          <a:noFill/>
        </p:spPr>
        <p:txBody>
          <a:bodyPr wrap="none" rtlCol="0">
            <a:spAutoFit/>
          </a:bodyPr>
          <a:lstStyle/>
          <a:p>
            <a:r>
              <a:rPr lang="en-US" dirty="0"/>
              <a:t>M1</a:t>
            </a:r>
            <a:r>
              <a:rPr lang="en-US" baseline="-25000" dirty="0"/>
              <a:t>UK</a:t>
            </a:r>
          </a:p>
        </p:txBody>
      </p:sp>
    </p:spTree>
    <p:extLst>
      <p:ext uri="{BB962C8B-B14F-4D97-AF65-F5344CB8AC3E}">
        <p14:creationId xmlns:p14="http://schemas.microsoft.com/office/powerpoint/2010/main" val="20085021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697</TotalTime>
  <Words>529</Words>
  <Application>Microsoft Office PowerPoint</Application>
  <PresentationFormat>Custom</PresentationFormat>
  <Paragraphs>72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Huang, Weihua</dc:creator>
  <cp:lastModifiedBy>Huang, Weihua</cp:lastModifiedBy>
  <cp:revision>33</cp:revision>
  <dcterms:created xsi:type="dcterms:W3CDTF">2023-09-18T19:58:20Z</dcterms:created>
  <dcterms:modified xsi:type="dcterms:W3CDTF">2024-04-08T14:25:04Z</dcterms:modified>
</cp:coreProperties>
</file>