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218238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>
        <p:scale>
          <a:sx n="200" d="100"/>
          <a:sy n="200" d="100"/>
        </p:scale>
        <p:origin x="7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368" y="1272011"/>
            <a:ext cx="5285502" cy="2705947"/>
          </a:xfrm>
        </p:spPr>
        <p:txBody>
          <a:bodyPr anchor="b"/>
          <a:lstStyle>
            <a:lvl1pPr algn="ctr">
              <a:defRPr sz="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7280" y="4082310"/>
            <a:ext cx="4663679" cy="1876530"/>
          </a:xfrm>
        </p:spPr>
        <p:txBody>
          <a:bodyPr/>
          <a:lstStyle>
            <a:lvl1pPr marL="0" indent="0" algn="ctr">
              <a:buNone/>
              <a:defRPr sz="1632"/>
            </a:lvl1pPr>
            <a:lvl2pPr marL="310896" indent="0" algn="ctr">
              <a:buNone/>
              <a:defRPr sz="1360"/>
            </a:lvl2pPr>
            <a:lvl3pPr marL="621792" indent="0" algn="ctr">
              <a:buNone/>
              <a:defRPr sz="1224"/>
            </a:lvl3pPr>
            <a:lvl4pPr marL="932688" indent="0" algn="ctr">
              <a:buNone/>
              <a:defRPr sz="1088"/>
            </a:lvl4pPr>
            <a:lvl5pPr marL="1243584" indent="0" algn="ctr">
              <a:buNone/>
              <a:defRPr sz="1088"/>
            </a:lvl5pPr>
            <a:lvl6pPr marL="1554480" indent="0" algn="ctr">
              <a:buNone/>
              <a:defRPr sz="1088"/>
            </a:lvl6pPr>
            <a:lvl7pPr marL="1865376" indent="0" algn="ctr">
              <a:buNone/>
              <a:defRPr sz="1088"/>
            </a:lvl7pPr>
            <a:lvl8pPr marL="2176272" indent="0" algn="ctr">
              <a:buNone/>
              <a:defRPr sz="1088"/>
            </a:lvl8pPr>
            <a:lvl9pPr marL="2487168" indent="0" algn="ctr">
              <a:buNone/>
              <a:defRPr sz="108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8660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0804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49927" y="413808"/>
            <a:ext cx="1340808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504" y="413808"/>
            <a:ext cx="3944695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5490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7923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266" y="1937705"/>
            <a:ext cx="5363230" cy="3233102"/>
          </a:xfrm>
        </p:spPr>
        <p:txBody>
          <a:bodyPr anchor="b"/>
          <a:lstStyle>
            <a:lvl1pPr>
              <a:defRPr sz="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266" y="5201393"/>
            <a:ext cx="5363230" cy="1700212"/>
          </a:xfrm>
        </p:spPr>
        <p:txBody>
          <a:bodyPr/>
          <a:lstStyle>
            <a:lvl1pPr marL="0" indent="0">
              <a:buNone/>
              <a:defRPr sz="1632">
                <a:solidFill>
                  <a:schemeClr val="tx1">
                    <a:tint val="82000"/>
                  </a:schemeClr>
                </a:solidFill>
              </a:defRPr>
            </a:lvl1pPr>
            <a:lvl2pPr marL="310896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2pPr>
            <a:lvl3pPr marL="621792" indent="0">
              <a:buNone/>
              <a:defRPr sz="1224">
                <a:solidFill>
                  <a:schemeClr val="tx1">
                    <a:tint val="82000"/>
                  </a:schemeClr>
                </a:solidFill>
              </a:defRPr>
            </a:lvl3pPr>
            <a:lvl4pPr marL="932688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4pPr>
            <a:lvl5pPr marL="1243584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5pPr>
            <a:lvl6pPr marL="1554480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6pPr>
            <a:lvl7pPr marL="1865376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7pPr>
            <a:lvl8pPr marL="2176272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8pPr>
            <a:lvl9pPr marL="2487168" indent="0">
              <a:buNone/>
              <a:defRPr sz="10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3153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504" y="2069042"/>
            <a:ext cx="2642751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7983" y="2069042"/>
            <a:ext cx="2642751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28023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14" y="413810"/>
            <a:ext cx="536323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314" y="1905318"/>
            <a:ext cx="2630606" cy="933767"/>
          </a:xfrm>
        </p:spPr>
        <p:txBody>
          <a:bodyPr anchor="b"/>
          <a:lstStyle>
            <a:lvl1pPr marL="0" indent="0">
              <a:buNone/>
              <a:defRPr sz="1632" b="1"/>
            </a:lvl1pPr>
            <a:lvl2pPr marL="310896" indent="0">
              <a:buNone/>
              <a:defRPr sz="1360" b="1"/>
            </a:lvl2pPr>
            <a:lvl3pPr marL="621792" indent="0">
              <a:buNone/>
              <a:defRPr sz="1224" b="1"/>
            </a:lvl3pPr>
            <a:lvl4pPr marL="932688" indent="0">
              <a:buNone/>
              <a:defRPr sz="1088" b="1"/>
            </a:lvl4pPr>
            <a:lvl5pPr marL="1243584" indent="0">
              <a:buNone/>
              <a:defRPr sz="1088" b="1"/>
            </a:lvl5pPr>
            <a:lvl6pPr marL="1554480" indent="0">
              <a:buNone/>
              <a:defRPr sz="1088" b="1"/>
            </a:lvl6pPr>
            <a:lvl7pPr marL="1865376" indent="0">
              <a:buNone/>
              <a:defRPr sz="1088" b="1"/>
            </a:lvl7pPr>
            <a:lvl8pPr marL="2176272" indent="0">
              <a:buNone/>
              <a:defRPr sz="1088" b="1"/>
            </a:lvl8pPr>
            <a:lvl9pPr marL="2487168" indent="0">
              <a:buNone/>
              <a:defRPr sz="10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314" y="2839085"/>
            <a:ext cx="2630606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47983" y="1905318"/>
            <a:ext cx="2643561" cy="933767"/>
          </a:xfrm>
        </p:spPr>
        <p:txBody>
          <a:bodyPr anchor="b"/>
          <a:lstStyle>
            <a:lvl1pPr marL="0" indent="0">
              <a:buNone/>
              <a:defRPr sz="1632" b="1"/>
            </a:lvl1pPr>
            <a:lvl2pPr marL="310896" indent="0">
              <a:buNone/>
              <a:defRPr sz="1360" b="1"/>
            </a:lvl2pPr>
            <a:lvl3pPr marL="621792" indent="0">
              <a:buNone/>
              <a:defRPr sz="1224" b="1"/>
            </a:lvl3pPr>
            <a:lvl4pPr marL="932688" indent="0">
              <a:buNone/>
              <a:defRPr sz="1088" b="1"/>
            </a:lvl4pPr>
            <a:lvl5pPr marL="1243584" indent="0">
              <a:buNone/>
              <a:defRPr sz="1088" b="1"/>
            </a:lvl5pPr>
            <a:lvl6pPr marL="1554480" indent="0">
              <a:buNone/>
              <a:defRPr sz="1088" b="1"/>
            </a:lvl6pPr>
            <a:lvl7pPr marL="1865376" indent="0">
              <a:buNone/>
              <a:defRPr sz="1088" b="1"/>
            </a:lvl7pPr>
            <a:lvl8pPr marL="2176272" indent="0">
              <a:buNone/>
              <a:defRPr sz="1088" b="1"/>
            </a:lvl8pPr>
            <a:lvl9pPr marL="2487168" indent="0">
              <a:buNone/>
              <a:defRPr sz="10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47983" y="2839085"/>
            <a:ext cx="2643561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54868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4128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0554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14" y="518160"/>
            <a:ext cx="2005544" cy="1813560"/>
          </a:xfrm>
        </p:spPr>
        <p:txBody>
          <a:bodyPr anchor="b"/>
          <a:lstStyle>
            <a:lvl1pPr>
              <a:defRPr sz="21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3561" y="1119083"/>
            <a:ext cx="3147983" cy="5523442"/>
          </a:xfrm>
        </p:spPr>
        <p:txBody>
          <a:bodyPr/>
          <a:lstStyle>
            <a:lvl1pPr>
              <a:defRPr sz="2176"/>
            </a:lvl1pPr>
            <a:lvl2pPr>
              <a:defRPr sz="1904"/>
            </a:lvl2pPr>
            <a:lvl3pPr>
              <a:defRPr sz="1632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314" y="2331720"/>
            <a:ext cx="2005544" cy="4319800"/>
          </a:xfrm>
        </p:spPr>
        <p:txBody>
          <a:bodyPr/>
          <a:lstStyle>
            <a:lvl1pPr marL="0" indent="0">
              <a:buNone/>
              <a:defRPr sz="1088"/>
            </a:lvl1pPr>
            <a:lvl2pPr marL="310896" indent="0">
              <a:buNone/>
              <a:defRPr sz="952"/>
            </a:lvl2pPr>
            <a:lvl3pPr marL="621792" indent="0">
              <a:buNone/>
              <a:defRPr sz="816"/>
            </a:lvl3pPr>
            <a:lvl4pPr marL="932688" indent="0">
              <a:buNone/>
              <a:defRPr sz="680"/>
            </a:lvl4pPr>
            <a:lvl5pPr marL="1243584" indent="0">
              <a:buNone/>
              <a:defRPr sz="680"/>
            </a:lvl5pPr>
            <a:lvl6pPr marL="1554480" indent="0">
              <a:buNone/>
              <a:defRPr sz="680"/>
            </a:lvl6pPr>
            <a:lvl7pPr marL="1865376" indent="0">
              <a:buNone/>
              <a:defRPr sz="680"/>
            </a:lvl7pPr>
            <a:lvl8pPr marL="2176272" indent="0">
              <a:buNone/>
              <a:defRPr sz="680"/>
            </a:lvl8pPr>
            <a:lvl9pPr marL="2487168" indent="0">
              <a:buNone/>
              <a:defRPr sz="6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5824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14" y="518160"/>
            <a:ext cx="2005544" cy="1813560"/>
          </a:xfrm>
        </p:spPr>
        <p:txBody>
          <a:bodyPr anchor="b"/>
          <a:lstStyle>
            <a:lvl1pPr>
              <a:defRPr sz="21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3561" y="1119083"/>
            <a:ext cx="3147983" cy="5523442"/>
          </a:xfrm>
        </p:spPr>
        <p:txBody>
          <a:bodyPr anchor="t"/>
          <a:lstStyle>
            <a:lvl1pPr marL="0" indent="0">
              <a:buNone/>
              <a:defRPr sz="2176"/>
            </a:lvl1pPr>
            <a:lvl2pPr marL="310896" indent="0">
              <a:buNone/>
              <a:defRPr sz="1904"/>
            </a:lvl2pPr>
            <a:lvl3pPr marL="621792" indent="0">
              <a:buNone/>
              <a:defRPr sz="1632"/>
            </a:lvl3pPr>
            <a:lvl4pPr marL="932688" indent="0">
              <a:buNone/>
              <a:defRPr sz="1360"/>
            </a:lvl4pPr>
            <a:lvl5pPr marL="1243584" indent="0">
              <a:buNone/>
              <a:defRPr sz="1360"/>
            </a:lvl5pPr>
            <a:lvl6pPr marL="1554480" indent="0">
              <a:buNone/>
              <a:defRPr sz="1360"/>
            </a:lvl6pPr>
            <a:lvl7pPr marL="1865376" indent="0">
              <a:buNone/>
              <a:defRPr sz="1360"/>
            </a:lvl7pPr>
            <a:lvl8pPr marL="2176272" indent="0">
              <a:buNone/>
              <a:defRPr sz="1360"/>
            </a:lvl8pPr>
            <a:lvl9pPr marL="2487168" indent="0">
              <a:buNone/>
              <a:defRPr sz="13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314" y="2331720"/>
            <a:ext cx="2005544" cy="4319800"/>
          </a:xfrm>
        </p:spPr>
        <p:txBody>
          <a:bodyPr/>
          <a:lstStyle>
            <a:lvl1pPr marL="0" indent="0">
              <a:buNone/>
              <a:defRPr sz="1088"/>
            </a:lvl1pPr>
            <a:lvl2pPr marL="310896" indent="0">
              <a:buNone/>
              <a:defRPr sz="952"/>
            </a:lvl2pPr>
            <a:lvl3pPr marL="621792" indent="0">
              <a:buNone/>
              <a:defRPr sz="816"/>
            </a:lvl3pPr>
            <a:lvl4pPr marL="932688" indent="0">
              <a:buNone/>
              <a:defRPr sz="680"/>
            </a:lvl4pPr>
            <a:lvl5pPr marL="1243584" indent="0">
              <a:buNone/>
              <a:defRPr sz="680"/>
            </a:lvl5pPr>
            <a:lvl6pPr marL="1554480" indent="0">
              <a:buNone/>
              <a:defRPr sz="680"/>
            </a:lvl6pPr>
            <a:lvl7pPr marL="1865376" indent="0">
              <a:buNone/>
              <a:defRPr sz="680"/>
            </a:lvl7pPr>
            <a:lvl8pPr marL="2176272" indent="0">
              <a:buNone/>
              <a:defRPr sz="680"/>
            </a:lvl8pPr>
            <a:lvl9pPr marL="2487168" indent="0">
              <a:buNone/>
              <a:defRPr sz="6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997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504" y="413810"/>
            <a:ext cx="536323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504" y="2069042"/>
            <a:ext cx="536323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504" y="7203865"/>
            <a:ext cx="1399104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8345CD-AFF4-4C68-8C0F-28BDCDAD0CDD}" type="datetimeFigureOut">
              <a:rPr lang="fr-BE" smtClean="0"/>
              <a:t>09-08-24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9792" y="7203865"/>
            <a:ext cx="209865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630" y="7203865"/>
            <a:ext cx="1399104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71959E-C4E9-4646-971B-4F8AD9F2E63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8587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21792" rtl="0" eaLnBrk="1" latinLnBrk="0" hangingPunct="1">
        <a:lnSpc>
          <a:spcPct val="90000"/>
        </a:lnSpc>
        <a:spcBef>
          <a:spcPct val="0"/>
        </a:spcBef>
        <a:buNone/>
        <a:defRPr sz="29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448" indent="-155448" algn="l" defTabSz="621792" rtl="0" eaLnBrk="1" latinLnBrk="0" hangingPunct="1">
        <a:lnSpc>
          <a:spcPct val="90000"/>
        </a:lnSpc>
        <a:spcBef>
          <a:spcPts val="680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1pPr>
      <a:lvl2pPr marL="466344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632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360" kern="1200">
          <a:solidFill>
            <a:schemeClr val="tx1"/>
          </a:solidFill>
          <a:latin typeface="+mn-lt"/>
          <a:ea typeface="+mn-ea"/>
          <a:cs typeface="+mn-cs"/>
        </a:defRPr>
      </a:lvl3pPr>
      <a:lvl4pPr marL="1088136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4pPr>
      <a:lvl5pPr marL="1399032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6pPr>
      <a:lvl7pPr marL="2020824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8pPr>
      <a:lvl9pPr marL="2642616" indent="-155448" algn="l" defTabSz="621792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1pPr>
      <a:lvl2pPr marL="310896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2pPr>
      <a:lvl3pPr marL="621792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3pPr>
      <a:lvl4pPr marL="932688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4pPr>
      <a:lvl5pPr marL="1243584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6pPr>
      <a:lvl7pPr marL="1865376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7pPr>
      <a:lvl8pPr marL="2176272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8pPr>
      <a:lvl9pPr marL="2487168" algn="l" defTabSz="621792" rtl="0" eaLnBrk="1" latinLnBrk="0" hangingPunct="1">
        <a:defRPr sz="12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4D44E0B-575E-9853-0B94-CA35536AF3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133361"/>
              </p:ext>
            </p:extLst>
          </p:nvPr>
        </p:nvGraphicFramePr>
        <p:xfrm>
          <a:off x="411070" y="696818"/>
          <a:ext cx="5468470" cy="695660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573413">
                  <a:extLst>
                    <a:ext uri="{9D8B030D-6E8A-4147-A177-3AD203B41FA5}">
                      <a16:colId xmlns:a16="http://schemas.microsoft.com/office/drawing/2014/main" val="1696768642"/>
                    </a:ext>
                  </a:extLst>
                </a:gridCol>
                <a:gridCol w="412704">
                  <a:extLst>
                    <a:ext uri="{9D8B030D-6E8A-4147-A177-3AD203B41FA5}">
                      <a16:colId xmlns:a16="http://schemas.microsoft.com/office/drawing/2014/main" val="29117911"/>
                    </a:ext>
                  </a:extLst>
                </a:gridCol>
                <a:gridCol w="561788">
                  <a:extLst>
                    <a:ext uri="{9D8B030D-6E8A-4147-A177-3AD203B41FA5}">
                      <a16:colId xmlns:a16="http://schemas.microsoft.com/office/drawing/2014/main" val="1020684437"/>
                    </a:ext>
                  </a:extLst>
                </a:gridCol>
                <a:gridCol w="785913">
                  <a:extLst>
                    <a:ext uri="{9D8B030D-6E8A-4147-A177-3AD203B41FA5}">
                      <a16:colId xmlns:a16="http://schemas.microsoft.com/office/drawing/2014/main" val="1106311079"/>
                    </a:ext>
                  </a:extLst>
                </a:gridCol>
                <a:gridCol w="681445">
                  <a:extLst>
                    <a:ext uri="{9D8B030D-6E8A-4147-A177-3AD203B41FA5}">
                      <a16:colId xmlns:a16="http://schemas.microsoft.com/office/drawing/2014/main" val="3519605333"/>
                    </a:ext>
                  </a:extLst>
                </a:gridCol>
                <a:gridCol w="658731">
                  <a:extLst>
                    <a:ext uri="{9D8B030D-6E8A-4147-A177-3AD203B41FA5}">
                      <a16:colId xmlns:a16="http://schemas.microsoft.com/office/drawing/2014/main" val="3908061784"/>
                    </a:ext>
                  </a:extLst>
                </a:gridCol>
                <a:gridCol w="590588">
                  <a:extLst>
                    <a:ext uri="{9D8B030D-6E8A-4147-A177-3AD203B41FA5}">
                      <a16:colId xmlns:a16="http://schemas.microsoft.com/office/drawing/2014/main" val="3926277162"/>
                    </a:ext>
                  </a:extLst>
                </a:gridCol>
                <a:gridCol w="601944">
                  <a:extLst>
                    <a:ext uri="{9D8B030D-6E8A-4147-A177-3AD203B41FA5}">
                      <a16:colId xmlns:a16="http://schemas.microsoft.com/office/drawing/2014/main" val="1404286770"/>
                    </a:ext>
                  </a:extLst>
                </a:gridCol>
                <a:gridCol w="601944">
                  <a:extLst>
                    <a:ext uri="{9D8B030D-6E8A-4147-A177-3AD203B41FA5}">
                      <a16:colId xmlns:a16="http://schemas.microsoft.com/office/drawing/2014/main" val="2959069016"/>
                    </a:ext>
                  </a:extLst>
                </a:gridCol>
              </a:tblGrid>
              <a:tr h="615846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All types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 type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SMN2 copy </a:t>
                      </a:r>
                      <a:r>
                        <a:rPr lang="fr-BE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at treatment initiation (months)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GDF8/FSTN follow-up (months)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follow-up (</a:t>
                      </a:r>
                      <a:r>
                        <a:rPr lang="en-US" sz="9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months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 GDF8 (</a:t>
                      </a:r>
                      <a:r>
                        <a:rPr lang="en-US" sz="900" b="1" u="none" strike="noStrike" noProof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/ml)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  <a:b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FSTN (</a:t>
                      </a:r>
                      <a:r>
                        <a:rPr lang="en-US" sz="900" b="1" u="none" strike="noStrike" noProof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/ml)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509767"/>
                  </a:ext>
                </a:extLst>
              </a:tr>
              <a:tr h="160472">
                <a:tc row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2921581079"/>
                  </a:ext>
                </a:extLst>
              </a:tr>
              <a:tr h="160472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Missing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554781109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217.0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14.2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16.4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1066.4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1399.5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4136034171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124.0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828.9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1081.0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1042621070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834.5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1423734512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714.0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3036.4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2927.0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2937430021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l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761025"/>
                  </a:ext>
                </a:extLst>
              </a:tr>
              <a:tr h="615846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 Type 1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SMN2 copy </a:t>
                      </a:r>
                      <a:r>
                        <a:rPr lang="en-US" sz="9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endParaRPr lang="en-US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at treatment initiation (months)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GDF8/FSTN follow-up (months)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follow-up (</a:t>
                      </a:r>
                      <a:r>
                        <a:rPr lang="en-US" sz="9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months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</a:p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GDF8 (</a:t>
                      </a:r>
                      <a:r>
                        <a:rPr lang="en-US" sz="900" b="1" u="none" strike="noStrike" noProof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/ml)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</a:p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FSTN (</a:t>
                      </a:r>
                      <a:r>
                        <a:rPr lang="fr-BE" sz="900" b="1" u="none" strike="noStrike" noProof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/ml)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471522"/>
                  </a:ext>
                </a:extLst>
              </a:tr>
              <a:tr h="160472">
                <a:tc row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74973328"/>
                  </a:ext>
                </a:extLst>
              </a:tr>
              <a:tr h="160472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Missing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2596214498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866.7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1560.5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2699556365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517.8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1560.5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3122629899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977.5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426015124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426.0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2549.1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2143.5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301773537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l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7752470"/>
                  </a:ext>
                </a:extLst>
              </a:tr>
              <a:tr h="615846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 Type 2 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SMN2 copy </a:t>
                      </a:r>
                      <a:r>
                        <a:rPr lang="fr-BE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at treatment initiation (months)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GDF8/FSTN follow-up (months)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follow-up (months)</a:t>
                      </a:r>
                      <a:endParaRPr lang="fr-BE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</a:p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GDF8 (</a:t>
                      </a:r>
                      <a:r>
                        <a:rPr lang="fr-BE" sz="900" b="1" u="none" strike="noStrike" noProof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/ml)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</a:p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FSTN (</a:t>
                      </a:r>
                      <a:r>
                        <a:rPr lang="fr-BE" sz="900" b="1" u="none" strike="noStrike" noProof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/ml)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385441"/>
                  </a:ext>
                </a:extLst>
              </a:tr>
              <a:tr h="160472">
                <a:tc row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15078270"/>
                  </a:ext>
                </a:extLst>
              </a:tr>
              <a:tr h="160472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Missing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686689656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133.7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18.2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21.8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762.5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1594.3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3037732588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19.5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802.6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1220.0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3460123348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1010.0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4034053992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1119.2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2927.0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317150268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l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/>
                </a:tc>
                <a:extLst>
                  <a:ext uri="{0D108BD9-81ED-4DB2-BD59-A6C34878D82A}">
                    <a16:rowId xmlns:a16="http://schemas.microsoft.com/office/drawing/2014/main" val="2146931744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l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3750068"/>
                  </a:ext>
                </a:extLst>
              </a:tr>
              <a:tr h="615846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 Type 3 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SMN2 copy </a:t>
                      </a:r>
                      <a:r>
                        <a:rPr lang="en-US" sz="9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endParaRPr lang="en-US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at treatment initiation (months)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GDF8/FSTN follow-up (months)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follow-up (months)</a:t>
                      </a:r>
                      <a:endParaRPr lang="fr-BE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</a:p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GDF8 (</a:t>
                      </a:r>
                      <a:r>
                        <a:rPr lang="fr-BE" sz="900" b="1" u="none" strike="noStrike" noProof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/ml)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</a:p>
                    <a:p>
                      <a:pPr algn="ctr" fontAlgn="b"/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FSTN (</a:t>
                      </a:r>
                      <a:r>
                        <a:rPr lang="fr-BE" sz="900" b="1" u="none" strike="noStrike" noProof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</a:t>
                      </a:r>
                      <a:r>
                        <a:rPr lang="fr-B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/ml)</a:t>
                      </a:r>
                      <a:endParaRPr lang="fr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781385"/>
                  </a:ext>
                </a:extLst>
              </a:tr>
              <a:tr h="160472">
                <a:tc row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19107902"/>
                  </a:ext>
                </a:extLst>
              </a:tr>
              <a:tr h="160472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Missing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1551011128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537.8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19.2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1870.3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1179.4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3843264816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596.0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1818.4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1081.0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423243369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984.8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834.5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452448631"/>
                  </a:ext>
                </a:extLst>
              </a:tr>
              <a:tr h="160472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714.0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3036.4</a:t>
                      </a:r>
                      <a:endParaRPr lang="fr-B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B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1680.0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53" marR="2553" marT="2553" marB="0"/>
                </a:tc>
                <a:extLst>
                  <a:ext uri="{0D108BD9-81ED-4DB2-BD59-A6C34878D82A}">
                    <a16:rowId xmlns:a16="http://schemas.microsoft.com/office/drawing/2014/main" val="204895624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5ACCF55-6424-91D4-0882-A41E6A340657}"/>
              </a:ext>
            </a:extLst>
          </p:cNvPr>
          <p:cNvSpPr txBox="1"/>
          <p:nvPr/>
        </p:nvSpPr>
        <p:spPr>
          <a:xfrm>
            <a:off x="291539" y="170890"/>
            <a:ext cx="5426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fr-BE" sz="900" b="1" dirty="0">
                <a:latin typeface="Arial" panose="020B0604020202020204" pitchFamily="34" charset="0"/>
                <a:cs typeface="Arial" panose="020B0604020202020204" pitchFamily="34" charset="0"/>
              </a:rPr>
              <a:t> Table S1.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Demographics.</a:t>
            </a:r>
            <a:r>
              <a:rPr lang="fr-BE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8005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361</Words>
  <Application>Microsoft Office PowerPoint</Application>
  <PresentationFormat>Custom</PresentationFormat>
  <Paragraphs>232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Laurane Mackels</dc:creator>
  <cp:lastModifiedBy>MDPI-023</cp:lastModifiedBy>
  <cp:revision>47</cp:revision>
  <dcterms:created xsi:type="dcterms:W3CDTF">2024-03-19T13:08:48Z</dcterms:created>
  <dcterms:modified xsi:type="dcterms:W3CDTF">2024-08-09T17:25:23Z</dcterms:modified>
</cp:coreProperties>
</file>