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87" r:id="rId2"/>
    <p:sldId id="288" r:id="rId3"/>
    <p:sldId id="286" r:id="rId4"/>
    <p:sldId id="289" r:id="rId5"/>
  </p:sldIdLst>
  <p:sldSz cx="6858000" cy="9906000" type="A4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77" userDrawn="1">
          <p15:clr>
            <a:srgbClr val="A4A3A4"/>
          </p15:clr>
        </p15:guide>
        <p15:guide id="2" pos="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.schmid@biochem.uni-frankfurt.de" initials="ToS" lastIdx="1" clrIdx="0">
    <p:extLst>
      <p:ext uri="{19B8F6BF-5375-455C-9EA6-DF929625EA0E}">
        <p15:presenceInfo xmlns:p15="http://schemas.microsoft.com/office/powerpoint/2012/main" userId="t.schmid@biochem.uni-frankfurt.d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5" autoAdjust="0"/>
    <p:restoredTop sz="96057" autoAdjust="0"/>
  </p:normalViewPr>
  <p:slideViewPr>
    <p:cSldViewPr snapToGrid="0" showGuides="1">
      <p:cViewPr varScale="1">
        <p:scale>
          <a:sx n="79" d="100"/>
          <a:sy n="79" d="100"/>
        </p:scale>
        <p:origin x="1356" y="114"/>
      </p:cViewPr>
      <p:guideLst>
        <p:guide orient="horz" pos="4277"/>
        <p:guide pos="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3B081-358A-42CD-95A2-D2C8124AD2DD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73300" y="1252538"/>
            <a:ext cx="234156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4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12A42A-757F-4937-91E5-9BFB99ABC8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8153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9427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3552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301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9256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642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942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379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165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316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4287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5022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BD72D-69E8-494B-A89C-81EC33DD85B8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705BD-B20D-4C98-9B0C-4AD039B679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90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5.png"/><Relationship Id="rId12" Type="http://schemas.microsoft.com/office/2007/relationships/hdphoto" Target="../media/hdphoto5.wdp"/><Relationship Id="rId2" Type="http://schemas.openxmlformats.org/officeDocument/2006/relationships/slideLayout" Target="../slideLayouts/slideLayout7.xml"/><Relationship Id="rId16" Type="http://schemas.microsoft.com/office/2007/relationships/hdphoto" Target="../media/hdphoto7.wdp"/><Relationship Id="rId1" Type="http://schemas.openxmlformats.org/officeDocument/2006/relationships/vmlDrawing" Target="../drawings/vmlDrawing1.v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openxmlformats.org/officeDocument/2006/relationships/image" Target="../media/image3.emf"/><Relationship Id="rId9" Type="http://schemas.openxmlformats.org/officeDocument/2006/relationships/image" Target="../media/image6.png"/><Relationship Id="rId1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7477" y="2119450"/>
            <a:ext cx="68286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err="1" smtClean="0"/>
              <a:t>Suppl</a:t>
            </a:r>
            <a:r>
              <a:rPr lang="de-DE" sz="1400" b="1" dirty="0" smtClean="0"/>
              <a:t>. </a:t>
            </a:r>
            <a:r>
              <a:rPr lang="de-DE" sz="1400" b="1" dirty="0" err="1" smtClean="0"/>
              <a:t>Figure</a:t>
            </a:r>
            <a:r>
              <a:rPr lang="de-DE" sz="1400" b="1" dirty="0" smtClean="0"/>
              <a:t> 1</a:t>
            </a:r>
            <a:r>
              <a:rPr lang="de-DE" sz="1400" dirty="0" smtClean="0"/>
              <a:t>: LDL-R </a:t>
            </a:r>
            <a:r>
              <a:rPr lang="de-DE" sz="1400" dirty="0" err="1" smtClean="0"/>
              <a:t>expression</a:t>
            </a:r>
            <a:r>
              <a:rPr lang="de-DE" sz="1400" dirty="0" smtClean="0"/>
              <a:t> in </a:t>
            </a:r>
            <a:r>
              <a:rPr lang="de-DE" sz="1400" dirty="0" err="1" smtClean="0"/>
              <a:t>the</a:t>
            </a:r>
            <a:r>
              <a:rPr lang="de-DE" sz="1400" dirty="0" smtClean="0"/>
              <a:t> </a:t>
            </a:r>
            <a:r>
              <a:rPr lang="de-DE" sz="1400" dirty="0" err="1" smtClean="0"/>
              <a:t>liver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wild type </a:t>
            </a:r>
            <a:r>
              <a:rPr lang="de-DE" sz="1400" dirty="0" err="1" smtClean="0"/>
              <a:t>mice</a:t>
            </a:r>
            <a:r>
              <a:rPr lang="de-DE" sz="1400" dirty="0" smtClean="0"/>
              <a:t>. Western </a:t>
            </a:r>
            <a:r>
              <a:rPr lang="de-DE" sz="1400" dirty="0" err="1" smtClean="0"/>
              <a:t>Blot</a:t>
            </a:r>
            <a:r>
              <a:rPr lang="de-DE" sz="1400" dirty="0" smtClean="0"/>
              <a:t> </a:t>
            </a:r>
            <a:r>
              <a:rPr lang="de-DE" sz="1400" dirty="0" err="1" smtClean="0"/>
              <a:t>showing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</a:t>
            </a:r>
            <a:r>
              <a:rPr lang="de-DE" sz="1400" dirty="0" err="1" smtClean="0"/>
              <a:t>regulation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LDL-</a:t>
            </a:r>
            <a:r>
              <a:rPr lang="de-DE" sz="1400" dirty="0" err="1" smtClean="0"/>
              <a:t>receptor</a:t>
            </a:r>
            <a:r>
              <a:rPr lang="de-DE" sz="1400" dirty="0" smtClean="0"/>
              <a:t> after </a:t>
            </a:r>
            <a:r>
              <a:rPr lang="de-DE" sz="1400" dirty="0" err="1" smtClean="0"/>
              <a:t>treatment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wild type </a:t>
            </a:r>
            <a:r>
              <a:rPr lang="de-DE" sz="1400" dirty="0" err="1" smtClean="0"/>
              <a:t>mice</a:t>
            </a:r>
            <a:r>
              <a:rPr lang="de-DE" sz="1400" dirty="0" smtClean="0"/>
              <a:t> </a:t>
            </a:r>
            <a:r>
              <a:rPr lang="de-DE" sz="1400" dirty="0" err="1" smtClean="0"/>
              <a:t>with</a:t>
            </a:r>
            <a:r>
              <a:rPr lang="de-DE" sz="1400" dirty="0" smtClean="0"/>
              <a:t> PCSK9 GOF </a:t>
            </a:r>
            <a:r>
              <a:rPr lang="de-DE" sz="1400" dirty="0" err="1" smtClean="0"/>
              <a:t>virus</a:t>
            </a:r>
            <a:r>
              <a:rPr lang="de-DE" sz="1400" dirty="0" smtClean="0"/>
              <a:t> </a:t>
            </a:r>
            <a:r>
              <a:rPr lang="de-DE" sz="1400" dirty="0" err="1" smtClean="0"/>
              <a:t>or</a:t>
            </a:r>
            <a:r>
              <a:rPr lang="de-DE" sz="1400" dirty="0" smtClean="0"/>
              <a:t> 0.9% NaCl </a:t>
            </a:r>
            <a:r>
              <a:rPr lang="de-DE" sz="1400" dirty="0" err="1" smtClean="0"/>
              <a:t>i.v.</a:t>
            </a:r>
            <a:r>
              <a:rPr lang="de-DE" sz="1400" dirty="0" smtClean="0"/>
              <a:t> </a:t>
            </a:r>
            <a:r>
              <a:rPr lang="de-DE" sz="1400" dirty="0" err="1" smtClean="0"/>
              <a:t>and</a:t>
            </a:r>
            <a:r>
              <a:rPr lang="de-DE" sz="1400" dirty="0" smtClean="0"/>
              <a:t> </a:t>
            </a:r>
            <a:r>
              <a:rPr lang="de-DE" sz="1400" dirty="0" err="1" smtClean="0"/>
              <a:t>control</a:t>
            </a:r>
            <a:r>
              <a:rPr lang="de-DE" sz="1400" dirty="0" smtClean="0"/>
              <a:t> </a:t>
            </a:r>
            <a:r>
              <a:rPr lang="de-DE" sz="1400" dirty="0" err="1" smtClean="0"/>
              <a:t>diet</a:t>
            </a:r>
            <a:r>
              <a:rPr lang="de-DE" sz="1400" dirty="0" smtClean="0"/>
              <a:t> (CD) </a:t>
            </a:r>
            <a:r>
              <a:rPr lang="de-DE" sz="1400" dirty="0" err="1" smtClean="0"/>
              <a:t>or</a:t>
            </a:r>
            <a:r>
              <a:rPr lang="de-DE" sz="1400" dirty="0" smtClean="0"/>
              <a:t> </a:t>
            </a:r>
            <a:r>
              <a:rPr lang="de-DE" sz="1400" dirty="0" err="1" smtClean="0"/>
              <a:t>Paigen</a:t>
            </a:r>
            <a:r>
              <a:rPr lang="de-DE" sz="1400" dirty="0" smtClean="0"/>
              <a:t> </a:t>
            </a:r>
            <a:r>
              <a:rPr lang="de-DE" sz="1400" dirty="0" err="1" smtClean="0"/>
              <a:t>diet</a:t>
            </a:r>
            <a:r>
              <a:rPr lang="de-DE" sz="1400" dirty="0" smtClean="0"/>
              <a:t> (PD), </a:t>
            </a:r>
            <a:r>
              <a:rPr lang="de-DE" sz="1400" dirty="0" err="1" smtClean="0"/>
              <a:t>respectively</a:t>
            </a:r>
            <a:r>
              <a:rPr lang="de-DE" sz="1400" dirty="0" smtClean="0"/>
              <a:t>. </a:t>
            </a:r>
            <a:r>
              <a:rPr lang="de-DE" sz="1400" dirty="0" err="1" smtClean="0"/>
              <a:t>Actin</a:t>
            </a:r>
            <a:r>
              <a:rPr lang="de-DE" sz="1400" dirty="0" smtClean="0"/>
              <a:t> was </a:t>
            </a:r>
            <a:r>
              <a:rPr lang="de-DE" sz="1400" dirty="0" err="1" smtClean="0"/>
              <a:t>used</a:t>
            </a:r>
            <a:r>
              <a:rPr lang="de-DE" sz="1400" dirty="0" smtClean="0"/>
              <a:t> </a:t>
            </a:r>
            <a:r>
              <a:rPr lang="de-DE" sz="1400" dirty="0" err="1" smtClean="0"/>
              <a:t>as</a:t>
            </a:r>
            <a:r>
              <a:rPr lang="de-DE" sz="1400" dirty="0" smtClean="0"/>
              <a:t> </a:t>
            </a:r>
            <a:r>
              <a:rPr lang="de-DE" sz="1400" dirty="0" err="1" smtClean="0"/>
              <a:t>loading</a:t>
            </a:r>
            <a:r>
              <a:rPr lang="de-DE" sz="1400" dirty="0" smtClean="0"/>
              <a:t> </a:t>
            </a:r>
            <a:r>
              <a:rPr lang="de-DE" sz="1400" dirty="0" err="1" smtClean="0"/>
              <a:t>control</a:t>
            </a:r>
            <a:r>
              <a:rPr lang="de-DE" sz="1400" dirty="0" smtClean="0"/>
              <a:t>.</a:t>
            </a:r>
            <a:endParaRPr lang="de-DE" sz="1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9925" t="34188" r="10980" b="51501"/>
          <a:stretch/>
        </p:blipFill>
        <p:spPr>
          <a:xfrm>
            <a:off x="1066799" y="1086149"/>
            <a:ext cx="2376947" cy="285452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4"/>
          <a:srcRect l="7514" t="71421" r="10392" b="13559"/>
          <a:stretch/>
        </p:blipFill>
        <p:spPr>
          <a:xfrm>
            <a:off x="1019175" y="1437722"/>
            <a:ext cx="2449536" cy="29582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3453770" y="1086148"/>
            <a:ext cx="5934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LDL-R</a:t>
            </a:r>
            <a:endParaRPr lang="de-DE" sz="1100" dirty="0"/>
          </a:p>
        </p:txBody>
      </p:sp>
      <p:sp>
        <p:nvSpPr>
          <p:cNvPr id="6" name="Textfeld 5"/>
          <p:cNvSpPr txBox="1"/>
          <p:nvPr/>
        </p:nvSpPr>
        <p:spPr>
          <a:xfrm>
            <a:off x="3453770" y="1437722"/>
            <a:ext cx="4780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err="1" smtClean="0"/>
              <a:t>Actin</a:t>
            </a:r>
            <a:endParaRPr lang="de-DE" sz="1100" dirty="0"/>
          </a:p>
        </p:txBody>
      </p:sp>
      <p:cxnSp>
        <p:nvCxnSpPr>
          <p:cNvPr id="7" name="Gerader Verbinder 6"/>
          <p:cNvCxnSpPr/>
          <p:nvPr/>
        </p:nvCxnSpPr>
        <p:spPr>
          <a:xfrm>
            <a:off x="1071466" y="831514"/>
            <a:ext cx="11924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/>
          <p:cNvCxnSpPr/>
          <p:nvPr/>
        </p:nvCxnSpPr>
        <p:spPr>
          <a:xfrm>
            <a:off x="2297459" y="831514"/>
            <a:ext cx="11243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1368977" y="547934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NaCl</a:t>
            </a:r>
            <a:endParaRPr lang="de-DE" sz="1200" dirty="0"/>
          </a:p>
        </p:txBody>
      </p:sp>
      <p:sp>
        <p:nvSpPr>
          <p:cNvPr id="10" name="Textfeld 9"/>
          <p:cNvSpPr txBox="1"/>
          <p:nvPr/>
        </p:nvSpPr>
        <p:spPr>
          <a:xfrm>
            <a:off x="2475244" y="556842"/>
            <a:ext cx="6880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PCSK9</a:t>
            </a:r>
            <a:endParaRPr lang="de-DE" sz="1200" dirty="0"/>
          </a:p>
        </p:txBody>
      </p:sp>
      <p:sp>
        <p:nvSpPr>
          <p:cNvPr id="11" name="Textfeld 10"/>
          <p:cNvSpPr txBox="1"/>
          <p:nvPr/>
        </p:nvSpPr>
        <p:spPr>
          <a:xfrm>
            <a:off x="1221453" y="793143"/>
            <a:ext cx="3802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CD</a:t>
            </a:r>
            <a:endParaRPr lang="de-DE" sz="1050" dirty="0"/>
          </a:p>
        </p:txBody>
      </p:sp>
      <p:sp>
        <p:nvSpPr>
          <p:cNvPr id="12" name="Textfeld 11"/>
          <p:cNvSpPr txBox="1"/>
          <p:nvPr/>
        </p:nvSpPr>
        <p:spPr>
          <a:xfrm>
            <a:off x="1754623" y="793143"/>
            <a:ext cx="3369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/>
              <a:t>P</a:t>
            </a:r>
            <a:r>
              <a:rPr lang="de-DE" sz="1050" dirty="0" smtClean="0"/>
              <a:t>D</a:t>
            </a:r>
            <a:endParaRPr lang="de-DE" sz="1050" dirty="0"/>
          </a:p>
        </p:txBody>
      </p:sp>
      <p:sp>
        <p:nvSpPr>
          <p:cNvPr id="13" name="Textfeld 12"/>
          <p:cNvSpPr txBox="1"/>
          <p:nvPr/>
        </p:nvSpPr>
        <p:spPr>
          <a:xfrm>
            <a:off x="2407008" y="793143"/>
            <a:ext cx="3802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CD</a:t>
            </a:r>
            <a:endParaRPr lang="de-DE" sz="1050" dirty="0"/>
          </a:p>
        </p:txBody>
      </p:sp>
      <p:sp>
        <p:nvSpPr>
          <p:cNvPr id="14" name="Textfeld 13"/>
          <p:cNvSpPr txBox="1"/>
          <p:nvPr/>
        </p:nvSpPr>
        <p:spPr>
          <a:xfrm>
            <a:off x="2974451" y="793143"/>
            <a:ext cx="3369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/>
              <a:t>P</a:t>
            </a:r>
            <a:r>
              <a:rPr lang="de-DE" sz="1050" dirty="0" smtClean="0"/>
              <a:t>D</a:t>
            </a:r>
            <a:endParaRPr lang="de-DE" sz="1050" dirty="0"/>
          </a:p>
        </p:txBody>
      </p:sp>
      <p:cxnSp>
        <p:nvCxnSpPr>
          <p:cNvPr id="15" name="Gerader Verbinder 14"/>
          <p:cNvCxnSpPr/>
          <p:nvPr/>
        </p:nvCxnSpPr>
        <p:spPr>
          <a:xfrm>
            <a:off x="1065159" y="1051821"/>
            <a:ext cx="576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>
            <a:off x="1693809" y="1051821"/>
            <a:ext cx="576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/>
          <p:nvPr/>
        </p:nvCxnSpPr>
        <p:spPr>
          <a:xfrm>
            <a:off x="2312934" y="1051821"/>
            <a:ext cx="54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2884434" y="1051821"/>
            <a:ext cx="576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5232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185016"/>
              </p:ext>
            </p:extLst>
          </p:nvPr>
        </p:nvGraphicFramePr>
        <p:xfrm>
          <a:off x="509968" y="715384"/>
          <a:ext cx="1407896" cy="1839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5" name="Prism 7" r:id="rId3" imgW="2355648" imgH="3078237" progId="Prism7.Document">
                  <p:embed/>
                </p:oleObj>
              </mc:Choice>
              <mc:Fallback>
                <p:oleObj name="Prism 7" r:id="rId3" imgW="2355648" imgH="3078237" progId="Prism7.Document">
                  <p:embed/>
                  <p:pic>
                    <p:nvPicPr>
                      <p:cNvPr id="35" name="Objekt 3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9968" y="715384"/>
                        <a:ext cx="1407896" cy="1839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367261" y="2849855"/>
            <a:ext cx="637570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400" b="1" dirty="0" err="1" smtClean="0"/>
              <a:t>Suppl</a:t>
            </a:r>
            <a:r>
              <a:rPr lang="de-DE" sz="1400" b="1" dirty="0" smtClean="0"/>
              <a:t>. </a:t>
            </a:r>
            <a:r>
              <a:rPr lang="de-DE" sz="1400" b="1" dirty="0" err="1" smtClean="0"/>
              <a:t>Figure</a:t>
            </a:r>
            <a:r>
              <a:rPr lang="de-DE" sz="1400" b="1" dirty="0" smtClean="0"/>
              <a:t> 2</a:t>
            </a:r>
            <a:r>
              <a:rPr lang="de-DE" sz="1400" dirty="0" smtClean="0"/>
              <a:t>: </a:t>
            </a:r>
            <a:r>
              <a:rPr lang="de-DE" sz="1400" dirty="0" err="1" smtClean="0"/>
              <a:t>Uptake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ox</a:t>
            </a:r>
            <a:r>
              <a:rPr lang="de-DE" sz="1400" dirty="0" smtClean="0"/>
              <a:t>-LDL in </a:t>
            </a:r>
            <a:r>
              <a:rPr lang="de-DE" sz="1400" dirty="0" err="1" smtClean="0"/>
              <a:t>primary</a:t>
            </a:r>
            <a:r>
              <a:rPr lang="de-DE" sz="1400" dirty="0" smtClean="0"/>
              <a:t> </a:t>
            </a:r>
            <a:r>
              <a:rPr lang="de-DE" sz="1400" dirty="0" err="1" smtClean="0"/>
              <a:t>mouse</a:t>
            </a:r>
            <a:r>
              <a:rPr lang="de-DE" sz="1400" dirty="0" smtClean="0"/>
              <a:t> </a:t>
            </a:r>
            <a:r>
              <a:rPr lang="de-DE" sz="1400" dirty="0" err="1" smtClean="0"/>
              <a:t>macrophages</a:t>
            </a:r>
            <a:r>
              <a:rPr lang="de-DE" sz="1400" dirty="0" smtClean="0"/>
              <a:t>. Primary </a:t>
            </a:r>
            <a:r>
              <a:rPr lang="de-DE" sz="1400" dirty="0" err="1" smtClean="0"/>
              <a:t>mouse</a:t>
            </a:r>
            <a:r>
              <a:rPr lang="de-DE" sz="1400" dirty="0" smtClean="0"/>
              <a:t> </a:t>
            </a:r>
            <a:r>
              <a:rPr lang="de-DE" sz="1400" smtClean="0"/>
              <a:t>macrophages</a:t>
            </a:r>
            <a:r>
              <a:rPr lang="de-DE" sz="1400" dirty="0" smtClean="0"/>
              <a:t> </a:t>
            </a:r>
            <a:r>
              <a:rPr lang="de-DE" sz="1400" dirty="0" err="1" smtClean="0"/>
              <a:t>were</a:t>
            </a:r>
            <a:r>
              <a:rPr lang="de-DE" sz="1400" dirty="0" smtClean="0"/>
              <a:t> </a:t>
            </a:r>
            <a:r>
              <a:rPr lang="de-DE" sz="1400" dirty="0" err="1" smtClean="0"/>
              <a:t>treated</a:t>
            </a:r>
            <a:r>
              <a:rPr lang="de-DE" sz="1400" dirty="0" smtClean="0"/>
              <a:t> </a:t>
            </a:r>
            <a:r>
              <a:rPr lang="de-DE" sz="1400" dirty="0" err="1" smtClean="0"/>
              <a:t>with</a:t>
            </a:r>
            <a:r>
              <a:rPr lang="de-DE" sz="1400" dirty="0" smtClean="0"/>
              <a:t> </a:t>
            </a:r>
            <a:r>
              <a:rPr lang="de-DE" sz="1400" dirty="0" err="1" smtClean="0"/>
              <a:t>fluorescently</a:t>
            </a:r>
            <a:r>
              <a:rPr lang="de-DE" sz="1400" dirty="0" smtClean="0"/>
              <a:t> </a:t>
            </a:r>
            <a:r>
              <a:rPr lang="de-DE" sz="1400" dirty="0" err="1" smtClean="0"/>
              <a:t>labeled</a:t>
            </a:r>
            <a:r>
              <a:rPr lang="de-DE" sz="1400" dirty="0" smtClean="0"/>
              <a:t> </a:t>
            </a:r>
            <a:r>
              <a:rPr lang="de-DE" sz="1400" dirty="0" err="1" smtClean="0"/>
              <a:t>oxidized</a:t>
            </a:r>
            <a:r>
              <a:rPr lang="de-DE" sz="1400" dirty="0" smtClean="0"/>
              <a:t> LDL (</a:t>
            </a:r>
            <a:r>
              <a:rPr lang="de-DE" sz="1400" dirty="0" err="1" smtClean="0"/>
              <a:t>Dil-oxLDL</a:t>
            </a:r>
            <a:r>
              <a:rPr lang="de-DE" sz="1400" dirty="0" smtClean="0"/>
              <a:t>) </a:t>
            </a:r>
            <a:r>
              <a:rPr lang="de-DE" sz="1400" dirty="0" err="1" smtClean="0"/>
              <a:t>for</a:t>
            </a:r>
            <a:r>
              <a:rPr lang="de-DE" sz="1400" dirty="0" smtClean="0"/>
              <a:t> 24 </a:t>
            </a:r>
            <a:r>
              <a:rPr lang="de-DE" sz="1400" dirty="0" err="1" smtClean="0"/>
              <a:t>hours</a:t>
            </a:r>
            <a:r>
              <a:rPr lang="de-DE" sz="1400" dirty="0" smtClean="0"/>
              <a:t> </a:t>
            </a:r>
            <a:r>
              <a:rPr lang="de-DE" sz="1400" dirty="0" err="1" smtClean="0"/>
              <a:t>and</a:t>
            </a:r>
            <a:r>
              <a:rPr lang="de-DE" sz="1400" dirty="0" smtClean="0"/>
              <a:t> </a:t>
            </a:r>
            <a:r>
              <a:rPr lang="de-DE" sz="1400" dirty="0" err="1" smtClean="0"/>
              <a:t>its</a:t>
            </a:r>
            <a:r>
              <a:rPr lang="de-DE" sz="1400" dirty="0" smtClean="0"/>
              <a:t> </a:t>
            </a:r>
            <a:r>
              <a:rPr lang="de-DE" sz="1400" dirty="0" err="1" smtClean="0"/>
              <a:t>uptake</a:t>
            </a:r>
            <a:r>
              <a:rPr lang="de-DE" sz="1400" dirty="0" smtClean="0"/>
              <a:t> </a:t>
            </a:r>
            <a:r>
              <a:rPr lang="de-DE" sz="1400" dirty="0" err="1" smtClean="0"/>
              <a:t>monitored</a:t>
            </a:r>
            <a:r>
              <a:rPr lang="de-DE" sz="1400" dirty="0" smtClean="0"/>
              <a:t> </a:t>
            </a:r>
            <a:r>
              <a:rPr lang="de-DE" sz="1400" dirty="0" err="1" smtClean="0"/>
              <a:t>by</a:t>
            </a:r>
            <a:r>
              <a:rPr lang="de-DE" sz="1400" dirty="0" smtClean="0"/>
              <a:t> </a:t>
            </a:r>
            <a:r>
              <a:rPr lang="de-DE" sz="1400" dirty="0" err="1" smtClean="0"/>
              <a:t>fluorescent</a:t>
            </a:r>
            <a:r>
              <a:rPr lang="de-DE" sz="1400" dirty="0" smtClean="0"/>
              <a:t> </a:t>
            </a:r>
            <a:r>
              <a:rPr lang="de-DE" sz="1400" dirty="0" err="1" smtClean="0"/>
              <a:t>microscopy</a:t>
            </a:r>
            <a:r>
              <a:rPr lang="de-DE" sz="1400" dirty="0" smtClean="0"/>
              <a:t>. The </a:t>
            </a:r>
            <a:r>
              <a:rPr lang="de-DE" sz="1400" dirty="0" err="1" smtClean="0"/>
              <a:t>nuclei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all </a:t>
            </a:r>
            <a:r>
              <a:rPr lang="de-DE" sz="1400" dirty="0" err="1" smtClean="0"/>
              <a:t>cells</a:t>
            </a:r>
            <a:r>
              <a:rPr lang="de-DE" sz="1400" dirty="0" smtClean="0"/>
              <a:t> </a:t>
            </a:r>
            <a:r>
              <a:rPr lang="de-DE" sz="1400" dirty="0" err="1" smtClean="0"/>
              <a:t>were</a:t>
            </a:r>
            <a:r>
              <a:rPr lang="de-DE" sz="1400" dirty="0" smtClean="0"/>
              <a:t> </a:t>
            </a:r>
            <a:r>
              <a:rPr lang="de-DE" sz="1400" dirty="0" err="1" smtClean="0"/>
              <a:t>additionally</a:t>
            </a:r>
            <a:r>
              <a:rPr lang="de-DE" sz="1400" dirty="0" smtClean="0"/>
              <a:t> </a:t>
            </a:r>
            <a:r>
              <a:rPr lang="de-DE" sz="1400" dirty="0" err="1" smtClean="0"/>
              <a:t>stained</a:t>
            </a:r>
            <a:r>
              <a:rPr lang="de-DE" sz="1400" dirty="0" smtClean="0"/>
              <a:t>  </a:t>
            </a:r>
            <a:r>
              <a:rPr lang="de-DE" sz="1400" dirty="0" err="1" smtClean="0"/>
              <a:t>with</a:t>
            </a:r>
            <a:r>
              <a:rPr lang="de-DE" sz="1400" dirty="0" smtClean="0"/>
              <a:t> DAPI. The </a:t>
            </a:r>
            <a:r>
              <a:rPr lang="de-DE" sz="1400" dirty="0" err="1" smtClean="0"/>
              <a:t>pictures</a:t>
            </a:r>
            <a:r>
              <a:rPr lang="de-DE" sz="1400" dirty="0" smtClean="0"/>
              <a:t> </a:t>
            </a:r>
            <a:r>
              <a:rPr lang="de-DE" sz="1400" dirty="0" err="1" smtClean="0"/>
              <a:t>show</a:t>
            </a:r>
            <a:r>
              <a:rPr lang="de-DE" sz="1400" dirty="0" smtClean="0"/>
              <a:t> </a:t>
            </a:r>
            <a:r>
              <a:rPr lang="de-DE" sz="1400" dirty="0" err="1" smtClean="0"/>
              <a:t>respresentative</a:t>
            </a:r>
            <a:r>
              <a:rPr lang="de-DE" sz="1400" dirty="0" smtClean="0"/>
              <a:t> </a:t>
            </a:r>
            <a:r>
              <a:rPr lang="de-DE" sz="1400" dirty="0" err="1" smtClean="0"/>
              <a:t>staining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five</a:t>
            </a:r>
            <a:r>
              <a:rPr lang="de-DE" sz="1400" dirty="0" smtClean="0"/>
              <a:t> </a:t>
            </a:r>
            <a:r>
              <a:rPr lang="de-DE" sz="1400" dirty="0" err="1" smtClean="0"/>
              <a:t>independent</a:t>
            </a:r>
            <a:r>
              <a:rPr lang="de-DE" sz="1400" dirty="0" smtClean="0"/>
              <a:t> </a:t>
            </a:r>
            <a:r>
              <a:rPr lang="de-DE" sz="1400" dirty="0" err="1" smtClean="0"/>
              <a:t>experiments</a:t>
            </a:r>
            <a:r>
              <a:rPr lang="de-DE" sz="1400" dirty="0" smtClean="0"/>
              <a:t>. The </a:t>
            </a:r>
            <a:r>
              <a:rPr lang="de-DE" sz="1400" dirty="0" err="1" smtClean="0"/>
              <a:t>diagram</a:t>
            </a:r>
            <a:r>
              <a:rPr lang="de-DE" sz="1400" dirty="0" smtClean="0"/>
              <a:t> </a:t>
            </a:r>
            <a:r>
              <a:rPr lang="de-DE" sz="1400" dirty="0" err="1" smtClean="0"/>
              <a:t>shows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quantitative </a:t>
            </a:r>
            <a:r>
              <a:rPr lang="de-DE" sz="1400" dirty="0" err="1" smtClean="0"/>
              <a:t>analysis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all </a:t>
            </a:r>
            <a:r>
              <a:rPr lang="de-DE" sz="1400" dirty="0" err="1" smtClean="0"/>
              <a:t>experiments</a:t>
            </a:r>
            <a:r>
              <a:rPr lang="de-DE" sz="1400" dirty="0" smtClean="0"/>
              <a:t>. </a:t>
            </a:r>
            <a:r>
              <a:rPr lang="de-DE" sz="1400" dirty="0" err="1" smtClean="0"/>
              <a:t>Scale</a:t>
            </a:r>
            <a:r>
              <a:rPr lang="de-DE" sz="1400" dirty="0" smtClean="0"/>
              <a:t> bar 100 µm.</a:t>
            </a:r>
            <a:endParaRPr lang="de-DE" sz="1400" dirty="0"/>
          </a:p>
        </p:txBody>
      </p:sp>
      <p:grpSp>
        <p:nvGrpSpPr>
          <p:cNvPr id="27" name="Gruppieren 26"/>
          <p:cNvGrpSpPr/>
          <p:nvPr/>
        </p:nvGrpSpPr>
        <p:grpSpPr>
          <a:xfrm>
            <a:off x="1998551" y="742251"/>
            <a:ext cx="3837379" cy="1815394"/>
            <a:chOff x="1998551" y="742251"/>
            <a:chExt cx="3837379" cy="1815394"/>
          </a:xfrm>
        </p:grpSpPr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C8D45275-57FE-D4D9-2D94-852C2B1FFF75}"/>
                </a:ext>
              </a:extLst>
            </p:cNvPr>
            <p:cNvSpPr txBox="1"/>
            <p:nvPr/>
          </p:nvSpPr>
          <p:spPr>
            <a:xfrm>
              <a:off x="1998551" y="2043757"/>
              <a:ext cx="7371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err="1" smtClean="0"/>
                <a:t>IKK</a:t>
              </a:r>
              <a:r>
                <a:rPr lang="de-DE" sz="1400" dirty="0" err="1" smtClean="0">
                  <a:latin typeface="Symbol" panose="05050102010706020507" pitchFamily="18" charset="2"/>
                </a:rPr>
                <a:t>e</a:t>
              </a:r>
              <a:r>
                <a:rPr lang="de-DE" sz="1400" dirty="0"/>
                <a:t> </a:t>
              </a:r>
              <a:r>
                <a:rPr lang="de-DE" sz="1400" dirty="0" smtClean="0"/>
                <a:t>KO</a:t>
              </a:r>
              <a:endParaRPr lang="de-DE" sz="1400" dirty="0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8D8A3229-D972-76B5-D179-5BA97266D884}"/>
                </a:ext>
              </a:extLst>
            </p:cNvPr>
            <p:cNvSpPr txBox="1"/>
            <p:nvPr/>
          </p:nvSpPr>
          <p:spPr>
            <a:xfrm>
              <a:off x="2302608" y="1253575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/>
                <a:t>WT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A4A64560-E271-1393-A33E-D94179BC0AD5}"/>
                </a:ext>
              </a:extLst>
            </p:cNvPr>
            <p:cNvSpPr txBox="1"/>
            <p:nvPr/>
          </p:nvSpPr>
          <p:spPr>
            <a:xfrm>
              <a:off x="3037023" y="742251"/>
              <a:ext cx="5346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smtClean="0"/>
                <a:t>DAPI</a:t>
              </a:r>
              <a:endParaRPr lang="de-DE" sz="1400" dirty="0"/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27FF5B11-C8F0-7517-F4F5-2218BA80A556}"/>
                </a:ext>
              </a:extLst>
            </p:cNvPr>
            <p:cNvSpPr txBox="1"/>
            <p:nvPr/>
          </p:nvSpPr>
          <p:spPr>
            <a:xfrm>
              <a:off x="3897911" y="742251"/>
              <a:ext cx="8640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err="1"/>
                <a:t>Dil-oxLDL</a:t>
              </a:r>
              <a:endParaRPr lang="de-DE" sz="1400" dirty="0"/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3FF8EF6C-15C6-465D-028B-EB5BCEAF7E53}"/>
                </a:ext>
              </a:extLst>
            </p:cNvPr>
            <p:cNvSpPr txBox="1"/>
            <p:nvPr/>
          </p:nvSpPr>
          <p:spPr>
            <a:xfrm>
              <a:off x="5030251" y="742251"/>
              <a:ext cx="650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err="1" smtClean="0"/>
                <a:t>merge</a:t>
              </a:r>
              <a:endParaRPr lang="de-DE" sz="1400" dirty="0"/>
            </a:p>
          </p:txBody>
        </p:sp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B1228481-3541-B2C0-5C68-7D8526CF1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75007" y="1837645"/>
              <a:ext cx="960922" cy="720000"/>
            </a:xfrm>
            <a:prstGeom prst="rect">
              <a:avLst/>
            </a:prstGeom>
          </p:spPr>
        </p:pic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134C2538-9211-9F8C-A15B-1D974A8DD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849459" y="1837645"/>
              <a:ext cx="960923" cy="72000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1A821DCF-59DC-7582-A43A-D154CE043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23911" y="1837645"/>
              <a:ext cx="960923" cy="720000"/>
            </a:xfrm>
            <a:prstGeom prst="rect">
              <a:avLst/>
            </a:prstGeom>
          </p:spPr>
        </p:pic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17E5E7DD-40B8-E25E-1F05-43D9AB83AC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75007" y="1047463"/>
              <a:ext cx="960923" cy="720000"/>
            </a:xfrm>
            <a:prstGeom prst="rect">
              <a:avLst/>
            </a:prstGeom>
          </p:spPr>
        </p:pic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3DA0A54B-9447-C941-0201-2EB708BF5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849459" y="1047463"/>
              <a:ext cx="960923" cy="720000"/>
            </a:xfrm>
            <a:prstGeom prst="rect">
              <a:avLst/>
            </a:prstGeom>
          </p:spPr>
        </p:pic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C66000E5-1976-B087-5F19-47E82742E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23911" y="1047463"/>
              <a:ext cx="960923" cy="7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5315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365540" y="3782887"/>
            <a:ext cx="63400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err="1"/>
              <a:t>Suppl</a:t>
            </a:r>
            <a:r>
              <a:rPr lang="de-DE" sz="1400" b="1" dirty="0"/>
              <a:t>. </a:t>
            </a:r>
            <a:r>
              <a:rPr lang="de-DE" sz="1400" b="1" dirty="0" err="1"/>
              <a:t>Figure</a:t>
            </a:r>
            <a:r>
              <a:rPr lang="de-DE" sz="1400" b="1" dirty="0"/>
              <a:t> 3</a:t>
            </a:r>
            <a:r>
              <a:rPr lang="de-DE" sz="1400" dirty="0"/>
              <a:t>: </a:t>
            </a:r>
            <a:r>
              <a:rPr lang="de-DE" sz="1400" dirty="0" smtClean="0"/>
              <a:t>Lipid </a:t>
            </a:r>
            <a:r>
              <a:rPr lang="de-DE" sz="1400" dirty="0" err="1" smtClean="0"/>
              <a:t>regulations</a:t>
            </a:r>
            <a:r>
              <a:rPr lang="de-DE" sz="1400" dirty="0" smtClean="0"/>
              <a:t> in </a:t>
            </a:r>
            <a:r>
              <a:rPr lang="de-DE" sz="1400" dirty="0" err="1"/>
              <a:t>serum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wild type </a:t>
            </a:r>
            <a:r>
              <a:rPr lang="de-DE" sz="1400" dirty="0" err="1"/>
              <a:t>and</a:t>
            </a:r>
            <a:r>
              <a:rPr lang="de-DE" sz="1400" dirty="0"/>
              <a:t> </a:t>
            </a:r>
            <a:r>
              <a:rPr lang="de-DE" sz="1400" dirty="0" err="1"/>
              <a:t>IKKe</a:t>
            </a:r>
            <a:r>
              <a:rPr lang="de-DE" sz="1400" dirty="0"/>
              <a:t> knock-out </a:t>
            </a:r>
            <a:r>
              <a:rPr lang="de-DE" sz="1400" dirty="0" err="1"/>
              <a:t>mice</a:t>
            </a:r>
            <a:r>
              <a:rPr lang="de-DE" sz="1400" dirty="0"/>
              <a:t> </a:t>
            </a:r>
            <a:r>
              <a:rPr lang="de-DE" sz="1400" dirty="0" err="1"/>
              <a:t>treated</a:t>
            </a:r>
            <a:r>
              <a:rPr lang="de-DE" sz="1400" dirty="0"/>
              <a:t> </a:t>
            </a:r>
            <a:r>
              <a:rPr lang="de-DE" sz="1400" dirty="0" err="1"/>
              <a:t>with</a:t>
            </a:r>
            <a:r>
              <a:rPr lang="de-DE" sz="1400" dirty="0"/>
              <a:t> PCSK9 GOF </a:t>
            </a:r>
            <a:r>
              <a:rPr lang="de-DE" sz="1400" dirty="0" err="1"/>
              <a:t>virus</a:t>
            </a:r>
            <a:r>
              <a:rPr lang="de-DE" sz="1400" dirty="0"/>
              <a:t> </a:t>
            </a:r>
            <a:r>
              <a:rPr lang="de-DE" sz="1400" dirty="0" err="1"/>
              <a:t>and</a:t>
            </a:r>
            <a:r>
              <a:rPr lang="de-DE" sz="1400" dirty="0"/>
              <a:t> </a:t>
            </a:r>
            <a:r>
              <a:rPr lang="de-DE" sz="1400" dirty="0" err="1"/>
              <a:t>fed</a:t>
            </a:r>
            <a:r>
              <a:rPr lang="de-DE" sz="1400" dirty="0"/>
              <a:t> </a:t>
            </a:r>
            <a:r>
              <a:rPr lang="de-DE" sz="1400" dirty="0" err="1"/>
              <a:t>either</a:t>
            </a:r>
            <a:r>
              <a:rPr lang="de-DE" sz="1400" dirty="0"/>
              <a:t> CD </a:t>
            </a:r>
            <a:r>
              <a:rPr lang="de-DE" sz="1400" dirty="0" err="1"/>
              <a:t>or</a:t>
            </a:r>
            <a:r>
              <a:rPr lang="de-DE" sz="1400" dirty="0"/>
              <a:t> PD. </a:t>
            </a:r>
            <a:r>
              <a:rPr lang="de-DE" sz="1400" dirty="0" err="1" smtClean="0"/>
              <a:t>Results</a:t>
            </a:r>
            <a:r>
              <a:rPr lang="de-DE" sz="1400" dirty="0" smtClean="0"/>
              <a:t> </a:t>
            </a:r>
            <a:r>
              <a:rPr lang="de-DE" sz="1400" dirty="0" err="1"/>
              <a:t>of</a:t>
            </a:r>
            <a:r>
              <a:rPr lang="de-DE" sz="1400" dirty="0"/>
              <a:t> semi-quantitative </a:t>
            </a:r>
            <a:r>
              <a:rPr lang="de-DE" sz="1400" dirty="0" err="1"/>
              <a:t>analysis</a:t>
            </a:r>
            <a:r>
              <a:rPr lang="de-DE" sz="1400" dirty="0"/>
              <a:t> </a:t>
            </a:r>
            <a:r>
              <a:rPr lang="de-DE" sz="1400" dirty="0" err="1"/>
              <a:t>using</a:t>
            </a:r>
            <a:r>
              <a:rPr lang="de-DE" sz="1400" dirty="0"/>
              <a:t> high </a:t>
            </a:r>
            <a:r>
              <a:rPr lang="de-DE" sz="1400" dirty="0" err="1"/>
              <a:t>resolution</a:t>
            </a:r>
            <a:r>
              <a:rPr lang="de-DE" sz="1400" dirty="0"/>
              <a:t> </a:t>
            </a:r>
            <a:r>
              <a:rPr lang="de-DE" sz="1400" dirty="0" err="1"/>
              <a:t>mass</a:t>
            </a:r>
            <a:r>
              <a:rPr lang="de-DE" sz="1400" dirty="0"/>
              <a:t> </a:t>
            </a:r>
            <a:r>
              <a:rPr lang="de-DE" sz="1400" dirty="0" err="1"/>
              <a:t>spectrometry</a:t>
            </a:r>
            <a:r>
              <a:rPr lang="de-DE" sz="1400" dirty="0"/>
              <a:t> (HR-MS</a:t>
            </a:r>
            <a:r>
              <a:rPr lang="de-DE" sz="1400" dirty="0" smtClean="0"/>
              <a:t>). </a:t>
            </a:r>
            <a:r>
              <a:rPr lang="de-DE" sz="1400" dirty="0"/>
              <a:t>The </a:t>
            </a:r>
            <a:r>
              <a:rPr lang="de-DE" sz="1400" dirty="0" err="1"/>
              <a:t>heat</a:t>
            </a:r>
            <a:r>
              <a:rPr lang="de-DE" sz="1400" dirty="0"/>
              <a:t> </a:t>
            </a:r>
            <a:r>
              <a:rPr lang="de-DE" sz="1400" dirty="0" err="1"/>
              <a:t>map</a:t>
            </a:r>
            <a:r>
              <a:rPr lang="de-DE" sz="1400" dirty="0"/>
              <a:t> </a:t>
            </a:r>
            <a:r>
              <a:rPr lang="de-DE" sz="1400" dirty="0" err="1"/>
              <a:t>shows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 smtClean="0"/>
              <a:t>sum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different </a:t>
            </a:r>
            <a:r>
              <a:rPr lang="de-DE" sz="1400" dirty="0" err="1" smtClean="0"/>
              <a:t>lipid</a:t>
            </a:r>
            <a:r>
              <a:rPr lang="de-DE" sz="1400" dirty="0" smtClean="0"/>
              <a:t> </a:t>
            </a:r>
            <a:r>
              <a:rPr lang="de-DE" sz="1400" dirty="0" err="1" smtClean="0"/>
              <a:t>groups</a:t>
            </a:r>
            <a:r>
              <a:rPr lang="de-DE" sz="1400" dirty="0" smtClean="0"/>
              <a:t>. The </a:t>
            </a:r>
            <a:r>
              <a:rPr lang="de-DE" sz="1400" dirty="0" err="1" smtClean="0"/>
              <a:t>lipid</a:t>
            </a:r>
            <a:r>
              <a:rPr lang="de-DE" sz="1400" dirty="0" smtClean="0"/>
              <a:t> </a:t>
            </a:r>
            <a:r>
              <a:rPr lang="de-DE" sz="1400" dirty="0" err="1" smtClean="0"/>
              <a:t>groups</a:t>
            </a:r>
            <a:r>
              <a:rPr lang="de-DE" sz="1400" dirty="0" smtClean="0"/>
              <a:t> </a:t>
            </a:r>
            <a:r>
              <a:rPr lang="de-DE" sz="1400" dirty="0" err="1" smtClean="0"/>
              <a:t>shown</a:t>
            </a:r>
            <a:r>
              <a:rPr lang="de-DE" sz="1400" dirty="0" smtClean="0"/>
              <a:t> in </a:t>
            </a:r>
            <a:r>
              <a:rPr lang="de-DE" sz="1400" dirty="0" err="1" smtClean="0"/>
              <a:t>Figure</a:t>
            </a:r>
            <a:r>
              <a:rPr lang="de-DE" sz="1400" dirty="0" smtClean="0"/>
              <a:t> 4 </a:t>
            </a:r>
            <a:r>
              <a:rPr lang="de-DE" sz="1400" dirty="0" err="1" smtClean="0"/>
              <a:t>are</a:t>
            </a:r>
            <a:r>
              <a:rPr lang="de-DE" sz="1400" dirty="0" smtClean="0"/>
              <a:t> </a:t>
            </a:r>
            <a:r>
              <a:rPr lang="de-DE" sz="1400" dirty="0" err="1" smtClean="0"/>
              <a:t>marked</a:t>
            </a:r>
            <a:r>
              <a:rPr lang="de-DE" sz="1400" dirty="0" smtClean="0"/>
              <a:t> </a:t>
            </a:r>
            <a:r>
              <a:rPr lang="de-DE" sz="1400" dirty="0" err="1" smtClean="0"/>
              <a:t>with</a:t>
            </a:r>
            <a:r>
              <a:rPr lang="de-DE" sz="1400" dirty="0" smtClean="0"/>
              <a:t> an </a:t>
            </a:r>
            <a:r>
              <a:rPr lang="de-DE" sz="1400" dirty="0" err="1" smtClean="0"/>
              <a:t>arrow</a:t>
            </a:r>
            <a:r>
              <a:rPr lang="de-DE" sz="1400" dirty="0" smtClean="0"/>
              <a:t>. </a:t>
            </a:r>
            <a:r>
              <a:rPr lang="de-DE" sz="1400" dirty="0"/>
              <a:t>n= 4-6/</a:t>
            </a:r>
            <a:r>
              <a:rPr lang="de-DE" sz="1400" dirty="0" err="1"/>
              <a:t>group</a:t>
            </a:r>
            <a:endParaRPr lang="de-DE" sz="1400" dirty="0"/>
          </a:p>
          <a:p>
            <a:endParaRPr lang="de-DE" sz="1400" dirty="0"/>
          </a:p>
        </p:txBody>
      </p:sp>
      <p:grpSp>
        <p:nvGrpSpPr>
          <p:cNvPr id="18" name="Gruppieren 17"/>
          <p:cNvGrpSpPr/>
          <p:nvPr/>
        </p:nvGrpSpPr>
        <p:grpSpPr>
          <a:xfrm>
            <a:off x="782640" y="298324"/>
            <a:ext cx="3046410" cy="3362796"/>
            <a:chOff x="782640" y="4257676"/>
            <a:chExt cx="3046410" cy="3362796"/>
          </a:xfrm>
        </p:grpSpPr>
        <p:cxnSp>
          <p:nvCxnSpPr>
            <p:cNvPr id="6" name="Gerade Verbindung mit Pfeil 5"/>
            <p:cNvCxnSpPr/>
            <p:nvPr/>
          </p:nvCxnSpPr>
          <p:spPr>
            <a:xfrm>
              <a:off x="942267" y="4486275"/>
              <a:ext cx="36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mit Pfeil 7"/>
            <p:cNvCxnSpPr/>
            <p:nvPr/>
          </p:nvCxnSpPr>
          <p:spPr>
            <a:xfrm>
              <a:off x="942267" y="4591050"/>
              <a:ext cx="36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mit Pfeil 8"/>
            <p:cNvCxnSpPr/>
            <p:nvPr/>
          </p:nvCxnSpPr>
          <p:spPr>
            <a:xfrm>
              <a:off x="942267" y="4705350"/>
              <a:ext cx="36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942267" y="5124450"/>
              <a:ext cx="36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942267" y="5543550"/>
              <a:ext cx="36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mit Pfeil 12"/>
            <p:cNvCxnSpPr/>
            <p:nvPr/>
          </p:nvCxnSpPr>
          <p:spPr>
            <a:xfrm>
              <a:off x="942267" y="6334125"/>
              <a:ext cx="36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/>
            <p:nvPr/>
          </p:nvCxnSpPr>
          <p:spPr>
            <a:xfrm>
              <a:off x="942267" y="5848350"/>
              <a:ext cx="36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/>
            <p:nvPr/>
          </p:nvCxnSpPr>
          <p:spPr>
            <a:xfrm>
              <a:off x="942267" y="6419850"/>
              <a:ext cx="36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7" name="Objek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61686121"/>
                </p:ext>
              </p:extLst>
            </p:nvPr>
          </p:nvGraphicFramePr>
          <p:xfrm>
            <a:off x="782640" y="4257676"/>
            <a:ext cx="3046410" cy="33627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322" name="Prism 10" r:id="rId3" imgW="4035681" imgH="4455105" progId="Prism10.Document">
                    <p:embed/>
                  </p:oleObj>
                </mc:Choice>
                <mc:Fallback>
                  <p:oleObj name="Prism 10" r:id="rId3" imgW="4035681" imgH="4455105" progId="Prism10.Document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82640" y="4257676"/>
                          <a:ext cx="3046410" cy="336279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6" name="Gerade Verbindung mit Pfeil 15"/>
            <p:cNvCxnSpPr/>
            <p:nvPr/>
          </p:nvCxnSpPr>
          <p:spPr>
            <a:xfrm>
              <a:off x="942267" y="6057900"/>
              <a:ext cx="36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mit Pfeil 16"/>
            <p:cNvCxnSpPr/>
            <p:nvPr/>
          </p:nvCxnSpPr>
          <p:spPr>
            <a:xfrm>
              <a:off x="942267" y="5314950"/>
              <a:ext cx="36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214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547731"/>
              </p:ext>
            </p:extLst>
          </p:nvPr>
        </p:nvGraphicFramePr>
        <p:xfrm>
          <a:off x="942267" y="438318"/>
          <a:ext cx="2672936" cy="2679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Prism 10" r:id="rId3" imgW="4698691" imgH="4709734" progId="Prism10.Document">
                  <p:embed/>
                </p:oleObj>
              </mc:Choice>
              <mc:Fallback>
                <p:oleObj name="Prism 10" r:id="rId3" imgW="4698691" imgH="4709734" progId="Prism10.Document">
                  <p:embed/>
                  <p:pic>
                    <p:nvPicPr>
                      <p:cNvPr id="12" name="Objek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2267" y="438318"/>
                        <a:ext cx="2672936" cy="26792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365539" y="3069522"/>
            <a:ext cx="63400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err="1"/>
              <a:t>Suppl</a:t>
            </a:r>
            <a:r>
              <a:rPr lang="de-DE" sz="1400" b="1" dirty="0"/>
              <a:t>. </a:t>
            </a:r>
            <a:r>
              <a:rPr lang="de-DE" sz="1400" b="1" dirty="0" err="1"/>
              <a:t>Figure</a:t>
            </a:r>
            <a:r>
              <a:rPr lang="de-DE" sz="1400" b="1" dirty="0"/>
              <a:t> </a:t>
            </a:r>
            <a:r>
              <a:rPr lang="de-DE" sz="1400" b="1" dirty="0" smtClean="0"/>
              <a:t>4</a:t>
            </a:r>
            <a:r>
              <a:rPr lang="de-DE" sz="1400" dirty="0" smtClean="0"/>
              <a:t>: </a:t>
            </a:r>
            <a:r>
              <a:rPr lang="de-DE" sz="1400" dirty="0"/>
              <a:t>Regulation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ceramides</a:t>
            </a:r>
            <a:r>
              <a:rPr lang="de-DE" sz="1400" dirty="0"/>
              <a:t> in </a:t>
            </a:r>
            <a:r>
              <a:rPr lang="de-DE" sz="1400" dirty="0" err="1"/>
              <a:t>serum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wild type </a:t>
            </a:r>
            <a:r>
              <a:rPr lang="de-DE" sz="1400" dirty="0" err="1"/>
              <a:t>and</a:t>
            </a:r>
            <a:r>
              <a:rPr lang="de-DE" sz="1400" dirty="0"/>
              <a:t> </a:t>
            </a:r>
            <a:r>
              <a:rPr lang="de-DE" sz="1400" dirty="0" err="1"/>
              <a:t>IKKe</a:t>
            </a:r>
            <a:r>
              <a:rPr lang="de-DE" sz="1400" dirty="0"/>
              <a:t> knock-out </a:t>
            </a:r>
            <a:r>
              <a:rPr lang="de-DE" sz="1400" dirty="0" err="1"/>
              <a:t>mice</a:t>
            </a:r>
            <a:r>
              <a:rPr lang="de-DE" sz="1400" dirty="0"/>
              <a:t> </a:t>
            </a:r>
            <a:r>
              <a:rPr lang="de-DE" sz="1400" dirty="0" err="1"/>
              <a:t>treated</a:t>
            </a:r>
            <a:r>
              <a:rPr lang="de-DE" sz="1400" dirty="0"/>
              <a:t> </a:t>
            </a:r>
            <a:r>
              <a:rPr lang="de-DE" sz="1400" dirty="0" err="1"/>
              <a:t>with</a:t>
            </a:r>
            <a:r>
              <a:rPr lang="de-DE" sz="1400" dirty="0"/>
              <a:t> PCSK9 GOF </a:t>
            </a:r>
            <a:r>
              <a:rPr lang="de-DE" sz="1400" dirty="0" err="1"/>
              <a:t>virus</a:t>
            </a:r>
            <a:r>
              <a:rPr lang="de-DE" sz="1400" dirty="0"/>
              <a:t> </a:t>
            </a:r>
            <a:r>
              <a:rPr lang="de-DE" sz="1400" dirty="0" err="1"/>
              <a:t>and</a:t>
            </a:r>
            <a:r>
              <a:rPr lang="de-DE" sz="1400" dirty="0"/>
              <a:t> </a:t>
            </a:r>
            <a:r>
              <a:rPr lang="de-DE" sz="1400" dirty="0" err="1"/>
              <a:t>fed</a:t>
            </a:r>
            <a:r>
              <a:rPr lang="de-DE" sz="1400" dirty="0"/>
              <a:t> </a:t>
            </a:r>
            <a:r>
              <a:rPr lang="de-DE" sz="1400" dirty="0" err="1"/>
              <a:t>either</a:t>
            </a:r>
            <a:r>
              <a:rPr lang="de-DE" sz="1400" dirty="0"/>
              <a:t> CD </a:t>
            </a:r>
            <a:r>
              <a:rPr lang="de-DE" sz="1400" dirty="0" err="1"/>
              <a:t>or</a:t>
            </a:r>
            <a:r>
              <a:rPr lang="de-DE" sz="1400" dirty="0"/>
              <a:t> PD. </a:t>
            </a:r>
            <a:r>
              <a:rPr lang="de-DE" sz="1400" dirty="0" err="1"/>
              <a:t>Results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semi-quantitative </a:t>
            </a:r>
            <a:r>
              <a:rPr lang="de-DE" sz="1400" dirty="0" err="1"/>
              <a:t>analysis</a:t>
            </a:r>
            <a:r>
              <a:rPr lang="de-DE" sz="1400" dirty="0"/>
              <a:t> </a:t>
            </a:r>
            <a:r>
              <a:rPr lang="de-DE" sz="1400" dirty="0" err="1"/>
              <a:t>using</a:t>
            </a:r>
            <a:r>
              <a:rPr lang="de-DE" sz="1400" dirty="0"/>
              <a:t> high </a:t>
            </a:r>
            <a:r>
              <a:rPr lang="de-DE" sz="1400" dirty="0" err="1"/>
              <a:t>resolution</a:t>
            </a:r>
            <a:r>
              <a:rPr lang="de-DE" sz="1400" dirty="0"/>
              <a:t> </a:t>
            </a:r>
            <a:r>
              <a:rPr lang="de-DE" sz="1400" dirty="0" err="1"/>
              <a:t>mass</a:t>
            </a:r>
            <a:r>
              <a:rPr lang="de-DE" sz="1400" dirty="0"/>
              <a:t> </a:t>
            </a:r>
            <a:r>
              <a:rPr lang="de-DE" sz="1400" dirty="0" err="1"/>
              <a:t>spectrometry</a:t>
            </a:r>
            <a:r>
              <a:rPr lang="de-DE" sz="1400" dirty="0"/>
              <a:t> (HR-MS), n= </a:t>
            </a:r>
            <a:r>
              <a:rPr lang="de-DE" sz="1400" dirty="0" smtClean="0"/>
              <a:t>4-6/</a:t>
            </a:r>
            <a:r>
              <a:rPr lang="de-DE" sz="1400" dirty="0" err="1" smtClean="0"/>
              <a:t>group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186939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259</Words>
  <Application>Microsoft Office PowerPoint</Application>
  <PresentationFormat>A4-Papier (210 x 297 mm)</PresentationFormat>
  <Paragraphs>17</Paragraphs>
  <Slides>4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Office</vt:lpstr>
      <vt:lpstr>Prism 10</vt:lpstr>
      <vt:lpstr>Prism 7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ellen</dc:creator>
  <cp:lastModifiedBy>ellen</cp:lastModifiedBy>
  <cp:revision>427</cp:revision>
  <cp:lastPrinted>2024-07-31T12:02:11Z</cp:lastPrinted>
  <dcterms:created xsi:type="dcterms:W3CDTF">2024-02-08T14:50:18Z</dcterms:created>
  <dcterms:modified xsi:type="dcterms:W3CDTF">2024-09-30T13:48:26Z</dcterms:modified>
</cp:coreProperties>
</file>