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323" r:id="rId2"/>
    <p:sldId id="292" r:id="rId3"/>
    <p:sldId id="321" r:id="rId4"/>
    <p:sldId id="308" r:id="rId5"/>
    <p:sldId id="319" r:id="rId6"/>
    <p:sldId id="297" r:id="rId7"/>
    <p:sldId id="317" r:id="rId8"/>
    <p:sldId id="300" r:id="rId9"/>
    <p:sldId id="322" r:id="rId10"/>
    <p:sldId id="262" r:id="rId11"/>
    <p:sldId id="273" r:id="rId12"/>
    <p:sldId id="320" r:id="rId13"/>
    <p:sldId id="295" r:id="rId14"/>
    <p:sldId id="309" r:id="rId15"/>
    <p:sldId id="318" r:id="rId16"/>
    <p:sldId id="298" r:id="rId17"/>
    <p:sldId id="310" r:id="rId18"/>
    <p:sldId id="316" r:id="rId19"/>
    <p:sldId id="311" r:id="rId20"/>
    <p:sldId id="312" r:id="rId21"/>
    <p:sldId id="315" r:id="rId22"/>
    <p:sldId id="313" r:id="rId23"/>
    <p:sldId id="314"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80" autoAdjust="0"/>
    <p:restoredTop sz="94575"/>
  </p:normalViewPr>
  <p:slideViewPr>
    <p:cSldViewPr snapToGrid="0">
      <p:cViewPr varScale="1">
        <p:scale>
          <a:sx n="59" d="100"/>
          <a:sy n="59" d="100"/>
        </p:scale>
        <p:origin x="944" y="52"/>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ogendra Kalenahalli (ICRISAT-IN)" userId="28b74cdb-ba9a-4356-bc87-c27929a2ce1b" providerId="ADAL" clId="{B712187A-BE9C-4CAF-BD5C-723FDC3DD8AB}"/>
    <pc:docChg chg="modSld">
      <pc:chgData name="Yogendra Kalenahalli (ICRISAT-IN)" userId="28b74cdb-ba9a-4356-bc87-c27929a2ce1b" providerId="ADAL" clId="{B712187A-BE9C-4CAF-BD5C-723FDC3DD8AB}" dt="2024-10-14T06:37:19.453" v="3" actId="20577"/>
      <pc:docMkLst>
        <pc:docMk/>
      </pc:docMkLst>
      <pc:sldChg chg="modSp mod">
        <pc:chgData name="Yogendra Kalenahalli (ICRISAT-IN)" userId="28b74cdb-ba9a-4356-bc87-c27929a2ce1b" providerId="ADAL" clId="{B712187A-BE9C-4CAF-BD5C-723FDC3DD8AB}" dt="2024-10-14T06:37:19.453" v="3" actId="20577"/>
        <pc:sldMkLst>
          <pc:docMk/>
          <pc:sldMk cId="493934425" sldId="316"/>
        </pc:sldMkLst>
        <pc:spChg chg="mod">
          <ac:chgData name="Yogendra Kalenahalli (ICRISAT-IN)" userId="28b74cdb-ba9a-4356-bc87-c27929a2ce1b" providerId="ADAL" clId="{B712187A-BE9C-4CAF-BD5C-723FDC3DD8AB}" dt="2024-10-14T06:37:19.453" v="3" actId="20577"/>
          <ac:spMkLst>
            <pc:docMk/>
            <pc:sldMk cId="493934425" sldId="316"/>
            <ac:spMk id="2" creationId="{59C7DF34-1402-A9A2-75FB-24F35AE1CC37}"/>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EE2ED6-1263-48C4-9406-BA4A89D7A47C}" type="datetimeFigureOut">
              <a:rPr lang="en-IN" smtClean="0"/>
              <a:t>14-10-2024</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0007536-72D5-45E7-B013-D17620B0AFBF}" type="slidenum">
              <a:rPr lang="en-IN" smtClean="0"/>
              <a:t>‹#›</a:t>
            </a:fld>
            <a:endParaRPr lang="en-IN"/>
          </a:p>
        </p:txBody>
      </p:sp>
    </p:spTree>
    <p:extLst>
      <p:ext uri="{BB962C8B-B14F-4D97-AF65-F5344CB8AC3E}">
        <p14:creationId xmlns:p14="http://schemas.microsoft.com/office/powerpoint/2010/main" val="41428385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058E47-BC9D-E6AF-9236-9F8DDA007B0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05E9D697-2478-455C-2700-B1792AFA5CD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74128785-155B-1238-555C-D1FE4A5E68F4}"/>
              </a:ext>
            </a:extLst>
          </p:cNvPr>
          <p:cNvSpPr>
            <a:spLocks noGrp="1"/>
          </p:cNvSpPr>
          <p:nvPr>
            <p:ph type="dt" sz="half" idx="10"/>
          </p:nvPr>
        </p:nvSpPr>
        <p:spPr/>
        <p:txBody>
          <a:bodyPr/>
          <a:lstStyle/>
          <a:p>
            <a:fld id="{F3840D4F-E82D-4DBA-A4BD-6479E1A7C183}" type="datetimeFigureOut">
              <a:rPr lang="en-IN" smtClean="0"/>
              <a:t>14-10-2024</a:t>
            </a:fld>
            <a:endParaRPr lang="en-IN"/>
          </a:p>
        </p:txBody>
      </p:sp>
      <p:sp>
        <p:nvSpPr>
          <p:cNvPr id="5" name="Footer Placeholder 4">
            <a:extLst>
              <a:ext uri="{FF2B5EF4-FFF2-40B4-BE49-F238E27FC236}">
                <a16:creationId xmlns:a16="http://schemas.microsoft.com/office/drawing/2014/main" id="{5C027932-CE16-7BD6-E138-636103C2F1B0}"/>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713175F5-DA0C-AEFF-DBC2-DE2618B20BFC}"/>
              </a:ext>
            </a:extLst>
          </p:cNvPr>
          <p:cNvSpPr>
            <a:spLocks noGrp="1"/>
          </p:cNvSpPr>
          <p:nvPr>
            <p:ph type="sldNum" sz="quarter" idx="12"/>
          </p:nvPr>
        </p:nvSpPr>
        <p:spPr/>
        <p:txBody>
          <a:bodyPr/>
          <a:lstStyle/>
          <a:p>
            <a:fld id="{A5DA727E-116F-43DD-8CBE-453950ADD2AD}" type="slidenum">
              <a:rPr lang="en-IN" smtClean="0"/>
              <a:t>‹#›</a:t>
            </a:fld>
            <a:endParaRPr lang="en-IN"/>
          </a:p>
        </p:txBody>
      </p:sp>
    </p:spTree>
    <p:extLst>
      <p:ext uri="{BB962C8B-B14F-4D97-AF65-F5344CB8AC3E}">
        <p14:creationId xmlns:p14="http://schemas.microsoft.com/office/powerpoint/2010/main" val="16917374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B94524-7728-C031-722C-8CB12DA9DED3}"/>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C521EFB0-891D-8F94-E759-CA9E8D70B66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58E4C4C5-04D2-CB59-1783-6B45C2D2AE4D}"/>
              </a:ext>
            </a:extLst>
          </p:cNvPr>
          <p:cNvSpPr>
            <a:spLocks noGrp="1"/>
          </p:cNvSpPr>
          <p:nvPr>
            <p:ph type="dt" sz="half" idx="10"/>
          </p:nvPr>
        </p:nvSpPr>
        <p:spPr/>
        <p:txBody>
          <a:bodyPr/>
          <a:lstStyle/>
          <a:p>
            <a:fld id="{F3840D4F-E82D-4DBA-A4BD-6479E1A7C183}" type="datetimeFigureOut">
              <a:rPr lang="en-IN" smtClean="0"/>
              <a:t>14-10-2024</a:t>
            </a:fld>
            <a:endParaRPr lang="en-IN"/>
          </a:p>
        </p:txBody>
      </p:sp>
      <p:sp>
        <p:nvSpPr>
          <p:cNvPr id="5" name="Footer Placeholder 4">
            <a:extLst>
              <a:ext uri="{FF2B5EF4-FFF2-40B4-BE49-F238E27FC236}">
                <a16:creationId xmlns:a16="http://schemas.microsoft.com/office/drawing/2014/main" id="{DF55F91D-6F1F-35AA-F996-A5A138201305}"/>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864D103F-2DAD-B6D8-0636-84F3F0D9BC59}"/>
              </a:ext>
            </a:extLst>
          </p:cNvPr>
          <p:cNvSpPr>
            <a:spLocks noGrp="1"/>
          </p:cNvSpPr>
          <p:nvPr>
            <p:ph type="sldNum" sz="quarter" idx="12"/>
          </p:nvPr>
        </p:nvSpPr>
        <p:spPr/>
        <p:txBody>
          <a:bodyPr/>
          <a:lstStyle/>
          <a:p>
            <a:fld id="{A5DA727E-116F-43DD-8CBE-453950ADD2AD}" type="slidenum">
              <a:rPr lang="en-IN" smtClean="0"/>
              <a:t>‹#›</a:t>
            </a:fld>
            <a:endParaRPr lang="en-IN"/>
          </a:p>
        </p:txBody>
      </p:sp>
    </p:spTree>
    <p:extLst>
      <p:ext uri="{BB962C8B-B14F-4D97-AF65-F5344CB8AC3E}">
        <p14:creationId xmlns:p14="http://schemas.microsoft.com/office/powerpoint/2010/main" val="8917343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B66C9BE-9A94-34B2-A282-8D795C1D66A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14CE9D49-3721-353F-3837-16973202981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B8C69E8B-A9DF-7E40-C1C4-9EC50A88104B}"/>
              </a:ext>
            </a:extLst>
          </p:cNvPr>
          <p:cNvSpPr>
            <a:spLocks noGrp="1"/>
          </p:cNvSpPr>
          <p:nvPr>
            <p:ph type="dt" sz="half" idx="10"/>
          </p:nvPr>
        </p:nvSpPr>
        <p:spPr/>
        <p:txBody>
          <a:bodyPr/>
          <a:lstStyle/>
          <a:p>
            <a:fld id="{F3840D4F-E82D-4DBA-A4BD-6479E1A7C183}" type="datetimeFigureOut">
              <a:rPr lang="en-IN" smtClean="0"/>
              <a:t>14-10-2024</a:t>
            </a:fld>
            <a:endParaRPr lang="en-IN"/>
          </a:p>
        </p:txBody>
      </p:sp>
      <p:sp>
        <p:nvSpPr>
          <p:cNvPr id="5" name="Footer Placeholder 4">
            <a:extLst>
              <a:ext uri="{FF2B5EF4-FFF2-40B4-BE49-F238E27FC236}">
                <a16:creationId xmlns:a16="http://schemas.microsoft.com/office/drawing/2014/main" id="{9852CC3B-50B2-A0F8-E490-9E2DAA1074FB}"/>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01CCF75D-7648-DEB1-9596-507901F57B38}"/>
              </a:ext>
            </a:extLst>
          </p:cNvPr>
          <p:cNvSpPr>
            <a:spLocks noGrp="1"/>
          </p:cNvSpPr>
          <p:nvPr>
            <p:ph type="sldNum" sz="quarter" idx="12"/>
          </p:nvPr>
        </p:nvSpPr>
        <p:spPr/>
        <p:txBody>
          <a:bodyPr/>
          <a:lstStyle/>
          <a:p>
            <a:fld id="{A5DA727E-116F-43DD-8CBE-453950ADD2AD}" type="slidenum">
              <a:rPr lang="en-IN" smtClean="0"/>
              <a:t>‹#›</a:t>
            </a:fld>
            <a:endParaRPr lang="en-IN"/>
          </a:p>
        </p:txBody>
      </p:sp>
    </p:spTree>
    <p:extLst>
      <p:ext uri="{BB962C8B-B14F-4D97-AF65-F5344CB8AC3E}">
        <p14:creationId xmlns:p14="http://schemas.microsoft.com/office/powerpoint/2010/main" val="42827070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607114-AD0D-21ED-F2B8-A56BB739ED45}"/>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4E0E3056-CFC4-6B6E-59AF-473CBAD5844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3F3090EE-E12D-B7BF-5ECD-D1494779E41C}"/>
              </a:ext>
            </a:extLst>
          </p:cNvPr>
          <p:cNvSpPr>
            <a:spLocks noGrp="1"/>
          </p:cNvSpPr>
          <p:nvPr>
            <p:ph type="dt" sz="half" idx="10"/>
          </p:nvPr>
        </p:nvSpPr>
        <p:spPr/>
        <p:txBody>
          <a:bodyPr/>
          <a:lstStyle/>
          <a:p>
            <a:fld id="{F3840D4F-E82D-4DBA-A4BD-6479E1A7C183}" type="datetimeFigureOut">
              <a:rPr lang="en-IN" smtClean="0"/>
              <a:t>14-10-2024</a:t>
            </a:fld>
            <a:endParaRPr lang="en-IN"/>
          </a:p>
        </p:txBody>
      </p:sp>
      <p:sp>
        <p:nvSpPr>
          <p:cNvPr id="5" name="Footer Placeholder 4">
            <a:extLst>
              <a:ext uri="{FF2B5EF4-FFF2-40B4-BE49-F238E27FC236}">
                <a16:creationId xmlns:a16="http://schemas.microsoft.com/office/drawing/2014/main" id="{FBCCBEAB-2270-F386-1620-81DB444A451F}"/>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B13CC38D-0CA7-53E2-AE90-D9765662ED38}"/>
              </a:ext>
            </a:extLst>
          </p:cNvPr>
          <p:cNvSpPr>
            <a:spLocks noGrp="1"/>
          </p:cNvSpPr>
          <p:nvPr>
            <p:ph type="sldNum" sz="quarter" idx="12"/>
          </p:nvPr>
        </p:nvSpPr>
        <p:spPr/>
        <p:txBody>
          <a:bodyPr/>
          <a:lstStyle/>
          <a:p>
            <a:fld id="{A5DA727E-116F-43DD-8CBE-453950ADD2AD}" type="slidenum">
              <a:rPr lang="en-IN" smtClean="0"/>
              <a:t>‹#›</a:t>
            </a:fld>
            <a:endParaRPr lang="en-IN"/>
          </a:p>
        </p:txBody>
      </p:sp>
    </p:spTree>
    <p:extLst>
      <p:ext uri="{BB962C8B-B14F-4D97-AF65-F5344CB8AC3E}">
        <p14:creationId xmlns:p14="http://schemas.microsoft.com/office/powerpoint/2010/main" val="7627141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271130-5580-8D3A-ED9E-759ACF515CF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B2A09345-EBC7-01C0-7687-37583A0C373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FCCC697-9180-D917-61B4-F83B4A247CB0}"/>
              </a:ext>
            </a:extLst>
          </p:cNvPr>
          <p:cNvSpPr>
            <a:spLocks noGrp="1"/>
          </p:cNvSpPr>
          <p:nvPr>
            <p:ph type="dt" sz="half" idx="10"/>
          </p:nvPr>
        </p:nvSpPr>
        <p:spPr/>
        <p:txBody>
          <a:bodyPr/>
          <a:lstStyle/>
          <a:p>
            <a:fld id="{F3840D4F-E82D-4DBA-A4BD-6479E1A7C183}" type="datetimeFigureOut">
              <a:rPr lang="en-IN" smtClean="0"/>
              <a:t>14-10-2024</a:t>
            </a:fld>
            <a:endParaRPr lang="en-IN"/>
          </a:p>
        </p:txBody>
      </p:sp>
      <p:sp>
        <p:nvSpPr>
          <p:cNvPr id="5" name="Footer Placeholder 4">
            <a:extLst>
              <a:ext uri="{FF2B5EF4-FFF2-40B4-BE49-F238E27FC236}">
                <a16:creationId xmlns:a16="http://schemas.microsoft.com/office/drawing/2014/main" id="{18F58281-5EDF-8852-9084-6ED14F858724}"/>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B90F8A71-78D7-5CAA-B78D-FBF034A6AE0E}"/>
              </a:ext>
            </a:extLst>
          </p:cNvPr>
          <p:cNvSpPr>
            <a:spLocks noGrp="1"/>
          </p:cNvSpPr>
          <p:nvPr>
            <p:ph type="sldNum" sz="quarter" idx="12"/>
          </p:nvPr>
        </p:nvSpPr>
        <p:spPr/>
        <p:txBody>
          <a:bodyPr/>
          <a:lstStyle/>
          <a:p>
            <a:fld id="{A5DA727E-116F-43DD-8CBE-453950ADD2AD}" type="slidenum">
              <a:rPr lang="en-IN" smtClean="0"/>
              <a:t>‹#›</a:t>
            </a:fld>
            <a:endParaRPr lang="en-IN"/>
          </a:p>
        </p:txBody>
      </p:sp>
    </p:spTree>
    <p:extLst>
      <p:ext uri="{BB962C8B-B14F-4D97-AF65-F5344CB8AC3E}">
        <p14:creationId xmlns:p14="http://schemas.microsoft.com/office/powerpoint/2010/main" val="895217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47CE5-F49E-F967-2D7C-02B580751675}"/>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354AB8DE-4339-2948-35F2-CA5EB27124D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C5CE2913-AC6A-8F6B-08DF-2771133A4A2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A540FF27-C255-A376-7C79-5190BF2C334E}"/>
              </a:ext>
            </a:extLst>
          </p:cNvPr>
          <p:cNvSpPr>
            <a:spLocks noGrp="1"/>
          </p:cNvSpPr>
          <p:nvPr>
            <p:ph type="dt" sz="half" idx="10"/>
          </p:nvPr>
        </p:nvSpPr>
        <p:spPr/>
        <p:txBody>
          <a:bodyPr/>
          <a:lstStyle/>
          <a:p>
            <a:fld id="{F3840D4F-E82D-4DBA-A4BD-6479E1A7C183}" type="datetimeFigureOut">
              <a:rPr lang="en-IN" smtClean="0"/>
              <a:t>14-10-2024</a:t>
            </a:fld>
            <a:endParaRPr lang="en-IN"/>
          </a:p>
        </p:txBody>
      </p:sp>
      <p:sp>
        <p:nvSpPr>
          <p:cNvPr id="6" name="Footer Placeholder 5">
            <a:extLst>
              <a:ext uri="{FF2B5EF4-FFF2-40B4-BE49-F238E27FC236}">
                <a16:creationId xmlns:a16="http://schemas.microsoft.com/office/drawing/2014/main" id="{7A5059B4-83A4-A873-E37D-F08B383C0E11}"/>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449A59DA-7A91-9829-29C5-B8BD4710C5EF}"/>
              </a:ext>
            </a:extLst>
          </p:cNvPr>
          <p:cNvSpPr>
            <a:spLocks noGrp="1"/>
          </p:cNvSpPr>
          <p:nvPr>
            <p:ph type="sldNum" sz="quarter" idx="12"/>
          </p:nvPr>
        </p:nvSpPr>
        <p:spPr/>
        <p:txBody>
          <a:bodyPr/>
          <a:lstStyle/>
          <a:p>
            <a:fld id="{A5DA727E-116F-43DD-8CBE-453950ADD2AD}" type="slidenum">
              <a:rPr lang="en-IN" smtClean="0"/>
              <a:t>‹#›</a:t>
            </a:fld>
            <a:endParaRPr lang="en-IN"/>
          </a:p>
        </p:txBody>
      </p:sp>
    </p:spTree>
    <p:extLst>
      <p:ext uri="{BB962C8B-B14F-4D97-AF65-F5344CB8AC3E}">
        <p14:creationId xmlns:p14="http://schemas.microsoft.com/office/powerpoint/2010/main" val="35191927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C8E89A-B86E-D937-73D7-599D99887B4B}"/>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4E4DAE84-F2E4-6303-2349-1A1E68D1B14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F9EC2D9-54C8-F1DF-8301-F280E5218D6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ACBE65FA-1E7B-50BC-B6AE-5AC56D0DD80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7746011-BBFF-F2EB-CBD4-6E8AB33E3F1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A4C387D3-8FF4-2956-E8BF-6CD432F7248A}"/>
              </a:ext>
            </a:extLst>
          </p:cNvPr>
          <p:cNvSpPr>
            <a:spLocks noGrp="1"/>
          </p:cNvSpPr>
          <p:nvPr>
            <p:ph type="dt" sz="half" idx="10"/>
          </p:nvPr>
        </p:nvSpPr>
        <p:spPr/>
        <p:txBody>
          <a:bodyPr/>
          <a:lstStyle/>
          <a:p>
            <a:fld id="{F3840D4F-E82D-4DBA-A4BD-6479E1A7C183}" type="datetimeFigureOut">
              <a:rPr lang="en-IN" smtClean="0"/>
              <a:t>14-10-2024</a:t>
            </a:fld>
            <a:endParaRPr lang="en-IN"/>
          </a:p>
        </p:txBody>
      </p:sp>
      <p:sp>
        <p:nvSpPr>
          <p:cNvPr id="8" name="Footer Placeholder 7">
            <a:extLst>
              <a:ext uri="{FF2B5EF4-FFF2-40B4-BE49-F238E27FC236}">
                <a16:creationId xmlns:a16="http://schemas.microsoft.com/office/drawing/2014/main" id="{121E8E5C-AF58-6F08-6AC9-FAF9BED021F8}"/>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12601F57-0EB3-63DF-DCED-7D0123E6A732}"/>
              </a:ext>
            </a:extLst>
          </p:cNvPr>
          <p:cNvSpPr>
            <a:spLocks noGrp="1"/>
          </p:cNvSpPr>
          <p:nvPr>
            <p:ph type="sldNum" sz="quarter" idx="12"/>
          </p:nvPr>
        </p:nvSpPr>
        <p:spPr/>
        <p:txBody>
          <a:bodyPr/>
          <a:lstStyle/>
          <a:p>
            <a:fld id="{A5DA727E-116F-43DD-8CBE-453950ADD2AD}" type="slidenum">
              <a:rPr lang="en-IN" smtClean="0"/>
              <a:t>‹#›</a:t>
            </a:fld>
            <a:endParaRPr lang="en-IN"/>
          </a:p>
        </p:txBody>
      </p:sp>
    </p:spTree>
    <p:extLst>
      <p:ext uri="{BB962C8B-B14F-4D97-AF65-F5344CB8AC3E}">
        <p14:creationId xmlns:p14="http://schemas.microsoft.com/office/powerpoint/2010/main" val="5632744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C7190E-9A41-80E9-920B-4CC2A98DD46D}"/>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2C2B25FA-F474-9FD4-646E-25109BAE0EA1}"/>
              </a:ext>
            </a:extLst>
          </p:cNvPr>
          <p:cNvSpPr>
            <a:spLocks noGrp="1"/>
          </p:cNvSpPr>
          <p:nvPr>
            <p:ph type="dt" sz="half" idx="10"/>
          </p:nvPr>
        </p:nvSpPr>
        <p:spPr/>
        <p:txBody>
          <a:bodyPr/>
          <a:lstStyle/>
          <a:p>
            <a:fld id="{F3840D4F-E82D-4DBA-A4BD-6479E1A7C183}" type="datetimeFigureOut">
              <a:rPr lang="en-IN" smtClean="0"/>
              <a:t>14-10-2024</a:t>
            </a:fld>
            <a:endParaRPr lang="en-IN"/>
          </a:p>
        </p:txBody>
      </p:sp>
      <p:sp>
        <p:nvSpPr>
          <p:cNvPr id="4" name="Footer Placeholder 3">
            <a:extLst>
              <a:ext uri="{FF2B5EF4-FFF2-40B4-BE49-F238E27FC236}">
                <a16:creationId xmlns:a16="http://schemas.microsoft.com/office/drawing/2014/main" id="{8040C21F-12D4-79F3-21D3-F295855DFC73}"/>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D1C3F86E-1659-2DB6-E914-7EA15BBAB8F0}"/>
              </a:ext>
            </a:extLst>
          </p:cNvPr>
          <p:cNvSpPr>
            <a:spLocks noGrp="1"/>
          </p:cNvSpPr>
          <p:nvPr>
            <p:ph type="sldNum" sz="quarter" idx="12"/>
          </p:nvPr>
        </p:nvSpPr>
        <p:spPr/>
        <p:txBody>
          <a:bodyPr/>
          <a:lstStyle/>
          <a:p>
            <a:fld id="{A5DA727E-116F-43DD-8CBE-453950ADD2AD}" type="slidenum">
              <a:rPr lang="en-IN" smtClean="0"/>
              <a:t>‹#›</a:t>
            </a:fld>
            <a:endParaRPr lang="en-IN"/>
          </a:p>
        </p:txBody>
      </p:sp>
    </p:spTree>
    <p:extLst>
      <p:ext uri="{BB962C8B-B14F-4D97-AF65-F5344CB8AC3E}">
        <p14:creationId xmlns:p14="http://schemas.microsoft.com/office/powerpoint/2010/main" val="33418568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2508887-CA36-016E-1778-0B2A1829CF94}"/>
              </a:ext>
            </a:extLst>
          </p:cNvPr>
          <p:cNvSpPr>
            <a:spLocks noGrp="1"/>
          </p:cNvSpPr>
          <p:nvPr>
            <p:ph type="dt" sz="half" idx="10"/>
          </p:nvPr>
        </p:nvSpPr>
        <p:spPr/>
        <p:txBody>
          <a:bodyPr/>
          <a:lstStyle/>
          <a:p>
            <a:fld id="{F3840D4F-E82D-4DBA-A4BD-6479E1A7C183}" type="datetimeFigureOut">
              <a:rPr lang="en-IN" smtClean="0"/>
              <a:t>14-10-2024</a:t>
            </a:fld>
            <a:endParaRPr lang="en-IN"/>
          </a:p>
        </p:txBody>
      </p:sp>
      <p:sp>
        <p:nvSpPr>
          <p:cNvPr id="3" name="Footer Placeholder 2">
            <a:extLst>
              <a:ext uri="{FF2B5EF4-FFF2-40B4-BE49-F238E27FC236}">
                <a16:creationId xmlns:a16="http://schemas.microsoft.com/office/drawing/2014/main" id="{D23838DB-7874-636E-2D20-87DCE2B110A2}"/>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C9C46C37-9D6C-B2AF-116C-DEFF4BE8A1A4}"/>
              </a:ext>
            </a:extLst>
          </p:cNvPr>
          <p:cNvSpPr>
            <a:spLocks noGrp="1"/>
          </p:cNvSpPr>
          <p:nvPr>
            <p:ph type="sldNum" sz="quarter" idx="12"/>
          </p:nvPr>
        </p:nvSpPr>
        <p:spPr/>
        <p:txBody>
          <a:bodyPr/>
          <a:lstStyle/>
          <a:p>
            <a:fld id="{A5DA727E-116F-43DD-8CBE-453950ADD2AD}" type="slidenum">
              <a:rPr lang="en-IN" smtClean="0"/>
              <a:t>‹#›</a:t>
            </a:fld>
            <a:endParaRPr lang="en-IN"/>
          </a:p>
        </p:txBody>
      </p:sp>
    </p:spTree>
    <p:extLst>
      <p:ext uri="{BB962C8B-B14F-4D97-AF65-F5344CB8AC3E}">
        <p14:creationId xmlns:p14="http://schemas.microsoft.com/office/powerpoint/2010/main" val="38799660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59E5A8-007B-697D-B318-4945D1B02F6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59EFB5C1-95A9-9A87-D005-EA90E0F1B78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B85A79F7-459F-54CB-05C1-4B59E063B5C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67F2350-D8BA-8F42-6DD9-0DA68B7F97BE}"/>
              </a:ext>
            </a:extLst>
          </p:cNvPr>
          <p:cNvSpPr>
            <a:spLocks noGrp="1"/>
          </p:cNvSpPr>
          <p:nvPr>
            <p:ph type="dt" sz="half" idx="10"/>
          </p:nvPr>
        </p:nvSpPr>
        <p:spPr/>
        <p:txBody>
          <a:bodyPr/>
          <a:lstStyle/>
          <a:p>
            <a:fld id="{F3840D4F-E82D-4DBA-A4BD-6479E1A7C183}" type="datetimeFigureOut">
              <a:rPr lang="en-IN" smtClean="0"/>
              <a:t>14-10-2024</a:t>
            </a:fld>
            <a:endParaRPr lang="en-IN"/>
          </a:p>
        </p:txBody>
      </p:sp>
      <p:sp>
        <p:nvSpPr>
          <p:cNvPr id="6" name="Footer Placeholder 5">
            <a:extLst>
              <a:ext uri="{FF2B5EF4-FFF2-40B4-BE49-F238E27FC236}">
                <a16:creationId xmlns:a16="http://schemas.microsoft.com/office/drawing/2014/main" id="{4FFFFC1E-76B7-BED8-98CD-8D21CC573F69}"/>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B5EA5049-C129-35FD-5A8F-F689213460E4}"/>
              </a:ext>
            </a:extLst>
          </p:cNvPr>
          <p:cNvSpPr>
            <a:spLocks noGrp="1"/>
          </p:cNvSpPr>
          <p:nvPr>
            <p:ph type="sldNum" sz="quarter" idx="12"/>
          </p:nvPr>
        </p:nvSpPr>
        <p:spPr/>
        <p:txBody>
          <a:bodyPr/>
          <a:lstStyle/>
          <a:p>
            <a:fld id="{A5DA727E-116F-43DD-8CBE-453950ADD2AD}" type="slidenum">
              <a:rPr lang="en-IN" smtClean="0"/>
              <a:t>‹#›</a:t>
            </a:fld>
            <a:endParaRPr lang="en-IN"/>
          </a:p>
        </p:txBody>
      </p:sp>
    </p:spTree>
    <p:extLst>
      <p:ext uri="{BB962C8B-B14F-4D97-AF65-F5344CB8AC3E}">
        <p14:creationId xmlns:p14="http://schemas.microsoft.com/office/powerpoint/2010/main" val="11935803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A40A42-9490-89B3-0D8A-24DF609879E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C4F6D74C-053B-582F-E74D-2FF2E9D6114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A35DE265-9E86-C8AE-970C-87AE85BC6EC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BAE7A63-D7F0-3EDB-0364-D20184C78623}"/>
              </a:ext>
            </a:extLst>
          </p:cNvPr>
          <p:cNvSpPr>
            <a:spLocks noGrp="1"/>
          </p:cNvSpPr>
          <p:nvPr>
            <p:ph type="dt" sz="half" idx="10"/>
          </p:nvPr>
        </p:nvSpPr>
        <p:spPr/>
        <p:txBody>
          <a:bodyPr/>
          <a:lstStyle/>
          <a:p>
            <a:fld id="{F3840D4F-E82D-4DBA-A4BD-6479E1A7C183}" type="datetimeFigureOut">
              <a:rPr lang="en-IN" smtClean="0"/>
              <a:t>14-10-2024</a:t>
            </a:fld>
            <a:endParaRPr lang="en-IN"/>
          </a:p>
        </p:txBody>
      </p:sp>
      <p:sp>
        <p:nvSpPr>
          <p:cNvPr id="6" name="Footer Placeholder 5">
            <a:extLst>
              <a:ext uri="{FF2B5EF4-FFF2-40B4-BE49-F238E27FC236}">
                <a16:creationId xmlns:a16="http://schemas.microsoft.com/office/drawing/2014/main" id="{59B22185-5F4C-EC7D-F210-3C555FE4FFEB}"/>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03CDC85B-9D53-1F3D-7AF8-B5E2BCE9FBA5}"/>
              </a:ext>
            </a:extLst>
          </p:cNvPr>
          <p:cNvSpPr>
            <a:spLocks noGrp="1"/>
          </p:cNvSpPr>
          <p:nvPr>
            <p:ph type="sldNum" sz="quarter" idx="12"/>
          </p:nvPr>
        </p:nvSpPr>
        <p:spPr/>
        <p:txBody>
          <a:bodyPr/>
          <a:lstStyle/>
          <a:p>
            <a:fld id="{A5DA727E-116F-43DD-8CBE-453950ADD2AD}" type="slidenum">
              <a:rPr lang="en-IN" smtClean="0"/>
              <a:t>‹#›</a:t>
            </a:fld>
            <a:endParaRPr lang="en-IN"/>
          </a:p>
        </p:txBody>
      </p:sp>
    </p:spTree>
    <p:extLst>
      <p:ext uri="{BB962C8B-B14F-4D97-AF65-F5344CB8AC3E}">
        <p14:creationId xmlns:p14="http://schemas.microsoft.com/office/powerpoint/2010/main" val="29821891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665AA00-844E-2E7B-8330-5B3E77E6C78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66C244D9-CC6D-DDA2-5995-2ED8C8D24F0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64E28100-2049-D6AB-F4EB-65A9D26B654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3840D4F-E82D-4DBA-A4BD-6479E1A7C183}" type="datetimeFigureOut">
              <a:rPr lang="en-IN" smtClean="0"/>
              <a:t>14-10-2024</a:t>
            </a:fld>
            <a:endParaRPr lang="en-IN"/>
          </a:p>
        </p:txBody>
      </p:sp>
      <p:sp>
        <p:nvSpPr>
          <p:cNvPr id="5" name="Footer Placeholder 4">
            <a:extLst>
              <a:ext uri="{FF2B5EF4-FFF2-40B4-BE49-F238E27FC236}">
                <a16:creationId xmlns:a16="http://schemas.microsoft.com/office/drawing/2014/main" id="{23034E5C-5CEA-F3A3-3DF3-CE994B038BA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IN"/>
          </a:p>
        </p:txBody>
      </p:sp>
      <p:sp>
        <p:nvSpPr>
          <p:cNvPr id="6" name="Slide Number Placeholder 5">
            <a:extLst>
              <a:ext uri="{FF2B5EF4-FFF2-40B4-BE49-F238E27FC236}">
                <a16:creationId xmlns:a16="http://schemas.microsoft.com/office/drawing/2014/main" id="{D9569661-147F-253B-50CF-06D71AA61AB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5DA727E-116F-43DD-8CBE-453950ADD2AD}" type="slidenum">
              <a:rPr lang="en-IN" smtClean="0"/>
              <a:t>‹#›</a:t>
            </a:fld>
            <a:endParaRPr lang="en-IN"/>
          </a:p>
        </p:txBody>
      </p:sp>
    </p:spTree>
    <p:extLst>
      <p:ext uri="{BB962C8B-B14F-4D97-AF65-F5344CB8AC3E}">
        <p14:creationId xmlns:p14="http://schemas.microsoft.com/office/powerpoint/2010/main" val="34441396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16BB5B9-D2B5-9414-B73A-913BF2723D45}"/>
              </a:ext>
            </a:extLst>
          </p:cNvPr>
          <p:cNvSpPr txBox="1"/>
          <p:nvPr/>
        </p:nvSpPr>
        <p:spPr>
          <a:xfrm>
            <a:off x="190500" y="2000593"/>
            <a:ext cx="11620500" cy="1420325"/>
          </a:xfrm>
          <a:prstGeom prst="rect">
            <a:avLst/>
          </a:prstGeom>
          <a:noFill/>
        </p:spPr>
        <p:txBody>
          <a:bodyPr wrap="square">
            <a:spAutoFit/>
          </a:bodyPr>
          <a:lstStyle/>
          <a:p>
            <a:pPr algn="just">
              <a:lnSpc>
                <a:spcPct val="150000"/>
              </a:lnSpc>
            </a:pPr>
            <a:r>
              <a:rPr lang="en-US" sz="2000" b="1" i="0" u="none" strike="noStrike" baseline="0" dirty="0">
                <a:latin typeface="Arial" panose="020B0604020202020204" pitchFamily="34" charset="0"/>
                <a:cs typeface="Arial" panose="020B0604020202020204" pitchFamily="34" charset="0"/>
              </a:rPr>
              <a:t>Figure S1. </a:t>
            </a:r>
            <a:r>
              <a:rPr lang="en-US" sz="2000" b="0" i="0" u="none" strike="noStrike" baseline="0" dirty="0">
                <a:latin typeface="Arial" panose="020B0604020202020204" pitchFamily="34" charset="0"/>
                <a:cs typeface="Arial" panose="020B0604020202020204" pitchFamily="34" charset="0"/>
              </a:rPr>
              <a:t>Overview of the multivariant analysis in pearl millet genotypes. (A) Principal component analysis (PCA) and (B) partial least square-discriminate analysis (PLS-DA) of significant metabolites from low, medium, and high rancid pearl millet genotypes at 2 days of accelerated aging. </a:t>
            </a:r>
            <a:endParaRPr lang="en-IN"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900477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33AEDCA-1933-F099-28A3-9320BEDFEB04}"/>
              </a:ext>
            </a:extLst>
          </p:cNvPr>
          <p:cNvPicPr>
            <a:picLocks noChangeAspect="1"/>
          </p:cNvPicPr>
          <p:nvPr/>
        </p:nvPicPr>
        <p:blipFill>
          <a:blip r:embed="rId2"/>
          <a:stretch>
            <a:fillRect/>
          </a:stretch>
        </p:blipFill>
        <p:spPr>
          <a:xfrm>
            <a:off x="3177677" y="393007"/>
            <a:ext cx="5737723" cy="5441736"/>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F672C06-59FA-C68F-2E01-A5DF2E644E54}"/>
              </a:ext>
            </a:extLst>
          </p:cNvPr>
          <p:cNvPicPr>
            <a:picLocks noChangeAspect="1"/>
          </p:cNvPicPr>
          <p:nvPr/>
        </p:nvPicPr>
        <p:blipFill>
          <a:blip r:embed="rId2"/>
          <a:stretch>
            <a:fillRect/>
          </a:stretch>
        </p:blipFill>
        <p:spPr>
          <a:xfrm>
            <a:off x="381000" y="392913"/>
            <a:ext cx="11713029" cy="6331063"/>
          </a:xfrm>
          <a:prstGeom prst="rect">
            <a:avLst/>
          </a:prstGeom>
        </p:spPr>
      </p:pic>
    </p:spTree>
    <p:extLst>
      <p:ext uri="{BB962C8B-B14F-4D97-AF65-F5344CB8AC3E}">
        <p14:creationId xmlns:p14="http://schemas.microsoft.com/office/powerpoint/2010/main" val="5699102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BA208C0-25E8-F716-2469-E897C9F79327}"/>
              </a:ext>
            </a:extLst>
          </p:cNvPr>
          <p:cNvSpPr txBox="1"/>
          <p:nvPr/>
        </p:nvSpPr>
        <p:spPr>
          <a:xfrm>
            <a:off x="130629" y="997746"/>
            <a:ext cx="11038114" cy="2805320"/>
          </a:xfrm>
          <a:prstGeom prst="rect">
            <a:avLst/>
          </a:prstGeom>
          <a:noFill/>
        </p:spPr>
        <p:txBody>
          <a:bodyPr wrap="square">
            <a:spAutoFit/>
          </a:bodyPr>
          <a:lstStyle/>
          <a:p>
            <a:pPr algn="just">
              <a:lnSpc>
                <a:spcPct val="150000"/>
              </a:lnSpc>
            </a:pPr>
            <a:r>
              <a:rPr lang="en-US" sz="2000" b="1" i="0" u="none" strike="noStrike" baseline="0" dirty="0">
                <a:latin typeface="Arial" panose="020B0604020202020204" pitchFamily="34" charset="0"/>
                <a:cs typeface="Arial" panose="020B0604020202020204" pitchFamily="34" charset="0"/>
              </a:rPr>
              <a:t>Figure S6. </a:t>
            </a:r>
            <a:r>
              <a:rPr lang="en-US" sz="2000" i="0" u="none" strike="noStrike" baseline="0" dirty="0">
                <a:latin typeface="Arial" panose="020B0604020202020204" pitchFamily="34" charset="0"/>
                <a:cs typeface="Arial" panose="020B0604020202020204" pitchFamily="34" charset="0"/>
              </a:rPr>
              <a:t>Pathway enrichment analysis (A) and </a:t>
            </a:r>
            <a:r>
              <a:rPr lang="en-US" sz="2000" dirty="0">
                <a:latin typeface="Arial" panose="020B0604020202020204" pitchFamily="34" charset="0"/>
                <a:cs typeface="Arial" panose="020B0604020202020204" pitchFamily="34" charset="0"/>
              </a:rPr>
              <a:t>Variable importance in projection (VIP) scores (B), </a:t>
            </a:r>
            <a:r>
              <a:rPr lang="en-US" sz="2000" i="0" u="none" strike="noStrike" baseline="0" dirty="0">
                <a:latin typeface="Arial" panose="020B0604020202020204" pitchFamily="34" charset="0"/>
                <a:cs typeface="Arial" panose="020B0604020202020204" pitchFamily="34" charset="0"/>
              </a:rPr>
              <a:t>of metabolomics data from pearl millet genotypes </a:t>
            </a:r>
            <a:r>
              <a:rPr lang="en-US" sz="2000" b="0" i="0" u="none" strike="noStrike" baseline="0" dirty="0">
                <a:latin typeface="Arial" panose="020B0604020202020204" pitchFamily="34" charset="0"/>
                <a:cs typeface="Arial" panose="020B0604020202020204" pitchFamily="34" charset="0"/>
              </a:rPr>
              <a:t>at 5 days of accelerated aging. The five significant pathways are indicated in red colour. VIP score indicates the top important metabolites contributing to the separation of metabolic profiles in low, high, and medium rancid genotypes. The relative abundance of metabolites is indicated by a coloured scale from </a:t>
            </a:r>
            <a:r>
              <a:rPr lang="en-US" sz="2000" dirty="0">
                <a:latin typeface="Arial" panose="020B0604020202020204" pitchFamily="34" charset="0"/>
                <a:cs typeface="Arial" panose="020B0604020202020204" pitchFamily="34" charset="0"/>
              </a:rPr>
              <a:t>blue</a:t>
            </a:r>
            <a:r>
              <a:rPr lang="en-US" sz="2000" b="0" i="0" u="none" strike="noStrike" baseline="0" dirty="0">
                <a:latin typeface="Arial" panose="020B0604020202020204" pitchFamily="34" charset="0"/>
                <a:cs typeface="Arial" panose="020B0604020202020204" pitchFamily="34" charset="0"/>
              </a:rPr>
              <a:t> to red representing the low and high, respectively.</a:t>
            </a:r>
            <a:endParaRPr lang="en-IN"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69059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5F4BC0C-50A1-46DC-CF45-23538B0354D2}"/>
              </a:ext>
            </a:extLst>
          </p:cNvPr>
          <p:cNvPicPr>
            <a:picLocks noChangeAspect="1"/>
          </p:cNvPicPr>
          <p:nvPr/>
        </p:nvPicPr>
        <p:blipFill>
          <a:blip r:embed="rId2"/>
          <a:stretch>
            <a:fillRect/>
          </a:stretch>
        </p:blipFill>
        <p:spPr>
          <a:xfrm>
            <a:off x="2804502" y="268759"/>
            <a:ext cx="5566612" cy="522852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DE914E0-EE49-2339-1E24-2132CC8C6DFC}"/>
              </a:ext>
            </a:extLst>
          </p:cNvPr>
          <p:cNvPicPr>
            <a:picLocks noChangeAspect="1"/>
          </p:cNvPicPr>
          <p:nvPr/>
        </p:nvPicPr>
        <p:blipFill>
          <a:blip r:embed="rId2"/>
          <a:stretch>
            <a:fillRect/>
          </a:stretch>
        </p:blipFill>
        <p:spPr>
          <a:xfrm>
            <a:off x="0" y="568357"/>
            <a:ext cx="12192000" cy="5721286"/>
          </a:xfrm>
          <a:prstGeom prst="rect">
            <a:avLst/>
          </a:prstGeom>
        </p:spPr>
      </p:pic>
    </p:spTree>
    <p:extLst>
      <p:ext uri="{BB962C8B-B14F-4D97-AF65-F5344CB8AC3E}">
        <p14:creationId xmlns:p14="http://schemas.microsoft.com/office/powerpoint/2010/main" val="32717464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70FFC2B-F4E1-156E-B4AE-B56B5A688E2F}"/>
              </a:ext>
            </a:extLst>
          </p:cNvPr>
          <p:cNvSpPr txBox="1"/>
          <p:nvPr/>
        </p:nvSpPr>
        <p:spPr>
          <a:xfrm>
            <a:off x="130629" y="997746"/>
            <a:ext cx="11038114" cy="2805320"/>
          </a:xfrm>
          <a:prstGeom prst="rect">
            <a:avLst/>
          </a:prstGeom>
          <a:noFill/>
        </p:spPr>
        <p:txBody>
          <a:bodyPr wrap="square">
            <a:spAutoFit/>
          </a:bodyPr>
          <a:lstStyle/>
          <a:p>
            <a:pPr algn="just">
              <a:lnSpc>
                <a:spcPct val="150000"/>
              </a:lnSpc>
            </a:pPr>
            <a:r>
              <a:rPr lang="en-US" sz="2000" b="1" i="0" u="none" strike="noStrike" baseline="0" dirty="0">
                <a:latin typeface="Arial" panose="020B0604020202020204" pitchFamily="34" charset="0"/>
                <a:cs typeface="Arial" panose="020B0604020202020204" pitchFamily="34" charset="0"/>
              </a:rPr>
              <a:t>Figure S7. </a:t>
            </a:r>
            <a:r>
              <a:rPr lang="en-US" sz="2000" i="0" u="none" strike="noStrike" baseline="0" dirty="0">
                <a:latin typeface="Arial" panose="020B0604020202020204" pitchFamily="34" charset="0"/>
                <a:cs typeface="Arial" panose="020B0604020202020204" pitchFamily="34" charset="0"/>
              </a:rPr>
              <a:t>Pathway enrichment analysis (A) and </a:t>
            </a:r>
            <a:r>
              <a:rPr lang="en-US" sz="2000" dirty="0">
                <a:latin typeface="Arial" panose="020B0604020202020204" pitchFamily="34" charset="0"/>
                <a:cs typeface="Arial" panose="020B0604020202020204" pitchFamily="34" charset="0"/>
              </a:rPr>
              <a:t>Variable importance in projection (VIP) scores (B), </a:t>
            </a:r>
            <a:r>
              <a:rPr lang="en-US" sz="2000" i="0" u="none" strike="noStrike" baseline="0" dirty="0">
                <a:latin typeface="Arial" panose="020B0604020202020204" pitchFamily="34" charset="0"/>
                <a:cs typeface="Arial" panose="020B0604020202020204" pitchFamily="34" charset="0"/>
              </a:rPr>
              <a:t>of metabolomics data from pearl millet genotypes </a:t>
            </a:r>
            <a:r>
              <a:rPr lang="en-US" sz="2000" b="0" i="0" u="none" strike="noStrike" baseline="0" dirty="0">
                <a:latin typeface="Arial" panose="020B0604020202020204" pitchFamily="34" charset="0"/>
                <a:cs typeface="Arial" panose="020B0604020202020204" pitchFamily="34" charset="0"/>
              </a:rPr>
              <a:t>at 10 days of accelerated aging. The five significant pathways are indicated in red colour. VIP score indicates the top important metabolites contributing to the separation of metabolic profiles in low, high, and medium rancid genotypes. The relative abundance of metabolites is indicated by a coloured scale from </a:t>
            </a:r>
            <a:r>
              <a:rPr lang="en-US" sz="2000" dirty="0">
                <a:latin typeface="Arial" panose="020B0604020202020204" pitchFamily="34" charset="0"/>
                <a:cs typeface="Arial" panose="020B0604020202020204" pitchFamily="34" charset="0"/>
              </a:rPr>
              <a:t>blue</a:t>
            </a:r>
            <a:r>
              <a:rPr lang="en-US" sz="2000" b="0" i="0" u="none" strike="noStrike" baseline="0" dirty="0">
                <a:latin typeface="Arial" panose="020B0604020202020204" pitchFamily="34" charset="0"/>
                <a:cs typeface="Arial" panose="020B0604020202020204" pitchFamily="34" charset="0"/>
              </a:rPr>
              <a:t> to red representing the low and high, respectively.</a:t>
            </a:r>
            <a:endParaRPr lang="en-IN"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532220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B83CC34-B177-BD80-12A6-C366D9834874}"/>
              </a:ext>
            </a:extLst>
          </p:cNvPr>
          <p:cNvPicPr>
            <a:picLocks noChangeAspect="1"/>
          </p:cNvPicPr>
          <p:nvPr/>
        </p:nvPicPr>
        <p:blipFill>
          <a:blip r:embed="rId2"/>
          <a:stretch>
            <a:fillRect/>
          </a:stretch>
        </p:blipFill>
        <p:spPr>
          <a:xfrm>
            <a:off x="2269103" y="762396"/>
            <a:ext cx="6189098" cy="5333207"/>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9934ACE-BDAC-E97E-D80A-4E180AFA5E60}"/>
              </a:ext>
            </a:extLst>
          </p:cNvPr>
          <p:cNvPicPr>
            <a:picLocks noChangeAspect="1"/>
          </p:cNvPicPr>
          <p:nvPr/>
        </p:nvPicPr>
        <p:blipFill>
          <a:blip r:embed="rId2"/>
          <a:stretch>
            <a:fillRect/>
          </a:stretch>
        </p:blipFill>
        <p:spPr>
          <a:xfrm>
            <a:off x="565042" y="0"/>
            <a:ext cx="11061915" cy="6858000"/>
          </a:xfrm>
          <a:prstGeom prst="rect">
            <a:avLst/>
          </a:prstGeom>
        </p:spPr>
      </p:pic>
    </p:spTree>
    <p:extLst>
      <p:ext uri="{BB962C8B-B14F-4D97-AF65-F5344CB8AC3E}">
        <p14:creationId xmlns:p14="http://schemas.microsoft.com/office/powerpoint/2010/main" val="35567517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C7DF34-1402-A9A2-75FB-24F35AE1CC37}"/>
              </a:ext>
            </a:extLst>
          </p:cNvPr>
          <p:cNvSpPr txBox="1"/>
          <p:nvPr/>
        </p:nvSpPr>
        <p:spPr>
          <a:xfrm>
            <a:off x="130629" y="997746"/>
            <a:ext cx="11038114" cy="2805320"/>
          </a:xfrm>
          <a:prstGeom prst="rect">
            <a:avLst/>
          </a:prstGeom>
          <a:noFill/>
        </p:spPr>
        <p:txBody>
          <a:bodyPr wrap="square">
            <a:spAutoFit/>
          </a:bodyPr>
          <a:lstStyle/>
          <a:p>
            <a:pPr algn="just">
              <a:lnSpc>
                <a:spcPct val="150000"/>
              </a:lnSpc>
            </a:pPr>
            <a:r>
              <a:rPr lang="en-US" sz="2000" b="1" i="0" u="none" strike="noStrike" baseline="0" dirty="0">
                <a:latin typeface="Arial" panose="020B0604020202020204" pitchFamily="34" charset="0"/>
                <a:cs typeface="Arial" panose="020B0604020202020204" pitchFamily="34" charset="0"/>
              </a:rPr>
              <a:t>Figure S8. </a:t>
            </a:r>
            <a:r>
              <a:rPr lang="en-US" sz="2000" i="0" u="none" strike="noStrike" baseline="0" dirty="0">
                <a:latin typeface="Arial" panose="020B0604020202020204" pitchFamily="34" charset="0"/>
                <a:cs typeface="Arial" panose="020B0604020202020204" pitchFamily="34" charset="0"/>
              </a:rPr>
              <a:t>Pathway enrichment analysis (A) and </a:t>
            </a:r>
            <a:r>
              <a:rPr lang="en-US" sz="2000" dirty="0">
                <a:latin typeface="Arial" panose="020B0604020202020204" pitchFamily="34" charset="0"/>
                <a:cs typeface="Arial" panose="020B0604020202020204" pitchFamily="34" charset="0"/>
              </a:rPr>
              <a:t>Variable importance in projection (VIP) scores (B), </a:t>
            </a:r>
            <a:r>
              <a:rPr lang="en-US" sz="2000" i="0" u="none" strike="noStrike" baseline="0" dirty="0">
                <a:latin typeface="Arial" panose="020B0604020202020204" pitchFamily="34" charset="0"/>
                <a:cs typeface="Arial" panose="020B0604020202020204" pitchFamily="34" charset="0"/>
              </a:rPr>
              <a:t>of metabolomics data from pearl millet genotypes </a:t>
            </a:r>
            <a:r>
              <a:rPr lang="en-US" sz="2000" b="0" i="0" u="none" strike="noStrike" baseline="0" dirty="0">
                <a:latin typeface="Arial" panose="020B0604020202020204" pitchFamily="34" charset="0"/>
                <a:cs typeface="Arial" panose="020B0604020202020204" pitchFamily="34" charset="0"/>
              </a:rPr>
              <a:t>at 24 days of accelerated aging. The five significant pathways are indicated in red color. VIP score indicates the top important metabolites contributing to the separation of metabolic profiles in low, high, and medium rancid genotypes. The relative abundance of metabolites is indicated by a colored scale from blue to red representing the low and high, respectively.</a:t>
            </a:r>
            <a:endParaRPr lang="en-IN"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939344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D4CCF59-1E1B-5F68-9465-DA79DADE77AD}"/>
              </a:ext>
            </a:extLst>
          </p:cNvPr>
          <p:cNvPicPr>
            <a:picLocks noChangeAspect="1"/>
          </p:cNvPicPr>
          <p:nvPr/>
        </p:nvPicPr>
        <p:blipFill>
          <a:blip r:embed="rId2"/>
          <a:stretch>
            <a:fillRect/>
          </a:stretch>
        </p:blipFill>
        <p:spPr>
          <a:xfrm>
            <a:off x="2384362" y="727755"/>
            <a:ext cx="6062954" cy="5106987"/>
          </a:xfrm>
          <a:prstGeom prst="rect">
            <a:avLst/>
          </a:prstGeom>
        </p:spPr>
      </p:pic>
    </p:spTree>
    <p:extLst>
      <p:ext uri="{BB962C8B-B14F-4D97-AF65-F5344CB8AC3E}">
        <p14:creationId xmlns:p14="http://schemas.microsoft.com/office/powerpoint/2010/main" val="35149672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a:extLst>
              <a:ext uri="{FF2B5EF4-FFF2-40B4-BE49-F238E27FC236}">
                <a16:creationId xmlns:a16="http://schemas.microsoft.com/office/drawing/2014/main" id="{486EA256-CABF-351B-6D82-B93D671B0076}"/>
              </a:ext>
            </a:extLst>
          </p:cNvPr>
          <p:cNvPicPr>
            <a:picLocks noChangeAspect="1"/>
          </p:cNvPicPr>
          <p:nvPr/>
        </p:nvPicPr>
        <p:blipFill>
          <a:blip r:embed="rId2"/>
          <a:stretch>
            <a:fillRect/>
          </a:stretch>
        </p:blipFill>
        <p:spPr>
          <a:xfrm>
            <a:off x="0" y="391389"/>
            <a:ext cx="12192000" cy="6075222"/>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B7D0D64-8D3B-CD8D-415C-F8A3091BF21B}"/>
              </a:ext>
            </a:extLst>
          </p:cNvPr>
          <p:cNvPicPr>
            <a:picLocks noChangeAspect="1"/>
          </p:cNvPicPr>
          <p:nvPr/>
        </p:nvPicPr>
        <p:blipFill>
          <a:blip r:embed="rId2"/>
          <a:stretch>
            <a:fillRect/>
          </a:stretch>
        </p:blipFill>
        <p:spPr>
          <a:xfrm>
            <a:off x="0" y="267369"/>
            <a:ext cx="12192000" cy="6323261"/>
          </a:xfrm>
          <a:prstGeom prst="rect">
            <a:avLst/>
          </a:prstGeom>
        </p:spPr>
      </p:pic>
    </p:spTree>
    <p:extLst>
      <p:ext uri="{BB962C8B-B14F-4D97-AF65-F5344CB8AC3E}">
        <p14:creationId xmlns:p14="http://schemas.microsoft.com/office/powerpoint/2010/main" val="31300951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DE3B97F-2B8A-F966-0ACB-9162B134A342}"/>
              </a:ext>
            </a:extLst>
          </p:cNvPr>
          <p:cNvSpPr txBox="1"/>
          <p:nvPr/>
        </p:nvSpPr>
        <p:spPr>
          <a:xfrm>
            <a:off x="190500" y="2000593"/>
            <a:ext cx="11620500" cy="1881990"/>
          </a:xfrm>
          <a:prstGeom prst="rect">
            <a:avLst/>
          </a:prstGeom>
          <a:noFill/>
        </p:spPr>
        <p:txBody>
          <a:bodyPr wrap="square">
            <a:spAutoFit/>
          </a:bodyPr>
          <a:lstStyle/>
          <a:p>
            <a:pPr algn="just">
              <a:lnSpc>
                <a:spcPct val="150000"/>
              </a:lnSpc>
            </a:pPr>
            <a:r>
              <a:rPr lang="en-US" sz="2000" b="1" i="0" u="none" strike="noStrike" baseline="0" dirty="0">
                <a:latin typeface="Arial" panose="020B0604020202020204" pitchFamily="34" charset="0"/>
                <a:cs typeface="Arial" panose="020B0604020202020204" pitchFamily="34" charset="0"/>
              </a:rPr>
              <a:t>Figure S9. </a:t>
            </a:r>
            <a:r>
              <a:rPr lang="en-US" sz="2000" i="0" u="none" strike="noStrike" baseline="0" dirty="0">
                <a:latin typeface="Arial" panose="020B0604020202020204" pitchFamily="34" charset="0"/>
                <a:cs typeface="Arial" panose="020B0604020202020204" pitchFamily="34" charset="0"/>
              </a:rPr>
              <a:t>Correlation between acid value (A) and peroxide value (B) with saturated and unsaturated fatty acids was calculated for pearl millet genotypes varying in rancidity, including low, medium, and high rancid genotypes. A correlation matrix and heat map were </a:t>
            </a:r>
            <a:r>
              <a:rPr lang="en-US" sz="2000" dirty="0">
                <a:latin typeface="Arial" panose="020B0604020202020204" pitchFamily="34" charset="0"/>
                <a:cs typeface="Arial" panose="020B0604020202020204" pitchFamily="34" charset="0"/>
              </a:rPr>
              <a:t>developed to represent the positive and negative correlation data.</a:t>
            </a:r>
            <a:endParaRPr lang="en-IN"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220696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4A80573-B0BF-6232-6FA0-45B719518094}"/>
              </a:ext>
            </a:extLst>
          </p:cNvPr>
          <p:cNvPicPr>
            <a:picLocks noChangeAspect="1"/>
          </p:cNvPicPr>
          <p:nvPr/>
        </p:nvPicPr>
        <p:blipFill>
          <a:blip r:embed="rId2"/>
          <a:stretch>
            <a:fillRect/>
          </a:stretch>
        </p:blipFill>
        <p:spPr>
          <a:xfrm>
            <a:off x="991325" y="0"/>
            <a:ext cx="10209349" cy="6858000"/>
          </a:xfrm>
          <a:prstGeom prst="rect">
            <a:avLst/>
          </a:prstGeom>
        </p:spPr>
      </p:pic>
    </p:spTree>
    <p:extLst>
      <p:ext uri="{BB962C8B-B14F-4D97-AF65-F5344CB8AC3E}">
        <p14:creationId xmlns:p14="http://schemas.microsoft.com/office/powerpoint/2010/main" val="15846292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F1B6F48-73F1-D7C0-B322-A57D87A521C9}"/>
              </a:ext>
            </a:extLst>
          </p:cNvPr>
          <p:cNvPicPr>
            <a:picLocks noChangeAspect="1"/>
          </p:cNvPicPr>
          <p:nvPr/>
        </p:nvPicPr>
        <p:blipFill>
          <a:blip r:embed="rId2"/>
          <a:stretch>
            <a:fillRect/>
          </a:stretch>
        </p:blipFill>
        <p:spPr>
          <a:xfrm>
            <a:off x="1296286" y="0"/>
            <a:ext cx="9599428" cy="6858000"/>
          </a:xfrm>
          <a:prstGeom prst="rect">
            <a:avLst/>
          </a:prstGeom>
        </p:spPr>
      </p:pic>
    </p:spTree>
    <p:extLst>
      <p:ext uri="{BB962C8B-B14F-4D97-AF65-F5344CB8AC3E}">
        <p14:creationId xmlns:p14="http://schemas.microsoft.com/office/powerpoint/2010/main" val="18091428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050BC2E-7534-5005-7C2A-BADC9219CA62}"/>
              </a:ext>
            </a:extLst>
          </p:cNvPr>
          <p:cNvSpPr txBox="1"/>
          <p:nvPr/>
        </p:nvSpPr>
        <p:spPr>
          <a:xfrm>
            <a:off x="190500" y="2000593"/>
            <a:ext cx="11620500" cy="1420325"/>
          </a:xfrm>
          <a:prstGeom prst="rect">
            <a:avLst/>
          </a:prstGeom>
          <a:noFill/>
        </p:spPr>
        <p:txBody>
          <a:bodyPr wrap="square">
            <a:spAutoFit/>
          </a:bodyPr>
          <a:lstStyle/>
          <a:p>
            <a:pPr algn="just">
              <a:lnSpc>
                <a:spcPct val="150000"/>
              </a:lnSpc>
            </a:pPr>
            <a:r>
              <a:rPr lang="en-US" sz="2000" b="1" i="0" u="none" strike="noStrike" baseline="0" dirty="0">
                <a:latin typeface="Arial" panose="020B0604020202020204" pitchFamily="34" charset="0"/>
                <a:cs typeface="Arial" panose="020B0604020202020204" pitchFamily="34" charset="0"/>
              </a:rPr>
              <a:t>Figure S2. </a:t>
            </a:r>
            <a:r>
              <a:rPr lang="en-US" sz="2000" b="0" i="0" u="none" strike="noStrike" baseline="0" dirty="0">
                <a:latin typeface="Arial" panose="020B0604020202020204" pitchFamily="34" charset="0"/>
                <a:cs typeface="Arial" panose="020B0604020202020204" pitchFamily="34" charset="0"/>
              </a:rPr>
              <a:t>Overview of the multivariant analysis in pearl millet genotypes. (A) Principal component analysis (PCA) and (B) partial least square-discriminate analysis (PLS-DA) of significant metabolites from low, medium, and high rancid pearl millet genotypes at </a:t>
            </a:r>
            <a:r>
              <a:rPr lang="en-US" sz="2000" dirty="0">
                <a:latin typeface="Arial" panose="020B0604020202020204" pitchFamily="34" charset="0"/>
                <a:cs typeface="Arial" panose="020B0604020202020204" pitchFamily="34" charset="0"/>
              </a:rPr>
              <a:t>5</a:t>
            </a:r>
            <a:r>
              <a:rPr lang="en-US" sz="2000" b="0" i="0" u="none" strike="noStrike" baseline="0" dirty="0">
                <a:latin typeface="Arial" panose="020B0604020202020204" pitchFamily="34" charset="0"/>
                <a:cs typeface="Arial" panose="020B0604020202020204" pitchFamily="34" charset="0"/>
              </a:rPr>
              <a:t> days of accelerated aging. </a:t>
            </a:r>
            <a:endParaRPr lang="en-IN"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841526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78AC0BA6-672B-BE08-4B10-6C71B95108F5}"/>
              </a:ext>
            </a:extLst>
          </p:cNvPr>
          <p:cNvPicPr>
            <a:picLocks noChangeAspect="1"/>
          </p:cNvPicPr>
          <p:nvPr/>
        </p:nvPicPr>
        <p:blipFill>
          <a:blip r:embed="rId2"/>
          <a:stretch>
            <a:fillRect/>
          </a:stretch>
        </p:blipFill>
        <p:spPr>
          <a:xfrm>
            <a:off x="0" y="689425"/>
            <a:ext cx="12192000" cy="5479149"/>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7BFFD5E-1C4D-1B68-2C20-1C65558792BA}"/>
              </a:ext>
            </a:extLst>
          </p:cNvPr>
          <p:cNvSpPr txBox="1"/>
          <p:nvPr/>
        </p:nvSpPr>
        <p:spPr>
          <a:xfrm>
            <a:off x="190500" y="2000593"/>
            <a:ext cx="11620500" cy="1420325"/>
          </a:xfrm>
          <a:prstGeom prst="rect">
            <a:avLst/>
          </a:prstGeom>
          <a:noFill/>
        </p:spPr>
        <p:txBody>
          <a:bodyPr wrap="square">
            <a:spAutoFit/>
          </a:bodyPr>
          <a:lstStyle/>
          <a:p>
            <a:pPr algn="just">
              <a:lnSpc>
                <a:spcPct val="150000"/>
              </a:lnSpc>
            </a:pPr>
            <a:r>
              <a:rPr lang="en-US" sz="2000" b="1" i="0" u="none" strike="noStrike" baseline="0" dirty="0">
                <a:latin typeface="Arial" panose="020B0604020202020204" pitchFamily="34" charset="0"/>
                <a:cs typeface="Arial" panose="020B0604020202020204" pitchFamily="34" charset="0"/>
              </a:rPr>
              <a:t>Figure S3. </a:t>
            </a:r>
            <a:r>
              <a:rPr lang="en-US" sz="2000" b="0" i="0" u="none" strike="noStrike" baseline="0" dirty="0">
                <a:latin typeface="Arial" panose="020B0604020202020204" pitchFamily="34" charset="0"/>
                <a:cs typeface="Arial" panose="020B0604020202020204" pitchFamily="34" charset="0"/>
              </a:rPr>
              <a:t>Overview of the multivariant analysis in pearl millet genotypes. (A) Principal component analysis (PCA) and (B) partial least square-discriminate analysis (PLS-DA) of significant metabolites from low, medium, and high rancid pearl millet genotypes at </a:t>
            </a:r>
            <a:r>
              <a:rPr lang="en-US" sz="2000" dirty="0">
                <a:latin typeface="Arial" panose="020B0604020202020204" pitchFamily="34" charset="0"/>
                <a:cs typeface="Arial" panose="020B0604020202020204" pitchFamily="34" charset="0"/>
              </a:rPr>
              <a:t>10</a:t>
            </a:r>
            <a:r>
              <a:rPr lang="en-US" sz="2000" b="0" i="0" u="none" strike="noStrike" baseline="0" dirty="0">
                <a:latin typeface="Arial" panose="020B0604020202020204" pitchFamily="34" charset="0"/>
                <a:cs typeface="Arial" panose="020B0604020202020204" pitchFamily="34" charset="0"/>
              </a:rPr>
              <a:t> days of accelerated aging. </a:t>
            </a:r>
            <a:endParaRPr lang="en-IN"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130260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4" name="Picture 33">
            <a:extLst>
              <a:ext uri="{FF2B5EF4-FFF2-40B4-BE49-F238E27FC236}">
                <a16:creationId xmlns:a16="http://schemas.microsoft.com/office/drawing/2014/main" id="{98387676-059F-8145-A964-1D849E5D7D77}"/>
              </a:ext>
            </a:extLst>
          </p:cNvPr>
          <p:cNvPicPr>
            <a:picLocks noChangeAspect="1"/>
          </p:cNvPicPr>
          <p:nvPr/>
        </p:nvPicPr>
        <p:blipFill>
          <a:blip r:embed="rId2"/>
          <a:stretch>
            <a:fillRect/>
          </a:stretch>
        </p:blipFill>
        <p:spPr>
          <a:xfrm>
            <a:off x="643467" y="784521"/>
            <a:ext cx="10905066" cy="5288956"/>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D368EEA-1E05-752B-9463-68B6A3C549CF}"/>
              </a:ext>
            </a:extLst>
          </p:cNvPr>
          <p:cNvSpPr txBox="1"/>
          <p:nvPr/>
        </p:nvSpPr>
        <p:spPr>
          <a:xfrm>
            <a:off x="190500" y="2000593"/>
            <a:ext cx="11620500" cy="1420325"/>
          </a:xfrm>
          <a:prstGeom prst="rect">
            <a:avLst/>
          </a:prstGeom>
          <a:noFill/>
        </p:spPr>
        <p:txBody>
          <a:bodyPr wrap="square">
            <a:spAutoFit/>
          </a:bodyPr>
          <a:lstStyle/>
          <a:p>
            <a:pPr algn="just">
              <a:lnSpc>
                <a:spcPct val="150000"/>
              </a:lnSpc>
            </a:pPr>
            <a:r>
              <a:rPr lang="en-US" sz="2000" b="1" i="0" u="none" strike="noStrike" baseline="0" dirty="0">
                <a:latin typeface="Arial" panose="020B0604020202020204" pitchFamily="34" charset="0"/>
                <a:cs typeface="Arial" panose="020B0604020202020204" pitchFamily="34" charset="0"/>
              </a:rPr>
              <a:t>Figure S4. </a:t>
            </a:r>
            <a:r>
              <a:rPr lang="en-US" sz="2000" b="0" i="0" u="none" strike="noStrike" baseline="0" dirty="0">
                <a:latin typeface="Arial" panose="020B0604020202020204" pitchFamily="34" charset="0"/>
                <a:cs typeface="Arial" panose="020B0604020202020204" pitchFamily="34" charset="0"/>
              </a:rPr>
              <a:t>Overview of the multivariant analysis in pearl millet genotypes. (A) Principal component analysis (PCA) and (B) partial least square-discriminate analysis (PLS-DA) of significant metabolites from low, medium, and high rancid pearl millet genotypes at 24 days of accelerated aging. </a:t>
            </a:r>
            <a:endParaRPr lang="en-IN"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135950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a:extLst>
              <a:ext uri="{FF2B5EF4-FFF2-40B4-BE49-F238E27FC236}">
                <a16:creationId xmlns:a16="http://schemas.microsoft.com/office/drawing/2014/main" id="{A6D48787-083D-F448-C24E-03251492AEB4}"/>
              </a:ext>
            </a:extLst>
          </p:cNvPr>
          <p:cNvPicPr>
            <a:picLocks noChangeAspect="1"/>
          </p:cNvPicPr>
          <p:nvPr/>
        </p:nvPicPr>
        <p:blipFill>
          <a:blip r:embed="rId2"/>
          <a:stretch>
            <a:fillRect/>
          </a:stretch>
        </p:blipFill>
        <p:spPr>
          <a:xfrm>
            <a:off x="0" y="596169"/>
            <a:ext cx="12192000" cy="5665661"/>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728DF65-FB6D-31E4-8715-ACBBDE157F98}"/>
              </a:ext>
            </a:extLst>
          </p:cNvPr>
          <p:cNvSpPr txBox="1"/>
          <p:nvPr/>
        </p:nvSpPr>
        <p:spPr>
          <a:xfrm>
            <a:off x="130629" y="997746"/>
            <a:ext cx="11038114" cy="2805320"/>
          </a:xfrm>
          <a:prstGeom prst="rect">
            <a:avLst/>
          </a:prstGeom>
          <a:noFill/>
        </p:spPr>
        <p:txBody>
          <a:bodyPr wrap="square">
            <a:spAutoFit/>
          </a:bodyPr>
          <a:lstStyle/>
          <a:p>
            <a:pPr algn="just">
              <a:lnSpc>
                <a:spcPct val="150000"/>
              </a:lnSpc>
            </a:pPr>
            <a:r>
              <a:rPr lang="en-US" sz="2000" b="1" i="0" u="none" strike="noStrike" baseline="0" dirty="0">
                <a:latin typeface="Arial" panose="020B0604020202020204" pitchFamily="34" charset="0"/>
                <a:cs typeface="Arial" panose="020B0604020202020204" pitchFamily="34" charset="0"/>
              </a:rPr>
              <a:t>Figure S5. </a:t>
            </a:r>
            <a:r>
              <a:rPr lang="en-US" sz="2000" i="0" u="none" strike="noStrike" baseline="0" dirty="0">
                <a:latin typeface="Arial" panose="020B0604020202020204" pitchFamily="34" charset="0"/>
                <a:cs typeface="Arial" panose="020B0604020202020204" pitchFamily="34" charset="0"/>
              </a:rPr>
              <a:t>Pathway enrichment analysis (A) and </a:t>
            </a:r>
            <a:r>
              <a:rPr lang="en-US" sz="2000" dirty="0">
                <a:latin typeface="Arial" panose="020B0604020202020204" pitchFamily="34" charset="0"/>
                <a:cs typeface="Arial" panose="020B0604020202020204" pitchFamily="34" charset="0"/>
              </a:rPr>
              <a:t>Variable importance in projection (VIP) scores (B), </a:t>
            </a:r>
            <a:r>
              <a:rPr lang="en-US" sz="2000" i="0" u="none" strike="noStrike" baseline="0" dirty="0">
                <a:latin typeface="Arial" panose="020B0604020202020204" pitchFamily="34" charset="0"/>
                <a:cs typeface="Arial" panose="020B0604020202020204" pitchFamily="34" charset="0"/>
              </a:rPr>
              <a:t>of metabolomics data from pearl millet genotypes </a:t>
            </a:r>
            <a:r>
              <a:rPr lang="en-US" sz="2000" b="0" i="0" u="none" strike="noStrike" baseline="0" dirty="0">
                <a:latin typeface="Arial" panose="020B0604020202020204" pitchFamily="34" charset="0"/>
                <a:cs typeface="Arial" panose="020B0604020202020204" pitchFamily="34" charset="0"/>
              </a:rPr>
              <a:t>at 2 days of accelerated aging. The five significant pathways are indicated in red colour. VIP score indicates the top important metabolites contributing to the separation of metabolic profiles in low, high, and medium rancid genotypes. The relative abundance of metabolites is indicated by a coloured scale from </a:t>
            </a:r>
            <a:r>
              <a:rPr lang="en-US" sz="2000" dirty="0">
                <a:latin typeface="Arial" panose="020B0604020202020204" pitchFamily="34" charset="0"/>
                <a:cs typeface="Arial" panose="020B0604020202020204" pitchFamily="34" charset="0"/>
              </a:rPr>
              <a:t>blue</a:t>
            </a:r>
            <a:r>
              <a:rPr lang="en-US" sz="2000" b="0" i="0" u="none" strike="noStrike" baseline="0" dirty="0">
                <a:latin typeface="Arial" panose="020B0604020202020204" pitchFamily="34" charset="0"/>
                <a:cs typeface="Arial" panose="020B0604020202020204" pitchFamily="34" charset="0"/>
              </a:rPr>
              <a:t> to red representing the low and high, respectively.</a:t>
            </a:r>
            <a:endParaRPr lang="en-IN"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1434388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4774</TotalTime>
  <Words>643</Words>
  <Application>Microsoft Office PowerPoint</Application>
  <PresentationFormat>Widescreen</PresentationFormat>
  <Paragraphs>9</Paragraphs>
  <Slides>23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23</vt:i4>
      </vt:variant>
    </vt:vector>
  </HeadingPairs>
  <TitlesOfParts>
    <vt:vector size="27" baseType="lpstr">
      <vt:lpstr>Aptos</vt:lpstr>
      <vt:lpstr>Aptos Display</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Yogendra Kalenahalli (ICRISAT-IN)</dc:creator>
  <cp:lastModifiedBy>Yogendra Kalenahalli (ICRISAT-IN)</cp:lastModifiedBy>
  <cp:revision>28</cp:revision>
  <cp:lastPrinted>2024-10-06T01:38:12Z</cp:lastPrinted>
  <dcterms:created xsi:type="dcterms:W3CDTF">2024-04-21T15:19:17Z</dcterms:created>
  <dcterms:modified xsi:type="dcterms:W3CDTF">2024-10-14T06:37:28Z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2024-04-21T15:19:26Z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651390f6-bf31-4a05-851d-74915d039ca5</vt:lpwstr>
  </property>
  <property fmtid="{D5CDD505-2E9C-101B-9397-08002B2CF9AE}" pid="7" name="MSIP_Label_defa4170-0d19-0005-0004-bc88714345d2_ActionId">
    <vt:lpwstr>54f9967d-1fe1-4fd1-bb0e-a2c2c47dc590</vt:lpwstr>
  </property>
  <property fmtid="{D5CDD505-2E9C-101B-9397-08002B2CF9AE}" pid="8" name="MSIP_Label_defa4170-0d19-0005-0004-bc88714345d2_ContentBits">
    <vt:lpwstr>0</vt:lpwstr>
  </property>
</Properties>
</file>