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056"/>
    <p:restoredTop sz="94626"/>
  </p:normalViewPr>
  <p:slideViewPr>
    <p:cSldViewPr snapToGrid="0">
      <p:cViewPr>
        <p:scale>
          <a:sx n="66" d="100"/>
          <a:sy n="66" d="100"/>
        </p:scale>
        <p:origin x="2550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keiichihiramoto\Desktop\Melanoma-Momordica\&#29983;&#12486;&#12441;&#12540;&#12479;\momo-melanoma-supp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ln w="28575"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535-7D49-B620-20177D3BFC62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535-7D49-B620-20177D3BFC62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535-7D49-B620-20177D3BFC62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D535-7D49-B620-20177D3BFC62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Sheet1!$A$9:$D$9</c:f>
                <c:numCache>
                  <c:formatCode>General</c:formatCode>
                  <c:ptCount val="4"/>
                  <c:pt idx="0">
                    <c:v>16.666133324799727</c:v>
                  </c:pt>
                  <c:pt idx="1">
                    <c:v>20.143485299222675</c:v>
                  </c:pt>
                  <c:pt idx="2">
                    <c:v>95.277279558140194</c:v>
                  </c:pt>
                  <c:pt idx="3">
                    <c:v>46.688756676527596</c:v>
                  </c:pt>
                </c:numCache>
              </c:numRef>
            </c:plus>
            <c:minus>
              <c:numRef>
                <c:f>Sheet1!$A$9:$D$9</c:f>
                <c:numCache>
                  <c:formatCode>General</c:formatCode>
                  <c:ptCount val="4"/>
                  <c:pt idx="0">
                    <c:v>16.666133324799727</c:v>
                  </c:pt>
                  <c:pt idx="1">
                    <c:v>20.143485299222675</c:v>
                  </c:pt>
                  <c:pt idx="2">
                    <c:v>95.277279558140194</c:v>
                  </c:pt>
                  <c:pt idx="3">
                    <c:v>46.688756676527596</c:v>
                  </c:pt>
                </c:numCache>
              </c:numRef>
            </c:minus>
            <c:spPr>
              <a:ln w="28575">
                <a:solidFill>
                  <a:schemeClr val="tx1"/>
                </a:solidFill>
              </a:ln>
            </c:spPr>
          </c:errBars>
          <c:val>
            <c:numRef>
              <c:f>Sheet1!$A$8:$D$8</c:f>
              <c:numCache>
                <c:formatCode>General</c:formatCode>
                <c:ptCount val="4"/>
                <c:pt idx="0">
                  <c:v>132.80000000000001</c:v>
                </c:pt>
                <c:pt idx="1">
                  <c:v>128.80000000000001</c:v>
                </c:pt>
                <c:pt idx="2">
                  <c:v>1063.2</c:v>
                </c:pt>
                <c:pt idx="3">
                  <c:v>377.6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535-7D49-B620-20177D3BF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33731096"/>
        <c:axId val="-2133741896"/>
      </c:barChart>
      <c:catAx>
        <c:axId val="-2133731096"/>
        <c:scaling>
          <c:orientation val="minMax"/>
        </c:scaling>
        <c:delete val="0"/>
        <c:axPos val="b"/>
        <c:majorTickMark val="none"/>
        <c:minorTickMark val="none"/>
        <c:tickLblPos val="none"/>
        <c:spPr>
          <a:ln w="28575">
            <a:solidFill>
              <a:schemeClr val="tx1"/>
            </a:solidFill>
          </a:ln>
        </c:spPr>
        <c:txPr>
          <a:bodyPr/>
          <a:lstStyle/>
          <a:p>
            <a:pPr>
              <a:defRPr lang="ja-JP"/>
            </a:pPr>
            <a:endParaRPr lang="en-US"/>
          </a:p>
        </c:txPr>
        <c:crossAx val="-2133741896"/>
        <c:crosses val="autoZero"/>
        <c:auto val="1"/>
        <c:lblAlgn val="ctr"/>
        <c:lblOffset val="100"/>
        <c:noMultiLvlLbl val="0"/>
      </c:catAx>
      <c:valAx>
        <c:axId val="-2133741896"/>
        <c:scaling>
          <c:orientation val="minMax"/>
          <c:max val="150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ln w="28575">
            <a:solidFill>
              <a:schemeClr val="tx1"/>
            </a:solidFill>
          </a:ln>
        </c:spPr>
        <c:txPr>
          <a:bodyPr/>
          <a:lstStyle/>
          <a:p>
            <a:pPr>
              <a:defRPr lang="ja-JP" sz="1600" b="1" i="0">
                <a:latin typeface="Times New Roman"/>
              </a:defRPr>
            </a:pPr>
            <a:endParaRPr lang="en-US"/>
          </a:p>
        </c:txPr>
        <c:crossAx val="-2133731096"/>
        <c:crosses val="autoZero"/>
        <c:crossBetween val="between"/>
        <c:majorUnit val="300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719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493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183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222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98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04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054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3780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06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857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6844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2D7F7-39BA-8341-ADB5-AEC01942AE35}" type="datetimeFigureOut">
              <a:rPr kumimoji="1" lang="ja-JP" altLang="en-US" smtClean="0"/>
              <a:t>2024/11/28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9D2FA-4673-AF48-A9C2-81149DCBAE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473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2727088-B84E-2232-512F-1B94BA594979}"/>
              </a:ext>
            </a:extLst>
          </p:cNvPr>
          <p:cNvSpPr txBox="1"/>
          <p:nvPr/>
        </p:nvSpPr>
        <p:spPr>
          <a:xfrm>
            <a:off x="993913" y="233357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Table S1. The composition of active </a:t>
            </a:r>
            <a:r>
              <a:rPr kumimoji="1" lang="en-US" altLang="ja-JP" b="1" dirty="0" err="1">
                <a:latin typeface="Palatino Linotype" panose="02040502050505030304" pitchFamily="18" charset="0"/>
              </a:rPr>
              <a:t>ingredience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in the MC extracts was determined by high-performance liquid chromatography (Vitamins A and C were measured using commercially kits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C3AE33E-6856-481C-DF0F-2D3986FB4DC7}"/>
              </a:ext>
            </a:extLst>
          </p:cNvPr>
          <p:cNvSpPr txBox="1"/>
          <p:nvPr/>
        </p:nvSpPr>
        <p:spPr>
          <a:xfrm>
            <a:off x="1073426" y="1577009"/>
            <a:ext cx="478849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Palatino Linotype" panose="02040502050505030304" pitchFamily="18" charset="0"/>
              </a:rPr>
              <a:t>Vicine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          5 – 8 mg</a:t>
            </a:r>
          </a:p>
          <a:p>
            <a:r>
              <a:rPr kumimoji="1" lang="en-US" altLang="ja-JP" b="1" dirty="0" err="1">
                <a:latin typeface="Palatino Linotype" panose="02040502050505030304" pitchFamily="18" charset="0"/>
              </a:rPr>
              <a:t>Momordicin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20 – 25 mg</a:t>
            </a:r>
          </a:p>
          <a:p>
            <a:r>
              <a:rPr kumimoji="1" lang="en-US" altLang="ja-JP" b="1" dirty="0" err="1">
                <a:latin typeface="Palatino Linotype" panose="02040502050505030304" pitchFamily="18" charset="0"/>
              </a:rPr>
              <a:t>Charntia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15 – 18 mg              </a:t>
            </a:r>
          </a:p>
          <a:p>
            <a:r>
              <a:rPr kumimoji="1" lang="en-US" altLang="ja-JP" b="1" dirty="0" err="1">
                <a:latin typeface="Palatino Linotype" panose="02040502050505030304" pitchFamily="18" charset="0"/>
              </a:rPr>
              <a:t>Momordin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  3 – 6 mg</a:t>
            </a:r>
          </a:p>
          <a:p>
            <a:r>
              <a:rPr kumimoji="1" lang="en-US" altLang="ja-JP" b="1" dirty="0">
                <a:latin typeface="Palatino Linotype" panose="02040502050505030304" pitchFamily="18" charset="0"/>
              </a:rPr>
              <a:t>Cucurbitacin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16 – 18 mg</a:t>
            </a:r>
          </a:p>
          <a:p>
            <a:r>
              <a:rPr kumimoji="1" lang="en-US" altLang="ja-JP" b="1" dirty="0">
                <a:latin typeface="Palatino Linotype" panose="02040502050505030304" pitchFamily="18" charset="0"/>
              </a:rPr>
              <a:t>Alkaloid     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50 – 56 mg</a:t>
            </a:r>
          </a:p>
          <a:p>
            <a:r>
              <a:rPr kumimoji="1" lang="en-US" altLang="ja-JP" b="1" dirty="0">
                <a:latin typeface="Palatino Linotype" panose="02040502050505030304" pitchFamily="18" charset="0"/>
              </a:rPr>
              <a:t>Flavonoid   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60 – 70 mg</a:t>
            </a:r>
          </a:p>
          <a:p>
            <a:r>
              <a:rPr kumimoji="1" lang="en-US" altLang="ja-JP" b="1" dirty="0">
                <a:latin typeface="Palatino Linotype" panose="02040502050505030304" pitchFamily="18" charset="0"/>
              </a:rPr>
              <a:t>Vitamin A  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   226 mg</a:t>
            </a:r>
          </a:p>
          <a:p>
            <a:r>
              <a:rPr kumimoji="1" lang="en-US" altLang="ja-JP" b="1" dirty="0">
                <a:latin typeface="Palatino Linotype" panose="02040502050505030304" pitchFamily="18" charset="0"/>
              </a:rPr>
              <a:t>Vitamin C.            </a:t>
            </a:r>
            <a:r>
              <a:rPr kumimoji="1" lang="ja-JP" altLang="en-US" b="1" dirty="0">
                <a:latin typeface="Palatino Linotype" panose="02040502050505030304" pitchFamily="18" charset="0"/>
              </a:rPr>
              <a:t>　　</a:t>
            </a:r>
            <a:r>
              <a:rPr kumimoji="1" lang="en-US" altLang="ja-JP" b="1" dirty="0">
                <a:latin typeface="Palatino Linotype" panose="02040502050505030304" pitchFamily="18" charset="0"/>
              </a:rPr>
              <a:t>           240 mg</a:t>
            </a:r>
          </a:p>
          <a:p>
            <a:endParaRPr kumimoji="1" lang="ja-JP" altLang="en-US" b="1" dirty="0">
              <a:latin typeface="Palatino Linotype" panose="02040502050505030304" pitchFamily="18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456FA3B-9C5A-5D33-4869-D280075EE688}"/>
              </a:ext>
            </a:extLst>
          </p:cNvPr>
          <p:cNvSpPr txBox="1"/>
          <p:nvPr/>
        </p:nvSpPr>
        <p:spPr>
          <a:xfrm>
            <a:off x="1076361" y="4326327"/>
            <a:ext cx="315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ja-JP" b="1" dirty="0">
                <a:latin typeface="Palatino Linotype" panose="02040502050505030304" pitchFamily="18" charset="0"/>
              </a:rPr>
              <a:t>Content in 100 g </a:t>
            </a:r>
            <a:r>
              <a:rPr kumimoji="1" lang="en" altLang="ja-JP" b="1">
                <a:latin typeface="Palatino Linotype" panose="02040502050505030304" pitchFamily="18" charset="0"/>
              </a:rPr>
              <a:t>MC extract.</a:t>
            </a:r>
            <a:endParaRPr kumimoji="1" lang="ja-JP" altLang="en-US" b="1">
              <a:latin typeface="Palatino Linotype" panose="02040502050505030304" pitchFamily="18" charset="0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74EDFCCF-E589-5002-A86E-21D8C3AD8455}"/>
              </a:ext>
            </a:extLst>
          </p:cNvPr>
          <p:cNvCxnSpPr/>
          <p:nvPr/>
        </p:nvCxnSpPr>
        <p:spPr>
          <a:xfrm>
            <a:off x="1073426" y="1413659"/>
            <a:ext cx="64140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3D210A7-253C-D4EB-0657-D06C7014A785}"/>
              </a:ext>
            </a:extLst>
          </p:cNvPr>
          <p:cNvCxnSpPr/>
          <p:nvPr/>
        </p:nvCxnSpPr>
        <p:spPr>
          <a:xfrm>
            <a:off x="1139687" y="4296007"/>
            <a:ext cx="64140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A193A0F-78A8-065C-CAC8-3A472D8CD363}"/>
              </a:ext>
            </a:extLst>
          </p:cNvPr>
          <p:cNvSpPr txBox="1"/>
          <p:nvPr/>
        </p:nvSpPr>
        <p:spPr>
          <a:xfrm>
            <a:off x="1058798" y="4872282"/>
            <a:ext cx="80665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 substance for measurement</a:t>
            </a:r>
          </a:p>
          <a:p>
            <a:r>
              <a:rPr kumimoji="1" lang="en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Vicine: Merk-Aldrich</a:t>
            </a:r>
          </a:p>
          <a:p>
            <a:r>
              <a:rPr kumimoji="1" lang="en" altLang="ja-JP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Momordicin</a:t>
            </a:r>
            <a:r>
              <a:rPr kumimoji="1" lang="en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1" lang="en-US" altLang="ja-JP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MedChemExpress</a:t>
            </a:r>
            <a:endParaRPr kumimoji="1" lang="en-US" altLang="ja-JP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kumimoji="1" lang="en-US" altLang="ja-JP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Charantia</a:t>
            </a:r>
            <a:r>
              <a:rPr kumimoji="1"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1" lang="en-US" altLang="ja-JP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ChromaDex</a:t>
            </a:r>
            <a:r>
              <a:rPr kumimoji="1"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Inc.</a:t>
            </a:r>
          </a:p>
          <a:p>
            <a:r>
              <a:rPr kumimoji="1" lang="en-US" altLang="ja-JP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Momordin</a:t>
            </a:r>
            <a:r>
              <a:rPr kumimoji="1"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Selleck Co.</a:t>
            </a:r>
          </a:p>
          <a:p>
            <a:r>
              <a:rPr kumimoji="1"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Alkaloid: </a:t>
            </a:r>
            <a:r>
              <a:rPr lang="en" altLang="ja-JP" sz="1600" b="1" i="0" u="none" strike="noStrike" dirty="0" err="1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nicotine+morfine+kinine</a:t>
            </a:r>
            <a:r>
              <a:rPr lang="en" altLang="ja-JP" sz="1600" b="1" i="0" u="none" strike="noStrike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FUJIFILM Wako</a:t>
            </a:r>
          </a:p>
          <a:p>
            <a:r>
              <a:rPr kumimoji="1" lang="en" altLang="ja-JP" sz="1600" b="1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Flavonoid: </a:t>
            </a:r>
            <a:r>
              <a:rPr lang="en" altLang="ja-JP" sz="1600" b="1" i="0" u="none" strike="noStrike" dirty="0" err="1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isoflavone</a:t>
            </a:r>
            <a:r>
              <a:rPr lang="en" altLang="ja-JP" sz="1600" b="1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" altLang="ja-JP" sz="1600" b="1" i="0" u="none" strike="noStrike" dirty="0" err="1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curcumin</a:t>
            </a:r>
            <a:r>
              <a:rPr lang="en" altLang="ja-JP" sz="1600" b="1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" altLang="ja-JP" sz="1600" b="1" i="0" u="none" strike="noStrike" dirty="0" err="1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quercetin</a:t>
            </a:r>
            <a:r>
              <a:rPr lang="en" altLang="ja-JP" sz="1600" b="1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" altLang="ja-JP" sz="1600" b="1" i="0" u="none" strike="noStrike" dirty="0" err="1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catechin</a:t>
            </a:r>
            <a:r>
              <a:rPr lang="en" altLang="ja-JP" sz="1600" b="1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" altLang="ja-JP" sz="1600" b="1" i="0" u="none" strike="noStrike" dirty="0" err="1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Epigallocatechin</a:t>
            </a:r>
            <a:r>
              <a:rPr lang="en" altLang="ja-JP" sz="1600" b="1" i="0" u="none" strike="noStrike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FUJIFILM Wako</a:t>
            </a:r>
            <a:endParaRPr kumimoji="1" lang="en" altLang="ja-JP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389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7F950751-9817-E4AD-6C5F-AC3BDE8FB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228322" y="479556"/>
            <a:ext cx="2143218" cy="161371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DC9856-5370-1EF7-EC63-873960DAC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96365" y="486046"/>
            <a:ext cx="2143217" cy="161371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1006C37-9C41-F427-E797-CD8C41D38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468831" y="479450"/>
            <a:ext cx="2143217" cy="161371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57DE2DE-DC71-65C2-A1C3-568184DED8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734483" y="486046"/>
            <a:ext cx="2143218" cy="1613717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B5545CD-877B-9716-A7F7-8F67ED3B9E78}"/>
              </a:ext>
            </a:extLst>
          </p:cNvPr>
          <p:cNvSpPr txBox="1"/>
          <p:nvPr/>
        </p:nvSpPr>
        <p:spPr>
          <a:xfrm>
            <a:off x="1542213" y="2300827"/>
            <a:ext cx="1033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Times"/>
                <a:cs typeface="Times"/>
              </a:rPr>
              <a:t>Control</a:t>
            </a:r>
            <a:endParaRPr kumimoji="1" lang="ja-JP" altLang="en-US" sz="2000" b="1" dirty="0">
              <a:latin typeface="Times"/>
              <a:cs typeface="Time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49784A5-2BC8-E5E4-F62D-2DCABC39C13B}"/>
              </a:ext>
            </a:extLst>
          </p:cNvPr>
          <p:cNvSpPr txBox="1"/>
          <p:nvPr/>
        </p:nvSpPr>
        <p:spPr>
          <a:xfrm>
            <a:off x="4916630" y="2297192"/>
            <a:ext cx="1487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Times"/>
                <a:cs typeface="Times"/>
              </a:rPr>
              <a:t>Melanoma</a:t>
            </a:r>
            <a:endParaRPr kumimoji="1" lang="ja-JP" altLang="en-US" sz="2000" b="1" dirty="0">
              <a:latin typeface="Times"/>
              <a:cs typeface="Time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E2424E6-6898-357B-904A-56E06DA37670}"/>
              </a:ext>
            </a:extLst>
          </p:cNvPr>
          <p:cNvSpPr txBox="1"/>
          <p:nvPr/>
        </p:nvSpPr>
        <p:spPr>
          <a:xfrm>
            <a:off x="6347298" y="2323386"/>
            <a:ext cx="2709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Times"/>
                <a:cs typeface="Times"/>
              </a:rPr>
              <a:t>Melanoma + MC extract</a:t>
            </a:r>
            <a:endParaRPr kumimoji="1" lang="ja-JP" altLang="en-US" sz="2000" b="1" dirty="0">
              <a:latin typeface="Times"/>
              <a:cs typeface="Time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50CE348-053A-CDBA-8BCE-459EF29372C0}"/>
              </a:ext>
            </a:extLst>
          </p:cNvPr>
          <p:cNvSpPr txBox="1"/>
          <p:nvPr/>
        </p:nvSpPr>
        <p:spPr>
          <a:xfrm>
            <a:off x="3125098" y="2297192"/>
            <a:ext cx="1487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latin typeface="Times"/>
                <a:cs typeface="Times"/>
              </a:rPr>
              <a:t>MC extract</a:t>
            </a:r>
            <a:endParaRPr kumimoji="1" lang="ja-JP" altLang="en-US" sz="2000" b="1" dirty="0">
              <a:latin typeface="Times"/>
              <a:cs typeface="Times"/>
            </a:endParaRPr>
          </a:p>
        </p:txBody>
      </p:sp>
      <p:graphicFrame>
        <p:nvGraphicFramePr>
          <p:cNvPr id="14" name="グラフ 13">
            <a:extLst>
              <a:ext uri="{FF2B5EF4-FFF2-40B4-BE49-F238E27FC236}">
                <a16:creationId xmlns:a16="http://schemas.microsoft.com/office/drawing/2014/main" id="{FB0A56F4-708F-09FB-87E9-7DEDB4337A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8609560"/>
              </p:ext>
            </p:extLst>
          </p:nvPr>
        </p:nvGraphicFramePr>
        <p:xfrm>
          <a:off x="2881449" y="3652956"/>
          <a:ext cx="3903557" cy="2143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9915B45-A7F9-F735-A430-94319C247A26}"/>
              </a:ext>
            </a:extLst>
          </p:cNvPr>
          <p:cNvSpPr txBox="1"/>
          <p:nvPr/>
        </p:nvSpPr>
        <p:spPr>
          <a:xfrm rot="16200000">
            <a:off x="1223939" y="4139430"/>
            <a:ext cx="2788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Dopa positive melanocyte/mm</a:t>
            </a:r>
            <a:r>
              <a:rPr kumimoji="1" lang="en-US" altLang="ja-JP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ja-JP" altLang="en-US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3CE53A-10ED-BE5D-265C-893D88145F0A}"/>
              </a:ext>
            </a:extLst>
          </p:cNvPr>
          <p:cNvSpPr txBox="1"/>
          <p:nvPr/>
        </p:nvSpPr>
        <p:spPr>
          <a:xfrm rot="16200000">
            <a:off x="3553617" y="4833275"/>
            <a:ext cx="991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Times"/>
                <a:cs typeface="Times"/>
              </a:rPr>
              <a:t>Control</a:t>
            </a:r>
            <a:endParaRPr kumimoji="1" lang="ja-JP" altLang="en-US" sz="1600" b="1" dirty="0">
              <a:latin typeface="Times"/>
              <a:cs typeface="Time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E55E39E-CB70-5454-92FB-3F1EDB0BD744}"/>
              </a:ext>
            </a:extLst>
          </p:cNvPr>
          <p:cNvSpPr txBox="1"/>
          <p:nvPr/>
        </p:nvSpPr>
        <p:spPr>
          <a:xfrm rot="16200000">
            <a:off x="4850972" y="4865858"/>
            <a:ext cx="1190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Times"/>
                <a:cs typeface="Times"/>
              </a:rPr>
              <a:t>Melanoma</a:t>
            </a:r>
            <a:endParaRPr kumimoji="1" lang="ja-JP" altLang="en-US" sz="1600" b="1" dirty="0">
              <a:latin typeface="Times"/>
              <a:cs typeface="Times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144756E-28AD-7E46-C519-09D5AD9C4F57}"/>
              </a:ext>
            </a:extLst>
          </p:cNvPr>
          <p:cNvSpPr txBox="1"/>
          <p:nvPr/>
        </p:nvSpPr>
        <p:spPr>
          <a:xfrm rot="16200000">
            <a:off x="5684861" y="4326333"/>
            <a:ext cx="2082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Times"/>
                <a:cs typeface="Times"/>
              </a:rPr>
              <a:t>Melanoma + MC extract</a:t>
            </a:r>
            <a:endParaRPr kumimoji="1" lang="ja-JP" altLang="en-US" sz="1600" b="1" dirty="0">
              <a:latin typeface="Times"/>
              <a:cs typeface="Times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A913D48-FF5E-DFB6-BA90-24A148F8DD02}"/>
              </a:ext>
            </a:extLst>
          </p:cNvPr>
          <p:cNvSpPr txBox="1"/>
          <p:nvPr/>
        </p:nvSpPr>
        <p:spPr>
          <a:xfrm rot="16200000">
            <a:off x="4258147" y="4751852"/>
            <a:ext cx="119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Times"/>
                <a:cs typeface="Times"/>
              </a:rPr>
              <a:t>MC extract</a:t>
            </a:r>
            <a:endParaRPr kumimoji="1" lang="ja-JP" altLang="en-US" sz="1600" b="1" dirty="0">
              <a:latin typeface="Times"/>
              <a:cs typeface="Times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C2CA21F9-FEDA-493F-D0A0-FD860A2A9D32}"/>
              </a:ext>
            </a:extLst>
          </p:cNvPr>
          <p:cNvCxnSpPr>
            <a:cxnSpLocks/>
          </p:cNvCxnSpPr>
          <p:nvPr/>
        </p:nvCxnSpPr>
        <p:spPr>
          <a:xfrm>
            <a:off x="4006577" y="3488450"/>
            <a:ext cx="15326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E08F6732-EDB7-D1C9-CA70-A23513FEFB17}"/>
              </a:ext>
            </a:extLst>
          </p:cNvPr>
          <p:cNvCxnSpPr>
            <a:cxnSpLocks/>
          </p:cNvCxnSpPr>
          <p:nvPr/>
        </p:nvCxnSpPr>
        <p:spPr>
          <a:xfrm>
            <a:off x="4509872" y="3152005"/>
            <a:ext cx="23187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DC7974F4-376A-B4F1-A39B-CDD1DA469C54}"/>
              </a:ext>
            </a:extLst>
          </p:cNvPr>
          <p:cNvCxnSpPr>
            <a:cxnSpLocks/>
          </p:cNvCxnSpPr>
          <p:nvPr/>
        </p:nvCxnSpPr>
        <p:spPr>
          <a:xfrm>
            <a:off x="4836171" y="3773066"/>
            <a:ext cx="13920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50AAC77-C2F7-719E-A8A2-D6D54CA6FA75}"/>
              </a:ext>
            </a:extLst>
          </p:cNvPr>
          <p:cNvCxnSpPr>
            <a:cxnSpLocks/>
          </p:cNvCxnSpPr>
          <p:nvPr/>
        </p:nvCxnSpPr>
        <p:spPr>
          <a:xfrm>
            <a:off x="4814715" y="4066750"/>
            <a:ext cx="5968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2103E070-E07D-D51D-3AE7-6DBF59605B45}"/>
              </a:ext>
            </a:extLst>
          </p:cNvPr>
          <p:cNvCxnSpPr>
            <a:cxnSpLocks/>
          </p:cNvCxnSpPr>
          <p:nvPr/>
        </p:nvCxnSpPr>
        <p:spPr>
          <a:xfrm>
            <a:off x="5563248" y="4066754"/>
            <a:ext cx="5968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0270B93-1E9A-4689-4784-2DDB77865A68}"/>
              </a:ext>
            </a:extLst>
          </p:cNvPr>
          <p:cNvSpPr txBox="1"/>
          <p:nvPr/>
        </p:nvSpPr>
        <p:spPr>
          <a:xfrm>
            <a:off x="4590038" y="3193035"/>
            <a:ext cx="534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endParaRPr kumimoji="1" lang="ja-JP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74A70D7-6C20-5C69-5A7D-FE0C6EB14187}"/>
              </a:ext>
            </a:extLst>
          </p:cNvPr>
          <p:cNvSpPr txBox="1"/>
          <p:nvPr/>
        </p:nvSpPr>
        <p:spPr>
          <a:xfrm>
            <a:off x="5635223" y="3768666"/>
            <a:ext cx="62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endParaRPr kumimoji="1" lang="ja-JP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DA347F62-F022-FAB3-6D6E-5C69557E2C8F}"/>
              </a:ext>
            </a:extLst>
          </p:cNvPr>
          <p:cNvSpPr txBox="1"/>
          <p:nvPr/>
        </p:nvSpPr>
        <p:spPr>
          <a:xfrm>
            <a:off x="5423386" y="2852637"/>
            <a:ext cx="853090" cy="4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endParaRPr kumimoji="1" lang="ja-JP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53B1DF7-849D-8B8B-8F27-9E71F14F2F55}"/>
              </a:ext>
            </a:extLst>
          </p:cNvPr>
          <p:cNvSpPr txBox="1"/>
          <p:nvPr/>
        </p:nvSpPr>
        <p:spPr>
          <a:xfrm>
            <a:off x="4917589" y="3768661"/>
            <a:ext cx="5201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endParaRPr kumimoji="1" lang="ja-JP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96857DD-BE08-60DD-94B8-71F636DDA976}"/>
              </a:ext>
            </a:extLst>
          </p:cNvPr>
          <p:cNvSpPr txBox="1"/>
          <p:nvPr/>
        </p:nvSpPr>
        <p:spPr>
          <a:xfrm>
            <a:off x="5205215" y="3469520"/>
            <a:ext cx="5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endParaRPr kumimoji="1" lang="ja-JP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0EAC4D4-E4BE-3494-7EA1-A0A3BB9D8BA4}"/>
              </a:ext>
            </a:extLst>
          </p:cNvPr>
          <p:cNvCxnSpPr>
            <a:cxnSpLocks/>
          </p:cNvCxnSpPr>
          <p:nvPr/>
        </p:nvCxnSpPr>
        <p:spPr>
          <a:xfrm>
            <a:off x="1366446" y="1967358"/>
            <a:ext cx="7090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50B6670-F6D5-21C5-11BB-31F76FF3B464}"/>
              </a:ext>
            </a:extLst>
          </p:cNvPr>
          <p:cNvSpPr txBox="1"/>
          <p:nvPr/>
        </p:nvSpPr>
        <p:spPr>
          <a:xfrm>
            <a:off x="1218787" y="1982958"/>
            <a:ext cx="1058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kumimoji="1" lang="en-US" altLang="ja-JP" b="1" dirty="0">
                <a:latin typeface="Symbol" pitchFamily="2" charset="2"/>
                <a:cs typeface="Times New Roman" panose="02020603050405020304" pitchFamily="18" charset="0"/>
              </a:rPr>
              <a:t>m</a:t>
            </a:r>
            <a:r>
              <a:rPr kumimoji="1"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kumimoji="1"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A6928D6-9D35-80B8-015D-D53CAAF2FA21}"/>
              </a:ext>
            </a:extLst>
          </p:cNvPr>
          <p:cNvSpPr txBox="1"/>
          <p:nvPr/>
        </p:nvSpPr>
        <p:spPr>
          <a:xfrm>
            <a:off x="619964" y="5915783"/>
            <a:ext cx="82621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S1: 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Effect of Momordica </a:t>
            </a:r>
            <a:r>
              <a:rPr lang="en-US" altLang="ja-JP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charantia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(MC) extract treatment on infiltration </a:t>
            </a:r>
          </a:p>
          <a:p>
            <a:r>
              <a:rPr lang="en-US" altLang="ja-JP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and proliferation of melanoma in the lungs.</a:t>
            </a:r>
            <a:r>
              <a:rPr lang="ja-JP" altLang="ja-JP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ja-JP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Administration of MC extract alone did </a:t>
            </a:r>
          </a:p>
          <a:p>
            <a:r>
              <a:rPr lang="en" altLang="ja-JP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not alter the expression of dopa-positive melanocytes. 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**</a:t>
            </a:r>
            <a:r>
              <a:rPr lang="en-US" altLang="ja-JP" sz="1800" i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 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 0.01. Scale bar = 100 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Symbol" pitchFamily="2" charset="2"/>
                <a:ea typeface="SimSun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ja-JP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m.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390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63</TotalTime>
  <Words>199</Words>
  <Application>Microsoft Office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Palatino Linotype</vt:lpstr>
      <vt:lpstr>Symbol</vt:lpstr>
      <vt:lpstr>Times</vt:lpstr>
      <vt:lpstr>Times New Roman</vt:lpstr>
      <vt:lpstr>Office テーマ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平本　恵一</dc:creator>
  <cp:lastModifiedBy>MDPI</cp:lastModifiedBy>
  <cp:revision>7</cp:revision>
  <dcterms:created xsi:type="dcterms:W3CDTF">2024-11-07T04:30:37Z</dcterms:created>
  <dcterms:modified xsi:type="dcterms:W3CDTF">2024-11-28T06:10:51Z</dcterms:modified>
</cp:coreProperties>
</file>