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61"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100" d="100"/>
          <a:sy n="100" d="100"/>
        </p:scale>
        <p:origin x="1020" y="-988"/>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BD0FB9-CC59-41BE-A901-D7E5AC247043}" type="datetimeFigureOut">
              <a:rPr lang="zh-CN" altLang="en-US" smtClean="0"/>
              <a:t>2024/2/6</a:t>
            </a:fld>
            <a:endParaRPr lang="zh-CN" altLang="en-US"/>
          </a:p>
        </p:txBody>
      </p:sp>
      <p:sp>
        <p:nvSpPr>
          <p:cNvPr id="4" name="幻灯片图像占位符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692C9C-6F77-4A5B-A309-DD4C24ABA39A}" type="slidenum">
              <a:rPr lang="zh-CN" altLang="en-US" smtClean="0"/>
              <a:t>‹#›</a:t>
            </a:fld>
            <a:endParaRPr lang="zh-CN" altLang="en-US"/>
          </a:p>
        </p:txBody>
      </p:sp>
    </p:spTree>
    <p:extLst>
      <p:ext uri="{BB962C8B-B14F-4D97-AF65-F5344CB8AC3E}">
        <p14:creationId xmlns:p14="http://schemas.microsoft.com/office/powerpoint/2010/main" val="30912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894A1-7808-4DCB-BE51-EF823CD2DA45}" type="slidenum">
              <a:rPr lang="zh-CN" altLang="en-US" smtClean="0"/>
              <a:t>1</a:t>
            </a:fld>
            <a:endParaRPr lang="zh-CN" altLang="en-US"/>
          </a:p>
        </p:txBody>
      </p:sp>
    </p:spTree>
    <p:extLst>
      <p:ext uri="{BB962C8B-B14F-4D97-AF65-F5344CB8AC3E}">
        <p14:creationId xmlns:p14="http://schemas.microsoft.com/office/powerpoint/2010/main" val="1620414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3D2D50E8-ECFE-4F5D-879C-FEF7F2101A9E}" type="datetimeFigureOut">
              <a:rPr lang="zh-CN" altLang="en-US" smtClean="0"/>
              <a:t>2024/2/6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E4B0E7-170C-4DD9-94FA-975F8EDA9E14}" type="slidenum">
              <a:rPr lang="zh-CN" altLang="en-US" smtClean="0"/>
              <a:t>‹#›</a:t>
            </a:fld>
            <a:endParaRPr lang="zh-CN" altLang="en-US"/>
          </a:p>
        </p:txBody>
      </p:sp>
    </p:spTree>
    <p:extLst>
      <p:ext uri="{BB962C8B-B14F-4D97-AF65-F5344CB8AC3E}">
        <p14:creationId xmlns:p14="http://schemas.microsoft.com/office/powerpoint/2010/main" val="955112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3D2D50E8-ECFE-4F5D-879C-FEF7F2101A9E}" type="datetimeFigureOut">
              <a:rPr lang="zh-CN" altLang="en-US" smtClean="0"/>
              <a:t>2024/2/6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E4B0E7-170C-4DD9-94FA-975F8EDA9E14}" type="slidenum">
              <a:rPr lang="zh-CN" altLang="en-US" smtClean="0"/>
              <a:t>‹#›</a:t>
            </a:fld>
            <a:endParaRPr lang="zh-CN" altLang="en-US"/>
          </a:p>
        </p:txBody>
      </p:sp>
    </p:spTree>
    <p:extLst>
      <p:ext uri="{BB962C8B-B14F-4D97-AF65-F5344CB8AC3E}">
        <p14:creationId xmlns:p14="http://schemas.microsoft.com/office/powerpoint/2010/main" val="2016779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3D2D50E8-ECFE-4F5D-879C-FEF7F2101A9E}" type="datetimeFigureOut">
              <a:rPr lang="zh-CN" altLang="en-US" smtClean="0"/>
              <a:t>2024/2/6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E4B0E7-170C-4DD9-94FA-975F8EDA9E14}" type="slidenum">
              <a:rPr lang="zh-CN" altLang="en-US" smtClean="0"/>
              <a:t>‹#›</a:t>
            </a:fld>
            <a:endParaRPr lang="zh-CN" altLang="en-US"/>
          </a:p>
        </p:txBody>
      </p:sp>
    </p:spTree>
    <p:extLst>
      <p:ext uri="{BB962C8B-B14F-4D97-AF65-F5344CB8AC3E}">
        <p14:creationId xmlns:p14="http://schemas.microsoft.com/office/powerpoint/2010/main" val="2587122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3D2D50E8-ECFE-4F5D-879C-FEF7F2101A9E}" type="datetimeFigureOut">
              <a:rPr lang="zh-CN" altLang="en-US" smtClean="0"/>
              <a:t>2024/2/6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E4B0E7-170C-4DD9-94FA-975F8EDA9E14}" type="slidenum">
              <a:rPr lang="zh-CN" altLang="en-US" smtClean="0"/>
              <a:t>‹#›</a:t>
            </a:fld>
            <a:endParaRPr lang="zh-CN" altLang="en-US"/>
          </a:p>
        </p:txBody>
      </p:sp>
    </p:spTree>
    <p:extLst>
      <p:ext uri="{BB962C8B-B14F-4D97-AF65-F5344CB8AC3E}">
        <p14:creationId xmlns:p14="http://schemas.microsoft.com/office/powerpoint/2010/main" val="3022079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3D2D50E8-ECFE-4F5D-879C-FEF7F2101A9E}" type="datetimeFigureOut">
              <a:rPr lang="zh-CN" altLang="en-US" smtClean="0"/>
              <a:t>2024/2/6</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A8E4B0E7-170C-4DD9-94FA-975F8EDA9E14}" type="slidenum">
              <a:rPr lang="zh-CN" altLang="en-US" smtClean="0"/>
              <a:t>‹#›</a:t>
            </a:fld>
            <a:endParaRPr lang="zh-CN" altLang="en-US"/>
          </a:p>
        </p:txBody>
      </p:sp>
    </p:spTree>
    <p:extLst>
      <p:ext uri="{BB962C8B-B14F-4D97-AF65-F5344CB8AC3E}">
        <p14:creationId xmlns:p14="http://schemas.microsoft.com/office/powerpoint/2010/main" val="58202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3D2D50E8-ECFE-4F5D-879C-FEF7F2101A9E}" type="datetimeFigureOut">
              <a:rPr lang="zh-CN" altLang="en-US" smtClean="0"/>
              <a:t>2024/2/6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8E4B0E7-170C-4DD9-94FA-975F8EDA9E14}" type="slidenum">
              <a:rPr lang="zh-CN" altLang="en-US" smtClean="0"/>
              <a:t>‹#›</a:t>
            </a:fld>
            <a:endParaRPr lang="zh-CN" altLang="en-US"/>
          </a:p>
        </p:txBody>
      </p:sp>
    </p:spTree>
    <p:extLst>
      <p:ext uri="{BB962C8B-B14F-4D97-AF65-F5344CB8AC3E}">
        <p14:creationId xmlns:p14="http://schemas.microsoft.com/office/powerpoint/2010/main" val="9579487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472381" y="3618442"/>
            <a:ext cx="2901255" cy="5322183"/>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3471863" y="3618442"/>
            <a:ext cx="2915543" cy="5322183"/>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3D2D50E8-ECFE-4F5D-879C-FEF7F2101A9E}" type="datetimeFigureOut">
              <a:rPr lang="zh-CN" altLang="en-US" smtClean="0"/>
              <a:t>2024/2/6</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A8E4B0E7-170C-4DD9-94FA-975F8EDA9E14}" type="slidenum">
              <a:rPr lang="zh-CN" altLang="en-US" smtClean="0"/>
              <a:t>‹#›</a:t>
            </a:fld>
            <a:endParaRPr lang="zh-CN" altLang="en-US"/>
          </a:p>
        </p:txBody>
      </p:sp>
    </p:spTree>
    <p:extLst>
      <p:ext uri="{BB962C8B-B14F-4D97-AF65-F5344CB8AC3E}">
        <p14:creationId xmlns:p14="http://schemas.microsoft.com/office/powerpoint/2010/main" val="15482994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3D2D50E8-ECFE-4F5D-879C-FEF7F2101A9E}" type="datetimeFigureOut">
              <a:rPr lang="zh-CN" altLang="en-US" smtClean="0"/>
              <a:t>2024/2/6</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A8E4B0E7-170C-4DD9-94FA-975F8EDA9E14}" type="slidenum">
              <a:rPr lang="zh-CN" altLang="en-US" smtClean="0"/>
              <a:t>‹#›</a:t>
            </a:fld>
            <a:endParaRPr lang="zh-CN" altLang="en-US"/>
          </a:p>
        </p:txBody>
      </p:sp>
    </p:spTree>
    <p:extLst>
      <p:ext uri="{BB962C8B-B14F-4D97-AF65-F5344CB8AC3E}">
        <p14:creationId xmlns:p14="http://schemas.microsoft.com/office/powerpoint/2010/main" val="3537052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D2D50E8-ECFE-4F5D-879C-FEF7F2101A9E}" type="datetimeFigureOut">
              <a:rPr lang="zh-CN" altLang="en-US" smtClean="0"/>
              <a:t>2024/2/6</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A8E4B0E7-170C-4DD9-94FA-975F8EDA9E14}" type="slidenum">
              <a:rPr lang="zh-CN" altLang="en-US" smtClean="0"/>
              <a:t>‹#›</a:t>
            </a:fld>
            <a:endParaRPr lang="zh-CN" altLang="en-US"/>
          </a:p>
        </p:txBody>
      </p:sp>
    </p:spTree>
    <p:extLst>
      <p:ext uri="{BB962C8B-B14F-4D97-AF65-F5344CB8AC3E}">
        <p14:creationId xmlns:p14="http://schemas.microsoft.com/office/powerpoint/2010/main" val="3914178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3D2D50E8-ECFE-4F5D-879C-FEF7F2101A9E}" type="datetimeFigureOut">
              <a:rPr lang="zh-CN" altLang="en-US" smtClean="0"/>
              <a:t>2024/2/6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8E4B0E7-170C-4DD9-94FA-975F8EDA9E14}" type="slidenum">
              <a:rPr lang="zh-CN" altLang="en-US" smtClean="0"/>
              <a:t>‹#›</a:t>
            </a:fld>
            <a:endParaRPr lang="zh-CN" altLang="en-US"/>
          </a:p>
        </p:txBody>
      </p:sp>
    </p:spTree>
    <p:extLst>
      <p:ext uri="{BB962C8B-B14F-4D97-AF65-F5344CB8AC3E}">
        <p14:creationId xmlns:p14="http://schemas.microsoft.com/office/powerpoint/2010/main" val="2400395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3D2D50E8-ECFE-4F5D-879C-FEF7F2101A9E}" type="datetimeFigureOut">
              <a:rPr lang="zh-CN" altLang="en-US" smtClean="0"/>
              <a:t>2024/2/6</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A8E4B0E7-170C-4DD9-94FA-975F8EDA9E14}" type="slidenum">
              <a:rPr lang="zh-CN" altLang="en-US" smtClean="0"/>
              <a:t>‹#›</a:t>
            </a:fld>
            <a:endParaRPr lang="zh-CN" altLang="en-US"/>
          </a:p>
        </p:txBody>
      </p:sp>
    </p:spTree>
    <p:extLst>
      <p:ext uri="{BB962C8B-B14F-4D97-AF65-F5344CB8AC3E}">
        <p14:creationId xmlns:p14="http://schemas.microsoft.com/office/powerpoint/2010/main" val="22229850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3D2D50E8-ECFE-4F5D-879C-FEF7F2101A9E}" type="datetimeFigureOut">
              <a:rPr lang="zh-CN" altLang="en-US" smtClean="0"/>
              <a:t>2024/2/6</a:t>
            </a:fld>
            <a:endParaRPr lang="zh-CN"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8E4B0E7-170C-4DD9-94FA-975F8EDA9E14}" type="slidenum">
              <a:rPr lang="zh-CN" altLang="en-US" smtClean="0"/>
              <a:t>‹#›</a:t>
            </a:fld>
            <a:endParaRPr lang="zh-CN" altLang="en-US"/>
          </a:p>
        </p:txBody>
      </p:sp>
    </p:spTree>
    <p:extLst>
      <p:ext uri="{BB962C8B-B14F-4D97-AF65-F5344CB8AC3E}">
        <p14:creationId xmlns:p14="http://schemas.microsoft.com/office/powerpoint/2010/main" val="36743150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svg"/><Relationship Id="rId5" Type="http://schemas.openxmlformats.org/officeDocument/2006/relationships/image" Target="../media/image3.png"/><Relationship Id="rId10" Type="http://schemas.openxmlformats.org/officeDocument/2006/relationships/image" Target="../media/image8.svg"/><Relationship Id="rId4" Type="http://schemas.openxmlformats.org/officeDocument/2006/relationships/image" Target="../media/image2.sv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id="{72E8BD9F-FE93-43E9-8154-8D55AE6250BC}"/>
              </a:ext>
            </a:extLst>
          </p:cNvPr>
          <p:cNvSpPr txBox="1"/>
          <p:nvPr/>
        </p:nvSpPr>
        <p:spPr>
          <a:xfrm>
            <a:off x="309416" y="1074185"/>
            <a:ext cx="432000" cy="288000"/>
          </a:xfrm>
          <a:prstGeom prst="rect">
            <a:avLst/>
          </a:prstGeom>
          <a:noFill/>
        </p:spPr>
        <p:txBody>
          <a:bodyPr wrap="square" rtlCol="0">
            <a:spAutoFit/>
          </a:bodyPr>
          <a:lstStyle/>
          <a:p>
            <a:pPr algn="ctr"/>
            <a:r>
              <a:rPr lang="en-US" altLang="zh-CN" sz="1200">
                <a:latin typeface="Times New Roman" panose="02020603050405020304" pitchFamily="18" charset="0"/>
                <a:ea typeface="宋体" panose="02010600030101010101" pitchFamily="2" charset="-122"/>
              </a:rPr>
              <a:t>A</a:t>
            </a:r>
            <a:endParaRPr lang="en-US" altLang="zh-CN" sz="1200" dirty="0">
              <a:latin typeface="Times New Roman" panose="02020603050405020304" pitchFamily="18" charset="0"/>
              <a:ea typeface="宋体" panose="02010600030101010101" pitchFamily="2" charset="-122"/>
            </a:endParaRPr>
          </a:p>
        </p:txBody>
      </p:sp>
      <p:sp>
        <p:nvSpPr>
          <p:cNvPr id="5" name="文本框 4">
            <a:extLst>
              <a:ext uri="{FF2B5EF4-FFF2-40B4-BE49-F238E27FC236}">
                <a16:creationId xmlns:a16="http://schemas.microsoft.com/office/drawing/2014/main" id="{10B8F144-70C6-46B6-BEE2-990A14FA2EB9}"/>
              </a:ext>
            </a:extLst>
          </p:cNvPr>
          <p:cNvSpPr txBox="1"/>
          <p:nvPr/>
        </p:nvSpPr>
        <p:spPr>
          <a:xfrm>
            <a:off x="2914383" y="1074185"/>
            <a:ext cx="432000" cy="288000"/>
          </a:xfrm>
          <a:prstGeom prst="rect">
            <a:avLst/>
          </a:prstGeom>
          <a:noFill/>
        </p:spPr>
        <p:txBody>
          <a:bodyPr wrap="square" rtlCol="0">
            <a:spAutoFit/>
          </a:bodyPr>
          <a:lstStyle/>
          <a:p>
            <a:pPr algn="ctr"/>
            <a:r>
              <a:rPr lang="en-US" altLang="zh-CN" sz="1200">
                <a:latin typeface="Times New Roman" panose="02020603050405020304" pitchFamily="18" charset="0"/>
                <a:ea typeface="宋体" panose="02010600030101010101" pitchFamily="2" charset="-122"/>
              </a:rPr>
              <a:t>B</a:t>
            </a:r>
            <a:endParaRPr lang="en-US" altLang="zh-CN" sz="1200" dirty="0">
              <a:latin typeface="Times New Roman" panose="02020603050405020304" pitchFamily="18" charset="0"/>
              <a:ea typeface="宋体" panose="02010600030101010101" pitchFamily="2" charset="-122"/>
            </a:endParaRPr>
          </a:p>
        </p:txBody>
      </p:sp>
      <p:sp>
        <p:nvSpPr>
          <p:cNvPr id="9" name="文本框 8">
            <a:extLst>
              <a:ext uri="{FF2B5EF4-FFF2-40B4-BE49-F238E27FC236}">
                <a16:creationId xmlns:a16="http://schemas.microsoft.com/office/drawing/2014/main" id="{3A8C3D7F-ABE1-4755-A11C-94547C629C07}"/>
              </a:ext>
            </a:extLst>
          </p:cNvPr>
          <p:cNvSpPr txBox="1"/>
          <p:nvPr/>
        </p:nvSpPr>
        <p:spPr>
          <a:xfrm>
            <a:off x="309416" y="2403365"/>
            <a:ext cx="432000" cy="288000"/>
          </a:xfrm>
          <a:prstGeom prst="rect">
            <a:avLst/>
          </a:prstGeom>
          <a:noFill/>
        </p:spPr>
        <p:txBody>
          <a:bodyPr wrap="square" rtlCol="0">
            <a:spAutoFit/>
          </a:bodyPr>
          <a:lstStyle/>
          <a:p>
            <a:pPr algn="ctr"/>
            <a:r>
              <a:rPr lang="en-US" altLang="zh-CN" sz="1200">
                <a:latin typeface="Times New Roman" panose="02020603050405020304" pitchFamily="18" charset="0"/>
                <a:ea typeface="宋体" panose="02010600030101010101" pitchFamily="2" charset="-122"/>
              </a:rPr>
              <a:t>C</a:t>
            </a:r>
            <a:endParaRPr lang="en-US" altLang="zh-CN" sz="1200" dirty="0">
              <a:latin typeface="Times New Roman" panose="02020603050405020304" pitchFamily="18" charset="0"/>
              <a:ea typeface="宋体" panose="02010600030101010101" pitchFamily="2" charset="-122"/>
            </a:endParaRPr>
          </a:p>
        </p:txBody>
      </p:sp>
      <p:sp>
        <p:nvSpPr>
          <p:cNvPr id="10" name="文本框 9">
            <a:extLst>
              <a:ext uri="{FF2B5EF4-FFF2-40B4-BE49-F238E27FC236}">
                <a16:creationId xmlns:a16="http://schemas.microsoft.com/office/drawing/2014/main" id="{614695D7-F46E-4B8C-98C2-F286DB3505C1}"/>
              </a:ext>
            </a:extLst>
          </p:cNvPr>
          <p:cNvSpPr txBox="1"/>
          <p:nvPr/>
        </p:nvSpPr>
        <p:spPr>
          <a:xfrm>
            <a:off x="2914383" y="2403365"/>
            <a:ext cx="432000" cy="288000"/>
          </a:xfrm>
          <a:prstGeom prst="rect">
            <a:avLst/>
          </a:prstGeom>
          <a:noFill/>
        </p:spPr>
        <p:txBody>
          <a:bodyPr wrap="square" rtlCol="0">
            <a:spAutoFit/>
          </a:bodyPr>
          <a:lstStyle/>
          <a:p>
            <a:pPr algn="ctr"/>
            <a:r>
              <a:rPr lang="en-US" altLang="zh-CN" sz="1200">
                <a:latin typeface="Times New Roman" panose="02020603050405020304" pitchFamily="18" charset="0"/>
                <a:ea typeface="宋体" panose="02010600030101010101" pitchFamily="2" charset="-122"/>
              </a:rPr>
              <a:t>D</a:t>
            </a:r>
            <a:endParaRPr lang="en-US" altLang="zh-CN" sz="1200" dirty="0">
              <a:latin typeface="Times New Roman" panose="02020603050405020304" pitchFamily="18" charset="0"/>
              <a:ea typeface="宋体" panose="02010600030101010101" pitchFamily="2" charset="-122"/>
            </a:endParaRPr>
          </a:p>
        </p:txBody>
      </p:sp>
      <p:sp>
        <p:nvSpPr>
          <p:cNvPr id="3" name="矩形 2">
            <a:extLst>
              <a:ext uri="{FF2B5EF4-FFF2-40B4-BE49-F238E27FC236}">
                <a16:creationId xmlns:a16="http://schemas.microsoft.com/office/drawing/2014/main" id="{2F2D9C3D-F1FB-4B12-B739-8E2FD24660A2}"/>
              </a:ext>
            </a:extLst>
          </p:cNvPr>
          <p:cNvSpPr/>
          <p:nvPr/>
        </p:nvSpPr>
        <p:spPr>
          <a:xfrm>
            <a:off x="645402" y="3954676"/>
            <a:ext cx="4975113" cy="1569660"/>
          </a:xfrm>
          <a:prstGeom prst="rect">
            <a:avLst/>
          </a:prstGeom>
        </p:spPr>
        <p:txBody>
          <a:bodyPr wrap="square">
            <a:spAutoFit/>
          </a:bodyPr>
          <a:lstStyle/>
          <a:p>
            <a:r>
              <a:rPr lang="en-US" altLang="zh-CN" sz="1200" b="1" kern="100">
                <a:latin typeface="Times New Roman" panose="02020603050405020304" pitchFamily="18" charset="0"/>
                <a:ea typeface="宋体" panose="02010600030101010101" pitchFamily="2" charset="-122"/>
                <a:cs typeface="Times New Roman" panose="02020603050405020304" pitchFamily="18" charset="0"/>
              </a:rPr>
              <a:t>Supplementary Figure S1.</a:t>
            </a:r>
            <a:r>
              <a:rPr lang="en-US" altLang="zh-CN" sz="1200" kern="100">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b="1" kern="100">
                <a:latin typeface="Times New Roman" panose="02020603050405020304" pitchFamily="18" charset="0"/>
                <a:ea typeface="宋体" panose="02010600030101010101" pitchFamily="2" charset="-122"/>
                <a:cs typeface="Times New Roman" panose="02020603050405020304" pitchFamily="18" charset="0"/>
              </a:rPr>
              <a:t>Detection of </a:t>
            </a:r>
            <a:r>
              <a:rPr lang="en-US" altLang="zh-CN" sz="1200" b="1" i="1" kern="100">
                <a:latin typeface="Times New Roman" panose="02020603050405020304" pitchFamily="18" charset="0"/>
                <a:ea typeface="宋体" panose="02010600030101010101" pitchFamily="2" charset="-122"/>
                <a:cs typeface="Times New Roman" panose="02020603050405020304" pitchFamily="18" charset="0"/>
              </a:rPr>
              <a:t>Aralia elata</a:t>
            </a:r>
            <a:r>
              <a:rPr lang="en-US" altLang="zh-CN" sz="1200" b="1" kern="100">
                <a:latin typeface="Times New Roman" panose="02020603050405020304" pitchFamily="18" charset="0"/>
                <a:ea typeface="宋体" panose="02010600030101010101" pitchFamily="2" charset="-122"/>
                <a:cs typeface="Times New Roman" panose="02020603050405020304" pitchFamily="18" charset="0"/>
              </a:rPr>
              <a:t> metabolites by UPLC-MS/MS.</a:t>
            </a:r>
          </a:p>
          <a:p>
            <a:r>
              <a:rPr lang="en-US" altLang="zh-CN" sz="1200" kern="100">
                <a:latin typeface="Times New Roman" panose="02020603050405020304" pitchFamily="18" charset="0"/>
                <a:ea typeface="宋体" panose="02010600030101010101" pitchFamily="2" charset="-122"/>
                <a:cs typeface="Times New Roman" panose="02020603050405020304" pitchFamily="18" charset="0"/>
              </a:rPr>
              <a:t>(A and B) Total ion current (TIC) overlapping map of quality control (QC) samples mass spectrometry results. (C and D) Multipeak map of MRM metabolite detection. The abscissa is the retention time (Rt) of the metabolite detection. The ordinate is the ion current intensity of the ion detection in counts per second (cps). (A and C) is the detection in positive ion mode; (B and D) is the detection in negative ion mode.</a:t>
            </a:r>
            <a:endParaRPr lang="zh-CN" altLang="zh-CN" sz="1200" kern="10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8" name="图形 7">
            <a:extLst>
              <a:ext uri="{FF2B5EF4-FFF2-40B4-BE49-F238E27FC236}">
                <a16:creationId xmlns:a16="http://schemas.microsoft.com/office/drawing/2014/main" id="{19CEF5E2-B266-421C-A668-710AD14488A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0087" y="1074185"/>
            <a:ext cx="2373094" cy="1260000"/>
          </a:xfrm>
          <a:prstGeom prst="rect">
            <a:avLst/>
          </a:prstGeom>
        </p:spPr>
      </p:pic>
      <p:pic>
        <p:nvPicPr>
          <p:cNvPr id="13" name="图形 12">
            <a:extLst>
              <a:ext uri="{FF2B5EF4-FFF2-40B4-BE49-F238E27FC236}">
                <a16:creationId xmlns:a16="http://schemas.microsoft.com/office/drawing/2014/main" id="{ACCB66F7-810B-4409-8536-7BECC32058A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3246172" y="1074185"/>
            <a:ext cx="2374343" cy="1260000"/>
          </a:xfrm>
          <a:prstGeom prst="rect">
            <a:avLst/>
          </a:prstGeom>
        </p:spPr>
      </p:pic>
      <p:pic>
        <p:nvPicPr>
          <p:cNvPr id="17" name="图形 16">
            <a:extLst>
              <a:ext uri="{FF2B5EF4-FFF2-40B4-BE49-F238E27FC236}">
                <a16:creationId xmlns:a16="http://schemas.microsoft.com/office/drawing/2014/main" id="{D1D1BBAF-0608-46C3-AC97-27821FAC0EB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40087" y="2403365"/>
            <a:ext cx="2374669" cy="1260000"/>
          </a:xfrm>
          <a:prstGeom prst="rect">
            <a:avLst/>
          </a:prstGeom>
        </p:spPr>
      </p:pic>
      <p:pic>
        <p:nvPicPr>
          <p:cNvPr id="20" name="图形 19">
            <a:extLst>
              <a:ext uri="{FF2B5EF4-FFF2-40B4-BE49-F238E27FC236}">
                <a16:creationId xmlns:a16="http://schemas.microsoft.com/office/drawing/2014/main" id="{FBDC8E53-194D-4A97-BAC1-7572DC88403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246008" y="2403365"/>
            <a:ext cx="2374507" cy="1260000"/>
          </a:xfrm>
          <a:prstGeom prst="rect">
            <a:avLst/>
          </a:prstGeom>
        </p:spPr>
      </p:pic>
    </p:spTree>
    <p:extLst>
      <p:ext uri="{BB962C8B-B14F-4D97-AF65-F5344CB8AC3E}">
        <p14:creationId xmlns:p14="http://schemas.microsoft.com/office/powerpoint/2010/main" val="302923032"/>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113</Words>
  <Application>Microsoft Office PowerPoint</Application>
  <PresentationFormat>A4 纸张(210x297 毫米)</PresentationFormat>
  <Paragraphs>7</Paragraphs>
  <Slides>1</Slides>
  <Notes>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vt:i4>
      </vt:variant>
    </vt:vector>
  </HeadingPairs>
  <TitlesOfParts>
    <vt:vector size="9" baseType="lpstr">
      <vt:lpstr>等线</vt:lpstr>
      <vt:lpstr>等线 Light</vt:lpstr>
      <vt:lpstr>宋体</vt:lpstr>
      <vt:lpstr>Arial</vt:lpstr>
      <vt:lpstr>Calibri</vt:lpstr>
      <vt:lpstr>Calibri Light</vt:lpstr>
      <vt:lpstr>Times New Roman</vt:lpstr>
      <vt:lpstr>Office 主题​​</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郭 阳</dc:creator>
  <cp:lastModifiedBy>郭 阳</cp:lastModifiedBy>
  <cp:revision>23</cp:revision>
  <dcterms:created xsi:type="dcterms:W3CDTF">2022-01-19T11:29:14Z</dcterms:created>
  <dcterms:modified xsi:type="dcterms:W3CDTF">2024-02-06T14:42:47Z</dcterms:modified>
</cp:coreProperties>
</file>