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Override1.xml" ContentType="application/vnd.openxmlformats-officedocument.themeOverr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3" r:id="rId2"/>
    <p:sldId id="256" r:id="rId3"/>
    <p:sldId id="257" r:id="rId4"/>
    <p:sldId id="259" r:id="rId5"/>
    <p:sldId id="261" r:id="rId6"/>
  </p:sldIdLst>
  <p:sldSz cx="6858000" cy="9906000" type="A4"/>
  <p:notesSz cx="6858000" cy="9144000"/>
  <p:custDataLst>
    <p:tags r:id="rId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userDrawn="1">
          <p15:clr>
            <a:srgbClr val="A4A3A4"/>
          </p15:clr>
        </p15:guide>
        <p15:guide id="2" pos="2160" userDrawn="1">
          <p15:clr>
            <a:srgbClr val="A4A3A4"/>
          </p15:clr>
        </p15:guide>
        <p15:guide id="3" pos="2260" userDrawn="1">
          <p15:clr>
            <a:srgbClr val="A4A3A4"/>
          </p15:clr>
        </p15:guide>
        <p15:guide id="4" pos="23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3C3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23" autoAdjust="0"/>
    <p:restoredTop sz="94660"/>
  </p:normalViewPr>
  <p:slideViewPr>
    <p:cSldViewPr snapToGrid="0">
      <p:cViewPr varScale="1">
        <p:scale>
          <a:sx n="78" d="100"/>
          <a:sy n="78" d="100"/>
        </p:scale>
        <p:origin x="3264" y="96"/>
      </p:cViewPr>
      <p:guideLst>
        <p:guide orient="horz" pos="3120"/>
        <p:guide pos="2160"/>
        <p:guide pos="2260"/>
        <p:guide pos="236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tags" Target="tags/tag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11FB76E-6182-4739-9979-B4AA49C18773}" type="datetimeFigureOut">
              <a:rPr lang="zh-CN" altLang="en-US" smtClean="0"/>
              <a:t>2024/2/7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E8E43A-0D63-4C6C-B38E-90D6CDCFAFC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F11FB76E-6182-4739-9979-B4AA49C18773}" type="datetimeFigureOut">
              <a:rPr lang="zh-CN" altLang="en-US" smtClean="0"/>
              <a:t>2024/2/7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E8E43A-0D63-4C6C-B38E-90D6CDCFAFC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F11FB76E-6182-4739-9979-B4AA49C18773}" type="datetimeFigureOut">
              <a:rPr lang="zh-CN" altLang="en-US" smtClean="0"/>
              <a:t>2024/2/7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E8E43A-0D63-4C6C-B38E-90D6CDCFAFC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F11FB76E-6182-4739-9979-B4AA49C18773}" type="datetimeFigureOut">
              <a:rPr lang="zh-CN" altLang="en-US" smtClean="0"/>
              <a:t>2024/2/7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E8E43A-0D63-4C6C-B38E-90D6CDCFAFC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F11FB76E-6182-4739-9979-B4AA49C18773}" type="datetimeFigureOut">
              <a:rPr lang="zh-CN" altLang="en-US" smtClean="0"/>
              <a:t>2024/2/7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3E8E43A-0D63-4C6C-B38E-90D6CDCFAFCF}"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F11FB76E-6182-4739-9979-B4AA49C18773}" type="datetimeFigureOut">
              <a:rPr lang="zh-CN" altLang="en-US" smtClean="0"/>
              <a:t>2024/2/7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3E8E43A-0D63-4C6C-B38E-90D6CDCFAFC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472381" y="3618442"/>
            <a:ext cx="2901255" cy="532218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3471863" y="3618442"/>
            <a:ext cx="2915543" cy="532218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F11FB76E-6182-4739-9979-B4AA49C18773}" type="datetimeFigureOut">
              <a:rPr lang="zh-CN" altLang="en-US" smtClean="0"/>
              <a:t>2024/2/7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3E8E43A-0D63-4C6C-B38E-90D6CDCFAFC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11FB76E-6182-4739-9979-B4AA49C18773}" type="datetimeFigureOut">
              <a:rPr lang="zh-CN" altLang="en-US" smtClean="0"/>
              <a:t>2024/2/7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3E8E43A-0D63-4C6C-B38E-90D6CDCFAFC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1FB76E-6182-4739-9979-B4AA49C18773}" type="datetimeFigureOut">
              <a:rPr lang="zh-CN" altLang="en-US" smtClean="0"/>
              <a:t>2024/2/7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3E8E43A-0D63-4C6C-B38E-90D6CDCFAFC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11FB76E-6182-4739-9979-B4AA49C18773}" type="datetimeFigureOut">
              <a:rPr lang="zh-CN" altLang="en-US" smtClean="0"/>
              <a:t>2024/2/7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3E8E43A-0D63-4C6C-B38E-90D6CDCFAFC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11FB76E-6182-4739-9979-B4AA49C18773}" type="datetimeFigureOut">
              <a:rPr lang="zh-CN" altLang="en-US" smtClean="0"/>
              <a:t>2024/2/7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3E8E43A-0D63-4C6C-B38E-90D6CDCFAFC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F11FB76E-6182-4739-9979-B4AA49C18773}" type="datetimeFigureOut">
              <a:rPr lang="zh-CN" altLang="en-US" smtClean="0"/>
              <a:t>2024/2/7</a:t>
            </a:fld>
            <a:endParaRPr lang="zh-CN" alt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63E8E43A-0D63-4C6C-B38E-90D6CDCFAFC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2.tiff"/><Relationship Id="rId2" Type="http://schemas.openxmlformats.org/officeDocument/2006/relationships/tags" Target="../tags/tag3.xml"/><Relationship Id="rId16" Type="http://schemas.openxmlformats.org/officeDocument/2006/relationships/image" Target="../media/image1.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Layout" Target="../slideLayouts/slideLayout1.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tags" Target="../tags/tag27.xml"/><Relationship Id="rId18" Type="http://schemas.openxmlformats.org/officeDocument/2006/relationships/image" Target="../media/image3.tiff"/><Relationship Id="rId26" Type="http://schemas.openxmlformats.org/officeDocument/2006/relationships/image" Target="../media/image11.jpeg"/><Relationship Id="rId3" Type="http://schemas.openxmlformats.org/officeDocument/2006/relationships/tags" Target="../tags/tag17.xml"/><Relationship Id="rId21" Type="http://schemas.openxmlformats.org/officeDocument/2006/relationships/image" Target="../media/image6.jpeg"/><Relationship Id="rId7" Type="http://schemas.openxmlformats.org/officeDocument/2006/relationships/tags" Target="../tags/tag21.xml"/><Relationship Id="rId12" Type="http://schemas.openxmlformats.org/officeDocument/2006/relationships/tags" Target="../tags/tag26.xml"/><Relationship Id="rId17" Type="http://schemas.openxmlformats.org/officeDocument/2006/relationships/slideLayout" Target="../slideLayouts/slideLayout1.xml"/><Relationship Id="rId25" Type="http://schemas.openxmlformats.org/officeDocument/2006/relationships/image" Target="../media/image10.jpeg"/><Relationship Id="rId2" Type="http://schemas.openxmlformats.org/officeDocument/2006/relationships/tags" Target="../tags/tag16.xml"/><Relationship Id="rId16" Type="http://schemas.openxmlformats.org/officeDocument/2006/relationships/tags" Target="../tags/tag30.xml"/><Relationship Id="rId20" Type="http://schemas.openxmlformats.org/officeDocument/2006/relationships/image" Target="../media/image5.jpeg"/><Relationship Id="rId1" Type="http://schemas.openxmlformats.org/officeDocument/2006/relationships/themeOverride" Target="../theme/themeOverride1.xml"/><Relationship Id="rId6" Type="http://schemas.openxmlformats.org/officeDocument/2006/relationships/tags" Target="../tags/tag20.xml"/><Relationship Id="rId11" Type="http://schemas.openxmlformats.org/officeDocument/2006/relationships/tags" Target="../tags/tag25.xml"/><Relationship Id="rId24" Type="http://schemas.openxmlformats.org/officeDocument/2006/relationships/image" Target="../media/image9.jpeg"/><Relationship Id="rId5" Type="http://schemas.openxmlformats.org/officeDocument/2006/relationships/tags" Target="../tags/tag19.xml"/><Relationship Id="rId15" Type="http://schemas.openxmlformats.org/officeDocument/2006/relationships/tags" Target="../tags/tag29.xml"/><Relationship Id="rId23" Type="http://schemas.openxmlformats.org/officeDocument/2006/relationships/image" Target="../media/image8.tiff"/><Relationship Id="rId10" Type="http://schemas.openxmlformats.org/officeDocument/2006/relationships/tags" Target="../tags/tag24.xml"/><Relationship Id="rId19" Type="http://schemas.openxmlformats.org/officeDocument/2006/relationships/image" Target="../media/image4.jpeg"/><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tags" Target="../tags/tag28.xml"/><Relationship Id="rId22" Type="http://schemas.openxmlformats.org/officeDocument/2006/relationships/image" Target="../media/image7.tiff"/><Relationship Id="rId27" Type="http://schemas.openxmlformats.org/officeDocument/2006/relationships/image" Target="../media/image12.jpeg"/></Relationships>
</file>

<file path=ppt/slides/_rels/slide3.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tags" Target="../tags/tag43.xml"/><Relationship Id="rId18" Type="http://schemas.openxmlformats.org/officeDocument/2006/relationships/image" Target="../media/image14.tiff"/><Relationship Id="rId26" Type="http://schemas.openxmlformats.org/officeDocument/2006/relationships/image" Target="../media/image22.jpeg"/><Relationship Id="rId3" Type="http://schemas.openxmlformats.org/officeDocument/2006/relationships/tags" Target="../tags/tag33.xml"/><Relationship Id="rId21" Type="http://schemas.openxmlformats.org/officeDocument/2006/relationships/image" Target="../media/image17.tiff"/><Relationship Id="rId7" Type="http://schemas.openxmlformats.org/officeDocument/2006/relationships/tags" Target="../tags/tag37.xml"/><Relationship Id="rId12" Type="http://schemas.openxmlformats.org/officeDocument/2006/relationships/tags" Target="../tags/tag42.xml"/><Relationship Id="rId17" Type="http://schemas.openxmlformats.org/officeDocument/2006/relationships/image" Target="../media/image13.tiff"/><Relationship Id="rId25" Type="http://schemas.openxmlformats.org/officeDocument/2006/relationships/image" Target="../media/image21.tiff"/><Relationship Id="rId2" Type="http://schemas.openxmlformats.org/officeDocument/2006/relationships/tags" Target="../tags/tag32.xml"/><Relationship Id="rId16" Type="http://schemas.openxmlformats.org/officeDocument/2006/relationships/slideLayout" Target="../slideLayouts/slideLayout1.xml"/><Relationship Id="rId20" Type="http://schemas.openxmlformats.org/officeDocument/2006/relationships/image" Target="../media/image16.tiff"/><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24" Type="http://schemas.openxmlformats.org/officeDocument/2006/relationships/image" Target="../media/image20.jpeg"/><Relationship Id="rId5" Type="http://schemas.openxmlformats.org/officeDocument/2006/relationships/tags" Target="../tags/tag35.xml"/><Relationship Id="rId15" Type="http://schemas.openxmlformats.org/officeDocument/2006/relationships/tags" Target="../tags/tag45.xml"/><Relationship Id="rId23" Type="http://schemas.openxmlformats.org/officeDocument/2006/relationships/image" Target="../media/image19.jpeg"/><Relationship Id="rId10" Type="http://schemas.openxmlformats.org/officeDocument/2006/relationships/tags" Target="../tags/tag40.xml"/><Relationship Id="rId19" Type="http://schemas.openxmlformats.org/officeDocument/2006/relationships/image" Target="../media/image15.tiff"/><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tags" Target="../tags/tag44.xml"/><Relationship Id="rId22" Type="http://schemas.openxmlformats.org/officeDocument/2006/relationships/image" Target="../media/image18.jpeg"/></Relationships>
</file>

<file path=ppt/slides/_rels/slide4.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image" Target="../media/image24.jpeg"/><Relationship Id="rId18" Type="http://schemas.openxmlformats.org/officeDocument/2006/relationships/image" Target="../media/image28.jpeg"/><Relationship Id="rId3" Type="http://schemas.openxmlformats.org/officeDocument/2006/relationships/tags" Target="../tags/tag48.xml"/><Relationship Id="rId7" Type="http://schemas.openxmlformats.org/officeDocument/2006/relationships/tags" Target="../tags/tag52.xml"/><Relationship Id="rId12" Type="http://schemas.microsoft.com/office/2007/relationships/hdphoto" Target="../media/hdphoto1.wdp"/><Relationship Id="rId17" Type="http://schemas.microsoft.com/office/2007/relationships/hdphoto" Target="../media/hdphoto2.wdp"/><Relationship Id="rId2" Type="http://schemas.openxmlformats.org/officeDocument/2006/relationships/tags" Target="../tags/tag47.xml"/><Relationship Id="rId16" Type="http://schemas.openxmlformats.org/officeDocument/2006/relationships/image" Target="../media/image27.png"/><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image" Target="../media/image23.png"/><Relationship Id="rId5" Type="http://schemas.openxmlformats.org/officeDocument/2006/relationships/tags" Target="../tags/tag50.xml"/><Relationship Id="rId15" Type="http://schemas.openxmlformats.org/officeDocument/2006/relationships/image" Target="../media/image26.jpeg"/><Relationship Id="rId10" Type="http://schemas.openxmlformats.org/officeDocument/2006/relationships/slideLayout" Target="../slideLayouts/slideLayout1.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image" Target="../media/image25.jpeg"/></Relationships>
</file>

<file path=ppt/slides/_rels/slide5.xml.rels><?xml version="1.0" encoding="UTF-8" standalone="yes"?>
<Relationships xmlns="http://schemas.openxmlformats.org/package/2006/relationships"><Relationship Id="rId8" Type="http://schemas.openxmlformats.org/officeDocument/2006/relationships/tags" Target="../tags/tag62.xml"/><Relationship Id="rId13" Type="http://schemas.openxmlformats.org/officeDocument/2006/relationships/image" Target="../media/image31.jpeg"/><Relationship Id="rId3" Type="http://schemas.openxmlformats.org/officeDocument/2006/relationships/tags" Target="../tags/tag57.xml"/><Relationship Id="rId7" Type="http://schemas.openxmlformats.org/officeDocument/2006/relationships/tags" Target="../tags/tag61.xml"/><Relationship Id="rId12" Type="http://schemas.openxmlformats.org/officeDocument/2006/relationships/image" Target="../media/image30.jpeg"/><Relationship Id="rId2" Type="http://schemas.openxmlformats.org/officeDocument/2006/relationships/tags" Target="../tags/tag56.xml"/><Relationship Id="rId16" Type="http://schemas.openxmlformats.org/officeDocument/2006/relationships/image" Target="../media/image34.jpeg"/><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image" Target="../media/image29.jpeg"/><Relationship Id="rId5" Type="http://schemas.openxmlformats.org/officeDocument/2006/relationships/tags" Target="../tags/tag59.xml"/><Relationship Id="rId15" Type="http://schemas.openxmlformats.org/officeDocument/2006/relationships/image" Target="../media/image33.jpeg"/><Relationship Id="rId10" Type="http://schemas.openxmlformats.org/officeDocument/2006/relationships/slideLayout" Target="../slideLayouts/slideLayout1.xml"/><Relationship Id="rId4" Type="http://schemas.openxmlformats.org/officeDocument/2006/relationships/tags" Target="../tags/tag58.xml"/><Relationship Id="rId9" Type="http://schemas.openxmlformats.org/officeDocument/2006/relationships/tags" Target="../tags/tag63.xml"/><Relationship Id="rId14" Type="http://schemas.openxmlformats.org/officeDocument/2006/relationships/image" Target="../media/image3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29000" y="639267"/>
            <a:ext cx="5400000" cy="8515883"/>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nvGrpSpPr>
          <p:cNvPr id="17" name="组合 16">
            <a:extLst>
              <a:ext uri="{FF2B5EF4-FFF2-40B4-BE49-F238E27FC236}">
                <a16:creationId xmlns:a16="http://schemas.microsoft.com/office/drawing/2014/main" id="{94C89998-336E-531D-F883-798CFC28EDD1}"/>
              </a:ext>
            </a:extLst>
          </p:cNvPr>
          <p:cNvGrpSpPr/>
          <p:nvPr/>
        </p:nvGrpSpPr>
        <p:grpSpPr>
          <a:xfrm>
            <a:off x="2400241" y="859155"/>
            <a:ext cx="2057517" cy="1288626"/>
            <a:chOff x="1071446" y="884555"/>
            <a:chExt cx="2057517" cy="1288626"/>
          </a:xfrm>
        </p:grpSpPr>
        <p:pic>
          <p:nvPicPr>
            <p:cNvPr id="28" name="图片 27"/>
            <p:cNvPicPr>
              <a:picLocks noChangeAspect="1"/>
            </p:cNvPicPr>
            <p:nvPr/>
          </p:nvPicPr>
          <p:blipFill rotWithShape="1">
            <a:blip r:embed="rId16"/>
            <a:srcRect l="26001" t="38840" r="47685" b="54194"/>
            <a:stretch>
              <a:fillRect/>
            </a:stretch>
          </p:blipFill>
          <p:spPr>
            <a:xfrm>
              <a:off x="1245733" y="1694113"/>
              <a:ext cx="1789200" cy="378054"/>
            </a:xfrm>
            <a:prstGeom prst="rect">
              <a:avLst/>
            </a:prstGeom>
          </p:spPr>
        </p:pic>
        <p:sp>
          <p:nvSpPr>
            <p:cNvPr id="30" name="文本框 15"/>
            <p:cNvSpPr txBox="1"/>
            <p:nvPr/>
          </p:nvSpPr>
          <p:spPr>
            <a:xfrm rot="16200000">
              <a:off x="978158" y="1359091"/>
              <a:ext cx="402576"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PCR</a:t>
              </a:r>
            </a:p>
          </p:txBody>
        </p:sp>
        <p:sp>
          <p:nvSpPr>
            <p:cNvPr id="31" name="文本框 16"/>
            <p:cNvSpPr txBox="1"/>
            <p:nvPr/>
          </p:nvSpPr>
          <p:spPr>
            <a:xfrm rot="16200000">
              <a:off x="891136" y="1776872"/>
              <a:ext cx="576619" cy="216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700" dirty="0">
                  <a:latin typeface="Arial" panose="020B0604020202020204" pitchFamily="34" charset="0"/>
                  <a:cs typeface="Arial" panose="020B0604020202020204" pitchFamily="34" charset="0"/>
                </a:rPr>
                <a:t>Digested</a:t>
              </a:r>
            </a:p>
            <a:p>
              <a:pPr algn="ctr"/>
              <a:endParaRPr lang="en-US" altLang="zh-CN" sz="700" dirty="0">
                <a:latin typeface="Arial" panose="020B0604020202020204" pitchFamily="34" charset="0"/>
                <a:cs typeface="Arial" panose="020B0604020202020204" pitchFamily="34" charset="0"/>
              </a:endParaRPr>
            </a:p>
          </p:txBody>
        </p:sp>
        <p:sp>
          <p:nvSpPr>
            <p:cNvPr id="16" name="文本框 13"/>
            <p:cNvSpPr txBox="1"/>
            <p:nvPr>
              <p:custDataLst>
                <p:tags r:id="rId1"/>
              </p:custDataLst>
            </p:nvPr>
          </p:nvSpPr>
          <p:spPr>
            <a:xfrm>
              <a:off x="1194598" y="1044932"/>
              <a:ext cx="1934365" cy="1987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      3999   4209  4230    2115   2130   2298</a:t>
              </a:r>
            </a:p>
          </p:txBody>
        </p:sp>
        <p:pic>
          <p:nvPicPr>
            <p:cNvPr id="2" name="图片 1" descr="12.25_2023-12-25_22.42.01"/>
            <p:cNvPicPr>
              <a:picLocks noChangeAspect="1"/>
            </p:cNvPicPr>
            <p:nvPr>
              <p:custDataLst>
                <p:tags r:id="rId2"/>
              </p:custDataLst>
            </p:nvPr>
          </p:nvPicPr>
          <p:blipFill>
            <a:blip r:embed="rId17"/>
            <a:srcRect l="24269" t="40802" r="49713" b="53334"/>
            <a:stretch>
              <a:fillRect/>
            </a:stretch>
          </p:blipFill>
          <p:spPr>
            <a:xfrm>
              <a:off x="1245870" y="1297940"/>
              <a:ext cx="1788795" cy="377825"/>
            </a:xfrm>
            <a:prstGeom prst="rect">
              <a:avLst/>
            </a:prstGeom>
          </p:spPr>
        </p:pic>
        <p:sp>
          <p:nvSpPr>
            <p:cNvPr id="10" name="文本框 9"/>
            <p:cNvSpPr txBox="1"/>
            <p:nvPr/>
          </p:nvSpPr>
          <p:spPr>
            <a:xfrm>
              <a:off x="1375405" y="884555"/>
              <a:ext cx="827495" cy="179705"/>
            </a:xfrm>
            <a:prstGeom prst="rect">
              <a:avLst/>
            </a:prstGeom>
            <a:noFill/>
          </p:spPr>
          <p:txBody>
            <a:bodyPr wrap="square" rtlCol="0">
              <a:noAutofit/>
            </a:bodyPr>
            <a:lstStyle/>
            <a:p>
              <a:pPr algn="ctr"/>
              <a:r>
                <a:rPr lang="en-US" altLang="zh-CN" sz="800" i="1"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R</a:t>
              </a:r>
              <a:r>
                <a:rPr lang="en-US" altLang="zh-CN" sz="800" i="1" kern="100" baseline="-25000" dirty="0">
                  <a:solidFill>
                    <a:srgbClr val="000000"/>
                  </a:solidFill>
                  <a:effectLst/>
                  <a:latin typeface="Arial" panose="020B0604020202020204" pitchFamily="34" charset="0"/>
                  <a:ea typeface="宋体" panose="02010600030101010101" pitchFamily="2" charset="-122"/>
                  <a:cs typeface="Arial" panose="020B0604020202020204" pitchFamily="34" charset="0"/>
                </a:rPr>
                <a:t>ALSV</a:t>
              </a:r>
              <a:r>
                <a:rPr lang="en-US" altLang="zh-CN" sz="800" i="1"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-L1</a:t>
              </a:r>
              <a:endParaRPr lang="en-US" altLang="zh-CN" sz="700" dirty="0">
                <a:latin typeface="Arial" panose="020B0604020202020204" pitchFamily="34" charset="0"/>
                <a:cs typeface="Arial" panose="020B0604020202020204" pitchFamily="34" charset="0"/>
              </a:endParaRPr>
            </a:p>
          </p:txBody>
        </p:sp>
        <p:cxnSp>
          <p:nvCxnSpPr>
            <p:cNvPr id="11" name="直接连接符 10"/>
            <p:cNvCxnSpPr/>
            <p:nvPr>
              <p:custDataLst>
                <p:tags r:id="rId3"/>
              </p:custDataLst>
            </p:nvPr>
          </p:nvCxnSpPr>
          <p:spPr>
            <a:xfrm>
              <a:off x="1423035" y="1064260"/>
              <a:ext cx="720000" cy="0"/>
            </a:xfrm>
            <a:prstGeom prst="line">
              <a:avLst/>
            </a:prstGeom>
            <a:ln w="9525">
              <a:solidFill>
                <a:schemeClr val="tx1"/>
              </a:solidFill>
            </a:ln>
          </p:spPr>
          <p:style>
            <a:lnRef idx="2">
              <a:schemeClr val="accent1"/>
            </a:lnRef>
            <a:fillRef idx="0">
              <a:srgbClr val="FFFFFF"/>
            </a:fillRef>
            <a:effectRef idx="0">
              <a:srgbClr val="FFFFFF"/>
            </a:effectRef>
            <a:fontRef idx="minor">
              <a:schemeClr val="tx1"/>
            </a:fontRef>
          </p:style>
        </p:cxnSp>
        <p:cxnSp>
          <p:nvCxnSpPr>
            <p:cNvPr id="12" name="直接连接符 11"/>
            <p:cNvCxnSpPr/>
            <p:nvPr>
              <p:custDataLst>
                <p:tags r:id="rId4"/>
              </p:custDataLst>
            </p:nvPr>
          </p:nvCxnSpPr>
          <p:spPr>
            <a:xfrm>
              <a:off x="2251075" y="1064260"/>
              <a:ext cx="720000" cy="0"/>
            </a:xfrm>
            <a:prstGeom prst="line">
              <a:avLst/>
            </a:prstGeom>
            <a:ln w="9525">
              <a:solidFill>
                <a:schemeClr val="tx1"/>
              </a:solidFill>
            </a:ln>
          </p:spPr>
          <p:style>
            <a:lnRef idx="2">
              <a:schemeClr val="accent1"/>
            </a:lnRef>
            <a:fillRef idx="0">
              <a:srgbClr val="FFFFFF"/>
            </a:fillRef>
            <a:effectRef idx="0">
              <a:srgbClr val="FFFFFF"/>
            </a:effectRef>
            <a:fontRef idx="minor">
              <a:schemeClr val="tx1"/>
            </a:fontRef>
          </p:style>
        </p:cxnSp>
        <p:sp>
          <p:nvSpPr>
            <p:cNvPr id="13" name="文本框 12"/>
            <p:cNvSpPr txBox="1"/>
            <p:nvPr>
              <p:custDataLst>
                <p:tags r:id="rId5"/>
              </p:custDataLst>
            </p:nvPr>
          </p:nvSpPr>
          <p:spPr>
            <a:xfrm>
              <a:off x="2198682" y="884555"/>
              <a:ext cx="877888" cy="179705"/>
            </a:xfrm>
            <a:prstGeom prst="rect">
              <a:avLst/>
            </a:prstGeom>
            <a:noFill/>
          </p:spPr>
          <p:txBody>
            <a:bodyPr wrap="square" rtlCol="0">
              <a:noAutofit/>
            </a:bodyPr>
            <a:lstStyle/>
            <a:p>
              <a:pPr algn="ctr"/>
              <a:r>
                <a:rPr lang="en-US" altLang="zh-CN" sz="800" i="1"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R</a:t>
              </a:r>
              <a:r>
                <a:rPr lang="en-US" altLang="zh-CN" sz="800" i="1" kern="100" baseline="-25000" dirty="0">
                  <a:solidFill>
                    <a:srgbClr val="000000"/>
                  </a:solidFill>
                  <a:effectLst/>
                  <a:latin typeface="Arial" panose="020B0604020202020204" pitchFamily="34" charset="0"/>
                  <a:ea typeface="宋体" panose="02010600030101010101" pitchFamily="2" charset="-122"/>
                  <a:cs typeface="Arial" panose="020B0604020202020204" pitchFamily="34" charset="0"/>
                </a:rPr>
                <a:t>ALSV</a:t>
              </a:r>
              <a:r>
                <a:rPr lang="en-US" altLang="zh-CN" sz="800" i="1"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-L2</a:t>
              </a:r>
              <a:r>
                <a:rPr lang="en-US" altLang="zh-CN" sz="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 </a:t>
              </a:r>
              <a:endParaRPr lang="en-US" altLang="zh-CN" sz="700" dirty="0">
                <a:latin typeface="Arial" panose="020B0604020202020204" pitchFamily="34" charset="0"/>
                <a:cs typeface="Arial" panose="020B0604020202020204" pitchFamily="34" charset="0"/>
              </a:endParaRPr>
            </a:p>
          </p:txBody>
        </p:sp>
        <p:sp>
          <p:nvSpPr>
            <p:cNvPr id="3" name="文本框 13">
              <a:extLst>
                <a:ext uri="{FF2B5EF4-FFF2-40B4-BE49-F238E27FC236}">
                  <a16:creationId xmlns:a16="http://schemas.microsoft.com/office/drawing/2014/main" id="{7C69307E-A14E-6C72-C716-BD893F2AC20B}"/>
                </a:ext>
              </a:extLst>
            </p:cNvPr>
            <p:cNvSpPr txBox="1"/>
            <p:nvPr>
              <p:custDataLst>
                <p:tags r:id="rId6"/>
              </p:custDataLst>
            </p:nvPr>
          </p:nvSpPr>
          <p:spPr>
            <a:xfrm>
              <a:off x="1194598" y="1155559"/>
              <a:ext cx="1881978" cy="1987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MHZHZHZHZHZHZ</a:t>
              </a:r>
            </a:p>
          </p:txBody>
        </p:sp>
        <p:cxnSp>
          <p:nvCxnSpPr>
            <p:cNvPr id="5" name="直接连接符 4">
              <a:extLst>
                <a:ext uri="{FF2B5EF4-FFF2-40B4-BE49-F238E27FC236}">
                  <a16:creationId xmlns:a16="http://schemas.microsoft.com/office/drawing/2014/main" id="{A73ED4D3-1A0F-82B5-402A-C1E2876B1571}"/>
                </a:ext>
              </a:extLst>
            </p:cNvPr>
            <p:cNvCxnSpPr/>
            <p:nvPr>
              <p:custDataLst>
                <p:tags r:id="rId7"/>
              </p:custDataLst>
            </p:nvPr>
          </p:nvCxnSpPr>
          <p:spPr>
            <a:xfrm>
              <a:off x="1387475" y="1197610"/>
              <a:ext cx="252000" cy="0"/>
            </a:xfrm>
            <a:prstGeom prst="line">
              <a:avLst/>
            </a:prstGeom>
            <a:ln w="9525">
              <a:solidFill>
                <a:schemeClr val="tx1"/>
              </a:solidFill>
            </a:ln>
          </p:spPr>
          <p:style>
            <a:lnRef idx="2">
              <a:schemeClr val="accent1"/>
            </a:lnRef>
            <a:fillRef idx="0">
              <a:srgbClr val="FFFFFF"/>
            </a:fillRef>
            <a:effectRef idx="0">
              <a:srgbClr val="FFFFFF"/>
            </a:effectRef>
            <a:fontRef idx="minor">
              <a:schemeClr val="tx1"/>
            </a:fontRef>
          </p:style>
        </p:cxnSp>
        <p:cxnSp>
          <p:nvCxnSpPr>
            <p:cNvPr id="6" name="直接连接符 5">
              <a:extLst>
                <a:ext uri="{FF2B5EF4-FFF2-40B4-BE49-F238E27FC236}">
                  <a16:creationId xmlns:a16="http://schemas.microsoft.com/office/drawing/2014/main" id="{4C21992B-2912-7E7D-0E6F-353CDC08846E}"/>
                </a:ext>
              </a:extLst>
            </p:cNvPr>
            <p:cNvCxnSpPr/>
            <p:nvPr>
              <p:custDataLst>
                <p:tags r:id="rId8"/>
              </p:custDataLst>
            </p:nvPr>
          </p:nvCxnSpPr>
          <p:spPr>
            <a:xfrm>
              <a:off x="1666875" y="1197610"/>
              <a:ext cx="252000" cy="0"/>
            </a:xfrm>
            <a:prstGeom prst="line">
              <a:avLst/>
            </a:prstGeom>
            <a:ln w="9525">
              <a:solidFill>
                <a:schemeClr val="tx1"/>
              </a:solidFill>
            </a:ln>
          </p:spPr>
          <p:style>
            <a:lnRef idx="2">
              <a:schemeClr val="accent1"/>
            </a:lnRef>
            <a:fillRef idx="0">
              <a:srgbClr val="FFFFFF"/>
            </a:fillRef>
            <a:effectRef idx="0">
              <a:srgbClr val="FFFFFF"/>
            </a:effectRef>
            <a:fontRef idx="minor">
              <a:schemeClr val="tx1"/>
            </a:fontRef>
          </p:style>
        </p:cxnSp>
        <p:cxnSp>
          <p:nvCxnSpPr>
            <p:cNvPr id="7" name="直接连接符 6">
              <a:extLst>
                <a:ext uri="{FF2B5EF4-FFF2-40B4-BE49-F238E27FC236}">
                  <a16:creationId xmlns:a16="http://schemas.microsoft.com/office/drawing/2014/main" id="{D9615E29-A4EE-97B2-1FEA-5493A3A5F445}"/>
                </a:ext>
              </a:extLst>
            </p:cNvPr>
            <p:cNvCxnSpPr/>
            <p:nvPr>
              <p:custDataLst>
                <p:tags r:id="rId9"/>
              </p:custDataLst>
            </p:nvPr>
          </p:nvCxnSpPr>
          <p:spPr>
            <a:xfrm>
              <a:off x="1943100" y="1197610"/>
              <a:ext cx="252000" cy="0"/>
            </a:xfrm>
            <a:prstGeom prst="line">
              <a:avLst/>
            </a:prstGeom>
            <a:ln w="9525">
              <a:solidFill>
                <a:schemeClr val="tx1"/>
              </a:solidFill>
            </a:ln>
          </p:spPr>
          <p:style>
            <a:lnRef idx="2">
              <a:schemeClr val="accent1"/>
            </a:lnRef>
            <a:fillRef idx="0">
              <a:srgbClr val="FFFFFF"/>
            </a:fillRef>
            <a:effectRef idx="0">
              <a:srgbClr val="FFFFFF"/>
            </a:effectRef>
            <a:fontRef idx="minor">
              <a:schemeClr val="tx1"/>
            </a:fontRef>
          </p:style>
        </p:cxnSp>
        <p:cxnSp>
          <p:nvCxnSpPr>
            <p:cNvPr id="8" name="直接连接符 7">
              <a:extLst>
                <a:ext uri="{FF2B5EF4-FFF2-40B4-BE49-F238E27FC236}">
                  <a16:creationId xmlns:a16="http://schemas.microsoft.com/office/drawing/2014/main" id="{EE936BFF-5D20-2771-FEB0-3757B31DC1D7}"/>
                </a:ext>
              </a:extLst>
            </p:cNvPr>
            <p:cNvCxnSpPr/>
            <p:nvPr>
              <p:custDataLst>
                <p:tags r:id="rId10"/>
              </p:custDataLst>
            </p:nvPr>
          </p:nvCxnSpPr>
          <p:spPr>
            <a:xfrm>
              <a:off x="2214150" y="1198245"/>
              <a:ext cx="252000" cy="0"/>
            </a:xfrm>
            <a:prstGeom prst="line">
              <a:avLst/>
            </a:prstGeom>
            <a:ln w="9525">
              <a:solidFill>
                <a:schemeClr val="tx1"/>
              </a:solidFill>
            </a:ln>
          </p:spPr>
          <p:style>
            <a:lnRef idx="2">
              <a:schemeClr val="accent1"/>
            </a:lnRef>
            <a:fillRef idx="0">
              <a:srgbClr val="FFFFFF"/>
            </a:fillRef>
            <a:effectRef idx="0">
              <a:srgbClr val="FFFFFF"/>
            </a:effectRef>
            <a:fontRef idx="minor">
              <a:schemeClr val="tx1"/>
            </a:fontRef>
          </p:style>
        </p:cxnSp>
        <p:cxnSp>
          <p:nvCxnSpPr>
            <p:cNvPr id="9" name="直接连接符 8">
              <a:extLst>
                <a:ext uri="{FF2B5EF4-FFF2-40B4-BE49-F238E27FC236}">
                  <a16:creationId xmlns:a16="http://schemas.microsoft.com/office/drawing/2014/main" id="{3A6D6427-4D00-55E4-9939-597D84566E9E}"/>
                </a:ext>
              </a:extLst>
            </p:cNvPr>
            <p:cNvCxnSpPr/>
            <p:nvPr>
              <p:custDataLst>
                <p:tags r:id="rId11"/>
              </p:custDataLst>
            </p:nvPr>
          </p:nvCxnSpPr>
          <p:spPr>
            <a:xfrm>
              <a:off x="2493550" y="1197610"/>
              <a:ext cx="252000" cy="0"/>
            </a:xfrm>
            <a:prstGeom prst="line">
              <a:avLst/>
            </a:prstGeom>
            <a:ln w="9525">
              <a:solidFill>
                <a:schemeClr val="tx1"/>
              </a:solidFill>
            </a:ln>
          </p:spPr>
          <p:style>
            <a:lnRef idx="2">
              <a:schemeClr val="accent1"/>
            </a:lnRef>
            <a:fillRef idx="0">
              <a:srgbClr val="FFFFFF"/>
            </a:fillRef>
            <a:effectRef idx="0">
              <a:srgbClr val="FFFFFF"/>
            </a:effectRef>
            <a:fontRef idx="minor">
              <a:schemeClr val="tx1"/>
            </a:fontRef>
          </p:style>
        </p:cxnSp>
        <p:cxnSp>
          <p:nvCxnSpPr>
            <p:cNvPr id="14" name="直接连接符 13">
              <a:extLst>
                <a:ext uri="{FF2B5EF4-FFF2-40B4-BE49-F238E27FC236}">
                  <a16:creationId xmlns:a16="http://schemas.microsoft.com/office/drawing/2014/main" id="{F2CBB7E3-3FB4-F892-6D30-DE067C313BDC}"/>
                </a:ext>
              </a:extLst>
            </p:cNvPr>
            <p:cNvCxnSpPr/>
            <p:nvPr>
              <p:custDataLst>
                <p:tags r:id="rId12"/>
              </p:custDataLst>
            </p:nvPr>
          </p:nvCxnSpPr>
          <p:spPr>
            <a:xfrm>
              <a:off x="2776315" y="1197610"/>
              <a:ext cx="252000" cy="0"/>
            </a:xfrm>
            <a:prstGeom prst="line">
              <a:avLst/>
            </a:prstGeom>
            <a:ln w="9525">
              <a:solidFill>
                <a:schemeClr val="tx1"/>
              </a:solidFill>
            </a:ln>
          </p:spPr>
          <p:style>
            <a:lnRef idx="2">
              <a:schemeClr val="accent1"/>
            </a:lnRef>
            <a:fillRef idx="0">
              <a:srgbClr val="FFFFFF"/>
            </a:fillRef>
            <a:effectRef idx="0">
              <a:srgbClr val="FFFFFF"/>
            </a:effectRef>
            <a:fontRef idx="minor">
              <a:schemeClr val="tx1"/>
            </a:fontRef>
          </p:style>
        </p:cxnSp>
        <p:sp>
          <p:nvSpPr>
            <p:cNvPr id="26" name="等腰三角形 25">
              <a:extLst>
                <a:ext uri="{FF2B5EF4-FFF2-40B4-BE49-F238E27FC236}">
                  <a16:creationId xmlns:a16="http://schemas.microsoft.com/office/drawing/2014/main" id="{99ECE243-5960-463D-1E04-1670CD683363}"/>
                </a:ext>
              </a:extLst>
            </p:cNvPr>
            <p:cNvSpPr/>
            <p:nvPr>
              <p:custDataLst>
                <p:tags r:id="rId13"/>
              </p:custDataLst>
            </p:nvPr>
          </p:nvSpPr>
          <p:spPr>
            <a:xfrm rot="13949138">
              <a:off x="1505424" y="1760090"/>
              <a:ext cx="36000" cy="36000"/>
            </a:xfrm>
            <a:prstGeom prst="triangle">
              <a:avLst/>
            </a:prstGeom>
            <a:solidFill>
              <a:schemeClr val="bg1"/>
            </a:solidFill>
            <a:ln w="9525">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9" name="等腰三角形 28">
              <a:extLst>
                <a:ext uri="{FF2B5EF4-FFF2-40B4-BE49-F238E27FC236}">
                  <a16:creationId xmlns:a16="http://schemas.microsoft.com/office/drawing/2014/main" id="{68527B37-1FCA-EE02-41FF-416968F60AF1}"/>
                </a:ext>
              </a:extLst>
            </p:cNvPr>
            <p:cNvSpPr/>
            <p:nvPr>
              <p:custDataLst>
                <p:tags r:id="rId14"/>
              </p:custDataLst>
            </p:nvPr>
          </p:nvSpPr>
          <p:spPr>
            <a:xfrm rot="13949138">
              <a:off x="2452693" y="1739613"/>
              <a:ext cx="36000" cy="36000"/>
            </a:xfrm>
            <a:prstGeom prst="triangle">
              <a:avLst/>
            </a:prstGeom>
            <a:solidFill>
              <a:schemeClr val="bg1"/>
            </a:solidFill>
            <a:ln w="9525">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sp>
        <p:nvSpPr>
          <p:cNvPr id="15" name="文本框 14">
            <a:extLst>
              <a:ext uri="{FF2B5EF4-FFF2-40B4-BE49-F238E27FC236}">
                <a16:creationId xmlns:a16="http://schemas.microsoft.com/office/drawing/2014/main" id="{C105321F-6C13-22B7-B822-55B7395E7D78}"/>
              </a:ext>
            </a:extLst>
          </p:cNvPr>
          <p:cNvSpPr txBox="1"/>
          <p:nvPr/>
        </p:nvSpPr>
        <p:spPr>
          <a:xfrm>
            <a:off x="790184" y="2800917"/>
            <a:ext cx="5114012" cy="1323439"/>
          </a:xfrm>
          <a:prstGeom prst="rect">
            <a:avLst/>
          </a:prstGeom>
          <a:noFill/>
        </p:spPr>
        <p:txBody>
          <a:bodyPr wrap="square" rtlCol="0">
            <a:spAutoFit/>
          </a:bodyPr>
          <a:lstStyle/>
          <a:p>
            <a:pPr algn="just"/>
            <a:r>
              <a:rPr lang="en-US" altLang="zh-CN" sz="1000" b="1" dirty="0">
                <a:latin typeface="Times New Roman" panose="02020603050405020304" pitchFamily="18" charset="0"/>
                <a:cs typeface="Times New Roman" panose="02020603050405020304" pitchFamily="18" charset="0"/>
              </a:rPr>
              <a:t>Supplemental Figure S1. </a:t>
            </a:r>
            <a:r>
              <a:rPr lang="en-US" altLang="zh-CN" sz="1000" dirty="0">
                <a:latin typeface="Times New Roman" panose="02020603050405020304" pitchFamily="18" charset="0"/>
                <a:cs typeface="Times New Roman" panose="02020603050405020304" pitchFamily="18" charset="0"/>
              </a:rPr>
              <a:t>Gel electrophoresis results of the PCR and restriction digestion products of CAPS primers. 3999, 4209, 4230, 2115, 2130, and 2298 indicate the primer pairs based on SNP3999, SNP4209, SNP4230, SNP2115, SNP2130, and SNP2298, respectively. M, H,</a:t>
            </a:r>
            <a:r>
              <a:rPr lang="zh-CN" altLang="en-US" sz="1000" dirty="0">
                <a:latin typeface="Times New Roman" panose="02020603050405020304" pitchFamily="18" charset="0"/>
                <a:cs typeface="Times New Roman" panose="02020603050405020304" pitchFamily="18" charset="0"/>
              </a:rPr>
              <a:t> </a:t>
            </a:r>
            <a:r>
              <a:rPr lang="en-US" altLang="zh-CN" sz="1000" dirty="0">
                <a:latin typeface="Times New Roman" panose="02020603050405020304" pitchFamily="18" charset="0"/>
                <a:cs typeface="Times New Roman" panose="02020603050405020304" pitchFamily="18" charset="0"/>
              </a:rPr>
              <a:t>and</a:t>
            </a:r>
            <a:r>
              <a:rPr lang="zh-CN" altLang="en-US" sz="1000" dirty="0">
                <a:latin typeface="Times New Roman" panose="02020603050405020304" pitchFamily="18" charset="0"/>
                <a:cs typeface="Times New Roman" panose="02020603050405020304" pitchFamily="18" charset="0"/>
              </a:rPr>
              <a:t> </a:t>
            </a:r>
            <a:r>
              <a:rPr lang="en-US" altLang="zh-CN" sz="1000" dirty="0">
                <a:latin typeface="Times New Roman" panose="02020603050405020304" pitchFamily="18" charset="0"/>
                <a:cs typeface="Times New Roman" panose="02020603050405020304" pitchFamily="18" charset="0"/>
              </a:rPr>
              <a:t>Z</a:t>
            </a:r>
            <a:r>
              <a:rPr lang="zh-CN" altLang="en-US" sz="1000" dirty="0">
                <a:latin typeface="Times New Roman" panose="02020603050405020304" pitchFamily="18" charset="0"/>
                <a:cs typeface="Times New Roman" panose="02020603050405020304" pitchFamily="18" charset="0"/>
              </a:rPr>
              <a:t> </a:t>
            </a:r>
            <a:r>
              <a:rPr lang="en-US" altLang="zh-CN" sz="1000" dirty="0">
                <a:latin typeface="Times New Roman" panose="02020603050405020304" pitchFamily="18" charset="0"/>
                <a:cs typeface="Times New Roman" panose="02020603050405020304" pitchFamily="18" charset="0"/>
              </a:rPr>
              <a:t>indicate DL2000 Plus DNA marker (Vazyme), </a:t>
            </a:r>
            <a:r>
              <a:rPr lang="en-US" altLang="zh-CN" sz="1000" dirty="0" err="1">
                <a:latin typeface="Times New Roman" panose="02020603050405020304" pitchFamily="18" charset="0"/>
                <a:cs typeface="Times New Roman" panose="02020603050405020304" pitchFamily="18" charset="0"/>
              </a:rPr>
              <a:t>Heinong</a:t>
            </a:r>
            <a:r>
              <a:rPr lang="en-US" altLang="zh-CN" sz="1000" dirty="0">
                <a:latin typeface="Times New Roman" panose="02020603050405020304" pitchFamily="18" charset="0"/>
                <a:cs typeface="Times New Roman" panose="02020603050405020304" pitchFamily="18" charset="0"/>
              </a:rPr>
              <a:t> 84, and </a:t>
            </a:r>
            <a:r>
              <a:rPr lang="en-US" altLang="zh-CN" sz="1000" dirty="0" err="1">
                <a:latin typeface="Times New Roman" panose="02020603050405020304" pitchFamily="18" charset="0"/>
                <a:cs typeface="Times New Roman" panose="02020603050405020304" pitchFamily="18" charset="0"/>
              </a:rPr>
              <a:t>Zhonghuang</a:t>
            </a:r>
            <a:r>
              <a:rPr lang="en-US" altLang="zh-CN" sz="1000" dirty="0">
                <a:latin typeface="Times New Roman" panose="02020603050405020304" pitchFamily="18" charset="0"/>
                <a:cs typeface="Times New Roman" panose="02020603050405020304" pitchFamily="18" charset="0"/>
              </a:rPr>
              <a:t> 13, respectively. PCR products of primer pairs SNP3999, SNP4209, SNP4230, SNP2115, SNP2130, and SNP2298 were digested by </a:t>
            </a:r>
            <a:r>
              <a:rPr lang="en-US" altLang="zh-CN" sz="1000" i="1" dirty="0" err="1">
                <a:latin typeface="Times New Roman" panose="02020603050405020304" pitchFamily="18" charset="0"/>
                <a:cs typeface="Times New Roman" panose="02020603050405020304" pitchFamily="18" charset="0"/>
              </a:rPr>
              <a:t>Nhe</a:t>
            </a:r>
            <a:r>
              <a:rPr lang="en-US" altLang="zh-CN" sz="1000" i="1" dirty="0">
                <a:latin typeface="Times New Roman" panose="02020603050405020304" pitchFamily="18" charset="0"/>
                <a:cs typeface="Times New Roman" panose="02020603050405020304" pitchFamily="18" charset="0"/>
              </a:rPr>
              <a:t> </a:t>
            </a:r>
            <a:r>
              <a:rPr lang="en-US" altLang="zh-CN" sz="1000" dirty="0">
                <a:latin typeface="Times New Roman" panose="02020603050405020304" pitchFamily="18" charset="0"/>
                <a:cs typeface="Times New Roman" panose="02020603050405020304" pitchFamily="18" charset="0"/>
              </a:rPr>
              <a:t>I,</a:t>
            </a:r>
            <a:r>
              <a:rPr lang="zh-CN" altLang="en-US" sz="1000" dirty="0">
                <a:latin typeface="Times New Roman" panose="02020603050405020304" pitchFamily="18" charset="0"/>
                <a:cs typeface="Times New Roman" panose="02020603050405020304" pitchFamily="18" charset="0"/>
              </a:rPr>
              <a:t> </a:t>
            </a:r>
            <a:r>
              <a:rPr lang="en-US" altLang="zh-CN" sz="1000" i="1" dirty="0" err="1">
                <a:latin typeface="Times New Roman" panose="02020603050405020304" pitchFamily="18" charset="0"/>
                <a:cs typeface="Times New Roman" panose="02020603050405020304" pitchFamily="18" charset="0"/>
              </a:rPr>
              <a:t>EcoR</a:t>
            </a:r>
            <a:r>
              <a:rPr lang="en-US" altLang="zh-CN" sz="1000" i="1" dirty="0">
                <a:latin typeface="Times New Roman" panose="02020603050405020304" pitchFamily="18" charset="0"/>
                <a:cs typeface="Times New Roman" panose="02020603050405020304" pitchFamily="18" charset="0"/>
              </a:rPr>
              <a:t> </a:t>
            </a:r>
            <a:r>
              <a:rPr lang="en-US" altLang="zh-CN" sz="1000" dirty="0">
                <a:latin typeface="Times New Roman" panose="02020603050405020304" pitchFamily="18" charset="0"/>
                <a:cs typeface="Times New Roman" panose="02020603050405020304" pitchFamily="18" charset="0"/>
              </a:rPr>
              <a:t>V, </a:t>
            </a:r>
            <a:r>
              <a:rPr lang="en-US" altLang="zh-CN" sz="1000" i="1" dirty="0">
                <a:latin typeface="Times New Roman" panose="02020603050405020304" pitchFamily="18" charset="0"/>
                <a:cs typeface="Times New Roman" panose="02020603050405020304" pitchFamily="18" charset="0"/>
              </a:rPr>
              <a:t>Hind </a:t>
            </a:r>
            <a:r>
              <a:rPr lang="en-US" altLang="zh-CN" sz="1000" dirty="0">
                <a:latin typeface="Times New Roman" panose="02020603050405020304" pitchFamily="18" charset="0"/>
                <a:cs typeface="Times New Roman" panose="02020603050405020304" pitchFamily="18" charset="0"/>
              </a:rPr>
              <a:t>III, </a:t>
            </a:r>
            <a:r>
              <a:rPr lang="en-US" altLang="zh-CN" sz="1000" i="1" dirty="0">
                <a:latin typeface="Times New Roman" panose="02020603050405020304" pitchFamily="18" charset="0"/>
                <a:cs typeface="Times New Roman" panose="02020603050405020304" pitchFamily="18" charset="0"/>
              </a:rPr>
              <a:t>Sac </a:t>
            </a:r>
            <a:r>
              <a:rPr lang="en-US" altLang="zh-CN" sz="1000" dirty="0">
                <a:latin typeface="Times New Roman" panose="02020603050405020304" pitchFamily="18" charset="0"/>
                <a:cs typeface="Times New Roman" panose="02020603050405020304" pitchFamily="18" charset="0"/>
              </a:rPr>
              <a:t>Ⅰ, </a:t>
            </a:r>
            <a:r>
              <a:rPr lang="en-US" altLang="zh-CN" sz="1000" i="1" dirty="0">
                <a:latin typeface="Times New Roman" panose="02020603050405020304" pitchFamily="18" charset="0"/>
                <a:cs typeface="Times New Roman" panose="02020603050405020304" pitchFamily="18" charset="0"/>
              </a:rPr>
              <a:t>Spe </a:t>
            </a:r>
            <a:r>
              <a:rPr lang="en-US" altLang="zh-CN" sz="1000" dirty="0">
                <a:latin typeface="Times New Roman" panose="02020603050405020304" pitchFamily="18" charset="0"/>
                <a:cs typeface="Times New Roman" panose="02020603050405020304" pitchFamily="18" charset="0"/>
              </a:rPr>
              <a:t>I, and </a:t>
            </a:r>
            <a:r>
              <a:rPr lang="en-US" altLang="zh-CN" sz="1000" i="1" dirty="0">
                <a:latin typeface="Times New Roman" panose="02020603050405020304" pitchFamily="18" charset="0"/>
                <a:cs typeface="Times New Roman" panose="02020603050405020304" pitchFamily="18" charset="0"/>
              </a:rPr>
              <a:t>Hind </a:t>
            </a:r>
            <a:r>
              <a:rPr lang="en-US" altLang="zh-CN" sz="1000" dirty="0">
                <a:latin typeface="Times New Roman" panose="02020603050405020304" pitchFamily="18" charset="0"/>
                <a:cs typeface="Times New Roman" panose="02020603050405020304" pitchFamily="18" charset="0"/>
              </a:rPr>
              <a:t>III, respectively. The remain bands of the restriction enzyme digestion are indicated by white arrows.</a:t>
            </a:r>
          </a:p>
          <a:p>
            <a:pPr algn="just"/>
            <a:endParaRPr lang="en-US" altLang="zh-CN" sz="1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3"/>
          <p:cNvSpPr/>
          <p:nvPr/>
        </p:nvSpPr>
        <p:spPr>
          <a:xfrm>
            <a:off x="729000" y="639267"/>
            <a:ext cx="5400000" cy="8515883"/>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descr="Administrator 2023-08-04 13 时 02 分"/>
          <p:cNvPicPr>
            <a:picLocks noChangeAspect="1"/>
          </p:cNvPicPr>
          <p:nvPr/>
        </p:nvPicPr>
        <p:blipFill>
          <a:blip r:embed="rId18" cstate="hqprint"/>
          <a:srcRect/>
          <a:stretch>
            <a:fillRect/>
          </a:stretch>
        </p:blipFill>
        <p:spPr>
          <a:xfrm>
            <a:off x="1052511" y="1928738"/>
            <a:ext cx="2340000" cy="401348"/>
          </a:xfrm>
          <a:prstGeom prst="rect">
            <a:avLst/>
          </a:prstGeom>
        </p:spPr>
      </p:pic>
      <p:sp>
        <p:nvSpPr>
          <p:cNvPr id="10" name="文本框 4"/>
          <p:cNvSpPr txBox="1"/>
          <p:nvPr/>
        </p:nvSpPr>
        <p:spPr>
          <a:xfrm>
            <a:off x="1024983" y="1293736"/>
            <a:ext cx="2405380"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M   1   2   3    4   5    6   7   8   9   10  11 12 13 14  </a:t>
            </a:r>
          </a:p>
        </p:txBody>
      </p:sp>
      <p:cxnSp>
        <p:nvCxnSpPr>
          <p:cNvPr id="11" name="直接连接符 10"/>
          <p:cNvCxnSpPr/>
          <p:nvPr/>
        </p:nvCxnSpPr>
        <p:spPr>
          <a:xfrm flipV="1">
            <a:off x="1243423" y="1284327"/>
            <a:ext cx="864000" cy="0"/>
          </a:xfrm>
          <a:prstGeom prst="line">
            <a:avLst/>
          </a:prstGeom>
          <a:noFill/>
          <a:ln w="9525" cap="flat" cmpd="sng" algn="ctr">
            <a:solidFill>
              <a:sysClr val="windowText" lastClr="000000"/>
            </a:solidFill>
            <a:prstDash val="solid"/>
            <a:miter lim="800000"/>
          </a:ln>
          <a:effectLst/>
        </p:spPr>
      </p:cxnSp>
      <p:sp>
        <p:nvSpPr>
          <p:cNvPr id="12" name="文本框 6"/>
          <p:cNvSpPr txBox="1"/>
          <p:nvPr/>
        </p:nvSpPr>
        <p:spPr>
          <a:xfrm>
            <a:off x="1243423" y="1110972"/>
            <a:ext cx="864000"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Resistant</a:t>
            </a:r>
          </a:p>
        </p:txBody>
      </p:sp>
      <p:sp>
        <p:nvSpPr>
          <p:cNvPr id="14" name="文本框 8"/>
          <p:cNvSpPr txBox="1"/>
          <p:nvPr/>
        </p:nvSpPr>
        <p:spPr>
          <a:xfrm>
            <a:off x="2191243" y="1110972"/>
            <a:ext cx="850807"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Susceptible</a:t>
            </a:r>
          </a:p>
        </p:txBody>
      </p:sp>
      <p:sp>
        <p:nvSpPr>
          <p:cNvPr id="15" name="文本框 9"/>
          <p:cNvSpPr txBox="1"/>
          <p:nvPr/>
        </p:nvSpPr>
        <p:spPr>
          <a:xfrm rot="16200000">
            <a:off x="2890668" y="1210709"/>
            <a:ext cx="510223" cy="2000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HN84</a:t>
            </a:r>
          </a:p>
        </p:txBody>
      </p:sp>
      <p:sp>
        <p:nvSpPr>
          <p:cNvPr id="7" name="文本框 15"/>
          <p:cNvSpPr txBox="1"/>
          <p:nvPr/>
        </p:nvSpPr>
        <p:spPr>
          <a:xfrm rot="16200000">
            <a:off x="784807" y="1568770"/>
            <a:ext cx="402576"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dirty="0">
                <a:latin typeface="Arial" panose="020B0604020202020204" pitchFamily="34" charset="0"/>
                <a:cs typeface="Arial" panose="020B0604020202020204" pitchFamily="34" charset="0"/>
              </a:rPr>
              <a:t>PCR</a:t>
            </a:r>
          </a:p>
        </p:txBody>
      </p:sp>
      <p:sp>
        <p:nvSpPr>
          <p:cNvPr id="8" name="文本框 16"/>
          <p:cNvSpPr txBox="1"/>
          <p:nvPr/>
        </p:nvSpPr>
        <p:spPr>
          <a:xfrm rot="16200000">
            <a:off x="697786" y="2021411"/>
            <a:ext cx="576619" cy="216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i="1" dirty="0" err="1">
                <a:latin typeface="Arial" panose="020B0604020202020204" pitchFamily="34" charset="0"/>
                <a:cs typeface="Arial" panose="020B0604020202020204" pitchFamily="34" charset="0"/>
              </a:rPr>
              <a:t>EcoR</a:t>
            </a:r>
            <a:r>
              <a:rPr lang="en-US" altLang="zh-CN" sz="700" i="1" dirty="0">
                <a:latin typeface="Arial" panose="020B0604020202020204" pitchFamily="34" charset="0"/>
                <a:cs typeface="Arial" panose="020B0604020202020204" pitchFamily="34" charset="0"/>
              </a:rPr>
              <a:t> </a:t>
            </a:r>
            <a:r>
              <a:rPr lang="en-US" altLang="zh-CN" sz="700" dirty="0">
                <a:latin typeface="Arial" panose="020B0604020202020204" pitchFamily="34" charset="0"/>
                <a:cs typeface="Arial" panose="020B0604020202020204" pitchFamily="34" charset="0"/>
              </a:rPr>
              <a:t>Ⅴ</a:t>
            </a:r>
          </a:p>
          <a:p>
            <a:pPr algn="ctr"/>
            <a:endParaRPr lang="en-US" altLang="zh-CN" sz="700" dirty="0">
              <a:highlight>
                <a:srgbClr val="FFFF00"/>
              </a:highlight>
              <a:latin typeface="Arial" panose="020B0604020202020204" pitchFamily="34" charset="0"/>
              <a:cs typeface="Arial" panose="020B0604020202020204" pitchFamily="34" charset="0"/>
            </a:endParaRPr>
          </a:p>
        </p:txBody>
      </p:sp>
      <p:pic>
        <p:nvPicPr>
          <p:cNvPr id="9" name="图片 8"/>
          <p:cNvPicPr/>
          <p:nvPr/>
        </p:nvPicPr>
        <p:blipFill>
          <a:blip r:embed="rId19" cstate="hqprint"/>
          <a:srcRect/>
          <a:stretch>
            <a:fillRect/>
          </a:stretch>
        </p:blipFill>
        <p:spPr>
          <a:xfrm>
            <a:off x="1052511" y="1447839"/>
            <a:ext cx="2340000" cy="403200"/>
          </a:xfrm>
          <a:prstGeom prst="rect">
            <a:avLst/>
          </a:prstGeom>
        </p:spPr>
      </p:pic>
      <p:cxnSp>
        <p:nvCxnSpPr>
          <p:cNvPr id="19" name="直接连接符 18"/>
          <p:cNvCxnSpPr/>
          <p:nvPr/>
        </p:nvCxnSpPr>
        <p:spPr>
          <a:xfrm flipV="1">
            <a:off x="2178050" y="1284327"/>
            <a:ext cx="864000" cy="0"/>
          </a:xfrm>
          <a:prstGeom prst="line">
            <a:avLst/>
          </a:prstGeom>
          <a:noFill/>
          <a:ln w="9525" cap="flat" cmpd="sng" algn="ctr">
            <a:solidFill>
              <a:sysClr val="windowText" lastClr="000000"/>
            </a:solidFill>
            <a:prstDash val="solid"/>
            <a:miter lim="800000"/>
          </a:ln>
          <a:effectLst/>
        </p:spPr>
      </p:cxnSp>
      <p:sp>
        <p:nvSpPr>
          <p:cNvPr id="20" name="文本框 10"/>
          <p:cNvSpPr txBox="1"/>
          <p:nvPr/>
        </p:nvSpPr>
        <p:spPr>
          <a:xfrm rot="16200000">
            <a:off x="3079207" y="1210205"/>
            <a:ext cx="402674" cy="20005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ZH13</a:t>
            </a:r>
          </a:p>
        </p:txBody>
      </p:sp>
      <p:pic>
        <p:nvPicPr>
          <p:cNvPr id="21" name="图片 20"/>
          <p:cNvPicPr/>
          <p:nvPr/>
        </p:nvPicPr>
        <p:blipFill>
          <a:blip r:embed="rId20" cstate="hqprint"/>
          <a:srcRect/>
          <a:stretch>
            <a:fillRect/>
          </a:stretch>
        </p:blipFill>
        <p:spPr>
          <a:xfrm>
            <a:off x="3653394" y="1447839"/>
            <a:ext cx="2340000" cy="403200"/>
          </a:xfrm>
          <a:prstGeom prst="rect">
            <a:avLst/>
          </a:prstGeom>
        </p:spPr>
      </p:pic>
      <p:pic>
        <p:nvPicPr>
          <p:cNvPr id="22" name="图片 21"/>
          <p:cNvPicPr/>
          <p:nvPr/>
        </p:nvPicPr>
        <p:blipFill>
          <a:blip r:embed="rId21" cstate="hqprint"/>
          <a:srcRect/>
          <a:stretch>
            <a:fillRect/>
          </a:stretch>
        </p:blipFill>
        <p:spPr>
          <a:xfrm>
            <a:off x="3649254" y="1926886"/>
            <a:ext cx="2340000" cy="403200"/>
          </a:xfrm>
          <a:prstGeom prst="rect">
            <a:avLst/>
          </a:prstGeom>
        </p:spPr>
      </p:pic>
      <p:sp>
        <p:nvSpPr>
          <p:cNvPr id="26" name="文本框 33"/>
          <p:cNvSpPr txBox="1"/>
          <p:nvPr/>
        </p:nvSpPr>
        <p:spPr>
          <a:xfrm>
            <a:off x="3618469" y="1293736"/>
            <a:ext cx="2401570"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M  15  16 17 18 19  20 21 22  23 24  25 26  27 28  </a:t>
            </a:r>
          </a:p>
        </p:txBody>
      </p:sp>
      <p:sp>
        <p:nvSpPr>
          <p:cNvPr id="33" name="文本框 6"/>
          <p:cNvSpPr txBox="1"/>
          <p:nvPr/>
        </p:nvSpPr>
        <p:spPr>
          <a:xfrm>
            <a:off x="3830230" y="1110972"/>
            <a:ext cx="864000"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Resistant</a:t>
            </a:r>
          </a:p>
        </p:txBody>
      </p:sp>
      <p:sp>
        <p:nvSpPr>
          <p:cNvPr id="34" name="文本框 8"/>
          <p:cNvSpPr txBox="1"/>
          <p:nvPr/>
        </p:nvSpPr>
        <p:spPr>
          <a:xfrm>
            <a:off x="4778050" y="1110972"/>
            <a:ext cx="850807"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Susceptible</a:t>
            </a:r>
          </a:p>
        </p:txBody>
      </p:sp>
      <p:sp>
        <p:nvSpPr>
          <p:cNvPr id="35" name="文本框 9"/>
          <p:cNvSpPr txBox="1"/>
          <p:nvPr/>
        </p:nvSpPr>
        <p:spPr>
          <a:xfrm rot="16200000">
            <a:off x="5499350" y="1192900"/>
            <a:ext cx="510223" cy="2000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HN84</a:t>
            </a:r>
          </a:p>
        </p:txBody>
      </p:sp>
      <p:sp>
        <p:nvSpPr>
          <p:cNvPr id="36" name="文本框 10"/>
          <p:cNvSpPr txBox="1"/>
          <p:nvPr/>
        </p:nvSpPr>
        <p:spPr>
          <a:xfrm rot="16200000">
            <a:off x="5687889" y="1192396"/>
            <a:ext cx="402674" cy="20005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ZH13</a:t>
            </a:r>
          </a:p>
        </p:txBody>
      </p:sp>
      <p:cxnSp>
        <p:nvCxnSpPr>
          <p:cNvPr id="37" name="直接连接符 36"/>
          <p:cNvCxnSpPr/>
          <p:nvPr/>
        </p:nvCxnSpPr>
        <p:spPr>
          <a:xfrm flipV="1">
            <a:off x="3849791" y="1284327"/>
            <a:ext cx="864000" cy="0"/>
          </a:xfrm>
          <a:prstGeom prst="line">
            <a:avLst/>
          </a:prstGeom>
          <a:noFill/>
          <a:ln w="9525" cap="flat" cmpd="sng" algn="ctr">
            <a:solidFill>
              <a:sysClr val="windowText" lastClr="000000"/>
            </a:solidFill>
            <a:prstDash val="solid"/>
            <a:miter lim="800000"/>
          </a:ln>
          <a:effectLst/>
        </p:spPr>
      </p:cxnSp>
      <p:cxnSp>
        <p:nvCxnSpPr>
          <p:cNvPr id="38" name="直接连接符 37"/>
          <p:cNvCxnSpPr/>
          <p:nvPr/>
        </p:nvCxnSpPr>
        <p:spPr>
          <a:xfrm flipV="1">
            <a:off x="4784418" y="1284327"/>
            <a:ext cx="864000" cy="0"/>
          </a:xfrm>
          <a:prstGeom prst="line">
            <a:avLst/>
          </a:prstGeom>
          <a:noFill/>
          <a:ln w="9525" cap="flat" cmpd="sng" algn="ctr">
            <a:solidFill>
              <a:sysClr val="windowText" lastClr="000000"/>
            </a:solidFill>
            <a:prstDash val="solid"/>
            <a:miter lim="800000"/>
          </a:ln>
          <a:effectLst/>
        </p:spPr>
      </p:cxnSp>
      <p:sp>
        <p:nvSpPr>
          <p:cNvPr id="39" name="文本框 15"/>
          <p:cNvSpPr txBox="1"/>
          <p:nvPr/>
        </p:nvSpPr>
        <p:spPr>
          <a:xfrm rot="16200000">
            <a:off x="3377818" y="1568771"/>
            <a:ext cx="402576"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dirty="0">
                <a:latin typeface="Arial" panose="020B0604020202020204" pitchFamily="34" charset="0"/>
                <a:cs typeface="Arial" panose="020B0604020202020204" pitchFamily="34" charset="0"/>
              </a:rPr>
              <a:t>PCR</a:t>
            </a:r>
          </a:p>
        </p:txBody>
      </p:sp>
      <p:sp>
        <p:nvSpPr>
          <p:cNvPr id="40" name="文本框 16"/>
          <p:cNvSpPr txBox="1"/>
          <p:nvPr/>
        </p:nvSpPr>
        <p:spPr>
          <a:xfrm rot="16200000">
            <a:off x="3290797" y="2021411"/>
            <a:ext cx="576619" cy="216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i="1" dirty="0" err="1">
                <a:latin typeface="Arial" panose="020B0604020202020204" pitchFamily="34" charset="0"/>
                <a:cs typeface="Arial" panose="020B0604020202020204" pitchFamily="34" charset="0"/>
              </a:rPr>
              <a:t>EcoR</a:t>
            </a:r>
            <a:r>
              <a:rPr lang="en-US" altLang="zh-CN" sz="700" i="1" dirty="0">
                <a:latin typeface="Arial" panose="020B0604020202020204" pitchFamily="34" charset="0"/>
                <a:cs typeface="Arial" panose="020B0604020202020204" pitchFamily="34" charset="0"/>
              </a:rPr>
              <a:t> </a:t>
            </a:r>
            <a:r>
              <a:rPr lang="en-US" altLang="zh-CN" sz="700" dirty="0">
                <a:latin typeface="Arial" panose="020B0604020202020204" pitchFamily="34" charset="0"/>
                <a:cs typeface="Arial" panose="020B0604020202020204" pitchFamily="34" charset="0"/>
              </a:rPr>
              <a:t>Ⅴ</a:t>
            </a:r>
          </a:p>
          <a:p>
            <a:pPr algn="ctr"/>
            <a:endParaRPr lang="en-US" altLang="zh-CN" sz="700" dirty="0">
              <a:highlight>
                <a:srgbClr val="FFFF00"/>
              </a:highlight>
              <a:latin typeface="Arial" panose="020B0604020202020204" pitchFamily="34" charset="0"/>
              <a:cs typeface="Arial" panose="020B0604020202020204" pitchFamily="34" charset="0"/>
            </a:endParaRPr>
          </a:p>
        </p:txBody>
      </p:sp>
      <p:pic>
        <p:nvPicPr>
          <p:cNvPr id="42" name="图片 41" descr="Administrator 2023-08-05 15 时 00 分"/>
          <p:cNvPicPr/>
          <p:nvPr/>
        </p:nvPicPr>
        <p:blipFill>
          <a:blip r:embed="rId22" cstate="hqprint"/>
          <a:srcRect/>
          <a:stretch>
            <a:fillRect/>
          </a:stretch>
        </p:blipFill>
        <p:spPr>
          <a:xfrm>
            <a:off x="1052511" y="3474946"/>
            <a:ext cx="2340000" cy="403200"/>
          </a:xfrm>
          <a:prstGeom prst="rect">
            <a:avLst/>
          </a:prstGeom>
        </p:spPr>
      </p:pic>
      <p:sp>
        <p:nvSpPr>
          <p:cNvPr id="46" name="文本框 41"/>
          <p:cNvSpPr txBox="1"/>
          <p:nvPr/>
        </p:nvSpPr>
        <p:spPr>
          <a:xfrm>
            <a:off x="1011871" y="2834777"/>
            <a:ext cx="2403558"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700" dirty="0">
                <a:latin typeface="Arial" panose="020B0604020202020204" pitchFamily="34" charset="0"/>
                <a:cs typeface="Arial" panose="020B0604020202020204" pitchFamily="34" charset="0"/>
              </a:rPr>
              <a:t>M  29 30 31  32 33  34 35  36 37 38  39 40  41 42 </a:t>
            </a:r>
          </a:p>
        </p:txBody>
      </p:sp>
      <p:sp>
        <p:nvSpPr>
          <p:cNvPr id="54" name="文本框 9"/>
          <p:cNvSpPr txBox="1"/>
          <p:nvPr/>
        </p:nvSpPr>
        <p:spPr>
          <a:xfrm rot="16200000">
            <a:off x="2905909" y="2752822"/>
            <a:ext cx="510223" cy="2000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HN84</a:t>
            </a:r>
          </a:p>
        </p:txBody>
      </p:sp>
      <p:sp>
        <p:nvSpPr>
          <p:cNvPr id="55" name="文本框 10"/>
          <p:cNvSpPr txBox="1"/>
          <p:nvPr/>
        </p:nvSpPr>
        <p:spPr>
          <a:xfrm rot="16200000">
            <a:off x="3094448" y="2752318"/>
            <a:ext cx="402674" cy="20005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ZH13</a:t>
            </a:r>
          </a:p>
        </p:txBody>
      </p:sp>
      <p:sp>
        <p:nvSpPr>
          <p:cNvPr id="56" name="椭圆 55"/>
          <p:cNvSpPr/>
          <p:nvPr/>
        </p:nvSpPr>
        <p:spPr>
          <a:xfrm flipH="1">
            <a:off x="3198068" y="3028918"/>
            <a:ext cx="3600" cy="3600"/>
          </a:xfrm>
          <a:prstGeom prst="ellipse">
            <a:avLst/>
          </a:prstGeom>
          <a:solidFill>
            <a:srgbClr val="C3C3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8" name="图片 57"/>
          <p:cNvPicPr/>
          <p:nvPr/>
        </p:nvPicPr>
        <p:blipFill rotWithShape="1">
          <a:blip r:embed="rId23" cstate="hqprint"/>
          <a:srcRect/>
          <a:stretch>
            <a:fillRect/>
          </a:stretch>
        </p:blipFill>
        <p:spPr>
          <a:xfrm>
            <a:off x="1052511" y="2996707"/>
            <a:ext cx="2340000" cy="403200"/>
          </a:xfrm>
          <a:prstGeom prst="rect">
            <a:avLst/>
          </a:prstGeom>
        </p:spPr>
      </p:pic>
      <p:sp>
        <p:nvSpPr>
          <p:cNvPr id="59" name="文本框 15"/>
          <p:cNvSpPr txBox="1"/>
          <p:nvPr/>
        </p:nvSpPr>
        <p:spPr>
          <a:xfrm rot="16200000">
            <a:off x="784807" y="3084967"/>
            <a:ext cx="402576"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dirty="0">
                <a:latin typeface="Arial" panose="020B0604020202020204" pitchFamily="34" charset="0"/>
                <a:cs typeface="Arial" panose="020B0604020202020204" pitchFamily="34" charset="0"/>
              </a:rPr>
              <a:t>PCR</a:t>
            </a:r>
          </a:p>
        </p:txBody>
      </p:sp>
      <p:sp>
        <p:nvSpPr>
          <p:cNvPr id="60" name="文本框 16"/>
          <p:cNvSpPr txBox="1"/>
          <p:nvPr/>
        </p:nvSpPr>
        <p:spPr>
          <a:xfrm rot="16200000">
            <a:off x="697786" y="3580280"/>
            <a:ext cx="576619" cy="216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i="1" dirty="0" err="1">
                <a:latin typeface="Arial" panose="020B0604020202020204" pitchFamily="34" charset="0"/>
                <a:cs typeface="Arial" panose="020B0604020202020204" pitchFamily="34" charset="0"/>
              </a:rPr>
              <a:t>EcoR</a:t>
            </a:r>
            <a:r>
              <a:rPr lang="en-US" altLang="zh-CN" sz="700" i="1" dirty="0">
                <a:latin typeface="Arial" panose="020B0604020202020204" pitchFamily="34" charset="0"/>
                <a:cs typeface="Arial" panose="020B0604020202020204" pitchFamily="34" charset="0"/>
              </a:rPr>
              <a:t> </a:t>
            </a:r>
            <a:r>
              <a:rPr lang="en-US" altLang="zh-CN" sz="700" dirty="0">
                <a:latin typeface="Arial" panose="020B0604020202020204" pitchFamily="34" charset="0"/>
                <a:cs typeface="Arial" panose="020B0604020202020204" pitchFamily="34" charset="0"/>
              </a:rPr>
              <a:t>Ⅴ</a:t>
            </a:r>
          </a:p>
          <a:p>
            <a:pPr algn="ctr"/>
            <a:endParaRPr lang="en-US" altLang="zh-CN" sz="700" dirty="0">
              <a:highlight>
                <a:srgbClr val="FFFF00"/>
              </a:highlight>
              <a:latin typeface="Arial" panose="020B0604020202020204" pitchFamily="34" charset="0"/>
              <a:cs typeface="Arial" panose="020B0604020202020204" pitchFamily="34" charset="0"/>
            </a:endParaRPr>
          </a:p>
        </p:txBody>
      </p:sp>
      <p:sp>
        <p:nvSpPr>
          <p:cNvPr id="61" name="文本框 6"/>
          <p:cNvSpPr txBox="1"/>
          <p:nvPr/>
        </p:nvSpPr>
        <p:spPr>
          <a:xfrm>
            <a:off x="1243423" y="2643354"/>
            <a:ext cx="864000"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Resistant</a:t>
            </a:r>
          </a:p>
        </p:txBody>
      </p:sp>
      <p:sp>
        <p:nvSpPr>
          <p:cNvPr id="62" name="文本框 8"/>
          <p:cNvSpPr txBox="1"/>
          <p:nvPr/>
        </p:nvSpPr>
        <p:spPr>
          <a:xfrm>
            <a:off x="2191243" y="2643354"/>
            <a:ext cx="850807"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Susceptible</a:t>
            </a:r>
          </a:p>
        </p:txBody>
      </p:sp>
      <p:cxnSp>
        <p:nvCxnSpPr>
          <p:cNvPr id="63" name="直接连接符 62"/>
          <p:cNvCxnSpPr/>
          <p:nvPr/>
        </p:nvCxnSpPr>
        <p:spPr>
          <a:xfrm flipV="1">
            <a:off x="1243423" y="2814573"/>
            <a:ext cx="864000" cy="0"/>
          </a:xfrm>
          <a:prstGeom prst="line">
            <a:avLst/>
          </a:prstGeom>
          <a:noFill/>
          <a:ln w="9525" cap="flat" cmpd="sng" algn="ctr">
            <a:solidFill>
              <a:sysClr val="windowText" lastClr="000000"/>
            </a:solidFill>
            <a:prstDash val="solid"/>
            <a:miter lim="800000"/>
          </a:ln>
          <a:effectLst/>
        </p:spPr>
      </p:cxnSp>
      <p:cxnSp>
        <p:nvCxnSpPr>
          <p:cNvPr id="64" name="直接连接符 63"/>
          <p:cNvCxnSpPr/>
          <p:nvPr/>
        </p:nvCxnSpPr>
        <p:spPr>
          <a:xfrm flipV="1">
            <a:off x="2178050" y="2814573"/>
            <a:ext cx="864000" cy="0"/>
          </a:xfrm>
          <a:prstGeom prst="line">
            <a:avLst/>
          </a:prstGeom>
          <a:noFill/>
          <a:ln w="9525" cap="flat" cmpd="sng" algn="ctr">
            <a:solidFill>
              <a:sysClr val="windowText" lastClr="000000"/>
            </a:solidFill>
            <a:prstDash val="solid"/>
            <a:miter lim="800000"/>
          </a:ln>
          <a:effectLst/>
        </p:spPr>
      </p:cxnSp>
      <p:sp>
        <p:nvSpPr>
          <p:cNvPr id="68" name="文本框 20"/>
          <p:cNvSpPr txBox="1"/>
          <p:nvPr/>
        </p:nvSpPr>
        <p:spPr>
          <a:xfrm>
            <a:off x="3610831" y="2835591"/>
            <a:ext cx="2403558"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M   43 44 45  46 47 48  49  50 51 52 53  54 55  56  </a:t>
            </a:r>
          </a:p>
        </p:txBody>
      </p:sp>
      <p:pic>
        <p:nvPicPr>
          <p:cNvPr id="66" name="图片 65"/>
          <p:cNvPicPr/>
          <p:nvPr/>
        </p:nvPicPr>
        <p:blipFill>
          <a:blip r:embed="rId24" cstate="hqprint">
            <a:lum contrast="-24000"/>
          </a:blip>
          <a:srcRect/>
          <a:stretch>
            <a:fillRect/>
          </a:stretch>
        </p:blipFill>
        <p:spPr>
          <a:xfrm>
            <a:off x="3653394" y="2996707"/>
            <a:ext cx="2340000" cy="403200"/>
          </a:xfrm>
          <a:prstGeom prst="rect">
            <a:avLst/>
          </a:prstGeom>
        </p:spPr>
      </p:pic>
      <p:pic>
        <p:nvPicPr>
          <p:cNvPr id="67" name="图片 66"/>
          <p:cNvPicPr/>
          <p:nvPr/>
        </p:nvPicPr>
        <p:blipFill>
          <a:blip r:embed="rId25" cstate="hqprint"/>
          <a:srcRect/>
          <a:stretch>
            <a:fillRect/>
          </a:stretch>
        </p:blipFill>
        <p:spPr>
          <a:xfrm>
            <a:off x="3649254" y="3474946"/>
            <a:ext cx="2340000" cy="403200"/>
          </a:xfrm>
          <a:prstGeom prst="rect">
            <a:avLst/>
          </a:prstGeom>
        </p:spPr>
      </p:pic>
      <p:sp>
        <p:nvSpPr>
          <p:cNvPr id="75" name="文本框 6"/>
          <p:cNvSpPr txBox="1"/>
          <p:nvPr/>
        </p:nvSpPr>
        <p:spPr>
          <a:xfrm>
            <a:off x="3836598" y="2643354"/>
            <a:ext cx="864000"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Resistant</a:t>
            </a:r>
          </a:p>
        </p:txBody>
      </p:sp>
      <p:sp>
        <p:nvSpPr>
          <p:cNvPr id="76" name="文本框 8"/>
          <p:cNvSpPr txBox="1"/>
          <p:nvPr/>
        </p:nvSpPr>
        <p:spPr>
          <a:xfrm>
            <a:off x="4784418" y="2643354"/>
            <a:ext cx="850807"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Susceptible</a:t>
            </a:r>
          </a:p>
        </p:txBody>
      </p:sp>
      <p:cxnSp>
        <p:nvCxnSpPr>
          <p:cNvPr id="77" name="直接连接符 76"/>
          <p:cNvCxnSpPr/>
          <p:nvPr/>
        </p:nvCxnSpPr>
        <p:spPr>
          <a:xfrm flipV="1">
            <a:off x="3836598" y="2814573"/>
            <a:ext cx="864000" cy="0"/>
          </a:xfrm>
          <a:prstGeom prst="line">
            <a:avLst/>
          </a:prstGeom>
          <a:noFill/>
          <a:ln w="9525" cap="flat" cmpd="sng" algn="ctr">
            <a:solidFill>
              <a:sysClr val="windowText" lastClr="000000"/>
            </a:solidFill>
            <a:prstDash val="solid"/>
            <a:miter lim="800000"/>
          </a:ln>
          <a:effectLst/>
        </p:spPr>
      </p:cxnSp>
      <p:cxnSp>
        <p:nvCxnSpPr>
          <p:cNvPr id="78" name="直接连接符 77"/>
          <p:cNvCxnSpPr/>
          <p:nvPr/>
        </p:nvCxnSpPr>
        <p:spPr>
          <a:xfrm flipV="1">
            <a:off x="4784418" y="2814573"/>
            <a:ext cx="864000" cy="0"/>
          </a:xfrm>
          <a:prstGeom prst="line">
            <a:avLst/>
          </a:prstGeom>
          <a:noFill/>
          <a:ln w="9525" cap="flat" cmpd="sng" algn="ctr">
            <a:solidFill>
              <a:sysClr val="windowText" lastClr="000000"/>
            </a:solidFill>
            <a:prstDash val="solid"/>
            <a:miter lim="800000"/>
          </a:ln>
          <a:effectLst/>
        </p:spPr>
      </p:cxnSp>
      <p:sp>
        <p:nvSpPr>
          <p:cNvPr id="79" name="文本框 9"/>
          <p:cNvSpPr txBox="1"/>
          <p:nvPr/>
        </p:nvSpPr>
        <p:spPr>
          <a:xfrm rot="16200000">
            <a:off x="5507008" y="2752983"/>
            <a:ext cx="510223" cy="2000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HN84</a:t>
            </a:r>
          </a:p>
        </p:txBody>
      </p:sp>
      <p:sp>
        <p:nvSpPr>
          <p:cNvPr id="80" name="文本框 10"/>
          <p:cNvSpPr txBox="1"/>
          <p:nvPr/>
        </p:nvSpPr>
        <p:spPr>
          <a:xfrm rot="16200000">
            <a:off x="5695547" y="2752479"/>
            <a:ext cx="402674" cy="20005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ZH13</a:t>
            </a:r>
          </a:p>
        </p:txBody>
      </p:sp>
      <p:sp>
        <p:nvSpPr>
          <p:cNvPr id="81" name="文本框 15"/>
          <p:cNvSpPr txBox="1"/>
          <p:nvPr/>
        </p:nvSpPr>
        <p:spPr>
          <a:xfrm rot="16200000">
            <a:off x="3377819" y="3095388"/>
            <a:ext cx="402576"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dirty="0">
                <a:latin typeface="Arial" panose="020B0604020202020204" pitchFamily="34" charset="0"/>
                <a:cs typeface="Arial" panose="020B0604020202020204" pitchFamily="34" charset="0"/>
              </a:rPr>
              <a:t>PCR</a:t>
            </a:r>
          </a:p>
        </p:txBody>
      </p:sp>
      <p:sp>
        <p:nvSpPr>
          <p:cNvPr id="82" name="文本框 16"/>
          <p:cNvSpPr txBox="1"/>
          <p:nvPr/>
        </p:nvSpPr>
        <p:spPr>
          <a:xfrm rot="16200000">
            <a:off x="3290797" y="3580280"/>
            <a:ext cx="576619" cy="216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i="1" dirty="0" err="1">
                <a:latin typeface="Arial" panose="020B0604020202020204" pitchFamily="34" charset="0"/>
                <a:cs typeface="Arial" panose="020B0604020202020204" pitchFamily="34" charset="0"/>
              </a:rPr>
              <a:t>EcoR</a:t>
            </a:r>
            <a:r>
              <a:rPr lang="en-US" altLang="zh-CN" sz="700" i="1" dirty="0">
                <a:latin typeface="Arial" panose="020B0604020202020204" pitchFamily="34" charset="0"/>
                <a:cs typeface="Arial" panose="020B0604020202020204" pitchFamily="34" charset="0"/>
              </a:rPr>
              <a:t> </a:t>
            </a:r>
            <a:r>
              <a:rPr lang="en-US" altLang="zh-CN" sz="700" dirty="0">
                <a:latin typeface="Arial" panose="020B0604020202020204" pitchFamily="34" charset="0"/>
                <a:cs typeface="Arial" panose="020B0604020202020204" pitchFamily="34" charset="0"/>
              </a:rPr>
              <a:t>Ⅴ</a:t>
            </a:r>
          </a:p>
          <a:p>
            <a:pPr algn="ctr"/>
            <a:endParaRPr lang="en-US" altLang="zh-CN" sz="700" dirty="0">
              <a:highlight>
                <a:srgbClr val="FFFF00"/>
              </a:highlight>
              <a:latin typeface="Arial" panose="020B0604020202020204" pitchFamily="34" charset="0"/>
              <a:cs typeface="Arial" panose="020B0604020202020204" pitchFamily="34" charset="0"/>
            </a:endParaRPr>
          </a:p>
        </p:txBody>
      </p:sp>
      <p:pic>
        <p:nvPicPr>
          <p:cNvPr id="83" name="图片 82" descr="11.24-mts_2023-11-28_13.24.52"/>
          <p:cNvPicPr>
            <a:picLocks noChangeAspect="1"/>
          </p:cNvPicPr>
          <p:nvPr/>
        </p:nvPicPr>
        <p:blipFill>
          <a:blip r:embed="rId26" cstate="hqprint">
            <a:lum bright="-6000" contrast="12000"/>
          </a:blip>
          <a:srcRect/>
          <a:stretch>
            <a:fillRect/>
          </a:stretch>
        </p:blipFill>
        <p:spPr>
          <a:xfrm>
            <a:off x="1073102" y="4966607"/>
            <a:ext cx="1004400" cy="418189"/>
          </a:xfrm>
          <a:prstGeom prst="rect">
            <a:avLst/>
          </a:prstGeom>
        </p:spPr>
      </p:pic>
      <p:pic>
        <p:nvPicPr>
          <p:cNvPr id="84" name="图片 83"/>
          <p:cNvPicPr>
            <a:picLocks noChangeAspect="1"/>
          </p:cNvPicPr>
          <p:nvPr/>
        </p:nvPicPr>
        <p:blipFill rotWithShape="1">
          <a:blip r:embed="rId27" cstate="hqprint">
            <a:lum bright="24000" contrast="18000"/>
          </a:blip>
          <a:srcRect/>
          <a:stretch>
            <a:fillRect/>
          </a:stretch>
        </p:blipFill>
        <p:spPr>
          <a:xfrm>
            <a:off x="1066497" y="4488368"/>
            <a:ext cx="1003600" cy="403200"/>
          </a:xfrm>
          <a:prstGeom prst="rect">
            <a:avLst/>
          </a:prstGeom>
        </p:spPr>
      </p:pic>
      <p:sp>
        <p:nvSpPr>
          <p:cNvPr id="87" name="文本框 7"/>
          <p:cNvSpPr txBox="1"/>
          <p:nvPr/>
        </p:nvSpPr>
        <p:spPr>
          <a:xfrm>
            <a:off x="1038858" y="4326408"/>
            <a:ext cx="1496060"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700" dirty="0">
                <a:latin typeface="Arial" panose="020B0604020202020204" pitchFamily="34" charset="0"/>
                <a:cs typeface="Arial" panose="020B0604020202020204" pitchFamily="34" charset="0"/>
              </a:rPr>
              <a:t>M  57 58 59 60  </a:t>
            </a:r>
          </a:p>
        </p:txBody>
      </p:sp>
      <p:cxnSp>
        <p:nvCxnSpPr>
          <p:cNvPr id="88" name="直接连接符 87"/>
          <p:cNvCxnSpPr/>
          <p:nvPr/>
        </p:nvCxnSpPr>
        <p:spPr>
          <a:xfrm>
            <a:off x="1245134" y="4326408"/>
            <a:ext cx="223200" cy="0"/>
          </a:xfrm>
          <a:prstGeom prst="line">
            <a:avLst/>
          </a:prstGeom>
          <a:ln w="9525" cmpd="sng">
            <a:solidFill>
              <a:schemeClr val="tx1"/>
            </a:solidFill>
            <a:prstDash val="solid"/>
          </a:ln>
        </p:spPr>
        <p:style>
          <a:lnRef idx="2">
            <a:schemeClr val="accent1"/>
          </a:lnRef>
          <a:fillRef idx="0">
            <a:srgbClr val="FFFFFF"/>
          </a:fillRef>
          <a:effectRef idx="0">
            <a:srgbClr val="FFFFFF"/>
          </a:effectRef>
          <a:fontRef idx="minor">
            <a:schemeClr val="tx1"/>
          </a:fontRef>
        </p:style>
      </p:cxnSp>
      <p:sp>
        <p:nvSpPr>
          <p:cNvPr id="91" name="文本框 14"/>
          <p:cNvSpPr txBox="1"/>
          <p:nvPr/>
        </p:nvSpPr>
        <p:spPr>
          <a:xfrm>
            <a:off x="1503208" y="4160717"/>
            <a:ext cx="267970"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700">
                <a:latin typeface="Arial" panose="020B0604020202020204" pitchFamily="34" charset="0"/>
                <a:cs typeface="Arial" panose="020B0604020202020204" pitchFamily="34" charset="0"/>
              </a:rPr>
              <a:t>S</a:t>
            </a:r>
          </a:p>
        </p:txBody>
      </p:sp>
      <p:sp>
        <p:nvSpPr>
          <p:cNvPr id="94" name="文本框 9"/>
          <p:cNvSpPr txBox="1"/>
          <p:nvPr/>
        </p:nvSpPr>
        <p:spPr>
          <a:xfrm rot="16200000">
            <a:off x="1562475" y="4247959"/>
            <a:ext cx="510223" cy="2000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HN84</a:t>
            </a:r>
          </a:p>
        </p:txBody>
      </p:sp>
      <p:sp>
        <p:nvSpPr>
          <p:cNvPr id="95" name="文本框 10"/>
          <p:cNvSpPr txBox="1"/>
          <p:nvPr/>
        </p:nvSpPr>
        <p:spPr>
          <a:xfrm rot="16200000">
            <a:off x="1751014" y="4247455"/>
            <a:ext cx="402674" cy="20005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ZH13</a:t>
            </a:r>
          </a:p>
        </p:txBody>
      </p:sp>
      <p:sp>
        <p:nvSpPr>
          <p:cNvPr id="96" name="文本框 15"/>
          <p:cNvSpPr txBox="1"/>
          <p:nvPr/>
        </p:nvSpPr>
        <p:spPr>
          <a:xfrm rot="16200000">
            <a:off x="803096" y="4586470"/>
            <a:ext cx="402576"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dirty="0">
                <a:latin typeface="Arial" panose="020B0604020202020204" pitchFamily="34" charset="0"/>
                <a:cs typeface="Arial" panose="020B0604020202020204" pitchFamily="34" charset="0"/>
              </a:rPr>
              <a:t>PCR</a:t>
            </a:r>
          </a:p>
        </p:txBody>
      </p:sp>
      <p:sp>
        <p:nvSpPr>
          <p:cNvPr id="97" name="文本框 16"/>
          <p:cNvSpPr txBox="1"/>
          <p:nvPr/>
        </p:nvSpPr>
        <p:spPr>
          <a:xfrm rot="16200000">
            <a:off x="716074" y="5081783"/>
            <a:ext cx="576619" cy="216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i="1" dirty="0" err="1">
                <a:latin typeface="Arial" panose="020B0604020202020204" pitchFamily="34" charset="0"/>
                <a:cs typeface="Arial" panose="020B0604020202020204" pitchFamily="34" charset="0"/>
              </a:rPr>
              <a:t>EcoR</a:t>
            </a:r>
            <a:r>
              <a:rPr lang="en-US" altLang="zh-CN" sz="700" i="1" dirty="0">
                <a:latin typeface="Arial" panose="020B0604020202020204" pitchFamily="34" charset="0"/>
                <a:cs typeface="Arial" panose="020B0604020202020204" pitchFamily="34" charset="0"/>
              </a:rPr>
              <a:t> </a:t>
            </a:r>
            <a:r>
              <a:rPr lang="en-US" altLang="zh-CN" sz="700" dirty="0">
                <a:latin typeface="Arial" panose="020B0604020202020204" pitchFamily="34" charset="0"/>
                <a:cs typeface="Arial" panose="020B0604020202020204" pitchFamily="34" charset="0"/>
              </a:rPr>
              <a:t>Ⅴ</a:t>
            </a:r>
          </a:p>
          <a:p>
            <a:pPr algn="ctr"/>
            <a:endParaRPr lang="en-US" altLang="zh-CN" sz="700" dirty="0">
              <a:highlight>
                <a:srgbClr val="FFFF00"/>
              </a:highlight>
              <a:latin typeface="Arial" panose="020B0604020202020204" pitchFamily="34" charset="0"/>
              <a:cs typeface="Arial" panose="020B0604020202020204" pitchFamily="34" charset="0"/>
            </a:endParaRPr>
          </a:p>
        </p:txBody>
      </p:sp>
      <p:cxnSp>
        <p:nvCxnSpPr>
          <p:cNvPr id="99" name="直接连接符 98"/>
          <p:cNvCxnSpPr/>
          <p:nvPr/>
        </p:nvCxnSpPr>
        <p:spPr>
          <a:xfrm>
            <a:off x="1514374" y="4326408"/>
            <a:ext cx="223200" cy="0"/>
          </a:xfrm>
          <a:prstGeom prst="line">
            <a:avLst/>
          </a:prstGeom>
          <a:ln w="9525" cmpd="sng">
            <a:solidFill>
              <a:schemeClr val="tx1"/>
            </a:solidFill>
            <a:prstDash val="solid"/>
          </a:ln>
        </p:spPr>
        <p:style>
          <a:lnRef idx="2">
            <a:schemeClr val="accent1"/>
          </a:lnRef>
          <a:fillRef idx="0">
            <a:srgbClr val="FFFFFF"/>
          </a:fillRef>
          <a:effectRef idx="0">
            <a:srgbClr val="FFFFFF"/>
          </a:effectRef>
          <a:fontRef idx="minor">
            <a:schemeClr val="tx1"/>
          </a:fontRef>
        </p:style>
      </p:cxnSp>
      <p:sp>
        <p:nvSpPr>
          <p:cNvPr id="100" name="文本框 14"/>
          <p:cNvSpPr txBox="1"/>
          <p:nvPr/>
        </p:nvSpPr>
        <p:spPr>
          <a:xfrm>
            <a:off x="1243423" y="4160717"/>
            <a:ext cx="267970"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700" dirty="0">
                <a:latin typeface="Arial" panose="020B0604020202020204" pitchFamily="34" charset="0"/>
                <a:cs typeface="Arial" panose="020B0604020202020204" pitchFamily="34" charset="0"/>
              </a:rPr>
              <a:t>R</a:t>
            </a:r>
          </a:p>
        </p:txBody>
      </p:sp>
      <p:sp>
        <p:nvSpPr>
          <p:cNvPr id="2" name="等腰三角形 1"/>
          <p:cNvSpPr/>
          <p:nvPr>
            <p:custDataLst>
              <p:tags r:id="rId2"/>
            </p:custDataLst>
          </p:nvPr>
        </p:nvSpPr>
        <p:spPr>
          <a:xfrm rot="16200000">
            <a:off x="3405505" y="2053565"/>
            <a:ext cx="54000" cy="54000"/>
          </a:xfrm>
          <a:prstGeom prst="triangle">
            <a:avLst/>
          </a:prstGeom>
          <a:solidFill>
            <a:schemeClr val="tx1"/>
          </a:solidFill>
          <a:ln w="9525">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等腰三角形 2"/>
          <p:cNvSpPr/>
          <p:nvPr>
            <p:custDataLst>
              <p:tags r:id="rId3"/>
            </p:custDataLst>
          </p:nvPr>
        </p:nvSpPr>
        <p:spPr>
          <a:xfrm rot="16200000">
            <a:off x="3405505" y="213040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等腰三角形 5"/>
          <p:cNvSpPr/>
          <p:nvPr>
            <p:custDataLst>
              <p:tags r:id="rId4"/>
            </p:custDataLst>
          </p:nvPr>
        </p:nvSpPr>
        <p:spPr>
          <a:xfrm rot="16200000">
            <a:off x="3405505" y="2222475"/>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等腰三角形 12"/>
          <p:cNvSpPr/>
          <p:nvPr>
            <p:custDataLst>
              <p:tags r:id="rId5"/>
            </p:custDataLst>
          </p:nvPr>
        </p:nvSpPr>
        <p:spPr>
          <a:xfrm rot="16200000">
            <a:off x="6001385" y="2054835"/>
            <a:ext cx="54000" cy="54000"/>
          </a:xfrm>
          <a:prstGeom prst="triangle">
            <a:avLst/>
          </a:prstGeom>
          <a:solidFill>
            <a:schemeClr val="tx1"/>
          </a:solidFill>
          <a:ln w="9525">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6" name="等腰三角形 15"/>
          <p:cNvSpPr/>
          <p:nvPr>
            <p:custDataLst>
              <p:tags r:id="rId6"/>
            </p:custDataLst>
          </p:nvPr>
        </p:nvSpPr>
        <p:spPr>
          <a:xfrm rot="16200000">
            <a:off x="6001385" y="213167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7" name="等腰三角形 16"/>
          <p:cNvSpPr/>
          <p:nvPr>
            <p:custDataLst>
              <p:tags r:id="rId7"/>
            </p:custDataLst>
          </p:nvPr>
        </p:nvSpPr>
        <p:spPr>
          <a:xfrm rot="16200000">
            <a:off x="6001385" y="220279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8" name="等腰三角形 17"/>
          <p:cNvSpPr/>
          <p:nvPr>
            <p:custDataLst>
              <p:tags r:id="rId8"/>
            </p:custDataLst>
          </p:nvPr>
        </p:nvSpPr>
        <p:spPr>
          <a:xfrm rot="16200000">
            <a:off x="6001385" y="3649955"/>
            <a:ext cx="54000" cy="54000"/>
          </a:xfrm>
          <a:prstGeom prst="triangle">
            <a:avLst/>
          </a:prstGeom>
          <a:solidFill>
            <a:schemeClr val="tx1"/>
          </a:solidFill>
          <a:ln w="9525">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3" name="等腰三角形 22"/>
          <p:cNvSpPr/>
          <p:nvPr>
            <p:custDataLst>
              <p:tags r:id="rId9"/>
            </p:custDataLst>
          </p:nvPr>
        </p:nvSpPr>
        <p:spPr>
          <a:xfrm rot="16200000">
            <a:off x="6001385" y="372679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4" name="等腰三角形 23"/>
          <p:cNvSpPr/>
          <p:nvPr>
            <p:custDataLst>
              <p:tags r:id="rId10"/>
            </p:custDataLst>
          </p:nvPr>
        </p:nvSpPr>
        <p:spPr>
          <a:xfrm rot="16200000">
            <a:off x="6001385" y="379791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5" name="等腰三角形 24"/>
          <p:cNvSpPr/>
          <p:nvPr>
            <p:custDataLst>
              <p:tags r:id="rId11"/>
            </p:custDataLst>
          </p:nvPr>
        </p:nvSpPr>
        <p:spPr>
          <a:xfrm rot="16200000">
            <a:off x="3415665" y="3627095"/>
            <a:ext cx="54000" cy="54000"/>
          </a:xfrm>
          <a:prstGeom prst="triangle">
            <a:avLst/>
          </a:prstGeom>
          <a:solidFill>
            <a:schemeClr val="tx1"/>
          </a:solidFill>
          <a:ln w="9525">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7" name="等腰三角形 26"/>
          <p:cNvSpPr/>
          <p:nvPr>
            <p:custDataLst>
              <p:tags r:id="rId12"/>
            </p:custDataLst>
          </p:nvPr>
        </p:nvSpPr>
        <p:spPr>
          <a:xfrm rot="16200000">
            <a:off x="3415665" y="370393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8" name="等腰三角形 27"/>
          <p:cNvSpPr/>
          <p:nvPr>
            <p:custDataLst>
              <p:tags r:id="rId13"/>
            </p:custDataLst>
          </p:nvPr>
        </p:nvSpPr>
        <p:spPr>
          <a:xfrm rot="16200000">
            <a:off x="3415665" y="377505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9" name="等腰三角形 28"/>
          <p:cNvSpPr/>
          <p:nvPr>
            <p:custDataLst>
              <p:tags r:id="rId14"/>
            </p:custDataLst>
          </p:nvPr>
        </p:nvSpPr>
        <p:spPr>
          <a:xfrm rot="16200000">
            <a:off x="2096770" y="5086325"/>
            <a:ext cx="54000" cy="54000"/>
          </a:xfrm>
          <a:prstGeom prst="triangle">
            <a:avLst/>
          </a:prstGeom>
          <a:solidFill>
            <a:schemeClr val="tx1"/>
          </a:solidFill>
          <a:ln w="9525">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0" name="等腰三角形 29"/>
          <p:cNvSpPr/>
          <p:nvPr>
            <p:custDataLst>
              <p:tags r:id="rId15"/>
            </p:custDataLst>
          </p:nvPr>
        </p:nvSpPr>
        <p:spPr>
          <a:xfrm rot="16200000">
            <a:off x="2096770" y="516316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1" name="等腰三角形 30"/>
          <p:cNvSpPr/>
          <p:nvPr>
            <p:custDataLst>
              <p:tags r:id="rId16"/>
            </p:custDataLst>
          </p:nvPr>
        </p:nvSpPr>
        <p:spPr>
          <a:xfrm rot="16200000">
            <a:off x="2096770" y="523428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1375A59D-B848-2FCC-A15C-F42E3D8FFF69}"/>
              </a:ext>
            </a:extLst>
          </p:cNvPr>
          <p:cNvSpPr txBox="1"/>
          <p:nvPr/>
        </p:nvSpPr>
        <p:spPr>
          <a:xfrm>
            <a:off x="866384" y="5729090"/>
            <a:ext cx="5114012" cy="1015663"/>
          </a:xfrm>
          <a:prstGeom prst="rect">
            <a:avLst/>
          </a:prstGeom>
          <a:noFill/>
        </p:spPr>
        <p:txBody>
          <a:bodyPr wrap="square" rtlCol="0">
            <a:spAutoFit/>
          </a:bodyPr>
          <a:lstStyle/>
          <a:p>
            <a:pPr algn="just"/>
            <a:r>
              <a:rPr lang="en-US" altLang="zh-CN" sz="1000" b="1" dirty="0">
                <a:latin typeface="Times New Roman" panose="02020603050405020304" pitchFamily="18" charset="0"/>
                <a:cs typeface="Times New Roman" panose="02020603050405020304" pitchFamily="18" charset="0"/>
              </a:rPr>
              <a:t>Supplemental Figure S2. </a:t>
            </a:r>
            <a:r>
              <a:rPr lang="en-US" altLang="zh-CN" sz="1000" dirty="0">
                <a:latin typeface="Times New Roman" panose="02020603050405020304" pitchFamily="18" charset="0"/>
                <a:cs typeface="Times New Roman" panose="02020603050405020304" pitchFamily="18" charset="0"/>
              </a:rPr>
              <a:t>Gel electrophoresis results of the PCR products of primer pairs based on SNP4209 on chromosome 2. M, DL2000 Plus DNA marker (Vazyme). R and S indicate resistant and susceptible individuals, respectively. </a:t>
            </a:r>
            <a:r>
              <a:rPr lang="en-US" altLang="zh-CN" sz="1000" dirty="0" err="1">
                <a:latin typeface="Times New Roman" panose="02020603050405020304" pitchFamily="18" charset="0"/>
                <a:cs typeface="Times New Roman" panose="02020603050405020304" pitchFamily="18" charset="0"/>
              </a:rPr>
              <a:t>Heinong</a:t>
            </a:r>
            <a:r>
              <a:rPr lang="en-US" altLang="zh-CN" sz="1000" dirty="0">
                <a:latin typeface="Times New Roman" panose="02020603050405020304" pitchFamily="18" charset="0"/>
                <a:cs typeface="Times New Roman" panose="02020603050405020304" pitchFamily="18" charset="0"/>
              </a:rPr>
              <a:t> 84</a:t>
            </a:r>
            <a:r>
              <a:rPr lang="zh-CN" altLang="en-US" sz="1000" dirty="0">
                <a:latin typeface="Times New Roman" panose="02020603050405020304" pitchFamily="18" charset="0"/>
                <a:cs typeface="Times New Roman" panose="02020603050405020304" pitchFamily="18" charset="0"/>
              </a:rPr>
              <a:t> </a:t>
            </a:r>
            <a:r>
              <a:rPr lang="en-US" altLang="zh-CN" sz="1000" dirty="0">
                <a:latin typeface="Times New Roman" panose="02020603050405020304" pitchFamily="18" charset="0"/>
                <a:cs typeface="Times New Roman" panose="02020603050405020304" pitchFamily="18" charset="0"/>
              </a:rPr>
              <a:t>(HN84) and </a:t>
            </a:r>
            <a:r>
              <a:rPr lang="en-US" altLang="zh-CN" sz="1000" dirty="0" err="1">
                <a:latin typeface="Times New Roman" panose="02020603050405020304" pitchFamily="18" charset="0"/>
                <a:cs typeface="Times New Roman" panose="02020603050405020304" pitchFamily="18" charset="0"/>
              </a:rPr>
              <a:t>Zhonghuang</a:t>
            </a:r>
            <a:r>
              <a:rPr lang="en-US" altLang="zh-CN" sz="1000" dirty="0">
                <a:latin typeface="Times New Roman" panose="02020603050405020304" pitchFamily="18" charset="0"/>
                <a:cs typeface="Times New Roman" panose="02020603050405020304" pitchFamily="18" charset="0"/>
              </a:rPr>
              <a:t> 13 (ZH13) are also indicated. The PCR amplicons are indicated by solid arrowheads and </a:t>
            </a:r>
            <a:r>
              <a:rPr lang="en-US" altLang="zh-CN" sz="1000" i="1" dirty="0" err="1">
                <a:latin typeface="Times New Roman" panose="02020603050405020304" pitchFamily="18" charset="0"/>
                <a:cs typeface="Times New Roman" panose="02020603050405020304" pitchFamily="18" charset="0"/>
              </a:rPr>
              <a:t>EcoR</a:t>
            </a:r>
            <a:r>
              <a:rPr lang="en-US" altLang="zh-CN" sz="1000" i="1" dirty="0">
                <a:latin typeface="Times New Roman" panose="02020603050405020304" pitchFamily="18" charset="0"/>
                <a:cs typeface="Times New Roman" panose="02020603050405020304" pitchFamily="18" charset="0"/>
              </a:rPr>
              <a:t> </a:t>
            </a:r>
            <a:r>
              <a:rPr lang="en-US" altLang="zh-CN" sz="1000" dirty="0">
                <a:latin typeface="Times New Roman" panose="02020603050405020304" pitchFamily="18" charset="0"/>
                <a:cs typeface="Times New Roman" panose="02020603050405020304" pitchFamily="18" charset="0"/>
              </a:rPr>
              <a:t>V-digested fragments are indicated by hollow arrowheads. Statistical analysis was performed using the Fisher’s Exact Test (</a:t>
            </a:r>
            <a:r>
              <a:rPr lang="en-US" altLang="zh-CN" sz="1000" i="1" dirty="0">
                <a:latin typeface="Times New Roman" panose="02020603050405020304" pitchFamily="18" charset="0"/>
                <a:cs typeface="Times New Roman" panose="02020603050405020304" pitchFamily="18" charset="0"/>
              </a:rPr>
              <a:t>p</a:t>
            </a:r>
            <a:r>
              <a:rPr lang="en-US" altLang="zh-CN" sz="1000" i="1" kern="100" dirty="0">
                <a:solidFill>
                  <a:srgbClr val="000000"/>
                </a:solidFill>
                <a:latin typeface="Palatino Linotype" panose="02040502050505030304" pitchFamily="18" charset="0"/>
                <a:ea typeface="宋体" panose="02010600030101010101" pitchFamily="2" charset="-122"/>
                <a:cs typeface="Arial" panose="020B0604020202020204" pitchFamily="34" charset="0"/>
              </a:rPr>
              <a:t> </a:t>
            </a:r>
            <a:r>
              <a:rPr lang="en-US" altLang="zh-CN" sz="1000" dirty="0">
                <a:latin typeface="Times New Roman" panose="02020603050405020304" pitchFamily="18" charset="0"/>
                <a:cs typeface="Times New Roman" panose="02020603050405020304" pitchFamily="18" charset="0"/>
              </a:rPr>
              <a:t>= 0.001115). </a:t>
            </a:r>
          </a:p>
        </p:txBody>
      </p:sp>
    </p:spTree>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29000" y="639267"/>
            <a:ext cx="5400000" cy="8515883"/>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4"/>
          <p:cNvSpPr txBox="1"/>
          <p:nvPr/>
        </p:nvSpPr>
        <p:spPr>
          <a:xfrm>
            <a:off x="1024983" y="1293736"/>
            <a:ext cx="2405380"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M   1   2   3    4   5    6   7   8   9   10  11 12 13 14  </a:t>
            </a:r>
          </a:p>
        </p:txBody>
      </p:sp>
      <p:cxnSp>
        <p:nvCxnSpPr>
          <p:cNvPr id="11" name="直接连接符 10"/>
          <p:cNvCxnSpPr/>
          <p:nvPr/>
        </p:nvCxnSpPr>
        <p:spPr>
          <a:xfrm flipV="1">
            <a:off x="1243423" y="1284327"/>
            <a:ext cx="864000" cy="0"/>
          </a:xfrm>
          <a:prstGeom prst="line">
            <a:avLst/>
          </a:prstGeom>
          <a:noFill/>
          <a:ln w="9525" cap="flat" cmpd="sng" algn="ctr">
            <a:solidFill>
              <a:sysClr val="windowText" lastClr="000000"/>
            </a:solidFill>
            <a:prstDash val="solid"/>
            <a:miter lim="800000"/>
          </a:ln>
          <a:effectLst/>
        </p:spPr>
      </p:cxnSp>
      <p:sp>
        <p:nvSpPr>
          <p:cNvPr id="12" name="文本框 6"/>
          <p:cNvSpPr txBox="1"/>
          <p:nvPr/>
        </p:nvSpPr>
        <p:spPr>
          <a:xfrm>
            <a:off x="1243423" y="1110972"/>
            <a:ext cx="864000"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Resistant</a:t>
            </a:r>
          </a:p>
        </p:txBody>
      </p:sp>
      <p:sp>
        <p:nvSpPr>
          <p:cNvPr id="14" name="文本框 8"/>
          <p:cNvSpPr txBox="1"/>
          <p:nvPr/>
        </p:nvSpPr>
        <p:spPr>
          <a:xfrm>
            <a:off x="2191243" y="1110972"/>
            <a:ext cx="850807"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Susceptible</a:t>
            </a:r>
          </a:p>
        </p:txBody>
      </p:sp>
      <p:sp>
        <p:nvSpPr>
          <p:cNvPr id="15" name="文本框 9"/>
          <p:cNvSpPr txBox="1"/>
          <p:nvPr/>
        </p:nvSpPr>
        <p:spPr>
          <a:xfrm rot="16200000">
            <a:off x="2890668" y="1210709"/>
            <a:ext cx="510223" cy="2000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HN84</a:t>
            </a:r>
          </a:p>
        </p:txBody>
      </p:sp>
      <p:sp>
        <p:nvSpPr>
          <p:cNvPr id="7" name="文本框 15"/>
          <p:cNvSpPr txBox="1"/>
          <p:nvPr/>
        </p:nvSpPr>
        <p:spPr>
          <a:xfrm rot="16200000">
            <a:off x="784807" y="1568770"/>
            <a:ext cx="402576"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dirty="0">
                <a:latin typeface="Arial" panose="020B0604020202020204" pitchFamily="34" charset="0"/>
                <a:cs typeface="Arial" panose="020B0604020202020204" pitchFamily="34" charset="0"/>
              </a:rPr>
              <a:t>PCR</a:t>
            </a:r>
          </a:p>
        </p:txBody>
      </p:sp>
      <p:sp>
        <p:nvSpPr>
          <p:cNvPr id="8" name="文本框 16"/>
          <p:cNvSpPr txBox="1"/>
          <p:nvPr/>
        </p:nvSpPr>
        <p:spPr>
          <a:xfrm rot="16200000">
            <a:off x="697786" y="2021411"/>
            <a:ext cx="576619" cy="216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i="1" dirty="0">
                <a:latin typeface="Arial" panose="020B0604020202020204" pitchFamily="34" charset="0"/>
                <a:cs typeface="Arial" panose="020B0604020202020204" pitchFamily="34" charset="0"/>
              </a:rPr>
              <a:t>Hind </a:t>
            </a:r>
            <a:r>
              <a:rPr lang="en-US" altLang="zh-CN" sz="700" dirty="0">
                <a:latin typeface="Arial" panose="020B0604020202020204" pitchFamily="34" charset="0"/>
                <a:cs typeface="Arial" panose="020B0604020202020204" pitchFamily="34" charset="0"/>
              </a:rPr>
              <a:t>Ⅲ</a:t>
            </a:r>
          </a:p>
          <a:p>
            <a:pPr algn="ctr"/>
            <a:endParaRPr lang="en-US" altLang="zh-CN" sz="700" dirty="0">
              <a:highlight>
                <a:srgbClr val="FFFF00"/>
              </a:highlight>
              <a:latin typeface="Arial" panose="020B0604020202020204" pitchFamily="34" charset="0"/>
              <a:cs typeface="Arial" panose="020B0604020202020204" pitchFamily="34" charset="0"/>
            </a:endParaRPr>
          </a:p>
        </p:txBody>
      </p:sp>
      <p:cxnSp>
        <p:nvCxnSpPr>
          <p:cNvPr id="19" name="直接连接符 18"/>
          <p:cNvCxnSpPr/>
          <p:nvPr/>
        </p:nvCxnSpPr>
        <p:spPr>
          <a:xfrm flipV="1">
            <a:off x="2178050" y="1284327"/>
            <a:ext cx="864000" cy="0"/>
          </a:xfrm>
          <a:prstGeom prst="line">
            <a:avLst/>
          </a:prstGeom>
          <a:noFill/>
          <a:ln w="9525" cap="flat" cmpd="sng" algn="ctr">
            <a:solidFill>
              <a:sysClr val="windowText" lastClr="000000"/>
            </a:solidFill>
            <a:prstDash val="solid"/>
            <a:miter lim="800000"/>
          </a:ln>
          <a:effectLst/>
        </p:spPr>
      </p:cxnSp>
      <p:sp>
        <p:nvSpPr>
          <p:cNvPr id="20" name="文本框 10"/>
          <p:cNvSpPr txBox="1"/>
          <p:nvPr/>
        </p:nvSpPr>
        <p:spPr>
          <a:xfrm rot="16200000">
            <a:off x="3079207" y="1210205"/>
            <a:ext cx="402674" cy="20005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ZH13</a:t>
            </a:r>
          </a:p>
        </p:txBody>
      </p:sp>
      <p:sp>
        <p:nvSpPr>
          <p:cNvPr id="26" name="文本框 33"/>
          <p:cNvSpPr txBox="1"/>
          <p:nvPr/>
        </p:nvSpPr>
        <p:spPr>
          <a:xfrm>
            <a:off x="3618469" y="1293736"/>
            <a:ext cx="2401570"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M  15  16 17 18 19  20 21 22  23 24  25 26  27 28  </a:t>
            </a:r>
          </a:p>
        </p:txBody>
      </p:sp>
      <p:sp>
        <p:nvSpPr>
          <p:cNvPr id="33" name="文本框 6"/>
          <p:cNvSpPr txBox="1"/>
          <p:nvPr/>
        </p:nvSpPr>
        <p:spPr>
          <a:xfrm>
            <a:off x="3830230" y="1110972"/>
            <a:ext cx="864000"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Resistant</a:t>
            </a:r>
          </a:p>
        </p:txBody>
      </p:sp>
      <p:sp>
        <p:nvSpPr>
          <p:cNvPr id="34" name="文本框 8"/>
          <p:cNvSpPr txBox="1"/>
          <p:nvPr/>
        </p:nvSpPr>
        <p:spPr>
          <a:xfrm>
            <a:off x="4778050" y="1110972"/>
            <a:ext cx="850807"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Susceptible</a:t>
            </a:r>
          </a:p>
        </p:txBody>
      </p:sp>
      <p:sp>
        <p:nvSpPr>
          <p:cNvPr id="35" name="文本框 9"/>
          <p:cNvSpPr txBox="1"/>
          <p:nvPr/>
        </p:nvSpPr>
        <p:spPr>
          <a:xfrm rot="16200000">
            <a:off x="5499350" y="1192900"/>
            <a:ext cx="510223" cy="2000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HN84</a:t>
            </a:r>
          </a:p>
        </p:txBody>
      </p:sp>
      <p:sp>
        <p:nvSpPr>
          <p:cNvPr id="36" name="文本框 10"/>
          <p:cNvSpPr txBox="1"/>
          <p:nvPr/>
        </p:nvSpPr>
        <p:spPr>
          <a:xfrm rot="16200000">
            <a:off x="5687889" y="1192396"/>
            <a:ext cx="402674" cy="20005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ZH13</a:t>
            </a:r>
          </a:p>
        </p:txBody>
      </p:sp>
      <p:cxnSp>
        <p:nvCxnSpPr>
          <p:cNvPr id="37" name="直接连接符 36"/>
          <p:cNvCxnSpPr/>
          <p:nvPr/>
        </p:nvCxnSpPr>
        <p:spPr>
          <a:xfrm flipV="1">
            <a:off x="3849791" y="1284327"/>
            <a:ext cx="864000" cy="0"/>
          </a:xfrm>
          <a:prstGeom prst="line">
            <a:avLst/>
          </a:prstGeom>
          <a:noFill/>
          <a:ln w="9525" cap="flat" cmpd="sng" algn="ctr">
            <a:solidFill>
              <a:sysClr val="windowText" lastClr="000000"/>
            </a:solidFill>
            <a:prstDash val="solid"/>
            <a:miter lim="800000"/>
          </a:ln>
          <a:effectLst/>
        </p:spPr>
      </p:cxnSp>
      <p:cxnSp>
        <p:nvCxnSpPr>
          <p:cNvPr id="38" name="直接连接符 37"/>
          <p:cNvCxnSpPr/>
          <p:nvPr/>
        </p:nvCxnSpPr>
        <p:spPr>
          <a:xfrm flipV="1">
            <a:off x="4784418" y="1284327"/>
            <a:ext cx="864000" cy="0"/>
          </a:xfrm>
          <a:prstGeom prst="line">
            <a:avLst/>
          </a:prstGeom>
          <a:noFill/>
          <a:ln w="9525" cap="flat" cmpd="sng" algn="ctr">
            <a:solidFill>
              <a:sysClr val="windowText" lastClr="000000"/>
            </a:solidFill>
            <a:prstDash val="solid"/>
            <a:miter lim="800000"/>
          </a:ln>
          <a:effectLst/>
        </p:spPr>
      </p:cxnSp>
      <p:sp>
        <p:nvSpPr>
          <p:cNvPr id="39" name="文本框 15"/>
          <p:cNvSpPr txBox="1"/>
          <p:nvPr/>
        </p:nvSpPr>
        <p:spPr>
          <a:xfrm rot="16200000">
            <a:off x="3377818" y="1568771"/>
            <a:ext cx="402576"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dirty="0">
                <a:latin typeface="Arial" panose="020B0604020202020204" pitchFamily="34" charset="0"/>
                <a:cs typeface="Arial" panose="020B0604020202020204" pitchFamily="34" charset="0"/>
              </a:rPr>
              <a:t>PCR</a:t>
            </a:r>
          </a:p>
        </p:txBody>
      </p:sp>
      <p:sp>
        <p:nvSpPr>
          <p:cNvPr id="40" name="文本框 16"/>
          <p:cNvSpPr txBox="1"/>
          <p:nvPr/>
        </p:nvSpPr>
        <p:spPr>
          <a:xfrm rot="16200000">
            <a:off x="3290797" y="2021411"/>
            <a:ext cx="576619" cy="216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i="1" dirty="0">
                <a:latin typeface="Arial" panose="020B0604020202020204" pitchFamily="34" charset="0"/>
                <a:cs typeface="Arial" panose="020B0604020202020204" pitchFamily="34" charset="0"/>
              </a:rPr>
              <a:t>Hind </a:t>
            </a:r>
            <a:r>
              <a:rPr lang="en-US" altLang="zh-CN" sz="700" dirty="0">
                <a:latin typeface="Arial" panose="020B0604020202020204" pitchFamily="34" charset="0"/>
                <a:cs typeface="Arial" panose="020B0604020202020204" pitchFamily="34" charset="0"/>
              </a:rPr>
              <a:t>Ⅲ</a:t>
            </a:r>
          </a:p>
          <a:p>
            <a:pPr algn="ctr"/>
            <a:endParaRPr lang="en-US" altLang="zh-CN" sz="700" dirty="0">
              <a:highlight>
                <a:srgbClr val="FFFF00"/>
              </a:highlight>
              <a:latin typeface="Arial" panose="020B0604020202020204" pitchFamily="34" charset="0"/>
              <a:cs typeface="Arial" panose="020B0604020202020204" pitchFamily="34" charset="0"/>
            </a:endParaRPr>
          </a:p>
        </p:txBody>
      </p:sp>
      <p:sp>
        <p:nvSpPr>
          <p:cNvPr id="46" name="文本框 41"/>
          <p:cNvSpPr txBox="1"/>
          <p:nvPr/>
        </p:nvSpPr>
        <p:spPr>
          <a:xfrm>
            <a:off x="1011871" y="2834777"/>
            <a:ext cx="2403558"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700" dirty="0">
                <a:latin typeface="Arial" panose="020B0604020202020204" pitchFamily="34" charset="0"/>
                <a:cs typeface="Arial" panose="020B0604020202020204" pitchFamily="34" charset="0"/>
              </a:rPr>
              <a:t>M  29 30 31  32 33  34 35  36 37 38  39 40  41 42 </a:t>
            </a:r>
          </a:p>
        </p:txBody>
      </p:sp>
      <p:sp>
        <p:nvSpPr>
          <p:cNvPr id="54" name="文本框 9"/>
          <p:cNvSpPr txBox="1"/>
          <p:nvPr/>
        </p:nvSpPr>
        <p:spPr>
          <a:xfrm rot="16200000">
            <a:off x="2905909" y="2752822"/>
            <a:ext cx="510223" cy="2000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HN84</a:t>
            </a:r>
          </a:p>
        </p:txBody>
      </p:sp>
      <p:sp>
        <p:nvSpPr>
          <p:cNvPr id="55" name="文本框 10"/>
          <p:cNvSpPr txBox="1"/>
          <p:nvPr/>
        </p:nvSpPr>
        <p:spPr>
          <a:xfrm rot="16200000">
            <a:off x="3077303" y="2752318"/>
            <a:ext cx="402674" cy="20005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ZH13</a:t>
            </a:r>
          </a:p>
        </p:txBody>
      </p:sp>
      <p:sp>
        <p:nvSpPr>
          <p:cNvPr id="56" name="椭圆 55"/>
          <p:cNvSpPr/>
          <p:nvPr/>
        </p:nvSpPr>
        <p:spPr>
          <a:xfrm flipH="1">
            <a:off x="3198068" y="3028918"/>
            <a:ext cx="3600" cy="3600"/>
          </a:xfrm>
          <a:prstGeom prst="ellipse">
            <a:avLst/>
          </a:prstGeom>
          <a:solidFill>
            <a:srgbClr val="C3C3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15"/>
          <p:cNvSpPr txBox="1"/>
          <p:nvPr/>
        </p:nvSpPr>
        <p:spPr>
          <a:xfrm rot="16200000">
            <a:off x="784807" y="3084967"/>
            <a:ext cx="402576"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dirty="0">
                <a:latin typeface="Arial" panose="020B0604020202020204" pitchFamily="34" charset="0"/>
                <a:cs typeface="Arial" panose="020B0604020202020204" pitchFamily="34" charset="0"/>
              </a:rPr>
              <a:t>PCR</a:t>
            </a:r>
          </a:p>
        </p:txBody>
      </p:sp>
      <p:sp>
        <p:nvSpPr>
          <p:cNvPr id="60" name="文本框 16"/>
          <p:cNvSpPr txBox="1"/>
          <p:nvPr/>
        </p:nvSpPr>
        <p:spPr>
          <a:xfrm rot="16200000">
            <a:off x="697786" y="3580280"/>
            <a:ext cx="576619" cy="216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i="1" dirty="0">
                <a:latin typeface="Arial" panose="020B0604020202020204" pitchFamily="34" charset="0"/>
                <a:cs typeface="Arial" panose="020B0604020202020204" pitchFamily="34" charset="0"/>
              </a:rPr>
              <a:t>Hind </a:t>
            </a:r>
            <a:r>
              <a:rPr lang="en-US" altLang="zh-CN" sz="700" dirty="0">
                <a:latin typeface="Arial" panose="020B0604020202020204" pitchFamily="34" charset="0"/>
                <a:cs typeface="Arial" panose="020B0604020202020204" pitchFamily="34" charset="0"/>
              </a:rPr>
              <a:t>Ⅲ</a:t>
            </a:r>
          </a:p>
          <a:p>
            <a:pPr algn="ctr"/>
            <a:endParaRPr lang="en-US" altLang="zh-CN" sz="700" dirty="0">
              <a:highlight>
                <a:srgbClr val="FFFF00"/>
              </a:highlight>
              <a:latin typeface="Arial" panose="020B0604020202020204" pitchFamily="34" charset="0"/>
              <a:cs typeface="Arial" panose="020B0604020202020204" pitchFamily="34" charset="0"/>
            </a:endParaRPr>
          </a:p>
        </p:txBody>
      </p:sp>
      <p:sp>
        <p:nvSpPr>
          <p:cNvPr id="61" name="文本框 6"/>
          <p:cNvSpPr txBox="1"/>
          <p:nvPr/>
        </p:nvSpPr>
        <p:spPr>
          <a:xfrm>
            <a:off x="1243423" y="2631162"/>
            <a:ext cx="864000"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Resistant</a:t>
            </a:r>
          </a:p>
        </p:txBody>
      </p:sp>
      <p:sp>
        <p:nvSpPr>
          <p:cNvPr id="62" name="文本框 8"/>
          <p:cNvSpPr txBox="1"/>
          <p:nvPr/>
        </p:nvSpPr>
        <p:spPr>
          <a:xfrm>
            <a:off x="2191243" y="2631162"/>
            <a:ext cx="850807"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Susceptible</a:t>
            </a:r>
          </a:p>
        </p:txBody>
      </p:sp>
      <p:cxnSp>
        <p:nvCxnSpPr>
          <p:cNvPr id="63" name="直接连接符 62"/>
          <p:cNvCxnSpPr/>
          <p:nvPr/>
        </p:nvCxnSpPr>
        <p:spPr>
          <a:xfrm flipV="1">
            <a:off x="1243423" y="2802381"/>
            <a:ext cx="864000" cy="0"/>
          </a:xfrm>
          <a:prstGeom prst="line">
            <a:avLst/>
          </a:prstGeom>
          <a:noFill/>
          <a:ln w="9525" cap="flat" cmpd="sng" algn="ctr">
            <a:solidFill>
              <a:sysClr val="windowText" lastClr="000000"/>
            </a:solidFill>
            <a:prstDash val="solid"/>
            <a:miter lim="800000"/>
          </a:ln>
          <a:effectLst/>
        </p:spPr>
      </p:cxnSp>
      <p:cxnSp>
        <p:nvCxnSpPr>
          <p:cNvPr id="64" name="直接连接符 63"/>
          <p:cNvCxnSpPr/>
          <p:nvPr/>
        </p:nvCxnSpPr>
        <p:spPr>
          <a:xfrm flipV="1">
            <a:off x="2178050" y="2802381"/>
            <a:ext cx="864000" cy="0"/>
          </a:xfrm>
          <a:prstGeom prst="line">
            <a:avLst/>
          </a:prstGeom>
          <a:noFill/>
          <a:ln w="9525" cap="flat" cmpd="sng" algn="ctr">
            <a:solidFill>
              <a:sysClr val="windowText" lastClr="000000"/>
            </a:solidFill>
            <a:prstDash val="solid"/>
            <a:miter lim="800000"/>
          </a:ln>
          <a:effectLst/>
        </p:spPr>
      </p:cxnSp>
      <p:sp>
        <p:nvSpPr>
          <p:cNvPr id="68" name="文本框 20"/>
          <p:cNvSpPr txBox="1"/>
          <p:nvPr/>
        </p:nvSpPr>
        <p:spPr>
          <a:xfrm>
            <a:off x="3610831" y="2835591"/>
            <a:ext cx="2403558"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M   43 44 45  46 47 48  49  50 51 52 53  54 55  56  </a:t>
            </a:r>
          </a:p>
        </p:txBody>
      </p:sp>
      <p:sp>
        <p:nvSpPr>
          <p:cNvPr id="75" name="文本框 6"/>
          <p:cNvSpPr txBox="1"/>
          <p:nvPr/>
        </p:nvSpPr>
        <p:spPr>
          <a:xfrm>
            <a:off x="3836598" y="2631162"/>
            <a:ext cx="864000"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Resistant</a:t>
            </a:r>
          </a:p>
        </p:txBody>
      </p:sp>
      <p:sp>
        <p:nvSpPr>
          <p:cNvPr id="76" name="文本框 8"/>
          <p:cNvSpPr txBox="1"/>
          <p:nvPr/>
        </p:nvSpPr>
        <p:spPr>
          <a:xfrm>
            <a:off x="4784418" y="2631162"/>
            <a:ext cx="850807"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Susceptible</a:t>
            </a:r>
          </a:p>
        </p:txBody>
      </p:sp>
      <p:cxnSp>
        <p:nvCxnSpPr>
          <p:cNvPr id="77" name="直接连接符 76"/>
          <p:cNvCxnSpPr/>
          <p:nvPr/>
        </p:nvCxnSpPr>
        <p:spPr>
          <a:xfrm flipV="1">
            <a:off x="3836598" y="2802381"/>
            <a:ext cx="864000" cy="0"/>
          </a:xfrm>
          <a:prstGeom prst="line">
            <a:avLst/>
          </a:prstGeom>
          <a:noFill/>
          <a:ln w="9525" cap="flat" cmpd="sng" algn="ctr">
            <a:solidFill>
              <a:sysClr val="windowText" lastClr="000000"/>
            </a:solidFill>
            <a:prstDash val="solid"/>
            <a:miter lim="800000"/>
          </a:ln>
          <a:effectLst/>
        </p:spPr>
      </p:cxnSp>
      <p:cxnSp>
        <p:nvCxnSpPr>
          <p:cNvPr id="78" name="直接连接符 77"/>
          <p:cNvCxnSpPr/>
          <p:nvPr/>
        </p:nvCxnSpPr>
        <p:spPr>
          <a:xfrm flipV="1">
            <a:off x="4784418" y="2802381"/>
            <a:ext cx="864000" cy="0"/>
          </a:xfrm>
          <a:prstGeom prst="line">
            <a:avLst/>
          </a:prstGeom>
          <a:noFill/>
          <a:ln w="9525" cap="flat" cmpd="sng" algn="ctr">
            <a:solidFill>
              <a:sysClr val="windowText" lastClr="000000"/>
            </a:solidFill>
            <a:prstDash val="solid"/>
            <a:miter lim="800000"/>
          </a:ln>
          <a:effectLst/>
        </p:spPr>
      </p:cxnSp>
      <p:sp>
        <p:nvSpPr>
          <p:cNvPr id="79" name="文本框 9"/>
          <p:cNvSpPr txBox="1"/>
          <p:nvPr/>
        </p:nvSpPr>
        <p:spPr>
          <a:xfrm rot="16200000">
            <a:off x="5507008" y="2752983"/>
            <a:ext cx="510223" cy="2000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HN84</a:t>
            </a:r>
          </a:p>
        </p:txBody>
      </p:sp>
      <p:sp>
        <p:nvSpPr>
          <p:cNvPr id="80" name="文本框 10"/>
          <p:cNvSpPr txBox="1"/>
          <p:nvPr/>
        </p:nvSpPr>
        <p:spPr>
          <a:xfrm rot="16200000">
            <a:off x="5695547" y="2752479"/>
            <a:ext cx="402674" cy="20005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ZH13</a:t>
            </a:r>
          </a:p>
        </p:txBody>
      </p:sp>
      <p:sp>
        <p:nvSpPr>
          <p:cNvPr id="81" name="文本框 15"/>
          <p:cNvSpPr txBox="1"/>
          <p:nvPr/>
        </p:nvSpPr>
        <p:spPr>
          <a:xfrm rot="16200000">
            <a:off x="3377819" y="3095388"/>
            <a:ext cx="402576"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dirty="0">
                <a:latin typeface="Arial" panose="020B0604020202020204" pitchFamily="34" charset="0"/>
                <a:cs typeface="Arial" panose="020B0604020202020204" pitchFamily="34" charset="0"/>
              </a:rPr>
              <a:t>PCR</a:t>
            </a:r>
          </a:p>
        </p:txBody>
      </p:sp>
      <p:sp>
        <p:nvSpPr>
          <p:cNvPr id="82" name="文本框 16"/>
          <p:cNvSpPr txBox="1"/>
          <p:nvPr/>
        </p:nvSpPr>
        <p:spPr>
          <a:xfrm rot="16200000">
            <a:off x="3290797" y="3580280"/>
            <a:ext cx="576619" cy="216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i="1" dirty="0">
                <a:latin typeface="Arial" panose="020B0604020202020204" pitchFamily="34" charset="0"/>
                <a:cs typeface="Arial" panose="020B0604020202020204" pitchFamily="34" charset="0"/>
              </a:rPr>
              <a:t>Hind </a:t>
            </a:r>
            <a:r>
              <a:rPr lang="en-US" altLang="zh-CN" sz="700" dirty="0">
                <a:latin typeface="Arial" panose="020B0604020202020204" pitchFamily="34" charset="0"/>
                <a:cs typeface="Arial" panose="020B0604020202020204" pitchFamily="34" charset="0"/>
              </a:rPr>
              <a:t>Ⅲ</a:t>
            </a:r>
          </a:p>
          <a:p>
            <a:pPr algn="ctr"/>
            <a:endParaRPr lang="en-US" altLang="zh-CN" sz="700" dirty="0">
              <a:highlight>
                <a:srgbClr val="FFFF00"/>
              </a:highlight>
              <a:latin typeface="Arial" panose="020B0604020202020204" pitchFamily="34" charset="0"/>
              <a:cs typeface="Arial" panose="020B0604020202020204" pitchFamily="34" charset="0"/>
            </a:endParaRPr>
          </a:p>
        </p:txBody>
      </p:sp>
      <p:sp>
        <p:nvSpPr>
          <p:cNvPr id="87" name="文本框 7"/>
          <p:cNvSpPr txBox="1"/>
          <p:nvPr/>
        </p:nvSpPr>
        <p:spPr>
          <a:xfrm>
            <a:off x="1026666" y="4326408"/>
            <a:ext cx="1496060"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700" dirty="0">
                <a:latin typeface="Arial" panose="020B0604020202020204" pitchFamily="34" charset="0"/>
                <a:cs typeface="Arial" panose="020B0604020202020204" pitchFamily="34" charset="0"/>
              </a:rPr>
              <a:t>M  57 58  59 60  </a:t>
            </a:r>
          </a:p>
        </p:txBody>
      </p:sp>
      <p:cxnSp>
        <p:nvCxnSpPr>
          <p:cNvPr id="88" name="直接连接符 87"/>
          <p:cNvCxnSpPr/>
          <p:nvPr/>
        </p:nvCxnSpPr>
        <p:spPr>
          <a:xfrm>
            <a:off x="1245134" y="4326408"/>
            <a:ext cx="223200" cy="0"/>
          </a:xfrm>
          <a:prstGeom prst="line">
            <a:avLst/>
          </a:prstGeom>
          <a:ln w="9525" cmpd="sng">
            <a:solidFill>
              <a:schemeClr val="tx1"/>
            </a:solidFill>
            <a:prstDash val="solid"/>
          </a:ln>
        </p:spPr>
        <p:style>
          <a:lnRef idx="2">
            <a:schemeClr val="accent1"/>
          </a:lnRef>
          <a:fillRef idx="0">
            <a:srgbClr val="FFFFFF"/>
          </a:fillRef>
          <a:effectRef idx="0">
            <a:srgbClr val="FFFFFF"/>
          </a:effectRef>
          <a:fontRef idx="minor">
            <a:schemeClr val="tx1"/>
          </a:fontRef>
        </p:style>
      </p:cxnSp>
      <p:sp>
        <p:nvSpPr>
          <p:cNvPr id="91" name="文本框 14"/>
          <p:cNvSpPr txBox="1"/>
          <p:nvPr/>
        </p:nvSpPr>
        <p:spPr>
          <a:xfrm>
            <a:off x="1503208" y="4160717"/>
            <a:ext cx="267970"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700">
                <a:latin typeface="Arial" panose="020B0604020202020204" pitchFamily="34" charset="0"/>
                <a:cs typeface="Arial" panose="020B0604020202020204" pitchFamily="34" charset="0"/>
              </a:rPr>
              <a:t>S</a:t>
            </a:r>
          </a:p>
        </p:txBody>
      </p:sp>
      <p:sp>
        <p:nvSpPr>
          <p:cNvPr id="94" name="文本框 9"/>
          <p:cNvSpPr txBox="1"/>
          <p:nvPr/>
        </p:nvSpPr>
        <p:spPr>
          <a:xfrm rot="16200000">
            <a:off x="1562475" y="4247959"/>
            <a:ext cx="510223" cy="2000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HN84</a:t>
            </a:r>
          </a:p>
        </p:txBody>
      </p:sp>
      <p:sp>
        <p:nvSpPr>
          <p:cNvPr id="95" name="文本框 10"/>
          <p:cNvSpPr txBox="1"/>
          <p:nvPr/>
        </p:nvSpPr>
        <p:spPr>
          <a:xfrm rot="16200000">
            <a:off x="1751014" y="4247455"/>
            <a:ext cx="402674" cy="20005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ZH13</a:t>
            </a:r>
          </a:p>
        </p:txBody>
      </p:sp>
      <p:sp>
        <p:nvSpPr>
          <p:cNvPr id="96" name="文本框 15"/>
          <p:cNvSpPr txBox="1"/>
          <p:nvPr/>
        </p:nvSpPr>
        <p:spPr>
          <a:xfrm rot="16200000">
            <a:off x="784807" y="4586470"/>
            <a:ext cx="402576"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dirty="0">
                <a:latin typeface="Arial" panose="020B0604020202020204" pitchFamily="34" charset="0"/>
                <a:cs typeface="Arial" panose="020B0604020202020204" pitchFamily="34" charset="0"/>
              </a:rPr>
              <a:t>PCR</a:t>
            </a:r>
          </a:p>
        </p:txBody>
      </p:sp>
      <p:sp>
        <p:nvSpPr>
          <p:cNvPr id="97" name="文本框 16"/>
          <p:cNvSpPr txBox="1"/>
          <p:nvPr/>
        </p:nvSpPr>
        <p:spPr>
          <a:xfrm rot="16200000">
            <a:off x="697786" y="5081783"/>
            <a:ext cx="576619" cy="216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i="1" dirty="0">
                <a:latin typeface="Arial" panose="020B0604020202020204" pitchFamily="34" charset="0"/>
                <a:cs typeface="Arial" panose="020B0604020202020204" pitchFamily="34" charset="0"/>
              </a:rPr>
              <a:t>Hind </a:t>
            </a:r>
            <a:r>
              <a:rPr lang="en-US" altLang="zh-CN" sz="700" dirty="0">
                <a:latin typeface="Arial" panose="020B0604020202020204" pitchFamily="34" charset="0"/>
                <a:cs typeface="Arial" panose="020B0604020202020204" pitchFamily="34" charset="0"/>
              </a:rPr>
              <a:t>Ⅲ</a:t>
            </a:r>
          </a:p>
          <a:p>
            <a:pPr algn="ctr"/>
            <a:endParaRPr lang="en-US" altLang="zh-CN" sz="700" dirty="0">
              <a:highlight>
                <a:srgbClr val="FFFF00"/>
              </a:highlight>
              <a:latin typeface="Arial" panose="020B0604020202020204" pitchFamily="34" charset="0"/>
              <a:cs typeface="Arial" panose="020B0604020202020204" pitchFamily="34" charset="0"/>
            </a:endParaRPr>
          </a:p>
        </p:txBody>
      </p:sp>
      <p:cxnSp>
        <p:nvCxnSpPr>
          <p:cNvPr id="99" name="直接连接符 98"/>
          <p:cNvCxnSpPr/>
          <p:nvPr/>
        </p:nvCxnSpPr>
        <p:spPr>
          <a:xfrm>
            <a:off x="1514374" y="4326408"/>
            <a:ext cx="223200" cy="0"/>
          </a:xfrm>
          <a:prstGeom prst="line">
            <a:avLst/>
          </a:prstGeom>
          <a:ln w="9525" cmpd="sng">
            <a:solidFill>
              <a:schemeClr val="tx1"/>
            </a:solidFill>
            <a:prstDash val="solid"/>
          </a:ln>
        </p:spPr>
        <p:style>
          <a:lnRef idx="2">
            <a:schemeClr val="accent1"/>
          </a:lnRef>
          <a:fillRef idx="0">
            <a:srgbClr val="FFFFFF"/>
          </a:fillRef>
          <a:effectRef idx="0">
            <a:srgbClr val="FFFFFF"/>
          </a:effectRef>
          <a:fontRef idx="minor">
            <a:schemeClr val="tx1"/>
          </a:fontRef>
        </p:style>
      </p:cxnSp>
      <p:sp>
        <p:nvSpPr>
          <p:cNvPr id="100" name="文本框 14"/>
          <p:cNvSpPr txBox="1"/>
          <p:nvPr/>
        </p:nvSpPr>
        <p:spPr>
          <a:xfrm>
            <a:off x="1243423" y="4160717"/>
            <a:ext cx="267970"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700" dirty="0">
                <a:latin typeface="Arial" panose="020B0604020202020204" pitchFamily="34" charset="0"/>
                <a:cs typeface="Arial" panose="020B0604020202020204" pitchFamily="34" charset="0"/>
              </a:rPr>
              <a:t>R</a:t>
            </a:r>
          </a:p>
        </p:txBody>
      </p:sp>
      <p:pic>
        <p:nvPicPr>
          <p:cNvPr id="3" name="图片 2" descr="Administrator 2023-08-04 12 时 59 分"/>
          <p:cNvPicPr/>
          <p:nvPr/>
        </p:nvPicPr>
        <p:blipFill>
          <a:blip r:embed="rId17" cstate="hqprint"/>
          <a:srcRect/>
          <a:stretch>
            <a:fillRect/>
          </a:stretch>
        </p:blipFill>
        <p:spPr>
          <a:xfrm>
            <a:off x="1052511" y="1926886"/>
            <a:ext cx="2340000" cy="403200"/>
          </a:xfrm>
          <a:prstGeom prst="rect">
            <a:avLst/>
          </a:prstGeom>
        </p:spPr>
      </p:pic>
      <p:pic>
        <p:nvPicPr>
          <p:cNvPr id="6" name="图片 5" descr="Administrator 2023-08-04 17 时 45 分"/>
          <p:cNvPicPr/>
          <p:nvPr/>
        </p:nvPicPr>
        <p:blipFill>
          <a:blip r:embed="rId18" cstate="hqprint"/>
          <a:srcRect/>
          <a:stretch>
            <a:fillRect/>
          </a:stretch>
        </p:blipFill>
        <p:spPr>
          <a:xfrm>
            <a:off x="1052511" y="1447839"/>
            <a:ext cx="2340000" cy="403200"/>
          </a:xfrm>
          <a:prstGeom prst="rect">
            <a:avLst/>
          </a:prstGeom>
        </p:spPr>
      </p:pic>
      <p:pic>
        <p:nvPicPr>
          <p:cNvPr id="13" name="图片 12" descr="Administrator 2023-08-05 11 时 40 分"/>
          <p:cNvPicPr/>
          <p:nvPr/>
        </p:nvPicPr>
        <p:blipFill>
          <a:blip r:embed="rId19" cstate="hqprint"/>
          <a:srcRect/>
          <a:stretch>
            <a:fillRect/>
          </a:stretch>
        </p:blipFill>
        <p:spPr>
          <a:xfrm>
            <a:off x="3653394" y="1447839"/>
            <a:ext cx="2340000" cy="403200"/>
          </a:xfrm>
          <a:prstGeom prst="rect">
            <a:avLst/>
          </a:prstGeom>
        </p:spPr>
      </p:pic>
      <p:pic>
        <p:nvPicPr>
          <p:cNvPr id="16" name="图片 15" descr="Administrator 2023-08-05 14 时 55 分"/>
          <p:cNvPicPr/>
          <p:nvPr/>
        </p:nvPicPr>
        <p:blipFill>
          <a:blip r:embed="rId20" cstate="hqprint"/>
          <a:srcRect/>
          <a:stretch>
            <a:fillRect/>
          </a:stretch>
        </p:blipFill>
        <p:spPr>
          <a:xfrm>
            <a:off x="3653394" y="1926886"/>
            <a:ext cx="2340000" cy="403200"/>
          </a:xfrm>
          <a:prstGeom prst="rect">
            <a:avLst/>
          </a:prstGeom>
        </p:spPr>
      </p:pic>
      <p:pic>
        <p:nvPicPr>
          <p:cNvPr id="17" name="图片 16" descr="Administrator 2023-08-05 11 时 49 分"/>
          <p:cNvPicPr/>
          <p:nvPr/>
        </p:nvPicPr>
        <p:blipFill>
          <a:blip r:embed="rId21" cstate="hqprint"/>
          <a:srcRect/>
          <a:stretch>
            <a:fillRect/>
          </a:stretch>
        </p:blipFill>
        <p:spPr>
          <a:xfrm>
            <a:off x="1052511" y="2996707"/>
            <a:ext cx="2340000" cy="403200"/>
          </a:xfrm>
          <a:prstGeom prst="rect">
            <a:avLst/>
          </a:prstGeom>
        </p:spPr>
      </p:pic>
      <p:pic>
        <p:nvPicPr>
          <p:cNvPr id="18" name="图片 17"/>
          <p:cNvPicPr/>
          <p:nvPr/>
        </p:nvPicPr>
        <p:blipFill>
          <a:blip r:embed="rId22" cstate="hqprint"/>
          <a:srcRect/>
          <a:stretch>
            <a:fillRect/>
          </a:stretch>
        </p:blipFill>
        <p:spPr>
          <a:xfrm>
            <a:off x="1052511" y="3474946"/>
            <a:ext cx="2340000" cy="403200"/>
          </a:xfrm>
          <a:prstGeom prst="rect">
            <a:avLst/>
          </a:prstGeom>
        </p:spPr>
      </p:pic>
      <p:pic>
        <p:nvPicPr>
          <p:cNvPr id="23" name="图片 22"/>
          <p:cNvPicPr/>
          <p:nvPr/>
        </p:nvPicPr>
        <p:blipFill>
          <a:blip r:embed="rId23" cstate="hqprint"/>
          <a:srcRect/>
          <a:stretch>
            <a:fillRect/>
          </a:stretch>
        </p:blipFill>
        <p:spPr>
          <a:xfrm>
            <a:off x="3653394" y="2996707"/>
            <a:ext cx="2340000" cy="403200"/>
          </a:xfrm>
          <a:prstGeom prst="rect">
            <a:avLst/>
          </a:prstGeom>
        </p:spPr>
      </p:pic>
      <p:pic>
        <p:nvPicPr>
          <p:cNvPr id="24" name="图片 23"/>
          <p:cNvPicPr/>
          <p:nvPr/>
        </p:nvPicPr>
        <p:blipFill>
          <a:blip r:embed="rId24" cstate="hqprint"/>
          <a:srcRect/>
          <a:stretch>
            <a:fillRect/>
          </a:stretch>
        </p:blipFill>
        <p:spPr>
          <a:xfrm>
            <a:off x="3653394" y="3474946"/>
            <a:ext cx="2340000" cy="403200"/>
          </a:xfrm>
          <a:prstGeom prst="rect">
            <a:avLst/>
          </a:prstGeom>
        </p:spPr>
      </p:pic>
      <p:pic>
        <p:nvPicPr>
          <p:cNvPr id="25" name="图片 24" descr="Administrator 2023-08-06 12 时 46 分"/>
          <p:cNvPicPr/>
          <p:nvPr/>
        </p:nvPicPr>
        <p:blipFill>
          <a:blip r:embed="rId25" cstate="hqprint">
            <a:lum bright="12000" contrast="18000"/>
          </a:blip>
          <a:srcRect/>
          <a:stretch>
            <a:fillRect/>
          </a:stretch>
        </p:blipFill>
        <p:spPr>
          <a:xfrm>
            <a:off x="1052511" y="4488368"/>
            <a:ext cx="1004400" cy="403200"/>
          </a:xfrm>
          <a:prstGeom prst="rect">
            <a:avLst/>
          </a:prstGeom>
        </p:spPr>
      </p:pic>
      <p:pic>
        <p:nvPicPr>
          <p:cNvPr id="27" name="图片 26" descr="11.24-mts_2023-11-28_13.24.52"/>
          <p:cNvPicPr/>
          <p:nvPr/>
        </p:nvPicPr>
        <p:blipFill>
          <a:blip r:embed="rId26" cstate="hqprint">
            <a:lum bright="-12000"/>
          </a:blip>
          <a:srcRect/>
          <a:stretch>
            <a:fillRect/>
          </a:stretch>
        </p:blipFill>
        <p:spPr>
          <a:xfrm>
            <a:off x="1052511" y="4966607"/>
            <a:ext cx="1004400" cy="403200"/>
          </a:xfrm>
          <a:prstGeom prst="rect">
            <a:avLst/>
          </a:prstGeom>
        </p:spPr>
      </p:pic>
      <p:sp>
        <p:nvSpPr>
          <p:cNvPr id="29" name="等腰三角形 28"/>
          <p:cNvSpPr/>
          <p:nvPr>
            <p:custDataLst>
              <p:tags r:id="rId1"/>
            </p:custDataLst>
          </p:nvPr>
        </p:nvSpPr>
        <p:spPr>
          <a:xfrm rot="16200000">
            <a:off x="2073910" y="5071085"/>
            <a:ext cx="54000" cy="54000"/>
          </a:xfrm>
          <a:prstGeom prst="triangle">
            <a:avLst/>
          </a:prstGeom>
          <a:solidFill>
            <a:schemeClr val="tx1"/>
          </a:solidFill>
          <a:ln w="9525">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0" name="等腰三角形 29"/>
          <p:cNvSpPr/>
          <p:nvPr>
            <p:custDataLst>
              <p:tags r:id="rId2"/>
            </p:custDataLst>
          </p:nvPr>
        </p:nvSpPr>
        <p:spPr>
          <a:xfrm rot="16200000">
            <a:off x="2073910" y="514792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1" name="等腰三角形 30"/>
          <p:cNvSpPr/>
          <p:nvPr>
            <p:custDataLst>
              <p:tags r:id="rId3"/>
            </p:custDataLst>
          </p:nvPr>
        </p:nvSpPr>
        <p:spPr>
          <a:xfrm rot="16200000">
            <a:off x="2073910" y="521904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等腰三角形 1"/>
          <p:cNvSpPr/>
          <p:nvPr>
            <p:custDataLst>
              <p:tags r:id="rId4"/>
            </p:custDataLst>
          </p:nvPr>
        </p:nvSpPr>
        <p:spPr>
          <a:xfrm rot="16200000">
            <a:off x="3413125" y="3614395"/>
            <a:ext cx="54000" cy="54000"/>
          </a:xfrm>
          <a:prstGeom prst="triangle">
            <a:avLst/>
          </a:prstGeom>
          <a:solidFill>
            <a:schemeClr val="tx1"/>
          </a:solidFill>
          <a:ln w="9525">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等腰三角形 4"/>
          <p:cNvSpPr/>
          <p:nvPr>
            <p:custDataLst>
              <p:tags r:id="rId5"/>
            </p:custDataLst>
          </p:nvPr>
        </p:nvSpPr>
        <p:spPr>
          <a:xfrm rot="16200000">
            <a:off x="3413125" y="369123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等腰三角形 8"/>
          <p:cNvSpPr/>
          <p:nvPr>
            <p:custDataLst>
              <p:tags r:id="rId6"/>
            </p:custDataLst>
          </p:nvPr>
        </p:nvSpPr>
        <p:spPr>
          <a:xfrm rot="16200000">
            <a:off x="3413125" y="376235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1" name="等腰三角形 20"/>
          <p:cNvSpPr/>
          <p:nvPr>
            <p:custDataLst>
              <p:tags r:id="rId7"/>
            </p:custDataLst>
          </p:nvPr>
        </p:nvSpPr>
        <p:spPr>
          <a:xfrm rot="16200000">
            <a:off x="3413125" y="2001495"/>
            <a:ext cx="54000" cy="54000"/>
          </a:xfrm>
          <a:prstGeom prst="triangle">
            <a:avLst/>
          </a:prstGeom>
          <a:solidFill>
            <a:schemeClr val="tx1"/>
          </a:solidFill>
          <a:ln w="9525">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2" name="等腰三角形 21"/>
          <p:cNvSpPr/>
          <p:nvPr>
            <p:custDataLst>
              <p:tags r:id="rId8"/>
            </p:custDataLst>
          </p:nvPr>
        </p:nvSpPr>
        <p:spPr>
          <a:xfrm rot="16200000">
            <a:off x="3413125" y="207833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8" name="等腰三角形 27"/>
          <p:cNvSpPr/>
          <p:nvPr>
            <p:custDataLst>
              <p:tags r:id="rId9"/>
            </p:custDataLst>
          </p:nvPr>
        </p:nvSpPr>
        <p:spPr>
          <a:xfrm rot="16200000">
            <a:off x="3413125" y="215707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2" name="等腰三角形 31"/>
          <p:cNvSpPr/>
          <p:nvPr>
            <p:custDataLst>
              <p:tags r:id="rId10"/>
            </p:custDataLst>
          </p:nvPr>
        </p:nvSpPr>
        <p:spPr>
          <a:xfrm rot="16200000">
            <a:off x="6019800" y="2080235"/>
            <a:ext cx="54000" cy="54000"/>
          </a:xfrm>
          <a:prstGeom prst="triangle">
            <a:avLst/>
          </a:prstGeom>
          <a:solidFill>
            <a:schemeClr val="tx1"/>
          </a:solidFill>
          <a:ln w="9525">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1" name="等腰三角形 40"/>
          <p:cNvSpPr/>
          <p:nvPr>
            <p:custDataLst>
              <p:tags r:id="rId11"/>
            </p:custDataLst>
          </p:nvPr>
        </p:nvSpPr>
        <p:spPr>
          <a:xfrm rot="16200000">
            <a:off x="6019800" y="215326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2" name="等腰三角形 41"/>
          <p:cNvSpPr/>
          <p:nvPr>
            <p:custDataLst>
              <p:tags r:id="rId12"/>
            </p:custDataLst>
          </p:nvPr>
        </p:nvSpPr>
        <p:spPr>
          <a:xfrm rot="16200000">
            <a:off x="6019800" y="222438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3" name="等腰三角形 42"/>
          <p:cNvSpPr/>
          <p:nvPr>
            <p:custDataLst>
              <p:tags r:id="rId13"/>
            </p:custDataLst>
          </p:nvPr>
        </p:nvSpPr>
        <p:spPr>
          <a:xfrm rot="16200000">
            <a:off x="6015990" y="3604870"/>
            <a:ext cx="54000" cy="54000"/>
          </a:xfrm>
          <a:prstGeom prst="triangle">
            <a:avLst/>
          </a:prstGeom>
          <a:solidFill>
            <a:schemeClr val="tx1"/>
          </a:solidFill>
          <a:ln w="9525">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4" name="等腰三角形 43"/>
          <p:cNvSpPr/>
          <p:nvPr>
            <p:custDataLst>
              <p:tags r:id="rId14"/>
            </p:custDataLst>
          </p:nvPr>
        </p:nvSpPr>
        <p:spPr>
          <a:xfrm rot="16200000">
            <a:off x="6015990" y="3681705"/>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5" name="等腰三角形 44"/>
          <p:cNvSpPr/>
          <p:nvPr>
            <p:custDataLst>
              <p:tags r:id="rId15"/>
            </p:custDataLst>
          </p:nvPr>
        </p:nvSpPr>
        <p:spPr>
          <a:xfrm rot="16200000">
            <a:off x="6015990" y="3752825"/>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id="{5F738804-7403-98C2-512C-71DCF3A8A61A}"/>
              </a:ext>
            </a:extLst>
          </p:cNvPr>
          <p:cNvSpPr txBox="1"/>
          <p:nvPr/>
        </p:nvSpPr>
        <p:spPr>
          <a:xfrm>
            <a:off x="866384" y="5729090"/>
            <a:ext cx="5114012" cy="1015663"/>
          </a:xfrm>
          <a:prstGeom prst="rect">
            <a:avLst/>
          </a:prstGeom>
          <a:noFill/>
        </p:spPr>
        <p:txBody>
          <a:bodyPr wrap="square" rtlCol="0">
            <a:spAutoFit/>
          </a:bodyPr>
          <a:lstStyle/>
          <a:p>
            <a:pPr algn="just"/>
            <a:r>
              <a:rPr lang="en-US" altLang="zh-CN" sz="1000" b="1" dirty="0">
                <a:latin typeface="Times New Roman" panose="02020603050405020304" pitchFamily="18" charset="0"/>
                <a:cs typeface="Times New Roman" panose="02020603050405020304" pitchFamily="18" charset="0"/>
              </a:rPr>
              <a:t>Supplemental Figure S3. </a:t>
            </a:r>
            <a:r>
              <a:rPr lang="en-US" altLang="zh-CN" sz="1000" dirty="0">
                <a:latin typeface="Times New Roman" panose="02020603050405020304" pitchFamily="18" charset="0"/>
                <a:cs typeface="Times New Roman" panose="02020603050405020304" pitchFamily="18" charset="0"/>
              </a:rPr>
              <a:t>Gel electrophoresis results of the PCR products of primer pairs based on SNP4232 on chromosome 2. M, DL2000 Plus DNA marker (Vazyme). R and S indicate resistant and susceptible individuals, respectively. </a:t>
            </a:r>
            <a:r>
              <a:rPr lang="en-US" altLang="zh-CN" sz="1000" dirty="0" err="1">
                <a:latin typeface="Times New Roman" panose="02020603050405020304" pitchFamily="18" charset="0"/>
                <a:cs typeface="Times New Roman" panose="02020603050405020304" pitchFamily="18" charset="0"/>
              </a:rPr>
              <a:t>Heinong</a:t>
            </a:r>
            <a:r>
              <a:rPr lang="en-US" altLang="zh-CN" sz="1000" dirty="0">
                <a:latin typeface="Times New Roman" panose="02020603050405020304" pitchFamily="18" charset="0"/>
                <a:cs typeface="Times New Roman" panose="02020603050405020304" pitchFamily="18" charset="0"/>
              </a:rPr>
              <a:t> 84</a:t>
            </a:r>
            <a:r>
              <a:rPr lang="zh-CN" altLang="en-US" sz="1000" dirty="0">
                <a:latin typeface="Times New Roman" panose="02020603050405020304" pitchFamily="18" charset="0"/>
                <a:cs typeface="Times New Roman" panose="02020603050405020304" pitchFamily="18" charset="0"/>
              </a:rPr>
              <a:t> </a:t>
            </a:r>
            <a:r>
              <a:rPr lang="en-US" altLang="zh-CN" sz="1000" dirty="0">
                <a:latin typeface="Times New Roman" panose="02020603050405020304" pitchFamily="18" charset="0"/>
                <a:cs typeface="Times New Roman" panose="02020603050405020304" pitchFamily="18" charset="0"/>
              </a:rPr>
              <a:t>(HN84) and </a:t>
            </a:r>
            <a:r>
              <a:rPr lang="en-US" altLang="zh-CN" sz="1000" dirty="0" err="1">
                <a:latin typeface="Times New Roman" panose="02020603050405020304" pitchFamily="18" charset="0"/>
                <a:cs typeface="Times New Roman" panose="02020603050405020304" pitchFamily="18" charset="0"/>
              </a:rPr>
              <a:t>Zhonghuang</a:t>
            </a:r>
            <a:r>
              <a:rPr lang="en-US" altLang="zh-CN" sz="1000" dirty="0">
                <a:latin typeface="Times New Roman" panose="02020603050405020304" pitchFamily="18" charset="0"/>
                <a:cs typeface="Times New Roman" panose="02020603050405020304" pitchFamily="18" charset="0"/>
              </a:rPr>
              <a:t> 13 (ZH13) are also indicated. The PCR amplicons are indicated by solid arrowheads and </a:t>
            </a:r>
            <a:r>
              <a:rPr lang="en-US" altLang="zh-CN" sz="1000" i="1" dirty="0">
                <a:latin typeface="Times New Roman" panose="02020603050405020304" pitchFamily="18" charset="0"/>
                <a:cs typeface="Times New Roman" panose="02020603050405020304" pitchFamily="18" charset="0"/>
              </a:rPr>
              <a:t>Hind </a:t>
            </a:r>
            <a:r>
              <a:rPr lang="en-US" altLang="zh-CN" sz="1000" dirty="0">
                <a:latin typeface="Times New Roman" panose="02020603050405020304" pitchFamily="18" charset="0"/>
                <a:cs typeface="Times New Roman" panose="02020603050405020304" pitchFamily="18" charset="0"/>
              </a:rPr>
              <a:t>III-digested fragments are indicated by hollow arrowheads. Statistical analysis was performed using the Fisher’s Exact Test (</a:t>
            </a:r>
            <a:r>
              <a:rPr lang="en-US" altLang="zh-CN" sz="1000" i="1" dirty="0">
                <a:latin typeface="Times New Roman" panose="02020603050405020304" pitchFamily="18" charset="0"/>
                <a:cs typeface="Times New Roman" panose="02020603050405020304" pitchFamily="18" charset="0"/>
              </a:rPr>
              <a:t>p</a:t>
            </a:r>
            <a:r>
              <a:rPr lang="en-US" altLang="zh-CN" sz="1000" i="1" kern="100" dirty="0">
                <a:solidFill>
                  <a:srgbClr val="000000"/>
                </a:solidFill>
                <a:latin typeface="Palatino Linotype" panose="02040502050505030304" pitchFamily="18" charset="0"/>
                <a:ea typeface="宋体" panose="02010600030101010101" pitchFamily="2" charset="-122"/>
                <a:cs typeface="Arial" panose="020B0604020202020204" pitchFamily="34" charset="0"/>
              </a:rPr>
              <a:t> </a:t>
            </a:r>
            <a:r>
              <a:rPr lang="en-US" altLang="zh-CN" sz="1000" dirty="0">
                <a:latin typeface="Times New Roman" panose="02020603050405020304" pitchFamily="18" charset="0"/>
                <a:cs typeface="Times New Roman" panose="02020603050405020304" pitchFamily="18" charset="0"/>
              </a:rPr>
              <a:t>=</a:t>
            </a:r>
            <a:r>
              <a:rPr lang="zh-CN" altLang="en-US" sz="1000" b="0" i="0" dirty="0">
                <a:solidFill>
                  <a:srgbClr val="000000"/>
                </a:solidFill>
                <a:effectLst/>
                <a:latin typeface="Barlow" panose="020F0502020204030204" pitchFamily="2" charset="0"/>
              </a:rPr>
              <a:t>  </a:t>
            </a:r>
            <a:r>
              <a:rPr lang="en-US" altLang="zh-CN" sz="1000" dirty="0">
                <a:latin typeface="Times New Roman" panose="02020603050405020304" pitchFamily="18" charset="0"/>
                <a:cs typeface="Times New Roman" panose="02020603050405020304" pitchFamily="18" charset="0"/>
              </a:rPr>
              <a:t>0.0033).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29000" y="639267"/>
            <a:ext cx="5400000" cy="8515883"/>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1" name="直接连接符 10"/>
          <p:cNvCxnSpPr/>
          <p:nvPr/>
        </p:nvCxnSpPr>
        <p:spPr>
          <a:xfrm flipV="1">
            <a:off x="1178653" y="1284327"/>
            <a:ext cx="936000" cy="0"/>
          </a:xfrm>
          <a:prstGeom prst="line">
            <a:avLst/>
          </a:prstGeom>
          <a:noFill/>
          <a:ln w="9525" cap="flat" cmpd="sng" algn="ctr">
            <a:solidFill>
              <a:sysClr val="windowText" lastClr="000000"/>
            </a:solidFill>
            <a:prstDash val="solid"/>
            <a:miter lim="800000"/>
          </a:ln>
          <a:effectLst/>
        </p:spPr>
      </p:cxnSp>
      <p:sp>
        <p:nvSpPr>
          <p:cNvPr id="12" name="文本框 6"/>
          <p:cNvSpPr txBox="1"/>
          <p:nvPr/>
        </p:nvSpPr>
        <p:spPr>
          <a:xfrm>
            <a:off x="1177829" y="1110972"/>
            <a:ext cx="936000"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Resistant</a:t>
            </a:r>
          </a:p>
        </p:txBody>
      </p:sp>
      <p:sp>
        <p:nvSpPr>
          <p:cNvPr id="14" name="文本框 8"/>
          <p:cNvSpPr txBox="1"/>
          <p:nvPr/>
        </p:nvSpPr>
        <p:spPr>
          <a:xfrm>
            <a:off x="2191244" y="1110972"/>
            <a:ext cx="927278"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Susceptible</a:t>
            </a:r>
          </a:p>
        </p:txBody>
      </p:sp>
      <p:sp>
        <p:nvSpPr>
          <p:cNvPr id="15" name="文本框 9"/>
          <p:cNvSpPr txBox="1"/>
          <p:nvPr/>
        </p:nvSpPr>
        <p:spPr>
          <a:xfrm rot="16200000">
            <a:off x="2946548" y="1220869"/>
            <a:ext cx="510223" cy="2000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HN84</a:t>
            </a:r>
          </a:p>
        </p:txBody>
      </p:sp>
      <p:sp>
        <p:nvSpPr>
          <p:cNvPr id="7" name="文本框 15"/>
          <p:cNvSpPr txBox="1"/>
          <p:nvPr/>
        </p:nvSpPr>
        <p:spPr>
          <a:xfrm rot="16200000">
            <a:off x="784807" y="1568770"/>
            <a:ext cx="402576"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dirty="0">
                <a:latin typeface="Arial" panose="020B0604020202020204" pitchFamily="34" charset="0"/>
                <a:cs typeface="Arial" panose="020B0604020202020204" pitchFamily="34" charset="0"/>
              </a:rPr>
              <a:t>PCR</a:t>
            </a:r>
          </a:p>
        </p:txBody>
      </p:sp>
      <p:sp>
        <p:nvSpPr>
          <p:cNvPr id="8" name="文本框 16"/>
          <p:cNvSpPr txBox="1"/>
          <p:nvPr/>
        </p:nvSpPr>
        <p:spPr>
          <a:xfrm rot="16200000">
            <a:off x="697786" y="2021411"/>
            <a:ext cx="576619" cy="216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i="1" dirty="0">
                <a:latin typeface="Arial" panose="020B0604020202020204" pitchFamily="34" charset="0"/>
                <a:cs typeface="Arial" panose="020B0604020202020204" pitchFamily="34" charset="0"/>
              </a:rPr>
              <a:t>Spe </a:t>
            </a:r>
            <a:r>
              <a:rPr lang="en-US" altLang="zh-CN" sz="700" dirty="0">
                <a:latin typeface="Arial" panose="020B0604020202020204" pitchFamily="34" charset="0"/>
                <a:cs typeface="Arial" panose="020B0604020202020204" pitchFamily="34" charset="0"/>
              </a:rPr>
              <a:t>Ⅰ</a:t>
            </a:r>
          </a:p>
          <a:p>
            <a:pPr algn="ctr"/>
            <a:endParaRPr lang="en-US" altLang="zh-CN" sz="700" dirty="0">
              <a:highlight>
                <a:srgbClr val="FFFF00"/>
              </a:highlight>
              <a:latin typeface="Arial" panose="020B0604020202020204" pitchFamily="34" charset="0"/>
              <a:cs typeface="Arial" panose="020B0604020202020204" pitchFamily="34" charset="0"/>
            </a:endParaRPr>
          </a:p>
        </p:txBody>
      </p:sp>
      <p:cxnSp>
        <p:nvCxnSpPr>
          <p:cNvPr id="19" name="直接连接符 18"/>
          <p:cNvCxnSpPr/>
          <p:nvPr/>
        </p:nvCxnSpPr>
        <p:spPr>
          <a:xfrm flipV="1">
            <a:off x="2178050" y="1284327"/>
            <a:ext cx="936000" cy="0"/>
          </a:xfrm>
          <a:prstGeom prst="line">
            <a:avLst/>
          </a:prstGeom>
          <a:noFill/>
          <a:ln w="9525" cap="flat" cmpd="sng" algn="ctr">
            <a:solidFill>
              <a:sysClr val="windowText" lastClr="000000"/>
            </a:solidFill>
            <a:prstDash val="solid"/>
            <a:miter lim="800000"/>
          </a:ln>
          <a:effectLst/>
        </p:spPr>
      </p:cxnSp>
      <p:sp>
        <p:nvSpPr>
          <p:cNvPr id="20" name="文本框 10"/>
          <p:cNvSpPr txBox="1"/>
          <p:nvPr/>
        </p:nvSpPr>
        <p:spPr>
          <a:xfrm rot="16200000">
            <a:off x="3094447" y="1215285"/>
            <a:ext cx="402674" cy="20005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ZH13</a:t>
            </a:r>
          </a:p>
        </p:txBody>
      </p:sp>
      <p:sp>
        <p:nvSpPr>
          <p:cNvPr id="33" name="文本框 6"/>
          <p:cNvSpPr txBox="1"/>
          <p:nvPr/>
        </p:nvSpPr>
        <p:spPr>
          <a:xfrm>
            <a:off x="3830230" y="1110972"/>
            <a:ext cx="864000"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Resistant</a:t>
            </a:r>
          </a:p>
        </p:txBody>
      </p:sp>
      <p:sp>
        <p:nvSpPr>
          <p:cNvPr id="34" name="文本框 8"/>
          <p:cNvSpPr txBox="1"/>
          <p:nvPr/>
        </p:nvSpPr>
        <p:spPr>
          <a:xfrm>
            <a:off x="4795848" y="1110972"/>
            <a:ext cx="936000"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Susceptible</a:t>
            </a:r>
          </a:p>
        </p:txBody>
      </p:sp>
      <p:sp>
        <p:nvSpPr>
          <p:cNvPr id="35" name="文本框 9"/>
          <p:cNvSpPr txBox="1"/>
          <p:nvPr/>
        </p:nvSpPr>
        <p:spPr>
          <a:xfrm rot="16200000">
            <a:off x="5565390" y="1220869"/>
            <a:ext cx="510223" cy="2000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HN84</a:t>
            </a:r>
          </a:p>
        </p:txBody>
      </p:sp>
      <p:sp>
        <p:nvSpPr>
          <p:cNvPr id="36" name="文本框 10"/>
          <p:cNvSpPr txBox="1"/>
          <p:nvPr/>
        </p:nvSpPr>
        <p:spPr>
          <a:xfrm rot="16200000">
            <a:off x="5723449" y="1215285"/>
            <a:ext cx="402674" cy="20005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ZH13</a:t>
            </a:r>
          </a:p>
        </p:txBody>
      </p:sp>
      <p:cxnSp>
        <p:nvCxnSpPr>
          <p:cNvPr id="37" name="直接连接符 36"/>
          <p:cNvCxnSpPr/>
          <p:nvPr/>
        </p:nvCxnSpPr>
        <p:spPr>
          <a:xfrm flipV="1">
            <a:off x="3790736" y="1284327"/>
            <a:ext cx="936000" cy="0"/>
          </a:xfrm>
          <a:prstGeom prst="line">
            <a:avLst/>
          </a:prstGeom>
          <a:noFill/>
          <a:ln w="9525" cap="flat" cmpd="sng" algn="ctr">
            <a:solidFill>
              <a:sysClr val="windowText" lastClr="000000"/>
            </a:solidFill>
            <a:prstDash val="solid"/>
            <a:miter lim="800000"/>
          </a:ln>
          <a:effectLst/>
        </p:spPr>
      </p:cxnSp>
      <p:cxnSp>
        <p:nvCxnSpPr>
          <p:cNvPr id="38" name="直接连接符 37"/>
          <p:cNvCxnSpPr/>
          <p:nvPr/>
        </p:nvCxnSpPr>
        <p:spPr>
          <a:xfrm flipV="1">
            <a:off x="4795848" y="1284327"/>
            <a:ext cx="936000" cy="0"/>
          </a:xfrm>
          <a:prstGeom prst="line">
            <a:avLst/>
          </a:prstGeom>
          <a:noFill/>
          <a:ln w="9525" cap="flat" cmpd="sng" algn="ctr">
            <a:solidFill>
              <a:sysClr val="windowText" lastClr="000000"/>
            </a:solidFill>
            <a:prstDash val="solid"/>
            <a:miter lim="800000"/>
          </a:ln>
          <a:effectLst/>
        </p:spPr>
      </p:cxnSp>
      <p:sp>
        <p:nvSpPr>
          <p:cNvPr id="39" name="文本框 15"/>
          <p:cNvSpPr txBox="1"/>
          <p:nvPr/>
        </p:nvSpPr>
        <p:spPr>
          <a:xfrm rot="16200000">
            <a:off x="3377818" y="1568771"/>
            <a:ext cx="402576"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dirty="0">
                <a:latin typeface="Arial" panose="020B0604020202020204" pitchFamily="34" charset="0"/>
                <a:cs typeface="Arial" panose="020B0604020202020204" pitchFamily="34" charset="0"/>
              </a:rPr>
              <a:t>PCR</a:t>
            </a:r>
          </a:p>
        </p:txBody>
      </p:sp>
      <p:sp>
        <p:nvSpPr>
          <p:cNvPr id="40" name="文本框 16"/>
          <p:cNvSpPr txBox="1"/>
          <p:nvPr/>
        </p:nvSpPr>
        <p:spPr>
          <a:xfrm rot="16200000">
            <a:off x="3290797" y="2021411"/>
            <a:ext cx="576619" cy="216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i="1" dirty="0">
                <a:latin typeface="Arial" panose="020B0604020202020204" pitchFamily="34" charset="0"/>
                <a:cs typeface="Arial" panose="020B0604020202020204" pitchFamily="34" charset="0"/>
              </a:rPr>
              <a:t>Spe </a:t>
            </a:r>
            <a:r>
              <a:rPr lang="en-US" altLang="zh-CN" sz="700" dirty="0">
                <a:latin typeface="Arial" panose="020B0604020202020204" pitchFamily="34" charset="0"/>
                <a:cs typeface="Arial" panose="020B0604020202020204" pitchFamily="34" charset="0"/>
              </a:rPr>
              <a:t>Ⅰ</a:t>
            </a:r>
          </a:p>
          <a:p>
            <a:pPr algn="ctr"/>
            <a:endParaRPr lang="en-US" altLang="zh-CN" sz="700" dirty="0">
              <a:highlight>
                <a:srgbClr val="FFFF00"/>
              </a:highlight>
              <a:latin typeface="Arial" panose="020B0604020202020204" pitchFamily="34" charset="0"/>
              <a:cs typeface="Arial" panose="020B0604020202020204" pitchFamily="34" charset="0"/>
            </a:endParaRPr>
          </a:p>
        </p:txBody>
      </p:sp>
      <p:sp>
        <p:nvSpPr>
          <p:cNvPr id="54" name="文本框 9"/>
          <p:cNvSpPr txBox="1"/>
          <p:nvPr/>
        </p:nvSpPr>
        <p:spPr>
          <a:xfrm rot="16200000">
            <a:off x="2955693" y="2752822"/>
            <a:ext cx="510223" cy="2000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HN84</a:t>
            </a:r>
          </a:p>
        </p:txBody>
      </p:sp>
      <p:sp>
        <p:nvSpPr>
          <p:cNvPr id="55" name="文本框 10"/>
          <p:cNvSpPr txBox="1"/>
          <p:nvPr/>
        </p:nvSpPr>
        <p:spPr>
          <a:xfrm rot="16200000">
            <a:off x="3102576" y="2752318"/>
            <a:ext cx="402674" cy="20005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ZH13</a:t>
            </a:r>
          </a:p>
        </p:txBody>
      </p:sp>
      <p:sp>
        <p:nvSpPr>
          <p:cNvPr id="56" name="椭圆 55"/>
          <p:cNvSpPr/>
          <p:nvPr/>
        </p:nvSpPr>
        <p:spPr>
          <a:xfrm flipH="1">
            <a:off x="3198068" y="3028918"/>
            <a:ext cx="3600" cy="3600"/>
          </a:xfrm>
          <a:prstGeom prst="ellipse">
            <a:avLst/>
          </a:prstGeom>
          <a:solidFill>
            <a:srgbClr val="C3C3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15"/>
          <p:cNvSpPr txBox="1"/>
          <p:nvPr/>
        </p:nvSpPr>
        <p:spPr>
          <a:xfrm rot="16200000">
            <a:off x="784807" y="3084967"/>
            <a:ext cx="402576"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dirty="0">
                <a:latin typeface="Arial" panose="020B0604020202020204" pitchFamily="34" charset="0"/>
                <a:cs typeface="Arial" panose="020B0604020202020204" pitchFamily="34" charset="0"/>
              </a:rPr>
              <a:t>PCR</a:t>
            </a:r>
          </a:p>
        </p:txBody>
      </p:sp>
      <p:sp>
        <p:nvSpPr>
          <p:cNvPr id="60" name="文本框 16"/>
          <p:cNvSpPr txBox="1"/>
          <p:nvPr/>
        </p:nvSpPr>
        <p:spPr>
          <a:xfrm rot="16200000">
            <a:off x="697786" y="3580280"/>
            <a:ext cx="576619" cy="216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i="1" dirty="0">
                <a:latin typeface="Arial" panose="020B0604020202020204" pitchFamily="34" charset="0"/>
                <a:cs typeface="Arial" panose="020B0604020202020204" pitchFamily="34" charset="0"/>
              </a:rPr>
              <a:t>Spe </a:t>
            </a:r>
            <a:r>
              <a:rPr lang="en-US" altLang="zh-CN" sz="700" dirty="0">
                <a:latin typeface="Arial" panose="020B0604020202020204" pitchFamily="34" charset="0"/>
                <a:cs typeface="Arial" panose="020B0604020202020204" pitchFamily="34" charset="0"/>
              </a:rPr>
              <a:t>Ⅰ</a:t>
            </a:r>
          </a:p>
          <a:p>
            <a:pPr algn="ctr"/>
            <a:endParaRPr lang="en-US" altLang="zh-CN" sz="700" dirty="0">
              <a:highlight>
                <a:srgbClr val="FFFF00"/>
              </a:highlight>
              <a:latin typeface="Arial" panose="020B0604020202020204" pitchFamily="34" charset="0"/>
              <a:cs typeface="Arial" panose="020B0604020202020204" pitchFamily="34" charset="0"/>
            </a:endParaRPr>
          </a:p>
        </p:txBody>
      </p:sp>
      <p:sp>
        <p:nvSpPr>
          <p:cNvPr id="61" name="文本框 6"/>
          <p:cNvSpPr txBox="1"/>
          <p:nvPr/>
        </p:nvSpPr>
        <p:spPr>
          <a:xfrm>
            <a:off x="1171423" y="2643354"/>
            <a:ext cx="926696"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Resistant</a:t>
            </a:r>
          </a:p>
        </p:txBody>
      </p:sp>
      <p:sp>
        <p:nvSpPr>
          <p:cNvPr id="62" name="文本框 8"/>
          <p:cNvSpPr txBox="1"/>
          <p:nvPr/>
        </p:nvSpPr>
        <p:spPr>
          <a:xfrm>
            <a:off x="2191243" y="2643354"/>
            <a:ext cx="936000"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Susceptible</a:t>
            </a:r>
          </a:p>
        </p:txBody>
      </p:sp>
      <p:cxnSp>
        <p:nvCxnSpPr>
          <p:cNvPr id="63" name="直接连接符 62"/>
          <p:cNvCxnSpPr/>
          <p:nvPr/>
        </p:nvCxnSpPr>
        <p:spPr>
          <a:xfrm flipV="1">
            <a:off x="1163413" y="2814573"/>
            <a:ext cx="936000" cy="0"/>
          </a:xfrm>
          <a:prstGeom prst="line">
            <a:avLst/>
          </a:prstGeom>
          <a:noFill/>
          <a:ln w="9525" cap="flat" cmpd="sng" algn="ctr">
            <a:solidFill>
              <a:sysClr val="windowText" lastClr="000000"/>
            </a:solidFill>
            <a:prstDash val="solid"/>
            <a:miter lim="800000"/>
          </a:ln>
          <a:effectLst/>
        </p:spPr>
      </p:cxnSp>
      <p:cxnSp>
        <p:nvCxnSpPr>
          <p:cNvPr id="64" name="直接连接符 63"/>
          <p:cNvCxnSpPr/>
          <p:nvPr/>
        </p:nvCxnSpPr>
        <p:spPr>
          <a:xfrm flipV="1">
            <a:off x="2185670" y="2814573"/>
            <a:ext cx="936000" cy="0"/>
          </a:xfrm>
          <a:prstGeom prst="line">
            <a:avLst/>
          </a:prstGeom>
          <a:noFill/>
          <a:ln w="9525" cap="flat" cmpd="sng" algn="ctr">
            <a:solidFill>
              <a:sysClr val="windowText" lastClr="000000"/>
            </a:solidFill>
            <a:prstDash val="solid"/>
            <a:miter lim="800000"/>
          </a:ln>
          <a:effectLst/>
        </p:spPr>
      </p:cxnSp>
      <p:pic>
        <p:nvPicPr>
          <p:cNvPr id="2" name="图片 1" descr="11.9-2000_2023-11-18_11.28.07"/>
          <p:cNvPicPr/>
          <p:nvPr/>
        </p:nvPicPr>
        <p:blipFill>
          <a:blip r:embed="rId11" cstate="hqprint">
            <a:extLst>
              <a:ext uri="{BEBA8EAE-BF5A-486C-A8C5-ECC9F3942E4B}">
                <a14:imgProps xmlns:a14="http://schemas.microsoft.com/office/drawing/2010/main">
                  <a14:imgLayer r:embed="rId12">
                    <a14:imgEffect>
                      <a14:brightnessContrast bright="20000" contrast="-40000"/>
                    </a14:imgEffect>
                  </a14:imgLayer>
                </a14:imgProps>
              </a:ext>
            </a:extLst>
          </a:blip>
          <a:srcRect/>
          <a:stretch>
            <a:fillRect/>
          </a:stretch>
        </p:blipFill>
        <p:spPr>
          <a:xfrm>
            <a:off x="1046895" y="1447839"/>
            <a:ext cx="2340000" cy="403200"/>
          </a:xfrm>
          <a:prstGeom prst="rect">
            <a:avLst/>
          </a:prstGeom>
        </p:spPr>
      </p:pic>
      <p:pic>
        <p:nvPicPr>
          <p:cNvPr id="3" name="图片 2" descr="11.9-2000_2023-11-18_16.02.13"/>
          <p:cNvPicPr/>
          <p:nvPr/>
        </p:nvPicPr>
        <p:blipFill>
          <a:blip r:embed="rId13" cstate="hqprint"/>
          <a:srcRect/>
          <a:stretch>
            <a:fillRect/>
          </a:stretch>
        </p:blipFill>
        <p:spPr>
          <a:xfrm>
            <a:off x="1044603" y="1926886"/>
            <a:ext cx="2340000" cy="403200"/>
          </a:xfrm>
          <a:prstGeom prst="rect">
            <a:avLst/>
          </a:prstGeom>
        </p:spPr>
      </p:pic>
      <p:sp>
        <p:nvSpPr>
          <p:cNvPr id="16" name="文本框 13"/>
          <p:cNvSpPr txBox="1"/>
          <p:nvPr/>
        </p:nvSpPr>
        <p:spPr>
          <a:xfrm>
            <a:off x="976793" y="1294814"/>
            <a:ext cx="2601645" cy="1989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M 1  2  3  4  5  6  7  8  9 10 11121314151617181920 </a:t>
            </a:r>
          </a:p>
        </p:txBody>
      </p:sp>
      <p:pic>
        <p:nvPicPr>
          <p:cNvPr id="23" name="图片 22" descr="11.9-2000_2023-11-18_11.28.07"/>
          <p:cNvPicPr/>
          <p:nvPr/>
        </p:nvPicPr>
        <p:blipFill>
          <a:blip r:embed="rId14" cstate="hqprint"/>
          <a:srcRect/>
          <a:stretch>
            <a:fillRect/>
          </a:stretch>
        </p:blipFill>
        <p:spPr>
          <a:xfrm>
            <a:off x="3653394" y="1447839"/>
            <a:ext cx="2340000" cy="403200"/>
          </a:xfrm>
          <a:prstGeom prst="rect">
            <a:avLst/>
          </a:prstGeom>
        </p:spPr>
      </p:pic>
      <p:pic>
        <p:nvPicPr>
          <p:cNvPr id="24" name="图片 23" descr="11.9-2000_2023-11-18_16.02.13"/>
          <p:cNvPicPr/>
          <p:nvPr/>
        </p:nvPicPr>
        <p:blipFill>
          <a:blip r:embed="rId15" cstate="hqprint"/>
          <a:srcRect/>
          <a:stretch>
            <a:fillRect/>
          </a:stretch>
        </p:blipFill>
        <p:spPr>
          <a:xfrm>
            <a:off x="3653394" y="1926886"/>
            <a:ext cx="2340000" cy="403200"/>
          </a:xfrm>
          <a:prstGeom prst="rect">
            <a:avLst/>
          </a:prstGeom>
        </p:spPr>
      </p:pic>
      <p:sp>
        <p:nvSpPr>
          <p:cNvPr id="25" name="文本框 14"/>
          <p:cNvSpPr txBox="1"/>
          <p:nvPr/>
        </p:nvSpPr>
        <p:spPr>
          <a:xfrm>
            <a:off x="3582909" y="1309092"/>
            <a:ext cx="2595860"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700" dirty="0">
                <a:latin typeface="Arial" panose="020B0604020202020204" pitchFamily="34" charset="0"/>
                <a:cs typeface="Arial" panose="020B0604020202020204" pitchFamily="34" charset="0"/>
              </a:rPr>
              <a:t>M 2122232425262728293031323334 353637383940 </a:t>
            </a:r>
          </a:p>
        </p:txBody>
      </p:sp>
      <p:pic>
        <p:nvPicPr>
          <p:cNvPr id="27" name="图片 26" descr="11.9-2000_2023-11-18_11.29.09"/>
          <p:cNvPicPr/>
          <p:nvPr/>
        </p:nvPicPr>
        <p:blipFill>
          <a:blip r:embed="rId16" cstate="hqprint">
            <a:extLst>
              <a:ext uri="{BEBA8EAE-BF5A-486C-A8C5-ECC9F3942E4B}">
                <a14:imgProps xmlns:a14="http://schemas.microsoft.com/office/drawing/2010/main">
                  <a14:imgLayer r:embed="rId17">
                    <a14:imgEffect>
                      <a14:brightnessContrast bright="40000" contrast="-40000"/>
                    </a14:imgEffect>
                  </a14:imgLayer>
                </a14:imgProps>
              </a:ext>
            </a:extLst>
          </a:blip>
          <a:srcRect/>
          <a:stretch>
            <a:fillRect/>
          </a:stretch>
        </p:blipFill>
        <p:spPr>
          <a:xfrm>
            <a:off x="1044603" y="2996707"/>
            <a:ext cx="2340000" cy="403200"/>
          </a:xfrm>
          <a:prstGeom prst="rect">
            <a:avLst/>
          </a:prstGeom>
        </p:spPr>
      </p:pic>
      <p:pic>
        <p:nvPicPr>
          <p:cNvPr id="28" name="图片 27" descr="11.9-2000_2023-11-18_16.03.32"/>
          <p:cNvPicPr/>
          <p:nvPr/>
        </p:nvPicPr>
        <p:blipFill>
          <a:blip r:embed="rId18" cstate="hqprint"/>
          <a:srcRect/>
          <a:stretch>
            <a:fillRect/>
          </a:stretch>
        </p:blipFill>
        <p:spPr>
          <a:xfrm>
            <a:off x="1044575" y="3474720"/>
            <a:ext cx="2340000" cy="403225"/>
          </a:xfrm>
          <a:prstGeom prst="rect">
            <a:avLst/>
          </a:prstGeom>
        </p:spPr>
      </p:pic>
      <p:sp>
        <p:nvSpPr>
          <p:cNvPr id="29" name="文本框 17"/>
          <p:cNvSpPr txBox="1"/>
          <p:nvPr/>
        </p:nvSpPr>
        <p:spPr>
          <a:xfrm>
            <a:off x="945778" y="2828374"/>
            <a:ext cx="2810798"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700" dirty="0">
                <a:latin typeface="Arial" panose="020B0604020202020204" pitchFamily="34" charset="0"/>
                <a:cs typeface="Arial" panose="020B0604020202020204" pitchFamily="34" charset="0"/>
              </a:rPr>
              <a:t>M 41424344454647484950 5152535455 5657585960 </a:t>
            </a:r>
          </a:p>
        </p:txBody>
      </p:sp>
      <p:sp>
        <p:nvSpPr>
          <p:cNvPr id="5" name="等腰三角形 4"/>
          <p:cNvSpPr/>
          <p:nvPr>
            <p:custDataLst>
              <p:tags r:id="rId1"/>
            </p:custDataLst>
          </p:nvPr>
        </p:nvSpPr>
        <p:spPr>
          <a:xfrm rot="16200000">
            <a:off x="3406775" y="1980540"/>
            <a:ext cx="54000" cy="54000"/>
          </a:xfrm>
          <a:prstGeom prst="triangle">
            <a:avLst/>
          </a:prstGeom>
          <a:solidFill>
            <a:schemeClr val="tx1"/>
          </a:solidFill>
          <a:ln w="9525">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等腰三角形 5"/>
          <p:cNvSpPr/>
          <p:nvPr>
            <p:custDataLst>
              <p:tags r:id="rId2"/>
            </p:custDataLst>
          </p:nvPr>
        </p:nvSpPr>
        <p:spPr>
          <a:xfrm rot="16200000">
            <a:off x="3406775" y="2057375"/>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等腰三角形 8"/>
          <p:cNvSpPr/>
          <p:nvPr>
            <p:custDataLst>
              <p:tags r:id="rId3"/>
            </p:custDataLst>
          </p:nvPr>
        </p:nvSpPr>
        <p:spPr>
          <a:xfrm rot="16200000">
            <a:off x="3406775" y="2128495"/>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等腰三角形 9"/>
          <p:cNvSpPr/>
          <p:nvPr>
            <p:custDataLst>
              <p:tags r:id="rId4"/>
            </p:custDataLst>
          </p:nvPr>
        </p:nvSpPr>
        <p:spPr>
          <a:xfrm rot="16200000">
            <a:off x="6019800" y="1983715"/>
            <a:ext cx="54000" cy="54000"/>
          </a:xfrm>
          <a:prstGeom prst="triangle">
            <a:avLst/>
          </a:prstGeom>
          <a:solidFill>
            <a:schemeClr val="tx1"/>
          </a:solidFill>
          <a:ln w="9525">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等腰三角形 12"/>
          <p:cNvSpPr/>
          <p:nvPr>
            <p:custDataLst>
              <p:tags r:id="rId5"/>
            </p:custDataLst>
          </p:nvPr>
        </p:nvSpPr>
        <p:spPr>
          <a:xfrm rot="16200000">
            <a:off x="6019800" y="206055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7" name="等腰三角形 16"/>
          <p:cNvSpPr/>
          <p:nvPr>
            <p:custDataLst>
              <p:tags r:id="rId6"/>
            </p:custDataLst>
          </p:nvPr>
        </p:nvSpPr>
        <p:spPr>
          <a:xfrm rot="16200000">
            <a:off x="6019800" y="213167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8" name="等腰三角形 17"/>
          <p:cNvSpPr/>
          <p:nvPr>
            <p:custDataLst>
              <p:tags r:id="rId7"/>
            </p:custDataLst>
          </p:nvPr>
        </p:nvSpPr>
        <p:spPr>
          <a:xfrm rot="16200000">
            <a:off x="3406775" y="3572485"/>
            <a:ext cx="54000" cy="54000"/>
          </a:xfrm>
          <a:prstGeom prst="triangle">
            <a:avLst/>
          </a:prstGeom>
          <a:solidFill>
            <a:schemeClr val="tx1"/>
          </a:solidFill>
          <a:ln w="9525">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1" name="等腰三角形 20"/>
          <p:cNvSpPr/>
          <p:nvPr>
            <p:custDataLst>
              <p:tags r:id="rId8"/>
            </p:custDataLst>
          </p:nvPr>
        </p:nvSpPr>
        <p:spPr>
          <a:xfrm rot="16200000">
            <a:off x="3406775" y="364932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2" name="等腰三角形 21"/>
          <p:cNvSpPr/>
          <p:nvPr>
            <p:custDataLst>
              <p:tags r:id="rId9"/>
            </p:custDataLst>
          </p:nvPr>
        </p:nvSpPr>
        <p:spPr>
          <a:xfrm rot="16200000">
            <a:off x="3406775" y="372044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20971218-507D-852F-7C6B-7B28F252CCC0}"/>
              </a:ext>
            </a:extLst>
          </p:cNvPr>
          <p:cNvSpPr txBox="1"/>
          <p:nvPr/>
        </p:nvSpPr>
        <p:spPr>
          <a:xfrm>
            <a:off x="878095" y="4264704"/>
            <a:ext cx="5114012" cy="1015663"/>
          </a:xfrm>
          <a:prstGeom prst="rect">
            <a:avLst/>
          </a:prstGeom>
          <a:noFill/>
        </p:spPr>
        <p:txBody>
          <a:bodyPr wrap="square" rtlCol="0">
            <a:spAutoFit/>
          </a:bodyPr>
          <a:lstStyle/>
          <a:p>
            <a:pPr algn="just"/>
            <a:r>
              <a:rPr lang="en-US" altLang="zh-CN" sz="1000" b="1" dirty="0">
                <a:latin typeface="Times New Roman" panose="02020603050405020304" pitchFamily="18" charset="0"/>
                <a:cs typeface="Times New Roman" panose="02020603050405020304" pitchFamily="18" charset="0"/>
              </a:rPr>
              <a:t>Supplemental Figure S4. </a:t>
            </a:r>
            <a:r>
              <a:rPr lang="en-US" altLang="zh-CN" sz="1000" dirty="0">
                <a:latin typeface="Times New Roman" panose="02020603050405020304" pitchFamily="18" charset="0"/>
                <a:cs typeface="Times New Roman" panose="02020603050405020304" pitchFamily="18" charset="0"/>
              </a:rPr>
              <a:t>Gel electrophoresis results of the PCR products of primer pairs based on SNP2130 on chromosome 11. M, DL2000 Plus DNA marker (Vazyme). R and S indicate resistant and susceptible individuals, respectively. </a:t>
            </a:r>
            <a:r>
              <a:rPr lang="en-US" altLang="zh-CN" sz="1000" dirty="0" err="1">
                <a:latin typeface="Times New Roman" panose="02020603050405020304" pitchFamily="18" charset="0"/>
                <a:cs typeface="Times New Roman" panose="02020603050405020304" pitchFamily="18" charset="0"/>
              </a:rPr>
              <a:t>Heinong</a:t>
            </a:r>
            <a:r>
              <a:rPr lang="en-US" altLang="zh-CN" sz="1000" dirty="0">
                <a:latin typeface="Times New Roman" panose="02020603050405020304" pitchFamily="18" charset="0"/>
                <a:cs typeface="Times New Roman" panose="02020603050405020304" pitchFamily="18" charset="0"/>
              </a:rPr>
              <a:t> 84</a:t>
            </a:r>
            <a:r>
              <a:rPr lang="zh-CN" altLang="en-US" sz="1000" dirty="0">
                <a:latin typeface="Times New Roman" panose="02020603050405020304" pitchFamily="18" charset="0"/>
                <a:cs typeface="Times New Roman" panose="02020603050405020304" pitchFamily="18" charset="0"/>
              </a:rPr>
              <a:t> </a:t>
            </a:r>
            <a:r>
              <a:rPr lang="en-US" altLang="zh-CN" sz="1000" dirty="0">
                <a:latin typeface="Times New Roman" panose="02020603050405020304" pitchFamily="18" charset="0"/>
                <a:cs typeface="Times New Roman" panose="02020603050405020304" pitchFamily="18" charset="0"/>
              </a:rPr>
              <a:t>(HN84) and </a:t>
            </a:r>
            <a:r>
              <a:rPr lang="en-US" altLang="zh-CN" sz="1000" dirty="0" err="1">
                <a:latin typeface="Times New Roman" panose="02020603050405020304" pitchFamily="18" charset="0"/>
                <a:cs typeface="Times New Roman" panose="02020603050405020304" pitchFamily="18" charset="0"/>
              </a:rPr>
              <a:t>Zhonghuang</a:t>
            </a:r>
            <a:r>
              <a:rPr lang="en-US" altLang="zh-CN" sz="1000" dirty="0">
                <a:latin typeface="Times New Roman" panose="02020603050405020304" pitchFamily="18" charset="0"/>
                <a:cs typeface="Times New Roman" panose="02020603050405020304" pitchFamily="18" charset="0"/>
              </a:rPr>
              <a:t> 13 (ZH13) are also indicated. The PCR amplicons are indicated by solid arrowheads and </a:t>
            </a:r>
            <a:r>
              <a:rPr lang="en-US" altLang="zh-CN" sz="1000" i="1" dirty="0">
                <a:latin typeface="Times New Roman" panose="02020603050405020304" pitchFamily="18" charset="0"/>
                <a:cs typeface="Times New Roman" panose="02020603050405020304" pitchFamily="18" charset="0"/>
              </a:rPr>
              <a:t>Spe </a:t>
            </a:r>
            <a:r>
              <a:rPr lang="en-US" altLang="zh-CN" sz="1000" dirty="0">
                <a:latin typeface="Times New Roman" panose="02020603050405020304" pitchFamily="18" charset="0"/>
                <a:cs typeface="Times New Roman" panose="02020603050405020304" pitchFamily="18" charset="0"/>
              </a:rPr>
              <a:t>I-digested fragments are indicated by hollow arrowheads. Statistical analysis was performed using the Fisher’s Exact Test (</a:t>
            </a:r>
            <a:r>
              <a:rPr lang="en-US" altLang="zh-CN" sz="1000" i="1" dirty="0">
                <a:latin typeface="Times New Roman" panose="02020603050405020304" pitchFamily="18" charset="0"/>
                <a:cs typeface="Times New Roman" panose="02020603050405020304" pitchFamily="18" charset="0"/>
              </a:rPr>
              <a:t>p</a:t>
            </a:r>
            <a:r>
              <a:rPr lang="en-US" altLang="zh-CN" sz="1000" i="1" kern="100" dirty="0">
                <a:solidFill>
                  <a:srgbClr val="000000"/>
                </a:solidFill>
                <a:latin typeface="Palatino Linotype" panose="02040502050505030304" pitchFamily="18" charset="0"/>
                <a:ea typeface="宋体" panose="02010600030101010101" pitchFamily="2" charset="-122"/>
                <a:cs typeface="Arial" panose="020B0604020202020204" pitchFamily="34" charset="0"/>
              </a:rPr>
              <a:t> </a:t>
            </a:r>
            <a:r>
              <a:rPr lang="en-US" altLang="zh-CN" sz="1000" dirty="0">
                <a:latin typeface="Times New Roman" panose="02020603050405020304" pitchFamily="18" charset="0"/>
                <a:cs typeface="Times New Roman" panose="02020603050405020304" pitchFamily="18" charset="0"/>
              </a:rPr>
              <a:t>=</a:t>
            </a:r>
            <a:r>
              <a:rPr lang="zh-CN" altLang="en-US" sz="1000" b="0" i="0" dirty="0">
                <a:solidFill>
                  <a:srgbClr val="000000"/>
                </a:solidFill>
                <a:effectLst/>
                <a:latin typeface="Barlow" panose="020F0502020204030204" pitchFamily="2" charset="0"/>
              </a:rPr>
              <a:t>  </a:t>
            </a:r>
            <a:r>
              <a:rPr lang="en-US" altLang="zh-CN" sz="1000" dirty="0">
                <a:latin typeface="Times New Roman" panose="02020603050405020304" pitchFamily="18" charset="0"/>
                <a:cs typeface="Times New Roman" panose="02020603050405020304" pitchFamily="18" charset="0"/>
              </a:rPr>
              <a:t>0.03789).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29000" y="639267"/>
            <a:ext cx="5400000" cy="8515883"/>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cxnSp>
        <p:nvCxnSpPr>
          <p:cNvPr id="11" name="直接连接符 10"/>
          <p:cNvCxnSpPr>
            <a:cxnSpLocks/>
          </p:cNvCxnSpPr>
          <p:nvPr/>
        </p:nvCxnSpPr>
        <p:spPr>
          <a:xfrm flipV="1">
            <a:off x="1167223" y="1296519"/>
            <a:ext cx="936000" cy="0"/>
          </a:xfrm>
          <a:prstGeom prst="line">
            <a:avLst/>
          </a:prstGeom>
          <a:noFill/>
          <a:ln w="9525" cap="flat" cmpd="sng" algn="ctr">
            <a:solidFill>
              <a:sysClr val="windowText" lastClr="000000"/>
            </a:solidFill>
            <a:prstDash val="solid"/>
            <a:miter lim="800000"/>
          </a:ln>
          <a:effectLst/>
        </p:spPr>
      </p:cxnSp>
      <p:sp>
        <p:nvSpPr>
          <p:cNvPr id="12" name="文本框 6"/>
          <p:cNvSpPr txBox="1"/>
          <p:nvPr/>
        </p:nvSpPr>
        <p:spPr>
          <a:xfrm>
            <a:off x="1162752" y="1123164"/>
            <a:ext cx="940004"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Resistant</a:t>
            </a:r>
          </a:p>
        </p:txBody>
      </p:sp>
      <p:sp>
        <p:nvSpPr>
          <p:cNvPr id="14" name="文本框 8"/>
          <p:cNvSpPr txBox="1"/>
          <p:nvPr/>
        </p:nvSpPr>
        <p:spPr>
          <a:xfrm>
            <a:off x="2191243" y="1123164"/>
            <a:ext cx="927278"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Susceptible</a:t>
            </a:r>
          </a:p>
        </p:txBody>
      </p:sp>
      <p:sp>
        <p:nvSpPr>
          <p:cNvPr id="15" name="文本框 9"/>
          <p:cNvSpPr txBox="1"/>
          <p:nvPr/>
        </p:nvSpPr>
        <p:spPr>
          <a:xfrm rot="16200000">
            <a:off x="2946548" y="1220869"/>
            <a:ext cx="510223" cy="2000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HN84</a:t>
            </a:r>
          </a:p>
        </p:txBody>
      </p:sp>
      <p:sp>
        <p:nvSpPr>
          <p:cNvPr id="7" name="文本框 15"/>
          <p:cNvSpPr txBox="1"/>
          <p:nvPr/>
        </p:nvSpPr>
        <p:spPr>
          <a:xfrm rot="16200000">
            <a:off x="784807" y="1568770"/>
            <a:ext cx="402576"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PCR</a:t>
            </a:r>
          </a:p>
        </p:txBody>
      </p:sp>
      <p:sp>
        <p:nvSpPr>
          <p:cNvPr id="8" name="文本框 16"/>
          <p:cNvSpPr txBox="1"/>
          <p:nvPr/>
        </p:nvSpPr>
        <p:spPr>
          <a:xfrm rot="16200000">
            <a:off x="697786" y="2021411"/>
            <a:ext cx="576619" cy="216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i="1" dirty="0">
                <a:latin typeface="Arial" panose="020B0604020202020204" pitchFamily="34" charset="0"/>
                <a:cs typeface="Arial" panose="020B0604020202020204" pitchFamily="34" charset="0"/>
              </a:rPr>
              <a:t>Hind </a:t>
            </a:r>
            <a:r>
              <a:rPr lang="en-US" altLang="zh-CN" sz="700" dirty="0">
                <a:latin typeface="Arial" panose="020B0604020202020204" pitchFamily="34" charset="0"/>
                <a:cs typeface="Arial" panose="020B0604020202020204" pitchFamily="34" charset="0"/>
              </a:rPr>
              <a:t>Ⅲ</a:t>
            </a:r>
          </a:p>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70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19" name="直接连接符 18"/>
          <p:cNvCxnSpPr>
            <a:cxnSpLocks/>
          </p:cNvCxnSpPr>
          <p:nvPr/>
        </p:nvCxnSpPr>
        <p:spPr>
          <a:xfrm flipV="1">
            <a:off x="2178050" y="1296519"/>
            <a:ext cx="936000" cy="0"/>
          </a:xfrm>
          <a:prstGeom prst="line">
            <a:avLst/>
          </a:prstGeom>
          <a:noFill/>
          <a:ln w="9525" cap="flat" cmpd="sng" algn="ctr">
            <a:solidFill>
              <a:sysClr val="windowText" lastClr="000000"/>
            </a:solidFill>
            <a:prstDash val="solid"/>
            <a:miter lim="800000"/>
          </a:ln>
          <a:effectLst/>
        </p:spPr>
      </p:cxnSp>
      <p:sp>
        <p:nvSpPr>
          <p:cNvPr id="20" name="文本框 10"/>
          <p:cNvSpPr txBox="1"/>
          <p:nvPr/>
        </p:nvSpPr>
        <p:spPr>
          <a:xfrm rot="16200000">
            <a:off x="3094447" y="1215285"/>
            <a:ext cx="402674" cy="20005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ZH13</a:t>
            </a:r>
          </a:p>
        </p:txBody>
      </p:sp>
      <p:sp>
        <p:nvSpPr>
          <p:cNvPr id="33" name="文本框 6"/>
          <p:cNvSpPr txBox="1"/>
          <p:nvPr/>
        </p:nvSpPr>
        <p:spPr>
          <a:xfrm>
            <a:off x="3849791" y="1123164"/>
            <a:ext cx="870367"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Resistant</a:t>
            </a:r>
          </a:p>
        </p:txBody>
      </p:sp>
      <p:sp>
        <p:nvSpPr>
          <p:cNvPr id="34" name="文本框 8"/>
          <p:cNvSpPr txBox="1"/>
          <p:nvPr/>
        </p:nvSpPr>
        <p:spPr>
          <a:xfrm>
            <a:off x="4799658" y="1123164"/>
            <a:ext cx="936071"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Susceptible</a:t>
            </a:r>
          </a:p>
        </p:txBody>
      </p:sp>
      <p:sp>
        <p:nvSpPr>
          <p:cNvPr id="35" name="文本框 9"/>
          <p:cNvSpPr txBox="1"/>
          <p:nvPr/>
        </p:nvSpPr>
        <p:spPr>
          <a:xfrm rot="16200000">
            <a:off x="5565390" y="1220869"/>
            <a:ext cx="510223" cy="2000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HN84</a:t>
            </a:r>
          </a:p>
        </p:txBody>
      </p:sp>
      <p:sp>
        <p:nvSpPr>
          <p:cNvPr id="36" name="文本框 10"/>
          <p:cNvSpPr txBox="1"/>
          <p:nvPr/>
        </p:nvSpPr>
        <p:spPr>
          <a:xfrm rot="16200000">
            <a:off x="5723449" y="1215285"/>
            <a:ext cx="402674" cy="20005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ZH13</a:t>
            </a:r>
          </a:p>
        </p:txBody>
      </p:sp>
      <p:cxnSp>
        <p:nvCxnSpPr>
          <p:cNvPr id="37" name="直接连接符 36"/>
          <p:cNvCxnSpPr/>
          <p:nvPr/>
        </p:nvCxnSpPr>
        <p:spPr>
          <a:xfrm flipV="1">
            <a:off x="3849791" y="1296519"/>
            <a:ext cx="864000" cy="0"/>
          </a:xfrm>
          <a:prstGeom prst="line">
            <a:avLst/>
          </a:prstGeom>
          <a:noFill/>
          <a:ln w="9525" cap="flat" cmpd="sng" algn="ctr">
            <a:solidFill>
              <a:sysClr val="windowText" lastClr="000000"/>
            </a:solidFill>
            <a:prstDash val="solid"/>
            <a:miter lim="800000"/>
          </a:ln>
          <a:effectLst/>
        </p:spPr>
      </p:cxnSp>
      <p:cxnSp>
        <p:nvCxnSpPr>
          <p:cNvPr id="38" name="直接连接符 37"/>
          <p:cNvCxnSpPr/>
          <p:nvPr/>
        </p:nvCxnSpPr>
        <p:spPr>
          <a:xfrm flipV="1">
            <a:off x="4799658" y="1296519"/>
            <a:ext cx="936000" cy="0"/>
          </a:xfrm>
          <a:prstGeom prst="line">
            <a:avLst/>
          </a:prstGeom>
          <a:noFill/>
          <a:ln w="9525" cap="flat" cmpd="sng" algn="ctr">
            <a:solidFill>
              <a:sysClr val="windowText" lastClr="000000"/>
            </a:solidFill>
            <a:prstDash val="solid"/>
            <a:miter lim="800000"/>
          </a:ln>
          <a:effectLst/>
        </p:spPr>
      </p:cxnSp>
      <p:sp>
        <p:nvSpPr>
          <p:cNvPr id="39" name="文本框 15"/>
          <p:cNvSpPr txBox="1"/>
          <p:nvPr/>
        </p:nvSpPr>
        <p:spPr>
          <a:xfrm rot="16200000">
            <a:off x="3402202" y="1568771"/>
            <a:ext cx="402576"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PCR</a:t>
            </a:r>
          </a:p>
        </p:txBody>
      </p:sp>
      <p:sp>
        <p:nvSpPr>
          <p:cNvPr id="40" name="文本框 16"/>
          <p:cNvSpPr txBox="1"/>
          <p:nvPr/>
        </p:nvSpPr>
        <p:spPr>
          <a:xfrm rot="16200000">
            <a:off x="3315181" y="2021411"/>
            <a:ext cx="576619" cy="216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i="1" dirty="0">
                <a:latin typeface="Arial" panose="020B0604020202020204" pitchFamily="34" charset="0"/>
                <a:cs typeface="Arial" panose="020B0604020202020204" pitchFamily="34" charset="0"/>
              </a:rPr>
              <a:t>Hind </a:t>
            </a:r>
            <a:r>
              <a:rPr lang="en-US" altLang="zh-CN" sz="700" dirty="0">
                <a:latin typeface="Arial" panose="020B0604020202020204" pitchFamily="34" charset="0"/>
                <a:cs typeface="Arial" panose="020B0604020202020204" pitchFamily="34" charset="0"/>
              </a:rPr>
              <a:t>Ⅲ</a:t>
            </a:r>
          </a:p>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70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等线" panose="02010600030101010101" pitchFamily="2" charset="-122"/>
              <a:cs typeface="Arial" panose="020B0604020202020204" pitchFamily="34" charset="0"/>
            </a:endParaRPr>
          </a:p>
        </p:txBody>
      </p:sp>
      <p:sp>
        <p:nvSpPr>
          <p:cNvPr id="54" name="文本框 9"/>
          <p:cNvSpPr txBox="1"/>
          <p:nvPr/>
        </p:nvSpPr>
        <p:spPr>
          <a:xfrm rot="16200000">
            <a:off x="2955693" y="2752822"/>
            <a:ext cx="510223" cy="2000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HN84</a:t>
            </a:r>
          </a:p>
        </p:txBody>
      </p:sp>
      <p:sp>
        <p:nvSpPr>
          <p:cNvPr id="55" name="文本框 10"/>
          <p:cNvSpPr txBox="1"/>
          <p:nvPr/>
        </p:nvSpPr>
        <p:spPr>
          <a:xfrm rot="16200000">
            <a:off x="3102576" y="2752318"/>
            <a:ext cx="402674" cy="20005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ZH13</a:t>
            </a:r>
          </a:p>
        </p:txBody>
      </p:sp>
      <p:sp>
        <p:nvSpPr>
          <p:cNvPr id="56" name="椭圆 55"/>
          <p:cNvSpPr/>
          <p:nvPr/>
        </p:nvSpPr>
        <p:spPr>
          <a:xfrm flipH="1">
            <a:off x="3198068" y="3028918"/>
            <a:ext cx="3600" cy="3600"/>
          </a:xfrm>
          <a:prstGeom prst="ellipse">
            <a:avLst/>
          </a:prstGeom>
          <a:solidFill>
            <a:srgbClr val="C3C3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9" name="文本框 15"/>
          <p:cNvSpPr txBox="1"/>
          <p:nvPr/>
        </p:nvSpPr>
        <p:spPr>
          <a:xfrm rot="16200000">
            <a:off x="784807" y="3084967"/>
            <a:ext cx="402576"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PCR</a:t>
            </a:r>
          </a:p>
        </p:txBody>
      </p:sp>
      <p:sp>
        <p:nvSpPr>
          <p:cNvPr id="60" name="文本框 16"/>
          <p:cNvSpPr txBox="1"/>
          <p:nvPr/>
        </p:nvSpPr>
        <p:spPr>
          <a:xfrm rot="16200000">
            <a:off x="697786" y="3580280"/>
            <a:ext cx="576619" cy="2160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700" i="1" dirty="0">
                <a:latin typeface="Arial" panose="020B0604020202020204" pitchFamily="34" charset="0"/>
                <a:cs typeface="Arial" panose="020B0604020202020204" pitchFamily="34" charset="0"/>
              </a:rPr>
              <a:t>Hind </a:t>
            </a:r>
            <a:r>
              <a:rPr lang="en-US" altLang="zh-CN" sz="700" dirty="0">
                <a:latin typeface="Arial" panose="020B0604020202020204" pitchFamily="34" charset="0"/>
                <a:cs typeface="Arial" panose="020B0604020202020204" pitchFamily="34" charset="0"/>
              </a:rPr>
              <a:t>Ⅲ</a:t>
            </a:r>
          </a:p>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70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等线" panose="02010600030101010101" pitchFamily="2" charset="-122"/>
              <a:cs typeface="Arial" panose="020B0604020202020204" pitchFamily="34" charset="0"/>
            </a:endParaRPr>
          </a:p>
        </p:txBody>
      </p:sp>
      <p:sp>
        <p:nvSpPr>
          <p:cNvPr id="61" name="文本框 6"/>
          <p:cNvSpPr txBox="1"/>
          <p:nvPr/>
        </p:nvSpPr>
        <p:spPr>
          <a:xfrm>
            <a:off x="1243423" y="2643354"/>
            <a:ext cx="864000"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Resistant</a:t>
            </a:r>
          </a:p>
        </p:txBody>
      </p:sp>
      <p:sp>
        <p:nvSpPr>
          <p:cNvPr id="62" name="文本框 8"/>
          <p:cNvSpPr txBox="1"/>
          <p:nvPr/>
        </p:nvSpPr>
        <p:spPr>
          <a:xfrm>
            <a:off x="2193783" y="2643354"/>
            <a:ext cx="927278" cy="2000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Susceptible</a:t>
            </a:r>
          </a:p>
        </p:txBody>
      </p:sp>
      <p:cxnSp>
        <p:nvCxnSpPr>
          <p:cNvPr id="63" name="直接连接符 62"/>
          <p:cNvCxnSpPr>
            <a:cxnSpLocks/>
          </p:cNvCxnSpPr>
          <p:nvPr/>
        </p:nvCxnSpPr>
        <p:spPr>
          <a:xfrm flipV="1">
            <a:off x="1167223" y="2814573"/>
            <a:ext cx="936000" cy="0"/>
          </a:xfrm>
          <a:prstGeom prst="line">
            <a:avLst/>
          </a:prstGeom>
          <a:noFill/>
          <a:ln w="9525" cap="flat" cmpd="sng" algn="ctr">
            <a:solidFill>
              <a:sysClr val="windowText" lastClr="000000"/>
            </a:solidFill>
            <a:prstDash val="solid"/>
            <a:miter lim="800000"/>
          </a:ln>
          <a:effectLst/>
        </p:spPr>
      </p:cxnSp>
      <p:cxnSp>
        <p:nvCxnSpPr>
          <p:cNvPr id="64" name="直接连接符 63"/>
          <p:cNvCxnSpPr/>
          <p:nvPr/>
        </p:nvCxnSpPr>
        <p:spPr>
          <a:xfrm flipV="1">
            <a:off x="2180590" y="2814573"/>
            <a:ext cx="936000" cy="0"/>
          </a:xfrm>
          <a:prstGeom prst="line">
            <a:avLst/>
          </a:prstGeom>
          <a:noFill/>
          <a:ln w="9525" cap="flat" cmpd="sng" algn="ctr">
            <a:solidFill>
              <a:sysClr val="windowText" lastClr="000000"/>
            </a:solidFill>
            <a:prstDash val="solid"/>
            <a:miter lim="800000"/>
          </a:ln>
          <a:effectLst/>
        </p:spPr>
      </p:cxnSp>
      <p:sp>
        <p:nvSpPr>
          <p:cNvPr id="16" name="文本框 13"/>
          <p:cNvSpPr txBox="1"/>
          <p:nvPr/>
        </p:nvSpPr>
        <p:spPr>
          <a:xfrm>
            <a:off x="976793" y="1309092"/>
            <a:ext cx="2601645" cy="1989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sysClr val="windowText" lastClr="000000"/>
                </a:solidFill>
                <a:effectLst/>
                <a:uLnTx/>
                <a:uFillTx/>
                <a:latin typeface="Arial" panose="020B0604020202020204" pitchFamily="34" charset="0"/>
                <a:ea typeface="微软雅黑" panose="020B0503020204020204" charset="-122"/>
                <a:cs typeface="Arial" panose="020B0604020202020204" pitchFamily="34" charset="0"/>
              </a:rPr>
              <a:t>M 1  2  3  4  5  6  7  8  9 10 11121314151617181920 </a:t>
            </a:r>
          </a:p>
        </p:txBody>
      </p:sp>
      <p:sp>
        <p:nvSpPr>
          <p:cNvPr id="25" name="文本框 14"/>
          <p:cNvSpPr txBox="1"/>
          <p:nvPr/>
        </p:nvSpPr>
        <p:spPr>
          <a:xfrm>
            <a:off x="3582909" y="1309092"/>
            <a:ext cx="2595860"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 2122232425262728293031323334 353637383940 </a:t>
            </a:r>
          </a:p>
        </p:txBody>
      </p:sp>
      <p:sp>
        <p:nvSpPr>
          <p:cNvPr id="29" name="文本框 17"/>
          <p:cNvSpPr txBox="1"/>
          <p:nvPr/>
        </p:nvSpPr>
        <p:spPr>
          <a:xfrm>
            <a:off x="945778" y="2828374"/>
            <a:ext cx="2810798" cy="2000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0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 414243444546 47484950 51525354555657585960 </a:t>
            </a:r>
          </a:p>
        </p:txBody>
      </p:sp>
      <p:pic>
        <p:nvPicPr>
          <p:cNvPr id="2" name="图片 1"/>
          <p:cNvPicPr/>
          <p:nvPr/>
        </p:nvPicPr>
        <p:blipFill>
          <a:blip r:embed="rId11" cstate="hqprint"/>
          <a:srcRect/>
          <a:stretch>
            <a:fillRect/>
          </a:stretch>
        </p:blipFill>
        <p:spPr>
          <a:xfrm>
            <a:off x="1044603" y="1447839"/>
            <a:ext cx="2340000" cy="403200"/>
          </a:xfrm>
          <a:prstGeom prst="rect">
            <a:avLst/>
          </a:prstGeom>
        </p:spPr>
      </p:pic>
      <p:pic>
        <p:nvPicPr>
          <p:cNvPr id="3" name="图片 2"/>
          <p:cNvPicPr/>
          <p:nvPr/>
        </p:nvPicPr>
        <p:blipFill>
          <a:blip r:embed="rId12" cstate="hqprint">
            <a:lum bright="-18000"/>
          </a:blip>
          <a:srcRect/>
          <a:stretch>
            <a:fillRect/>
          </a:stretch>
        </p:blipFill>
        <p:spPr>
          <a:xfrm>
            <a:off x="1044603" y="1926886"/>
            <a:ext cx="2340000" cy="403200"/>
          </a:xfrm>
          <a:prstGeom prst="rect">
            <a:avLst/>
          </a:prstGeom>
        </p:spPr>
      </p:pic>
      <p:pic>
        <p:nvPicPr>
          <p:cNvPr id="18" name="图片 17"/>
          <p:cNvPicPr/>
          <p:nvPr/>
        </p:nvPicPr>
        <p:blipFill>
          <a:blip r:embed="rId13" cstate="hqprint"/>
          <a:srcRect/>
          <a:stretch>
            <a:fillRect/>
          </a:stretch>
        </p:blipFill>
        <p:spPr>
          <a:xfrm>
            <a:off x="3664900" y="1447839"/>
            <a:ext cx="2340000" cy="403200"/>
          </a:xfrm>
          <a:prstGeom prst="rect">
            <a:avLst/>
          </a:prstGeom>
        </p:spPr>
      </p:pic>
      <p:pic>
        <p:nvPicPr>
          <p:cNvPr id="21" name="图片 20"/>
          <p:cNvPicPr/>
          <p:nvPr/>
        </p:nvPicPr>
        <p:blipFill>
          <a:blip r:embed="rId14" cstate="hqprint">
            <a:lum bright="-12000"/>
          </a:blip>
          <a:srcRect/>
          <a:stretch>
            <a:fillRect/>
          </a:stretch>
        </p:blipFill>
        <p:spPr>
          <a:xfrm>
            <a:off x="3664900" y="1926886"/>
            <a:ext cx="2340000" cy="403200"/>
          </a:xfrm>
          <a:prstGeom prst="rect">
            <a:avLst/>
          </a:prstGeom>
        </p:spPr>
      </p:pic>
      <p:pic>
        <p:nvPicPr>
          <p:cNvPr id="23" name="图片 22"/>
          <p:cNvPicPr/>
          <p:nvPr/>
        </p:nvPicPr>
        <p:blipFill>
          <a:blip r:embed="rId15" cstate="hqprint">
            <a:lum bright="-18000"/>
          </a:blip>
          <a:srcRect/>
          <a:stretch>
            <a:fillRect/>
          </a:stretch>
        </p:blipFill>
        <p:spPr>
          <a:xfrm>
            <a:off x="1044603" y="3472374"/>
            <a:ext cx="2340000" cy="403200"/>
          </a:xfrm>
          <a:prstGeom prst="rect">
            <a:avLst/>
          </a:prstGeom>
        </p:spPr>
      </p:pic>
      <p:pic>
        <p:nvPicPr>
          <p:cNvPr id="24" name="图片 23"/>
          <p:cNvPicPr/>
          <p:nvPr/>
        </p:nvPicPr>
        <p:blipFill>
          <a:blip r:embed="rId16" cstate="hqprint"/>
          <a:srcRect/>
          <a:stretch>
            <a:fillRect/>
          </a:stretch>
        </p:blipFill>
        <p:spPr>
          <a:xfrm>
            <a:off x="1044603" y="2979899"/>
            <a:ext cx="2340000" cy="403200"/>
          </a:xfrm>
          <a:prstGeom prst="rect">
            <a:avLst/>
          </a:prstGeom>
        </p:spPr>
      </p:pic>
      <p:sp>
        <p:nvSpPr>
          <p:cNvPr id="26" name="等腰三角形 25"/>
          <p:cNvSpPr/>
          <p:nvPr>
            <p:custDataLst>
              <p:tags r:id="rId1"/>
            </p:custDataLst>
          </p:nvPr>
        </p:nvSpPr>
        <p:spPr>
          <a:xfrm rot="16200000">
            <a:off x="3405505" y="2061185"/>
            <a:ext cx="54000" cy="54000"/>
          </a:xfrm>
          <a:prstGeom prst="triangle">
            <a:avLst/>
          </a:prstGeom>
          <a:solidFill>
            <a:schemeClr val="tx1"/>
          </a:solidFill>
          <a:ln w="9525">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2" name="等腰三角形 31"/>
          <p:cNvSpPr/>
          <p:nvPr>
            <p:custDataLst>
              <p:tags r:id="rId2"/>
            </p:custDataLst>
          </p:nvPr>
        </p:nvSpPr>
        <p:spPr>
          <a:xfrm rot="16200000">
            <a:off x="3405505" y="212913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1" name="等腰三角形 40"/>
          <p:cNvSpPr/>
          <p:nvPr>
            <p:custDataLst>
              <p:tags r:id="rId3"/>
            </p:custDataLst>
          </p:nvPr>
        </p:nvSpPr>
        <p:spPr>
          <a:xfrm rot="16200000">
            <a:off x="3405505" y="219517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等腰三角形 4"/>
          <p:cNvSpPr/>
          <p:nvPr>
            <p:custDataLst>
              <p:tags r:id="rId4"/>
            </p:custDataLst>
          </p:nvPr>
        </p:nvSpPr>
        <p:spPr>
          <a:xfrm rot="16200000">
            <a:off x="6024880" y="2047215"/>
            <a:ext cx="54000" cy="54000"/>
          </a:xfrm>
          <a:prstGeom prst="triangle">
            <a:avLst/>
          </a:prstGeom>
          <a:solidFill>
            <a:schemeClr val="tx1"/>
          </a:solidFill>
          <a:ln w="9525">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等腰三角形 5"/>
          <p:cNvSpPr/>
          <p:nvPr>
            <p:custDataLst>
              <p:tags r:id="rId5"/>
            </p:custDataLst>
          </p:nvPr>
        </p:nvSpPr>
        <p:spPr>
          <a:xfrm rot="16200000">
            <a:off x="6024880" y="211516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等腰三角形 8"/>
          <p:cNvSpPr/>
          <p:nvPr>
            <p:custDataLst>
              <p:tags r:id="rId6"/>
            </p:custDataLst>
          </p:nvPr>
        </p:nvSpPr>
        <p:spPr>
          <a:xfrm rot="16200000">
            <a:off x="6024880" y="218120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等腰三角形 9"/>
          <p:cNvSpPr/>
          <p:nvPr>
            <p:custDataLst>
              <p:tags r:id="rId7"/>
            </p:custDataLst>
          </p:nvPr>
        </p:nvSpPr>
        <p:spPr>
          <a:xfrm rot="16200000">
            <a:off x="3406775" y="3630905"/>
            <a:ext cx="54000" cy="54000"/>
          </a:xfrm>
          <a:prstGeom prst="triangle">
            <a:avLst/>
          </a:prstGeom>
          <a:solidFill>
            <a:schemeClr val="tx1"/>
          </a:solidFill>
          <a:ln w="9525">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等腰三角形 12"/>
          <p:cNvSpPr/>
          <p:nvPr>
            <p:custDataLst>
              <p:tags r:id="rId8"/>
            </p:custDataLst>
          </p:nvPr>
        </p:nvSpPr>
        <p:spPr>
          <a:xfrm rot="16200000">
            <a:off x="3406775" y="369885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7" name="等腰三角形 16"/>
          <p:cNvSpPr/>
          <p:nvPr>
            <p:custDataLst>
              <p:tags r:id="rId9"/>
            </p:custDataLst>
          </p:nvPr>
        </p:nvSpPr>
        <p:spPr>
          <a:xfrm rot="16200000">
            <a:off x="3406775" y="3764890"/>
            <a:ext cx="54000" cy="54000"/>
          </a:xfrm>
          <a:prstGeom prst="triangle">
            <a:avLst/>
          </a:prstGeom>
          <a:noFill/>
          <a:ln w="9525">
            <a:solidFill>
              <a:schemeClr val="tx1"/>
            </a:solidFill>
          </a:ln>
          <a:extLst>
            <a:ext uri="{909E8E84-426E-40DD-AFC4-6F175D3DCCD1}">
              <a14:hiddenFill xmlns:a14="http://schemas.microsoft.com/office/drawing/2010/main">
                <a:solidFill>
                  <a:schemeClr val="tx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1285F02F-E4E6-9623-7521-8F8093309A61}"/>
              </a:ext>
            </a:extLst>
          </p:cNvPr>
          <p:cNvSpPr txBox="1"/>
          <p:nvPr/>
        </p:nvSpPr>
        <p:spPr>
          <a:xfrm>
            <a:off x="878095" y="4264704"/>
            <a:ext cx="5114012" cy="1015663"/>
          </a:xfrm>
          <a:prstGeom prst="rect">
            <a:avLst/>
          </a:prstGeom>
          <a:noFill/>
        </p:spPr>
        <p:txBody>
          <a:bodyPr wrap="square" rtlCol="0">
            <a:spAutoFit/>
          </a:bodyPr>
          <a:lstStyle/>
          <a:p>
            <a:pPr algn="just"/>
            <a:r>
              <a:rPr lang="en-US" altLang="zh-CN" sz="1000" b="1" dirty="0">
                <a:latin typeface="Times New Roman" panose="02020603050405020304" pitchFamily="18" charset="0"/>
                <a:cs typeface="Times New Roman" panose="02020603050405020304" pitchFamily="18" charset="0"/>
              </a:rPr>
              <a:t>Supplemental Figure S5. </a:t>
            </a:r>
            <a:r>
              <a:rPr lang="en-US" altLang="zh-CN" sz="1000" dirty="0">
                <a:latin typeface="Times New Roman" panose="02020603050405020304" pitchFamily="18" charset="0"/>
                <a:cs typeface="Times New Roman" panose="02020603050405020304" pitchFamily="18" charset="0"/>
              </a:rPr>
              <a:t>Gel electrophoresis results of the PCR products of primer pairs based on SNP2298 on chromosome 11. M, DL2000 Plus DNA marker (Vazyme). R and S indicate resistant and susceptible individuals, respectively. </a:t>
            </a:r>
            <a:r>
              <a:rPr lang="en-US" altLang="zh-CN" sz="1000" dirty="0" err="1">
                <a:latin typeface="Times New Roman" panose="02020603050405020304" pitchFamily="18" charset="0"/>
                <a:cs typeface="Times New Roman" panose="02020603050405020304" pitchFamily="18" charset="0"/>
              </a:rPr>
              <a:t>Heinong</a:t>
            </a:r>
            <a:r>
              <a:rPr lang="en-US" altLang="zh-CN" sz="1000" dirty="0">
                <a:latin typeface="Times New Roman" panose="02020603050405020304" pitchFamily="18" charset="0"/>
                <a:cs typeface="Times New Roman" panose="02020603050405020304" pitchFamily="18" charset="0"/>
              </a:rPr>
              <a:t> 84</a:t>
            </a:r>
            <a:r>
              <a:rPr lang="zh-CN" altLang="en-US" sz="1000" dirty="0">
                <a:latin typeface="Times New Roman" panose="02020603050405020304" pitchFamily="18" charset="0"/>
                <a:cs typeface="Times New Roman" panose="02020603050405020304" pitchFamily="18" charset="0"/>
              </a:rPr>
              <a:t> </a:t>
            </a:r>
            <a:r>
              <a:rPr lang="en-US" altLang="zh-CN" sz="1000" dirty="0">
                <a:latin typeface="Times New Roman" panose="02020603050405020304" pitchFamily="18" charset="0"/>
                <a:cs typeface="Times New Roman" panose="02020603050405020304" pitchFamily="18" charset="0"/>
              </a:rPr>
              <a:t>(HN84) and </a:t>
            </a:r>
            <a:r>
              <a:rPr lang="en-US" altLang="zh-CN" sz="1000" dirty="0" err="1">
                <a:latin typeface="Times New Roman" panose="02020603050405020304" pitchFamily="18" charset="0"/>
                <a:cs typeface="Times New Roman" panose="02020603050405020304" pitchFamily="18" charset="0"/>
              </a:rPr>
              <a:t>Zhonghuang</a:t>
            </a:r>
            <a:r>
              <a:rPr lang="en-US" altLang="zh-CN" sz="1000" dirty="0">
                <a:latin typeface="Times New Roman" panose="02020603050405020304" pitchFamily="18" charset="0"/>
                <a:cs typeface="Times New Roman" panose="02020603050405020304" pitchFamily="18" charset="0"/>
              </a:rPr>
              <a:t> 13 (ZH13) are also indicated. The PCR amplicons are indicated by solid arrowheads and </a:t>
            </a:r>
            <a:r>
              <a:rPr lang="en-US" altLang="zh-CN" sz="1000" i="1" dirty="0">
                <a:latin typeface="Times New Roman" panose="02020603050405020304" pitchFamily="18" charset="0"/>
                <a:cs typeface="Times New Roman" panose="02020603050405020304" pitchFamily="18" charset="0"/>
              </a:rPr>
              <a:t>Hind </a:t>
            </a:r>
            <a:r>
              <a:rPr lang="en-US" altLang="zh-CN" sz="1000" dirty="0">
                <a:latin typeface="Times New Roman" panose="02020603050405020304" pitchFamily="18" charset="0"/>
                <a:cs typeface="Times New Roman" panose="02020603050405020304" pitchFamily="18" charset="0"/>
              </a:rPr>
              <a:t>III-digested fragments are indicated by hollow arrowheads. Statistical analysis was performed using the Fisher’s Exact Test (</a:t>
            </a:r>
            <a:r>
              <a:rPr lang="en-US" altLang="zh-CN" sz="1000" i="1" dirty="0">
                <a:latin typeface="Times New Roman" panose="02020603050405020304" pitchFamily="18" charset="0"/>
                <a:cs typeface="Times New Roman" panose="02020603050405020304" pitchFamily="18" charset="0"/>
              </a:rPr>
              <a:t>p</a:t>
            </a:r>
            <a:r>
              <a:rPr lang="en-US" altLang="zh-CN" sz="1000" i="1" kern="100" dirty="0">
                <a:solidFill>
                  <a:srgbClr val="000000"/>
                </a:solidFill>
                <a:latin typeface="Palatino Linotype" panose="02040502050505030304" pitchFamily="18" charset="0"/>
                <a:ea typeface="宋体" panose="02010600030101010101" pitchFamily="2" charset="-122"/>
                <a:cs typeface="Arial" panose="020B0604020202020204" pitchFamily="34" charset="0"/>
              </a:rPr>
              <a:t> </a:t>
            </a:r>
            <a:r>
              <a:rPr lang="en-US" altLang="zh-CN" sz="1000" dirty="0">
                <a:latin typeface="Times New Roman" panose="02020603050405020304" pitchFamily="18" charset="0"/>
                <a:cs typeface="Times New Roman" panose="02020603050405020304" pitchFamily="18" charset="0"/>
              </a:rPr>
              <a:t>=</a:t>
            </a:r>
            <a:r>
              <a:rPr lang="zh-CN" altLang="en-US" sz="1000" b="0" i="0" dirty="0">
                <a:solidFill>
                  <a:srgbClr val="000000"/>
                </a:solidFill>
                <a:effectLst/>
                <a:latin typeface="Barlow" panose="020F0502020204030204" pitchFamily="2" charset="0"/>
              </a:rPr>
              <a:t>  </a:t>
            </a:r>
            <a:r>
              <a:rPr lang="en-US" altLang="zh-CN" sz="1000" dirty="0">
                <a:latin typeface="Times New Roman" panose="02020603050405020304" pitchFamily="18" charset="0"/>
                <a:cs typeface="Times New Roman" panose="02020603050405020304" pitchFamily="18" charset="0"/>
              </a:rPr>
              <a:t>0.03789). </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ThmNjAzMWJlZjFkMmQwODUwMTJkYzE2ODFiYmFmYTc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95,&quot;width&quot;:2817}"/>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4186</TotalTime>
  <Words>773</Words>
  <Application>Microsoft Office PowerPoint</Application>
  <PresentationFormat>A4 Paper (210x297 mm)</PresentationFormat>
  <Paragraphs>123</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Barlow</vt:lpstr>
      <vt:lpstr>Calibri</vt:lpstr>
      <vt:lpstr>Calibri Light</vt:lpstr>
      <vt:lpstr>Palatino Linotype</vt:lpstr>
      <vt:lpstr>Times New Roman</vt:lpstr>
      <vt:lpstr>Office 主题​​</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廷帅 马</dc:creator>
  <cp:lastModifiedBy>MDPI</cp:lastModifiedBy>
  <cp:revision>29</cp:revision>
  <dcterms:created xsi:type="dcterms:W3CDTF">2023-11-29T06:13:00Z</dcterms:created>
  <dcterms:modified xsi:type="dcterms:W3CDTF">2024-02-07T12:40:51Z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EFEBD3ABAC0145D3982A5D6BFEF05A8F_13</vt:lpwstr>
  </property>
  <property fmtid="{D5CDD505-2E9C-101B-9397-08002B2CF9AE}" pid="3" name="KSOProductBuildVer">
    <vt:lpwstr>2052-12.1.0.15990</vt:lpwstr>
  </property>
</Properties>
</file>