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26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9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44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9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93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4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4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033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03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81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6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3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65ED5-780A-43C1-BD7E-EF88B26F566A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B4AC9-1790-46FF-BC59-4265122D8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1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image" Target="../media/image4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8.tif"/><Relationship Id="rId5" Type="http://schemas.openxmlformats.org/officeDocument/2006/relationships/image" Target="../media/image3.png"/><Relationship Id="rId10" Type="http://schemas.openxmlformats.org/officeDocument/2006/relationships/image" Target="../media/image7.tif"/><Relationship Id="rId4" Type="http://schemas.microsoft.com/office/2007/relationships/hdphoto" Target="../media/hdphoto1.wdp"/><Relationship Id="rId9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F81387E-DCE0-495C-816F-DC6C9A82FC88}"/>
              </a:ext>
            </a:extLst>
          </p:cNvPr>
          <p:cNvGrpSpPr/>
          <p:nvPr/>
        </p:nvGrpSpPr>
        <p:grpSpPr>
          <a:xfrm>
            <a:off x="997508" y="4512147"/>
            <a:ext cx="4988726" cy="4433331"/>
            <a:chOff x="997508" y="4512147"/>
            <a:chExt cx="4988726" cy="4433331"/>
          </a:xfrm>
        </p:grpSpPr>
        <p:sp>
          <p:nvSpPr>
            <p:cNvPr id="15" name="Subtitle 2">
              <a:extLst>
                <a:ext uri="{FF2B5EF4-FFF2-40B4-BE49-F238E27FC236}">
                  <a16:creationId xmlns:a16="http://schemas.microsoft.com/office/drawing/2014/main" id="{4A9ADCA2-4F8F-49A6-838B-4B572801F840}"/>
                </a:ext>
              </a:extLst>
            </p:cNvPr>
            <p:cNvSpPr txBox="1">
              <a:spLocks/>
            </p:cNvSpPr>
            <p:nvPr/>
          </p:nvSpPr>
          <p:spPr>
            <a:xfrm>
              <a:off x="2499562" y="4512147"/>
              <a:ext cx="1896499" cy="298886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S2.  SEM image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C1B11CE-2D5D-49CF-AA82-1D25093A8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7834" y="4963258"/>
              <a:ext cx="2438400" cy="18288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BB76735-219C-4BE8-AC4F-3EFEDDCC1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62" y="4963258"/>
              <a:ext cx="2438400" cy="18288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80C17AE-5ED9-4085-A3FF-14417B596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7834" y="7116678"/>
              <a:ext cx="2438400" cy="18288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7425274-564B-4FF1-837E-F400C16D5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508" y="7116678"/>
              <a:ext cx="2438400" cy="1828800"/>
            </a:xfrm>
            <a:prstGeom prst="rect">
              <a:avLst/>
            </a:prstGeom>
          </p:spPr>
        </p:pic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34889E4F-D321-41BF-961A-B29A95282B84}"/>
                </a:ext>
              </a:extLst>
            </p:cNvPr>
            <p:cNvSpPr txBox="1">
              <a:spLocks/>
            </p:cNvSpPr>
            <p:nvPr/>
          </p:nvSpPr>
          <p:spPr>
            <a:xfrm>
              <a:off x="1733339" y="4710047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KP+NC-GNPs</a:t>
              </a: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EE0A5B0C-CAC6-45D9-A77D-19D627F1C641}"/>
                </a:ext>
              </a:extLst>
            </p:cNvPr>
            <p:cNvSpPr txBox="1">
              <a:spLocks/>
            </p:cNvSpPr>
            <p:nvPr/>
          </p:nvSpPr>
          <p:spPr>
            <a:xfrm>
              <a:off x="4204661" y="4762889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77500" lnSpcReduction="2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SA +NC-GNPs</a:t>
              </a:r>
            </a:p>
          </p:txBody>
        </p:sp>
        <p:sp>
          <p:nvSpPr>
            <p:cNvPr id="25" name="Subtitle 2">
              <a:extLst>
                <a:ext uri="{FF2B5EF4-FFF2-40B4-BE49-F238E27FC236}">
                  <a16:creationId xmlns:a16="http://schemas.microsoft.com/office/drawing/2014/main" id="{436FE040-FB72-4BF4-B4CD-F91BA77415A1}"/>
                </a:ext>
              </a:extLst>
            </p:cNvPr>
            <p:cNvSpPr txBox="1">
              <a:spLocks/>
            </p:cNvSpPr>
            <p:nvPr/>
          </p:nvSpPr>
          <p:spPr>
            <a:xfrm>
              <a:off x="1733339" y="6887308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PA+NC-GNPs</a:t>
              </a:r>
            </a:p>
          </p:txBody>
        </p:sp>
        <p:sp>
          <p:nvSpPr>
            <p:cNvPr id="26" name="Subtitle 2">
              <a:extLst>
                <a:ext uri="{FF2B5EF4-FFF2-40B4-BE49-F238E27FC236}">
                  <a16:creationId xmlns:a16="http://schemas.microsoft.com/office/drawing/2014/main" id="{B8300A1F-C4AB-481B-A24C-E5F3B96AB3B6}"/>
                </a:ext>
              </a:extLst>
            </p:cNvPr>
            <p:cNvSpPr txBox="1">
              <a:spLocks/>
            </p:cNvSpPr>
            <p:nvPr/>
          </p:nvSpPr>
          <p:spPr>
            <a:xfrm>
              <a:off x="4152690" y="6887307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EF+NC-GNPs</a:t>
              </a:r>
            </a:p>
          </p:txBody>
        </p:sp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346084B3-2A7B-4A57-8C24-27F9231C7B13}"/>
                </a:ext>
              </a:extLst>
            </p:cNvPr>
            <p:cNvSpPr txBox="1">
              <a:spLocks/>
            </p:cNvSpPr>
            <p:nvPr/>
          </p:nvSpPr>
          <p:spPr>
            <a:xfrm>
              <a:off x="1033235" y="4971967"/>
              <a:ext cx="428874" cy="27871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8" name="Subtitle 2">
              <a:extLst>
                <a:ext uri="{FF2B5EF4-FFF2-40B4-BE49-F238E27FC236}">
                  <a16:creationId xmlns:a16="http://schemas.microsoft.com/office/drawing/2014/main" id="{F06E338D-8281-49E5-A24E-270BFA698D40}"/>
                </a:ext>
              </a:extLst>
            </p:cNvPr>
            <p:cNvSpPr txBox="1">
              <a:spLocks/>
            </p:cNvSpPr>
            <p:nvPr/>
          </p:nvSpPr>
          <p:spPr>
            <a:xfrm>
              <a:off x="3547834" y="4959282"/>
              <a:ext cx="428874" cy="27871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9" name="Subtitle 2">
              <a:extLst>
                <a:ext uri="{FF2B5EF4-FFF2-40B4-BE49-F238E27FC236}">
                  <a16:creationId xmlns:a16="http://schemas.microsoft.com/office/drawing/2014/main" id="{96DA074D-B993-4B84-A487-FE5E9B862859}"/>
                </a:ext>
              </a:extLst>
            </p:cNvPr>
            <p:cNvSpPr txBox="1">
              <a:spLocks/>
            </p:cNvSpPr>
            <p:nvPr/>
          </p:nvSpPr>
          <p:spPr>
            <a:xfrm>
              <a:off x="1033235" y="7102361"/>
              <a:ext cx="428874" cy="27871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30" name="Subtitle 2">
              <a:extLst>
                <a:ext uri="{FF2B5EF4-FFF2-40B4-BE49-F238E27FC236}">
                  <a16:creationId xmlns:a16="http://schemas.microsoft.com/office/drawing/2014/main" id="{CF76ABC6-A2E1-4DD5-B58A-227675287CAD}"/>
                </a:ext>
              </a:extLst>
            </p:cNvPr>
            <p:cNvSpPr txBox="1">
              <a:spLocks/>
            </p:cNvSpPr>
            <p:nvPr/>
          </p:nvSpPr>
          <p:spPr>
            <a:xfrm>
              <a:off x="3566884" y="7102361"/>
              <a:ext cx="428874" cy="27871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C41C014-C8A2-456F-850C-32DDAC634706}"/>
              </a:ext>
            </a:extLst>
          </p:cNvPr>
          <p:cNvGrpSpPr/>
          <p:nvPr/>
        </p:nvGrpSpPr>
        <p:grpSpPr>
          <a:xfrm>
            <a:off x="557060" y="155658"/>
            <a:ext cx="5629169" cy="4202510"/>
            <a:chOff x="557060" y="155658"/>
            <a:chExt cx="5629169" cy="420251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CCB2C0F-7493-48C5-9329-277856837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240" y="649977"/>
              <a:ext cx="2577296" cy="18288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C6FE5C3-0A86-49BF-8BEB-A9A025DE2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6146" y="649977"/>
              <a:ext cx="2577296" cy="1828800"/>
            </a:xfrm>
            <a:prstGeom prst="rect">
              <a:avLst/>
            </a:prstGeom>
          </p:spPr>
        </p:pic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id="{2C3DD1A6-29EA-4C6E-A3D7-8BF1CA686D1F}"/>
                </a:ext>
              </a:extLst>
            </p:cNvPr>
            <p:cNvSpPr txBox="1">
              <a:spLocks/>
            </p:cNvSpPr>
            <p:nvPr/>
          </p:nvSpPr>
          <p:spPr>
            <a:xfrm>
              <a:off x="3532536" y="649979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KP+NCGNPs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625476C-C7AC-419C-9D6D-58EE7C640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240" y="2529368"/>
              <a:ext cx="2577296" cy="18288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CD581A5-F29A-4999-8316-EB056AB8C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6146" y="2529368"/>
              <a:ext cx="2577296" cy="1828800"/>
            </a:xfrm>
            <a:prstGeom prst="rect">
              <a:avLst/>
            </a:prstGeom>
          </p:spPr>
        </p:pic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id="{5FFF7B68-9AEA-4B04-8D99-816C042C1C7B}"/>
                </a:ext>
              </a:extLst>
            </p:cNvPr>
            <p:cNvSpPr txBox="1">
              <a:spLocks/>
            </p:cNvSpPr>
            <p:nvPr/>
          </p:nvSpPr>
          <p:spPr>
            <a:xfrm>
              <a:off x="890572" y="2558789"/>
              <a:ext cx="492985" cy="223354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 lnSpcReduction="2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SA</a:t>
              </a:r>
            </a:p>
          </p:txBody>
        </p:sp>
        <p:sp>
          <p:nvSpPr>
            <p:cNvPr id="32" name="Subtitle 2">
              <a:extLst>
                <a:ext uri="{FF2B5EF4-FFF2-40B4-BE49-F238E27FC236}">
                  <a16:creationId xmlns:a16="http://schemas.microsoft.com/office/drawing/2014/main" id="{012FE13A-32B4-46B7-AB5C-9D5A28AFB823}"/>
                </a:ext>
              </a:extLst>
            </p:cNvPr>
            <p:cNvSpPr txBox="1">
              <a:spLocks/>
            </p:cNvSpPr>
            <p:nvPr/>
          </p:nvSpPr>
          <p:spPr>
            <a:xfrm>
              <a:off x="3502781" y="2542354"/>
              <a:ext cx="1000094" cy="261921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SA+NCGNPs</a:t>
              </a: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04C713BB-367F-4903-8624-60E52B395A99}"/>
                </a:ext>
              </a:extLst>
            </p:cNvPr>
            <p:cNvSpPr txBox="1">
              <a:spLocks/>
            </p:cNvSpPr>
            <p:nvPr/>
          </p:nvSpPr>
          <p:spPr>
            <a:xfrm>
              <a:off x="1684222" y="372270"/>
              <a:ext cx="1162049" cy="223354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Control bacteria</a:t>
              </a:r>
            </a:p>
          </p:txBody>
        </p:sp>
        <p:sp>
          <p:nvSpPr>
            <p:cNvPr id="34" name="Subtitle 2">
              <a:extLst>
                <a:ext uri="{FF2B5EF4-FFF2-40B4-BE49-F238E27FC236}">
                  <a16:creationId xmlns:a16="http://schemas.microsoft.com/office/drawing/2014/main" id="{4253B710-A1FC-484C-ABEF-6A2E033352AC}"/>
                </a:ext>
              </a:extLst>
            </p:cNvPr>
            <p:cNvSpPr txBox="1">
              <a:spLocks/>
            </p:cNvSpPr>
            <p:nvPr/>
          </p:nvSpPr>
          <p:spPr>
            <a:xfrm>
              <a:off x="4054784" y="398267"/>
              <a:ext cx="1660350" cy="26985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NC-GNP treated bacteria</a:t>
              </a:r>
            </a:p>
          </p:txBody>
        </p:sp>
        <p:sp>
          <p:nvSpPr>
            <p:cNvPr id="35" name="Subtitle 2">
              <a:extLst>
                <a:ext uri="{FF2B5EF4-FFF2-40B4-BE49-F238E27FC236}">
                  <a16:creationId xmlns:a16="http://schemas.microsoft.com/office/drawing/2014/main" id="{334F3B84-BC9B-48DA-9ECC-18985534DAE6}"/>
                </a:ext>
              </a:extLst>
            </p:cNvPr>
            <p:cNvSpPr txBox="1">
              <a:spLocks/>
            </p:cNvSpPr>
            <p:nvPr/>
          </p:nvSpPr>
          <p:spPr>
            <a:xfrm>
              <a:off x="557060" y="1199370"/>
              <a:ext cx="398180" cy="2409873"/>
            </a:xfrm>
            <a:prstGeom prst="rect">
              <a:avLst/>
            </a:prstGeom>
          </p:spPr>
          <p:txBody>
            <a:bodyPr vert="vert270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Antibiotic-resistant bacterial strains</a:t>
              </a:r>
            </a:p>
          </p:txBody>
        </p:sp>
        <p:sp>
          <p:nvSpPr>
            <p:cNvPr id="36" name="Arrow: Down 35">
              <a:extLst>
                <a:ext uri="{FF2B5EF4-FFF2-40B4-BE49-F238E27FC236}">
                  <a16:creationId xmlns:a16="http://schemas.microsoft.com/office/drawing/2014/main" id="{A040C1A9-50C1-40B7-82C3-D91BE2698E01}"/>
                </a:ext>
              </a:extLst>
            </p:cNvPr>
            <p:cNvSpPr/>
            <p:nvPr/>
          </p:nvSpPr>
          <p:spPr>
            <a:xfrm rot="3753142">
              <a:off x="3135493" y="1002415"/>
              <a:ext cx="192506" cy="240631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Arrow: Down 36">
              <a:extLst>
                <a:ext uri="{FF2B5EF4-FFF2-40B4-BE49-F238E27FC236}">
                  <a16:creationId xmlns:a16="http://schemas.microsoft.com/office/drawing/2014/main" id="{F944C54A-4246-4E05-AF92-1DE4439B6490}"/>
                </a:ext>
              </a:extLst>
            </p:cNvPr>
            <p:cNvSpPr/>
            <p:nvPr/>
          </p:nvSpPr>
          <p:spPr>
            <a:xfrm rot="3753142">
              <a:off x="5563138" y="751413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Arrow: Down 37">
              <a:extLst>
                <a:ext uri="{FF2B5EF4-FFF2-40B4-BE49-F238E27FC236}">
                  <a16:creationId xmlns:a16="http://schemas.microsoft.com/office/drawing/2014/main" id="{DCF5B83F-1391-461E-ABF7-5FCBE99FDC04}"/>
                </a:ext>
              </a:extLst>
            </p:cNvPr>
            <p:cNvSpPr/>
            <p:nvPr/>
          </p:nvSpPr>
          <p:spPr>
            <a:xfrm rot="3753142">
              <a:off x="5214488" y="3266947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Arrow: Down 38">
              <a:extLst>
                <a:ext uri="{FF2B5EF4-FFF2-40B4-BE49-F238E27FC236}">
                  <a16:creationId xmlns:a16="http://schemas.microsoft.com/office/drawing/2014/main" id="{47E01152-C49F-4819-8738-2DB47E3E3478}"/>
                </a:ext>
              </a:extLst>
            </p:cNvPr>
            <p:cNvSpPr/>
            <p:nvPr/>
          </p:nvSpPr>
          <p:spPr>
            <a:xfrm rot="3753142">
              <a:off x="5618879" y="1867124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rrow: Down 39">
              <a:extLst>
                <a:ext uri="{FF2B5EF4-FFF2-40B4-BE49-F238E27FC236}">
                  <a16:creationId xmlns:a16="http://schemas.microsoft.com/office/drawing/2014/main" id="{2FE14BD6-BCBA-4320-87D5-28040FCA1DD8}"/>
                </a:ext>
              </a:extLst>
            </p:cNvPr>
            <p:cNvSpPr/>
            <p:nvPr/>
          </p:nvSpPr>
          <p:spPr>
            <a:xfrm rot="3753142">
              <a:off x="5008674" y="1866792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Arrow: Down 40">
              <a:extLst>
                <a:ext uri="{FF2B5EF4-FFF2-40B4-BE49-F238E27FC236}">
                  <a16:creationId xmlns:a16="http://schemas.microsoft.com/office/drawing/2014/main" id="{DD5C6C73-95F9-4B7F-B7A4-6A508AA91802}"/>
                </a:ext>
              </a:extLst>
            </p:cNvPr>
            <p:cNvSpPr/>
            <p:nvPr/>
          </p:nvSpPr>
          <p:spPr>
            <a:xfrm rot="3753142">
              <a:off x="5217846" y="3708130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rrow: Down 41">
              <a:extLst>
                <a:ext uri="{FF2B5EF4-FFF2-40B4-BE49-F238E27FC236}">
                  <a16:creationId xmlns:a16="http://schemas.microsoft.com/office/drawing/2014/main" id="{36734144-8CEA-4755-9F27-DAE729EE0408}"/>
                </a:ext>
              </a:extLst>
            </p:cNvPr>
            <p:cNvSpPr/>
            <p:nvPr/>
          </p:nvSpPr>
          <p:spPr>
            <a:xfrm rot="3753142">
              <a:off x="4519642" y="3720667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Arrow: Down 42">
              <a:extLst>
                <a:ext uri="{FF2B5EF4-FFF2-40B4-BE49-F238E27FC236}">
                  <a16:creationId xmlns:a16="http://schemas.microsoft.com/office/drawing/2014/main" id="{2D26C448-05F7-46C1-9602-7E458B36B2A3}"/>
                </a:ext>
              </a:extLst>
            </p:cNvPr>
            <p:cNvSpPr/>
            <p:nvPr/>
          </p:nvSpPr>
          <p:spPr>
            <a:xfrm rot="3753142">
              <a:off x="3071915" y="2674099"/>
              <a:ext cx="192506" cy="240631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Arrow: Down 43">
              <a:extLst>
                <a:ext uri="{FF2B5EF4-FFF2-40B4-BE49-F238E27FC236}">
                  <a16:creationId xmlns:a16="http://schemas.microsoft.com/office/drawing/2014/main" id="{BCA3C048-1233-4D9B-B5E9-2CD019CDB72E}"/>
                </a:ext>
              </a:extLst>
            </p:cNvPr>
            <p:cNvSpPr/>
            <p:nvPr/>
          </p:nvSpPr>
          <p:spPr>
            <a:xfrm rot="3753142">
              <a:off x="3289772" y="3318690"/>
              <a:ext cx="192506" cy="240631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Arrow: Down 44">
              <a:extLst>
                <a:ext uri="{FF2B5EF4-FFF2-40B4-BE49-F238E27FC236}">
                  <a16:creationId xmlns:a16="http://schemas.microsoft.com/office/drawing/2014/main" id="{08FF37D2-4BDB-4496-9CB4-D557B1598940}"/>
                </a:ext>
              </a:extLst>
            </p:cNvPr>
            <p:cNvSpPr/>
            <p:nvPr/>
          </p:nvSpPr>
          <p:spPr>
            <a:xfrm rot="3753142">
              <a:off x="4299808" y="854850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Arrow: Down 45">
              <a:extLst>
                <a:ext uri="{FF2B5EF4-FFF2-40B4-BE49-F238E27FC236}">
                  <a16:creationId xmlns:a16="http://schemas.microsoft.com/office/drawing/2014/main" id="{1AD15207-FE97-4159-9E97-A2EA8B6A2081}"/>
                </a:ext>
              </a:extLst>
            </p:cNvPr>
            <p:cNvSpPr/>
            <p:nvPr/>
          </p:nvSpPr>
          <p:spPr>
            <a:xfrm rot="3753142">
              <a:off x="5969661" y="1303187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Arrow: Down 46">
              <a:extLst>
                <a:ext uri="{FF2B5EF4-FFF2-40B4-BE49-F238E27FC236}">
                  <a16:creationId xmlns:a16="http://schemas.microsoft.com/office/drawing/2014/main" id="{CD796673-5A17-4E03-9A87-D6710D60303A}"/>
                </a:ext>
              </a:extLst>
            </p:cNvPr>
            <p:cNvSpPr/>
            <p:nvPr/>
          </p:nvSpPr>
          <p:spPr>
            <a:xfrm rot="3753142">
              <a:off x="5649210" y="2520953"/>
              <a:ext cx="192506" cy="24063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Arrow: Down 47">
              <a:extLst>
                <a:ext uri="{FF2B5EF4-FFF2-40B4-BE49-F238E27FC236}">
                  <a16:creationId xmlns:a16="http://schemas.microsoft.com/office/drawing/2014/main" id="{952CE7A3-0330-4B87-ADED-0A17781E72BC}"/>
                </a:ext>
              </a:extLst>
            </p:cNvPr>
            <p:cNvSpPr/>
            <p:nvPr/>
          </p:nvSpPr>
          <p:spPr>
            <a:xfrm rot="3753142">
              <a:off x="2461725" y="1311010"/>
              <a:ext cx="192506" cy="240631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Arrow: Down 48">
              <a:extLst>
                <a:ext uri="{FF2B5EF4-FFF2-40B4-BE49-F238E27FC236}">
                  <a16:creationId xmlns:a16="http://schemas.microsoft.com/office/drawing/2014/main" id="{7EDD493A-7004-46F3-8775-D68118DD5FB1}"/>
                </a:ext>
              </a:extLst>
            </p:cNvPr>
            <p:cNvSpPr/>
            <p:nvPr/>
          </p:nvSpPr>
          <p:spPr>
            <a:xfrm rot="3753142">
              <a:off x="2477767" y="2798478"/>
              <a:ext cx="192506" cy="240631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Subtitle 2">
              <a:extLst>
                <a:ext uri="{FF2B5EF4-FFF2-40B4-BE49-F238E27FC236}">
                  <a16:creationId xmlns:a16="http://schemas.microsoft.com/office/drawing/2014/main" id="{62C91D3D-271F-4256-8293-D6B2CE7B20B7}"/>
                </a:ext>
              </a:extLst>
            </p:cNvPr>
            <p:cNvSpPr txBox="1">
              <a:spLocks/>
            </p:cNvSpPr>
            <p:nvPr/>
          </p:nvSpPr>
          <p:spPr>
            <a:xfrm>
              <a:off x="1954928" y="155658"/>
              <a:ext cx="2855914" cy="298886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S1. TEM images in High Meg</a:t>
              </a:r>
            </a:p>
          </p:txBody>
        </p:sp>
        <p:sp>
          <p:nvSpPr>
            <p:cNvPr id="51" name="Subtitle 2">
              <a:extLst>
                <a:ext uri="{FF2B5EF4-FFF2-40B4-BE49-F238E27FC236}">
                  <a16:creationId xmlns:a16="http://schemas.microsoft.com/office/drawing/2014/main" id="{4005F6F5-7368-43BB-AB42-0C1B189F607F}"/>
                </a:ext>
              </a:extLst>
            </p:cNvPr>
            <p:cNvSpPr txBox="1">
              <a:spLocks/>
            </p:cNvSpPr>
            <p:nvPr/>
          </p:nvSpPr>
          <p:spPr>
            <a:xfrm>
              <a:off x="856953" y="648374"/>
              <a:ext cx="492985" cy="223354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92500" lnSpcReduction="2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KP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7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</TotalTime>
  <Words>45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33</cp:revision>
  <dcterms:created xsi:type="dcterms:W3CDTF">2023-03-28T11:08:43Z</dcterms:created>
  <dcterms:modified xsi:type="dcterms:W3CDTF">2024-02-08T10:54:45Z</dcterms:modified>
</cp:coreProperties>
</file>