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スタイルなし、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31"/>
    <p:restoredTop sz="96266"/>
  </p:normalViewPr>
  <p:slideViewPr>
    <p:cSldViewPr snapToGrid="0">
      <p:cViewPr varScale="1">
        <p:scale>
          <a:sx n="124" d="100"/>
          <a:sy n="124" d="100"/>
        </p:scale>
        <p:origin x="200" y="2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3F08F82-F6C9-4EFA-B4A3-70F2A6C8FA0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61992D1B-0F64-CD04-F7DF-09E1D262149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A37A1F6A-86A2-5192-1D26-B74A694C6A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34CCA3-F593-E044-9349-25C8429C1DD6}" type="datetimeFigureOut">
              <a:rPr kumimoji="1" lang="ja-JP" altLang="en-US" smtClean="0"/>
              <a:t>2024/5/30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495B424-B01C-0711-8E2F-ADEE3935D7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D72F408-679B-9C8E-C33C-E85F58EB18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19FFD9-AA07-D347-AA79-F12A2F389C1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287943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14989B5-AD85-E9BE-3C2A-5DA9FCF88F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ADB7E62A-0984-3E40-1172-9AD45479051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2499772-6CD5-1E09-930E-952ABB3CFD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34CCA3-F593-E044-9349-25C8429C1DD6}" type="datetimeFigureOut">
              <a:rPr kumimoji="1" lang="ja-JP" altLang="en-US" smtClean="0"/>
              <a:t>2024/5/30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0530B818-3137-D123-FAE4-D0CFD75287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ED540CBA-DA5C-3684-4896-24F58447AD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19FFD9-AA07-D347-AA79-F12A2F389C1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865126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2D37C9F4-2B68-72B9-43FC-83B39231C3B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E310C5CD-B600-8D05-1A27-135B0F54A60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50EDAF5-0EFE-A4D7-4B89-34579AF264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34CCA3-F593-E044-9349-25C8429C1DD6}" type="datetimeFigureOut">
              <a:rPr kumimoji="1" lang="ja-JP" altLang="en-US" smtClean="0"/>
              <a:t>2024/5/30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D00BF0D-0181-5F7B-8341-0375597809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F5913F3-F1D8-DDC6-70AD-2433DD2D7E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19FFD9-AA07-D347-AA79-F12A2F389C1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573877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3418398-07F0-2CC2-7F63-86FC5F2572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22EF978-E17E-A481-58D4-30266ED1882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F0660AE-CDAC-54A5-092A-47BBF72151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34CCA3-F593-E044-9349-25C8429C1DD6}" type="datetimeFigureOut">
              <a:rPr kumimoji="1" lang="ja-JP" altLang="en-US" smtClean="0"/>
              <a:t>2024/5/30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151F56BB-26AA-C9B4-6A8A-133F4327AC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FCE23915-F1F6-48F1-59FF-74405AA4FE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19FFD9-AA07-D347-AA79-F12A2F389C1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95443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32EAA8A-FBC5-52FB-C459-CB96119067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60834E8D-0D30-4B31-1F2C-45FBA604201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1A553C7-0A8E-5417-C65E-56E53FAD45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34CCA3-F593-E044-9349-25C8429C1DD6}" type="datetimeFigureOut">
              <a:rPr kumimoji="1" lang="ja-JP" altLang="en-US" smtClean="0"/>
              <a:t>2024/5/30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404EE8CD-7091-AE48-DA37-DE9375E476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D25D7814-EA38-DFEC-6AB5-178016033C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19FFD9-AA07-D347-AA79-F12A2F389C1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66445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12F5602-4E52-05C3-7FD3-5C63D62922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84AEA482-43D3-038F-1551-3437A3E5BC7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4B961FEE-77BA-8ED5-9326-762588F62D2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9209500C-B45D-BBE5-8C09-0F8DA84ED1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34CCA3-F593-E044-9349-25C8429C1DD6}" type="datetimeFigureOut">
              <a:rPr kumimoji="1" lang="ja-JP" altLang="en-US" smtClean="0"/>
              <a:t>2024/5/30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CFADAD7C-9C00-C8F2-C9D8-568C05F2EF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82EACE70-290D-2A7B-1558-DCF62000E5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19FFD9-AA07-D347-AA79-F12A2F389C1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209917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DF24D4E-867F-C785-82DA-D42E3F564F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7BCD3E7C-EFB2-9CFA-C0CC-58DF11A089E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E7BA5B6B-ED77-8084-AB4B-D82D4B551C6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5409F73C-63E1-99E4-AE0C-25636EA9271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A771A93D-048C-81AC-D974-AADFDE3AA8E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F27AE651-81D7-B764-D27D-4E2B4D042D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34CCA3-F593-E044-9349-25C8429C1DD6}" type="datetimeFigureOut">
              <a:rPr kumimoji="1" lang="ja-JP" altLang="en-US" smtClean="0"/>
              <a:t>2024/5/30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92AFF403-9831-9410-8305-D7C772BD51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1D960086-9E0A-5298-79BC-E8CD124DDD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19FFD9-AA07-D347-AA79-F12A2F389C1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35507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A291F1D-DCE4-17AB-7C0B-F0DCDF2D22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5DDBB838-FB5E-E15D-2EAA-2DF4B620AB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34CCA3-F593-E044-9349-25C8429C1DD6}" type="datetimeFigureOut">
              <a:rPr kumimoji="1" lang="ja-JP" altLang="en-US" smtClean="0"/>
              <a:t>2024/5/30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A18ACC79-3388-938C-4A89-1C239E0C3B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9E0A6E5E-0CF3-6F6C-0D70-44E2CEF75D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19FFD9-AA07-D347-AA79-F12A2F389C1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295958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9BCA5AA5-2B9F-753A-17C8-6BFDD54408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34CCA3-F593-E044-9349-25C8429C1DD6}" type="datetimeFigureOut">
              <a:rPr kumimoji="1" lang="ja-JP" altLang="en-US" smtClean="0"/>
              <a:t>2024/5/30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8986D83C-7283-C428-B2C7-1C20789492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E0382E46-5CA4-69A8-DE71-FF39D0FCA1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19FFD9-AA07-D347-AA79-F12A2F389C1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020498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02F2FB9-0595-2014-5CC6-0F9C9826DF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6796BE4E-9114-64DA-3FDC-CBEFBE4CFA6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B2B4A9CC-C933-F019-3E0C-E487BB48DB5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4B2F7092-490E-7EC9-C191-C42EA706CF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34CCA3-F593-E044-9349-25C8429C1DD6}" type="datetimeFigureOut">
              <a:rPr kumimoji="1" lang="ja-JP" altLang="en-US" smtClean="0"/>
              <a:t>2024/5/30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5A6856ED-B74A-BE7A-0AEC-1069E56E05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18047F4C-9E19-39A6-4E34-6E0463FEAF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19FFD9-AA07-D347-AA79-F12A2F389C1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76685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B196FBD-72CB-B2C0-BE92-8694763DFE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546212F8-6662-E60C-8D04-D1A99F61FC0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B7C3816B-5084-04F7-8F9A-95E6FAD8B58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390C52D4-8AB3-FF53-C864-5569E5C773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34CCA3-F593-E044-9349-25C8429C1DD6}" type="datetimeFigureOut">
              <a:rPr kumimoji="1" lang="ja-JP" altLang="en-US" smtClean="0"/>
              <a:t>2024/5/30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95DB70FD-0CBD-C3A3-E935-CF83403C7F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206F4156-CC88-1BFF-BCA3-6FD8ADC4A8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19FFD9-AA07-D347-AA79-F12A2F389C1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548399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7127A83A-A5A8-0983-D3E4-B42D1C174C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1651FD85-7B67-B300-5355-91B8AA2A7B9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FFF55A44-BE4A-E6A0-A9DC-23B389DAAE9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34CCA3-F593-E044-9349-25C8429C1DD6}" type="datetimeFigureOut">
              <a:rPr kumimoji="1" lang="ja-JP" altLang="en-US" smtClean="0"/>
              <a:t>2024/5/30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7EFAE7DC-556D-EBCA-E520-9E6A2F86FE8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C20955B-5BD4-D3E1-F2DC-6014DCB2BCC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19FFD9-AA07-D347-AA79-F12A2F389C1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335582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 3">
            <a:extLst>
              <a:ext uri="{FF2B5EF4-FFF2-40B4-BE49-F238E27FC236}">
                <a16:creationId xmlns:a16="http://schemas.microsoft.com/office/drawing/2014/main" id="{DC8F9F7F-4EE9-D55C-E895-48903DDEBA9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14832107"/>
              </p:ext>
            </p:extLst>
          </p:nvPr>
        </p:nvGraphicFramePr>
        <p:xfrm>
          <a:off x="2384466" y="2086128"/>
          <a:ext cx="7666804" cy="199271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039971">
                  <a:extLst>
                    <a:ext uri="{9D8B030D-6E8A-4147-A177-3AD203B41FA5}">
                      <a16:colId xmlns:a16="http://schemas.microsoft.com/office/drawing/2014/main" val="692281532"/>
                    </a:ext>
                  </a:extLst>
                </a:gridCol>
                <a:gridCol w="1078786">
                  <a:extLst>
                    <a:ext uri="{9D8B030D-6E8A-4147-A177-3AD203B41FA5}">
                      <a16:colId xmlns:a16="http://schemas.microsoft.com/office/drawing/2014/main" val="1807354642"/>
                    </a:ext>
                  </a:extLst>
                </a:gridCol>
                <a:gridCol w="1476337">
                  <a:extLst>
                    <a:ext uri="{9D8B030D-6E8A-4147-A177-3AD203B41FA5}">
                      <a16:colId xmlns:a16="http://schemas.microsoft.com/office/drawing/2014/main" val="542320055"/>
                    </a:ext>
                  </a:extLst>
                </a:gridCol>
                <a:gridCol w="1232898">
                  <a:extLst>
                    <a:ext uri="{9D8B030D-6E8A-4147-A177-3AD203B41FA5}">
                      <a16:colId xmlns:a16="http://schemas.microsoft.com/office/drawing/2014/main" val="3954404010"/>
                    </a:ext>
                  </a:extLst>
                </a:gridCol>
                <a:gridCol w="1397286">
                  <a:extLst>
                    <a:ext uri="{9D8B030D-6E8A-4147-A177-3AD203B41FA5}">
                      <a16:colId xmlns:a16="http://schemas.microsoft.com/office/drawing/2014/main" val="418835483"/>
                    </a:ext>
                  </a:extLst>
                </a:gridCol>
                <a:gridCol w="1441526">
                  <a:extLst>
                    <a:ext uri="{9D8B030D-6E8A-4147-A177-3AD203B41FA5}">
                      <a16:colId xmlns:a16="http://schemas.microsoft.com/office/drawing/2014/main" val="2891790367"/>
                    </a:ext>
                  </a:extLst>
                </a:gridCol>
              </a:tblGrid>
              <a:tr h="398542">
                <a:tc>
                  <a:txBody>
                    <a:bodyPr/>
                    <a:lstStyle/>
                    <a:p>
                      <a:pPr algn="l" fontAlgn="ctr"/>
                      <a:r>
                        <a:rPr lang="en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34" charset="-128"/>
                          <a:cs typeface="Times New Roman" panose="02020603050405020304" pitchFamily="18" charset="0"/>
                        </a:rPr>
                        <a:t>Fungal family</a:t>
                      </a: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34" charset="-128"/>
                          <a:cs typeface="Times New Roman" panose="02020603050405020304" pitchFamily="18" charset="0"/>
                        </a:rPr>
                        <a:t>Fungal isolate</a:t>
                      </a: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34" charset="-128"/>
                          <a:cs typeface="Times New Roman" panose="02020603050405020304" pitchFamily="18" charset="0"/>
                        </a:rPr>
                        <a:t>NBRC Accession No.</a:t>
                      </a: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34" charset="-128"/>
                          <a:cs typeface="Times New Roman" panose="02020603050405020304" pitchFamily="18" charset="0"/>
                        </a:rPr>
                        <a:t>Weight  0 week (g)</a:t>
                      </a: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34" charset="-128"/>
                          <a:cs typeface="Times New Roman" panose="02020603050405020304" pitchFamily="18" charset="0"/>
                        </a:rPr>
                        <a:t>Weight  12 weeks (g)</a:t>
                      </a: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34" charset="-128"/>
                          <a:cs typeface="Times New Roman" panose="02020603050405020304" pitchFamily="18" charset="0"/>
                        </a:rPr>
                        <a:t>Increase rate (%)</a:t>
                      </a: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44289383"/>
                  </a:ext>
                </a:extLst>
              </a:tr>
              <a:tr h="398542">
                <a:tc>
                  <a:txBody>
                    <a:bodyPr/>
                    <a:lstStyle/>
                    <a:p>
                      <a:pPr algn="l" fontAlgn="ctr"/>
                      <a:r>
                        <a:rPr lang="en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34" charset="-128"/>
                          <a:cs typeface="Times New Roman" panose="02020603050405020304" pitchFamily="18" charset="0"/>
                        </a:rPr>
                        <a:t>No fungi</a:t>
                      </a: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34" charset="-128"/>
                          <a:cs typeface="Times New Roman" panose="02020603050405020304" pitchFamily="18" charset="0"/>
                        </a:rPr>
                        <a:t>Control</a:t>
                      </a: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34" charset="-128"/>
                          <a:cs typeface="Times New Roman" panose="02020603050405020304" pitchFamily="18" charset="0"/>
                        </a:rPr>
                        <a:t>-</a:t>
                      </a: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34" charset="-128"/>
                          <a:cs typeface="Times New Roman" panose="02020603050405020304" pitchFamily="18" charset="0"/>
                        </a:rPr>
                        <a:t>1.54</a:t>
                      </a: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34" charset="-128"/>
                          <a:cs typeface="Times New Roman" panose="02020603050405020304" pitchFamily="18" charset="0"/>
                        </a:rPr>
                        <a:t>1.75</a:t>
                      </a: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34" charset="-128"/>
                          <a:cs typeface="Times New Roman" panose="02020603050405020304" pitchFamily="18" charset="0"/>
                        </a:rPr>
                        <a:t>14 </a:t>
                      </a: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2233142203"/>
                  </a:ext>
                </a:extLst>
              </a:tr>
              <a:tr h="398542">
                <a:tc>
                  <a:txBody>
                    <a:bodyPr/>
                    <a:lstStyle/>
                    <a:p>
                      <a:pPr algn="l" fontAlgn="ctr"/>
                      <a:r>
                        <a:rPr lang="en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34" charset="-128"/>
                          <a:cs typeface="Times New Roman" panose="02020603050405020304" pitchFamily="18" charset="0"/>
                        </a:rPr>
                        <a:t>Tulasnellaceae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34" charset="-128"/>
                          <a:cs typeface="Times New Roman" panose="02020603050405020304" pitchFamily="18" charset="0"/>
                        </a:rPr>
                        <a:t>TU22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34" charset="-128"/>
                          <a:cs typeface="Times New Roman" panose="02020603050405020304" pitchFamily="18" charset="0"/>
                        </a:rPr>
                        <a:t>NBRC 115545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34" charset="-128"/>
                          <a:cs typeface="Times New Roman" panose="02020603050405020304" pitchFamily="18" charset="0"/>
                        </a:rPr>
                        <a:t>1.49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34" charset="-128"/>
                          <a:cs typeface="Times New Roman" panose="02020603050405020304" pitchFamily="18" charset="0"/>
                        </a:rPr>
                        <a:t>2.18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34" charset="-128"/>
                          <a:cs typeface="Times New Roman" panose="02020603050405020304" pitchFamily="18" charset="0"/>
                        </a:rPr>
                        <a:t>46 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603511187"/>
                  </a:ext>
                </a:extLst>
              </a:tr>
              <a:tr h="398542">
                <a:tc>
                  <a:txBody>
                    <a:bodyPr/>
                    <a:lstStyle/>
                    <a:p>
                      <a:pPr algn="l" fontAlgn="ctr"/>
                      <a:r>
                        <a:rPr lang="en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34" charset="-128"/>
                          <a:cs typeface="Times New Roman" panose="02020603050405020304" pitchFamily="18" charset="0"/>
                        </a:rPr>
                        <a:t>Tulasnellaceae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34" charset="-128"/>
                          <a:cs typeface="Times New Roman" panose="02020603050405020304" pitchFamily="18" charset="0"/>
                        </a:rPr>
                        <a:t>TU27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34" charset="-128"/>
                          <a:cs typeface="Times New Roman" panose="02020603050405020304" pitchFamily="18" charset="0"/>
                        </a:rPr>
                        <a:t>NBRC 115262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34" charset="-128"/>
                          <a:cs typeface="Times New Roman" panose="02020603050405020304" pitchFamily="18" charset="0"/>
                        </a:rPr>
                        <a:t>1.51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34" charset="-128"/>
                          <a:cs typeface="Times New Roman" panose="02020603050405020304" pitchFamily="18" charset="0"/>
                        </a:rPr>
                        <a:t>2.11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34" charset="-128"/>
                          <a:cs typeface="Times New Roman" panose="02020603050405020304" pitchFamily="18" charset="0"/>
                        </a:rPr>
                        <a:t>40 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057092708"/>
                  </a:ext>
                </a:extLst>
              </a:tr>
              <a:tr h="398542">
                <a:tc>
                  <a:txBody>
                    <a:bodyPr/>
                    <a:lstStyle/>
                    <a:p>
                      <a:pPr algn="l" fontAlgn="ctr"/>
                      <a:r>
                        <a:rPr lang="en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34" charset="-128"/>
                          <a:cs typeface="Times New Roman" panose="02020603050405020304" pitchFamily="18" charset="0"/>
                        </a:rPr>
                        <a:t>Serendipitaceae</a:t>
                      </a: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34" charset="-128"/>
                          <a:cs typeface="Times New Roman" panose="02020603050405020304" pitchFamily="18" charset="0"/>
                        </a:rPr>
                        <a:t>SE1B</a:t>
                      </a: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34" charset="-128"/>
                          <a:cs typeface="Times New Roman" panose="02020603050405020304" pitchFamily="18" charset="0"/>
                        </a:rPr>
                        <a:t>NBRC 114327</a:t>
                      </a: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34" charset="-128"/>
                          <a:cs typeface="Times New Roman" panose="02020603050405020304" pitchFamily="18" charset="0"/>
                        </a:rPr>
                        <a:t>1.51</a:t>
                      </a: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34" charset="-128"/>
                          <a:cs typeface="Times New Roman" panose="02020603050405020304" pitchFamily="18" charset="0"/>
                        </a:rPr>
                        <a:t>2.43</a:t>
                      </a: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34" charset="-128"/>
                          <a:cs typeface="Times New Roman" panose="02020603050405020304" pitchFamily="18" charset="0"/>
                        </a:rPr>
                        <a:t>61 </a:t>
                      </a: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7927469"/>
                  </a:ext>
                </a:extLst>
              </a:tr>
            </a:tbl>
          </a:graphicData>
        </a:graphic>
      </p:graphicFrame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3FA2E8DB-6F0F-7C45-1BEC-696C3C36B4B1}"/>
              </a:ext>
            </a:extLst>
          </p:cNvPr>
          <p:cNvSpPr txBox="1"/>
          <p:nvPr/>
        </p:nvSpPr>
        <p:spPr>
          <a:xfrm>
            <a:off x="2384466" y="1633589"/>
            <a:ext cx="774271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" altLang="ja-JP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Supplementary Table S1. Fungal strains used for symbiotic culture and its effect on seedling growth</a:t>
            </a:r>
            <a:endParaRPr kumimoji="1" lang="ja-JP" altLang="en-US" sz="1200" i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092912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94</TotalTime>
  <Words>67</Words>
  <Application>Microsoft Macintosh PowerPoint</Application>
  <PresentationFormat>ワイド画面</PresentationFormat>
  <Paragraphs>31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游ゴシック</vt:lpstr>
      <vt:lpstr>游ゴシック Light</vt:lpstr>
      <vt:lpstr>Arial</vt:lpstr>
      <vt:lpstr>Times New Roman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Tomoko</dc:creator>
  <cp:lastModifiedBy>Tomoko</cp:lastModifiedBy>
  <cp:revision>12</cp:revision>
  <cp:lastPrinted>2023-12-30T00:22:56Z</cp:lastPrinted>
  <dcterms:created xsi:type="dcterms:W3CDTF">2023-12-26T10:44:31Z</dcterms:created>
  <dcterms:modified xsi:type="dcterms:W3CDTF">2024-05-30T14:01:28Z</dcterms:modified>
</cp:coreProperties>
</file>