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</p:sldMasterIdLst>
  <p:notesMasterIdLst>
    <p:notesMasterId r:id="rId19"/>
  </p:notesMasterIdLst>
  <p:sldIdLst>
    <p:sldId id="282" r:id="rId6"/>
    <p:sldId id="278" r:id="rId7"/>
    <p:sldId id="259" r:id="rId8"/>
    <p:sldId id="260" r:id="rId9"/>
    <p:sldId id="273" r:id="rId10"/>
    <p:sldId id="279" r:id="rId11"/>
    <p:sldId id="280" r:id="rId12"/>
    <p:sldId id="276" r:id="rId13"/>
    <p:sldId id="262" r:id="rId14"/>
    <p:sldId id="267" r:id="rId15"/>
    <p:sldId id="268" r:id="rId16"/>
    <p:sldId id="275" r:id="rId17"/>
    <p:sldId id="266" r:id="rId18"/>
  </p:sldIdLst>
  <p:sldSz cx="12192000" cy="6858000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64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408"/>
      </p:cViewPr>
      <p:guideLst>
        <p:guide orient="horz" pos="4110"/>
        <p:guide pos="64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3508"/>
          </a:xfrm>
          <a:prstGeom prst="rect">
            <a:avLst/>
          </a:prstGeom>
        </p:spPr>
        <p:txBody>
          <a:bodyPr vert="horz" lIns="99065" tIns="49533" rIns="99065" bIns="49533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098" y="0"/>
            <a:ext cx="3077739" cy="513508"/>
          </a:xfrm>
          <a:prstGeom prst="rect">
            <a:avLst/>
          </a:prstGeom>
        </p:spPr>
        <p:txBody>
          <a:bodyPr vert="horz" lIns="99065" tIns="49533" rIns="99065" bIns="49533" rtlCol="0"/>
          <a:lstStyle>
            <a:lvl1pPr algn="r">
              <a:defRPr sz="1300"/>
            </a:lvl1pPr>
          </a:lstStyle>
          <a:p>
            <a:fld id="{CA634C22-17A7-4B94-B3E2-94903628C3F9}" type="datetimeFigureOut">
              <a:rPr lang="de-DE" smtClean="0"/>
              <a:t>20.06.2017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5" tIns="49533" rIns="99065" bIns="49533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9065" tIns="49533" rIns="99065" bIns="4953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9721111"/>
            <a:ext cx="3077739" cy="513507"/>
          </a:xfrm>
          <a:prstGeom prst="rect">
            <a:avLst/>
          </a:prstGeom>
        </p:spPr>
        <p:txBody>
          <a:bodyPr vert="horz" lIns="99065" tIns="49533" rIns="99065" bIns="49533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098" y="9721111"/>
            <a:ext cx="3077739" cy="513507"/>
          </a:xfrm>
          <a:prstGeom prst="rect">
            <a:avLst/>
          </a:prstGeom>
        </p:spPr>
        <p:txBody>
          <a:bodyPr vert="horz" lIns="99065" tIns="49533" rIns="99065" bIns="49533" rtlCol="0" anchor="b"/>
          <a:lstStyle>
            <a:lvl1pPr algn="r">
              <a:defRPr sz="1300"/>
            </a:lvl1pPr>
          </a:lstStyle>
          <a:p>
            <a:fld id="{3AA731C7-40D6-4DB8-B750-1820B141DE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19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4905" indent="-3095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38317" indent="-2476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33643" indent="-2476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228970" indent="-2476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724296" indent="-247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219623" indent="-247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714950" indent="-247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210277" indent="-2476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9D7B9EF-88E9-42F4-9DCB-B47A0757FA2D}" type="slidenum">
              <a:rPr lang="de-DE" altLang="de-DE" smtClean="0">
                <a:solidFill>
                  <a:srgbClr val="000000"/>
                </a:solidFill>
              </a:rPr>
              <a:pPr/>
              <a:t>5</a:t>
            </a:fld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de-DE" altLang="de-DE" smtClean="0">
                <a:solidFill>
                  <a:schemeClr val="bg2"/>
                </a:solidFill>
              </a:rPr>
              <a:t>Result: Beside the 2 PDRE (305-313 and 367-375) at the beginning and the end of the sequence, only one additional TF binding site for Mot3p (Repressor/activator of transcription) was identified by Yeastract analysis. This sequence was used in two forms for the generation of an artificial promoter structure: the native sequence including the Mot3p binding site (V0) and a mutated sequence in which the Mot3p binding site was abolished (V1).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mtClean="0">
                <a:solidFill>
                  <a:srgbClr val="808080"/>
                </a:solidFill>
                <a:latin typeface="Verdana" panose="020B0604030504040204" pitchFamily="34" charset="0"/>
              </a:rPr>
              <a:t>Identification of additional TFs that are annotated to bind to the PDREs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mtClean="0">
                <a:solidFill>
                  <a:srgbClr val="808080"/>
                </a:solidFill>
              </a:rPr>
              <a:t>Result: 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mtClean="0">
                <a:solidFill>
                  <a:srgbClr val="808080"/>
                </a:solidFill>
              </a:rPr>
              <a:t>Pdr8p, Stb5p and Yrr1p have overlapping binding sites with the PDRE.</a:t>
            </a:r>
          </a:p>
          <a:p>
            <a:pPr eaLnBrk="1" hangingPunct="1">
              <a:spcBef>
                <a:spcPct val="0"/>
              </a:spcBef>
            </a:pPr>
            <a:endParaRPr lang="de-DE" altLang="de-DE" smtClean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de-DE" altLang="de-DE" smtClean="0">
              <a:solidFill>
                <a:schemeClr val="bg2"/>
              </a:solidFill>
            </a:endParaRPr>
          </a:p>
          <a:p>
            <a:pPr eaLnBrk="1" hangingPunct="1"/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968960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35A72-675D-4655-B25B-BF94CB843AB7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5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CD45C-F637-469E-B605-A23AFDA5BFE2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1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06CDE-ABB0-4CF3-8333-2BFA03332560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003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70EB4-2C6D-4012-AC77-2C1C8DD3FA1D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12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6A8EA-BF30-451F-B8F8-FF3C45B280A0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29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00407-F7BE-4904-9EF2-358925EA47DE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048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46555-7220-48FA-8079-DFE0F8A61696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86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435CB-AB14-4A8D-B6B5-179F14FC025F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758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D62F-6852-46ED-BC1C-AF7101FF78D4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47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6420D-1B86-4E9E-AD4C-8D977F83BED2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60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B62FA-901F-4A6B-B264-197013A18745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7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DD6B4-9D3A-4984-94E2-C0A34EDC01F6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96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949B9-2648-466E-91A5-E2CE0ADE39C0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85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66A62-EBD9-4898-89D1-6DEC88BE0807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27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91BCF-FEFA-45CF-8B5B-4781FD4C98FB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95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85AF-A100-4190-9B4A-6CD008812EB3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46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E8D95-791D-41D7-AB26-6AFF1D2B543B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5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A6CAA-F131-4AB1-BCD9-99D3BCBC338B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19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ED5A7-5A7F-4C7F-A91D-D85914BE879D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77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B3050-D7C1-4D16-BDE9-9E974F6EC37A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152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347CC-91DF-44D0-9C5C-B32E131FDC4B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185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609C9-A6B5-4324-A3D0-D8A4523A1152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2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74932-D1CB-4161-AC11-1212EAD3AB0E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08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347-D56C-421C-8CAA-300729A288F0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858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E7A71-9E89-4311-B76A-EEDEFFA5D7C9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54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22C31-BBB4-45FE-A8F5-BBF9D3E60C85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261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9B8E2-1D55-49F4-8118-E22F99E2DBE8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817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355361-20A0-47CD-B99C-461D9E6EB42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172262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3E7468-3779-413E-98F5-2EE3796A1C9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85718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F0E3897-73F3-4136-A8D6-65BB318208B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472373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3D78D7C-9CDE-46CB-AA44-A43DA51C693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73670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81D6006-25D5-4AF9-81AD-1A498C7DE6F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487043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5648FB0-5502-409D-AF5A-970DADD355A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8346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7C3DB-DA19-485B-B3F5-6A421CCF2B26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299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4670114-3795-4C22-9456-0128E957E15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927239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450DCC6-A16A-4FD4-B90D-B218E6B775D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491656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8357E86-35E5-4F76-A3F5-F65E1AF00BB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24861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18CAF4-AED6-4303-92C4-87482B85FB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74827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9EC12AE-81A5-4B11-B9EA-87644570DE5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280402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355361-20A0-47CD-B99C-461D9E6EB42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265064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3E7468-3779-413E-98F5-2EE3796A1C9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511073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F0E3897-73F3-4136-A8D6-65BB318208B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092539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3D78D7C-9CDE-46CB-AA44-A43DA51C693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73287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81D6006-25D5-4AF9-81AD-1A498C7DE6F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5632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A0138-2C2B-47A2-8083-9CD3112CF5D0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398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5648FB0-5502-409D-AF5A-970DADD355A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060468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4670114-3795-4C22-9456-0128E957E15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688885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450DCC6-A16A-4FD4-B90D-B218E6B775D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87587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8357E86-35E5-4F76-A3F5-F65E1AF00BB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071801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918CAF4-AED6-4303-92C4-87482B85FBD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024009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9EC12AE-81A5-4B11-B9EA-87644570DE5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0681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F2477-0A32-41E8-AA72-A519A82BB09E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782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33226-1035-4965-A7AB-E1A26B3588AC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070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D79F5-BF95-45D1-BC43-C959BC3F9531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9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DFF7B-9075-403D-BF4F-7435F4A0307D}" type="slidenum">
              <a:rPr lang="de-DE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9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5526D8-AB58-44AF-99B1-3E82C42750B7}" type="slidenum">
              <a:rPr lang="de-DE" alt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4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B68E6-F21D-40F0-8AF2-67EA09059A55}" type="slidenum">
              <a:rPr lang="de-DE" alt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CC15D1-6BBA-4A16-8137-5D53C578C8FA}" type="slidenum">
              <a:rPr lang="de-DE" alt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0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24CD5C-680A-4A0B-A770-3EFCF47AB7B8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163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24CD5C-680A-4A0B-A770-3EFCF47AB7B8}" type="slidenum">
              <a:rPr lang="de-DE" alt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001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695420" y="1492050"/>
          <a:ext cx="4801160" cy="4742263"/>
        </p:xfrm>
        <a:graphic>
          <a:graphicData uri="http://schemas.openxmlformats.org/drawingml/2006/table">
            <a:tbl>
              <a:tblPr/>
              <a:tblGrid>
                <a:gridCol w="751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22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4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Strain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Systematic Gene Name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Alias used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Genotyp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Source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(Euroscarf Accession number)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 / WT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Y00000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YGL013c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met15Δ0; YGL013c::kanMX4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Y04381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YBL005w 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met15Δ0; YBL005w::kanMX4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Y03029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YBL005w 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BY4742; 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MATα; ura3Δ0; leu2Δ0; his3Δ1; lys2Δ0; YBL005w::kanMX4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Y13029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pdr1</a:t>
                      </a: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YGL013c; YBL005w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</a:t>
                      </a:r>
                      <a:r>
                        <a:rPr lang="de-DE" sz="800" i="1" dirty="0" err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YBL005w::kanMX4; YGL013c::kanMX4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This work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stb5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YHR178w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met15Δ0; YHR178w::kanMX4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Y02872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pdr8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YLR266c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met15Δ0; YLR266c::kanMX4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Y05175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yrr1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YOR162c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de-DE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ura3Δ0; leu2Δ0; his3Δ1; met15Δ0; YOR162c::kanMX4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Y02418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mot3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YMR070w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YMR070w::kanMX4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Y06203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nut1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YGL151w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med5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YGL151w::kanMX4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Y04518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srb8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YCR081w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med12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YCR081w::kanMX4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Y05799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ssn2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YDR443c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med13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YDR443c::kanMX4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Y04279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gal11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YOL051w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med15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YOL051w::kanMX4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Y01742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sin4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YNL236w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med16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YNL236w::kanMX4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Y01976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rox3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YBL093c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med19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YBL093c::kanMX4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Y03119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ssn3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YPL042c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cdk8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YPL042c::kanMX4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Y02786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2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ssn8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YNL025c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i="1">
                          <a:effectLst/>
                          <a:latin typeface="Symbol" panose="05050102010706020507" pitchFamily="18" charset="2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de-DE" sz="8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cycC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BY4741; </a:t>
                      </a:r>
                      <a:r>
                        <a:rPr lang="en-GB" sz="800" i="1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MATa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; ura3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leu2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his3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1; met15</a:t>
                      </a:r>
                      <a:r>
                        <a:rPr lang="de-DE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Δ</a:t>
                      </a:r>
                      <a:r>
                        <a:rPr lang="en-GB" sz="8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0; YNL025c::kanMX4</a:t>
                      </a:r>
                      <a:endParaRPr lang="de-DE" sz="9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Y05351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39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de-DE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419" marR="52419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3048000" y="792042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Supplement </a:t>
            </a: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Table S1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S. cerevisiae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strains used in this study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>WT, wild type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0606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886183" y="5482990"/>
            <a:ext cx="70643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S9: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Pdr5-305 in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1000" dirty="0">
                <a:solidFill>
                  <a:srgbClr val="000000"/>
                </a:solidFill>
                <a:cs typeface="Arial" panose="020B0604020202020204" pitchFamily="34" charset="0"/>
              </a:rPr>
              <a:t>WT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cells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deletion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mutants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of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the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Mediator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complex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(a) 100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(b) 10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(c) 5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(d) 1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Strains are grouped according to the corresponding Mediator module.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light, Reporter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TGFP, Values after 24 h.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1794740" y="237257"/>
            <a:ext cx="7155750" cy="5185777"/>
            <a:chOff x="1794740" y="237257"/>
            <a:chExt cx="7155750" cy="5185777"/>
          </a:xfrm>
        </p:grpSpPr>
        <p:sp>
          <p:nvSpPr>
            <p:cNvPr id="7" name="Textfeld 6"/>
            <p:cNvSpPr txBox="1"/>
            <p:nvPr/>
          </p:nvSpPr>
          <p:spPr>
            <a:xfrm>
              <a:off x="1794740" y="23837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a.</a:t>
              </a:r>
              <a:endParaRPr lang="de-DE" dirty="0"/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5550973" y="237257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b.</a:t>
              </a:r>
              <a:endParaRPr lang="de-DE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795201" y="290354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c.</a:t>
              </a:r>
              <a:endParaRPr lang="de-DE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561933" y="290604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d.</a:t>
              </a:r>
              <a:endParaRPr lang="de-DE" dirty="0"/>
            </a:p>
          </p:txBody>
        </p:sp>
        <p:pic>
          <p:nvPicPr>
            <p:cNvPr id="15" name="Grafik 14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6183" y="599096"/>
              <a:ext cx="3312000" cy="2160000"/>
            </a:xfrm>
            <a:prstGeom prst="rect">
              <a:avLst/>
            </a:prstGeom>
          </p:spPr>
        </p:pic>
        <p:pic>
          <p:nvPicPr>
            <p:cNvPr id="16" name="Grafik 15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8490" y="599096"/>
              <a:ext cx="3312000" cy="2160000"/>
            </a:xfrm>
            <a:prstGeom prst="rect">
              <a:avLst/>
            </a:prstGeom>
          </p:spPr>
        </p:pic>
        <p:pic>
          <p:nvPicPr>
            <p:cNvPr id="17" name="Grafik 16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86183" y="3258516"/>
              <a:ext cx="3312000" cy="2160000"/>
            </a:xfrm>
            <a:prstGeom prst="rect">
              <a:avLst/>
            </a:prstGeom>
          </p:spPr>
        </p:pic>
        <p:pic>
          <p:nvPicPr>
            <p:cNvPr id="18" name="Grafik 17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490" y="3263034"/>
              <a:ext cx="3312000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9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938777" y="5607519"/>
            <a:ext cx="69764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S10: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Pdr5-305V0 in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1000" dirty="0">
                <a:solidFill>
                  <a:srgbClr val="000000"/>
                </a:solidFill>
                <a:cs typeface="Arial" panose="020B0604020202020204" pitchFamily="34" charset="0"/>
              </a:rPr>
              <a:t>WT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cells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deletion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mutants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of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the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 Mediator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complex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(a) 100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(b) 10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(c) 5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(d) 1 µM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Strains </a:t>
            </a:r>
            <a:r>
              <a:rPr lang="en-US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grouped according to the corresponding Mediator module</a:t>
            </a:r>
            <a:r>
              <a:rPr lang="en-US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light, Reporter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TGFP, Values after 24 h. 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1849137" y="448324"/>
            <a:ext cx="7066044" cy="5115565"/>
            <a:chOff x="1849137" y="448324"/>
            <a:chExt cx="7066044" cy="5115565"/>
          </a:xfrm>
        </p:grpSpPr>
        <p:sp>
          <p:nvSpPr>
            <p:cNvPr id="10" name="Textfeld 9"/>
            <p:cNvSpPr txBox="1"/>
            <p:nvPr/>
          </p:nvSpPr>
          <p:spPr>
            <a:xfrm>
              <a:off x="1849137" y="44832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a.</a:t>
              </a:r>
              <a:endParaRPr lang="de-DE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5502964" y="457098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b.</a:t>
              </a:r>
              <a:endParaRPr lang="de-DE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852939" y="303455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c.</a:t>
              </a:r>
              <a:endParaRPr lang="de-DE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5515664" y="3028193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d.</a:t>
              </a:r>
              <a:endParaRPr lang="de-DE" dirty="0"/>
            </a:p>
          </p:txBody>
        </p:sp>
        <p:pic>
          <p:nvPicPr>
            <p:cNvPr id="18" name="Grafik 17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38777" y="817656"/>
              <a:ext cx="3312000" cy="2160000"/>
            </a:xfrm>
            <a:prstGeom prst="rect">
              <a:avLst/>
            </a:prstGeom>
          </p:spPr>
        </p:pic>
        <p:pic>
          <p:nvPicPr>
            <p:cNvPr id="19" name="Grafik 1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3181" y="832855"/>
              <a:ext cx="3312000" cy="2160000"/>
            </a:xfrm>
            <a:prstGeom prst="rect">
              <a:avLst/>
            </a:prstGeom>
          </p:spPr>
        </p:pic>
        <p:pic>
          <p:nvPicPr>
            <p:cNvPr id="20" name="Grafik 19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8777" y="3403889"/>
              <a:ext cx="3312000" cy="2160000"/>
            </a:xfrm>
            <a:prstGeom prst="rect">
              <a:avLst/>
            </a:prstGeom>
          </p:spPr>
        </p:pic>
        <p:pic>
          <p:nvPicPr>
            <p:cNvPr id="21" name="Grafik 20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03181" y="3403889"/>
              <a:ext cx="3312000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773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180566" y="5495420"/>
            <a:ext cx="70043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de-DE" altLang="de-DE" sz="1000" dirty="0" err="1">
                <a:solidFill>
                  <a:srgbClr val="000000"/>
                </a:solidFill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S11: </a:t>
            </a:r>
            <a:r>
              <a:rPr lang="de-DE" altLang="de-DE" sz="1000" dirty="0" err="1">
                <a:solidFill>
                  <a:srgbClr val="000000"/>
                </a:solidFill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 </a:t>
            </a:r>
            <a:r>
              <a:rPr lang="de-DE" altLang="de-DE" sz="1000" dirty="0">
                <a:solidFill>
                  <a:srgbClr val="000000"/>
                </a:solidFill>
              </a:rPr>
              <a:t>in </a:t>
            </a:r>
            <a:r>
              <a:rPr lang="de-DE" altLang="de-DE" sz="1000" dirty="0" err="1">
                <a:solidFill>
                  <a:srgbClr val="000000"/>
                </a:solidFill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</a:rPr>
              <a:t> different </a:t>
            </a:r>
            <a:r>
              <a:rPr lang="de-DE" altLang="de-DE" sz="1000" dirty="0" err="1">
                <a:solidFill>
                  <a:srgbClr val="000000"/>
                </a:solidFill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>
                <a:solidFill>
                  <a:srgbClr val="000000"/>
                </a:solidFill>
              </a:rPr>
              <a:t>in 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cells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deletion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mutants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the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/>
              </a:rPr>
              <a:t>Mediator </a:t>
            </a:r>
            <a:r>
              <a:rPr lang="de-DE" altLang="de-DE" sz="1000" dirty="0" err="1">
                <a:solidFill>
                  <a:srgbClr val="000000"/>
                </a:solidFill>
                <a:latin typeface="Arial"/>
              </a:rPr>
              <a:t>complex</a:t>
            </a:r>
            <a:r>
              <a:rPr lang="de-DE" altLang="de-DE" sz="1000" dirty="0">
                <a:solidFill>
                  <a:srgbClr val="000000"/>
                </a:solidFill>
                <a:latin typeface="Arial"/>
              </a:rPr>
              <a:t>.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(a) </a:t>
            </a:r>
            <a:r>
              <a:rPr lang="de-DE" altLang="de-DE" sz="1000" dirty="0">
                <a:solidFill>
                  <a:srgbClr val="000000"/>
                </a:solidFill>
              </a:rPr>
              <a:t>100 µM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(b) </a:t>
            </a:r>
            <a:r>
              <a:rPr lang="de-DE" altLang="de-DE" sz="1000" dirty="0">
                <a:solidFill>
                  <a:srgbClr val="000000"/>
                </a:solidFill>
              </a:rPr>
              <a:t>10 µM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(c) </a:t>
            </a:r>
            <a:r>
              <a:rPr lang="de-DE" altLang="de-DE" sz="1000" dirty="0">
                <a:solidFill>
                  <a:srgbClr val="000000"/>
                </a:solidFill>
              </a:rPr>
              <a:t>5 µM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(d) </a:t>
            </a:r>
            <a:r>
              <a:rPr lang="de-DE" altLang="de-DE" sz="1000" dirty="0">
                <a:solidFill>
                  <a:srgbClr val="000000"/>
                </a:solidFill>
              </a:rPr>
              <a:t>1 µM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.</a:t>
            </a:r>
            <a:r>
              <a:rPr lang="en-US" altLang="de-DE" sz="1000" dirty="0">
                <a:solidFill>
                  <a:srgbClr val="000000"/>
                </a:solidFill>
              </a:rPr>
              <a:t> Strains are grouped according to the corresponding Mediator module. </a:t>
            </a:r>
            <a:r>
              <a:rPr lang="de-DE" altLang="de-DE" sz="1000" dirty="0" smtClean="0">
                <a:solidFill>
                  <a:srgbClr val="000000"/>
                </a:solidFill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</a:rPr>
              <a:t> light, Reporter: </a:t>
            </a:r>
            <a:r>
              <a:rPr lang="de-DE" altLang="de-DE" sz="1000" dirty="0" smtClean="0">
                <a:solidFill>
                  <a:srgbClr val="000000"/>
                </a:solidFill>
              </a:rPr>
              <a:t>TGFP</a:t>
            </a:r>
            <a:r>
              <a:rPr lang="de-DE" altLang="de-DE" sz="1000" dirty="0">
                <a:solidFill>
                  <a:srgbClr val="000000"/>
                </a:solidFill>
              </a:rPr>
              <a:t>, Values after 24 h.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2087641" y="277207"/>
            <a:ext cx="7097246" cy="5141612"/>
            <a:chOff x="2087641" y="277207"/>
            <a:chExt cx="7097246" cy="5141612"/>
          </a:xfrm>
        </p:grpSpPr>
        <p:sp>
          <p:nvSpPr>
            <p:cNvPr id="34823" name="Textfeld 7"/>
            <p:cNvSpPr txBox="1">
              <a:spLocks noChangeArrowheads="1"/>
            </p:cNvSpPr>
            <p:nvPr/>
          </p:nvSpPr>
          <p:spPr bwMode="auto">
            <a:xfrm>
              <a:off x="2089123" y="283437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 smtClean="0">
                  <a:solidFill>
                    <a:srgbClr val="000000"/>
                  </a:solidFill>
                </a:rPr>
                <a:t>a.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4824" name="Textfeld 8"/>
            <p:cNvSpPr txBox="1">
              <a:spLocks noChangeArrowheads="1"/>
            </p:cNvSpPr>
            <p:nvPr/>
          </p:nvSpPr>
          <p:spPr bwMode="auto">
            <a:xfrm>
              <a:off x="5791556" y="277207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 smtClean="0">
                  <a:solidFill>
                    <a:srgbClr val="000000"/>
                  </a:solidFill>
                </a:rPr>
                <a:t>b.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4825" name="Textfeld 9"/>
            <p:cNvSpPr txBox="1">
              <a:spLocks noChangeArrowheads="1"/>
            </p:cNvSpPr>
            <p:nvPr/>
          </p:nvSpPr>
          <p:spPr bwMode="auto">
            <a:xfrm>
              <a:off x="2087641" y="2875690"/>
              <a:ext cx="3642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 smtClean="0">
                  <a:solidFill>
                    <a:srgbClr val="000000"/>
                  </a:solidFill>
                </a:rPr>
                <a:t>c.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4826" name="Textfeld 10"/>
            <p:cNvSpPr txBox="1">
              <a:spLocks noChangeArrowheads="1"/>
            </p:cNvSpPr>
            <p:nvPr/>
          </p:nvSpPr>
          <p:spPr bwMode="auto">
            <a:xfrm>
              <a:off x="5793476" y="2882160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dirty="0" smtClean="0">
                  <a:solidFill>
                    <a:srgbClr val="000000"/>
                  </a:solidFill>
                </a:rPr>
                <a:t>d.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pic>
          <p:nvPicPr>
            <p:cNvPr id="2" name="Grafik 1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0566" y="651649"/>
              <a:ext cx="3312000" cy="2160000"/>
            </a:xfrm>
            <a:prstGeom prst="rect">
              <a:avLst/>
            </a:prstGeom>
          </p:spPr>
        </p:pic>
        <p:pic>
          <p:nvPicPr>
            <p:cNvPr id="4" name="Grafik 3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887" y="651649"/>
              <a:ext cx="3312000" cy="2160000"/>
            </a:xfrm>
            <a:prstGeom prst="rect">
              <a:avLst/>
            </a:prstGeom>
          </p:spPr>
        </p:pic>
        <p:pic>
          <p:nvPicPr>
            <p:cNvPr id="5" name="Grafik 4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80566" y="3258819"/>
              <a:ext cx="3312000" cy="2160000"/>
            </a:xfrm>
            <a:prstGeom prst="rect">
              <a:avLst/>
            </a:prstGeom>
          </p:spPr>
        </p:pic>
        <p:pic>
          <p:nvPicPr>
            <p:cNvPr id="6" name="Grafik 5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72887" y="3258819"/>
              <a:ext cx="3312000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84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2028306" y="5868897"/>
            <a:ext cx="654995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S12: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Pdr5-305 (a), Pdr5-305V1 (b), Pdr5-305V1+1 (c)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Pdr5-305V1+3 (d) in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WT </a:t>
            </a:r>
            <a:r>
              <a:rPr lang="de-DE" altLang="de-DE" sz="10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cells</a:t>
            </a:r>
            <a:r>
              <a:rPr lang="de-DE" altLang="de-DE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TGFP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pieren 21"/>
          <p:cNvGrpSpPr/>
          <p:nvPr/>
        </p:nvGrpSpPr>
        <p:grpSpPr>
          <a:xfrm>
            <a:off x="1908000" y="529702"/>
            <a:ext cx="6678000" cy="5166851"/>
            <a:chOff x="1908000" y="529702"/>
            <a:chExt cx="6678000" cy="5166851"/>
          </a:xfrm>
        </p:grpSpPr>
        <p:sp>
          <p:nvSpPr>
            <p:cNvPr id="13" name="Textfeld 13"/>
            <p:cNvSpPr txBox="1">
              <a:spLocks noChangeArrowheads="1"/>
            </p:cNvSpPr>
            <p:nvPr/>
          </p:nvSpPr>
          <p:spPr bwMode="auto">
            <a:xfrm>
              <a:off x="3094784" y="620851"/>
              <a:ext cx="105509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pic>
          <p:nvPicPr>
            <p:cNvPr id="6" name="Grafik 5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8000" y="799200"/>
              <a:ext cx="3312000" cy="2160000"/>
            </a:xfrm>
            <a:prstGeom prst="rect">
              <a:avLst/>
            </a:prstGeom>
          </p:spPr>
        </p:pic>
        <p:pic>
          <p:nvPicPr>
            <p:cNvPr id="8" name="Grafik 7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4000" y="799200"/>
              <a:ext cx="3312000" cy="2160000"/>
            </a:xfrm>
            <a:prstGeom prst="rect">
              <a:avLst/>
            </a:prstGeom>
          </p:spPr>
        </p:pic>
        <p:pic>
          <p:nvPicPr>
            <p:cNvPr id="10" name="Grafik 9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8000" y="3536553"/>
              <a:ext cx="3312000" cy="2160000"/>
            </a:xfrm>
            <a:prstGeom prst="rect">
              <a:avLst/>
            </a:prstGeom>
          </p:spPr>
        </p:pic>
        <p:pic>
          <p:nvPicPr>
            <p:cNvPr id="21" name="Grafik 20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74000" y="3535200"/>
              <a:ext cx="3312000" cy="2160000"/>
            </a:xfrm>
            <a:prstGeom prst="rect">
              <a:avLst/>
            </a:prstGeom>
          </p:spPr>
        </p:pic>
        <p:sp>
          <p:nvSpPr>
            <p:cNvPr id="19" name="Textfeld 13"/>
            <p:cNvSpPr txBox="1">
              <a:spLocks noChangeArrowheads="1"/>
            </p:cNvSpPr>
            <p:nvPr/>
          </p:nvSpPr>
          <p:spPr bwMode="auto">
            <a:xfrm>
              <a:off x="6460166" y="3364209"/>
              <a:ext cx="13564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Pdr5-305V1+3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feld 13"/>
            <p:cNvSpPr txBox="1">
              <a:spLocks noChangeArrowheads="1"/>
            </p:cNvSpPr>
            <p:nvPr/>
          </p:nvSpPr>
          <p:spPr bwMode="auto">
            <a:xfrm>
              <a:off x="3091855" y="3361721"/>
              <a:ext cx="13564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Pdr5-305V1+1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475661" y="52970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b.</a:t>
              </a:r>
              <a:endParaRPr lang="de-DE" dirty="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2123207" y="32692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c.</a:t>
              </a:r>
              <a:endParaRPr lang="de-DE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474045" y="3277982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d.</a:t>
              </a:r>
              <a:endParaRPr lang="de-DE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110506" y="53755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a.</a:t>
              </a:r>
              <a:endParaRPr lang="de-DE" dirty="0"/>
            </a:p>
          </p:txBody>
        </p:sp>
        <p:sp>
          <p:nvSpPr>
            <p:cNvPr id="15" name="Textfeld 13"/>
            <p:cNvSpPr txBox="1">
              <a:spLocks noChangeArrowheads="1"/>
            </p:cNvSpPr>
            <p:nvPr/>
          </p:nvSpPr>
          <p:spPr bwMode="auto">
            <a:xfrm>
              <a:off x="6464485" y="619100"/>
              <a:ext cx="12105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95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2477193" y="5949951"/>
            <a:ext cx="667950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000" dirty="0" err="1">
                <a:solidFill>
                  <a:srgbClr val="000000"/>
                </a:solidFill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S1</a:t>
            </a:r>
            <a:r>
              <a:rPr lang="de-DE" altLang="de-DE" sz="1000" dirty="0">
                <a:solidFill>
                  <a:srgbClr val="000000"/>
                </a:solidFill>
              </a:rPr>
              <a:t>: </a:t>
            </a:r>
            <a:r>
              <a:rPr lang="de-DE" altLang="de-DE" sz="1000" dirty="0" err="1">
                <a:solidFill>
                  <a:srgbClr val="000000"/>
                </a:solidFill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native </a:t>
            </a:r>
            <a:r>
              <a:rPr lang="de-DE" altLang="de-DE" sz="1000" i="1" dirty="0">
                <a:solidFill>
                  <a:srgbClr val="000000"/>
                </a:solidFill>
              </a:rPr>
              <a:t>PDR5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5‘URS </a:t>
            </a:r>
            <a:r>
              <a:rPr lang="de-DE" altLang="de-DE" sz="1000" dirty="0">
                <a:solidFill>
                  <a:srgbClr val="000000"/>
                </a:solidFill>
              </a:rPr>
              <a:t>(1000 </a:t>
            </a:r>
            <a:r>
              <a:rPr lang="de-DE" altLang="de-DE" sz="1000" dirty="0" err="1">
                <a:solidFill>
                  <a:srgbClr val="000000"/>
                </a:solidFill>
              </a:rPr>
              <a:t>bp</a:t>
            </a:r>
            <a:r>
              <a:rPr lang="de-DE" altLang="de-DE" sz="1000" dirty="0">
                <a:solidFill>
                  <a:srgbClr val="000000"/>
                </a:solidFill>
              </a:rPr>
              <a:t>) in </a:t>
            </a:r>
            <a:r>
              <a:rPr lang="de-DE" altLang="de-DE" sz="1000" dirty="0" err="1">
                <a:solidFill>
                  <a:srgbClr val="000000"/>
                </a:solidFill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</a:rPr>
              <a:t> different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</a:rPr>
              <a:t>. Response in </a:t>
            </a:r>
            <a:r>
              <a:rPr lang="de-DE" altLang="de-DE" sz="1000" dirty="0" smtClean="0">
                <a:solidFill>
                  <a:srgbClr val="000000"/>
                </a:solidFill>
              </a:rPr>
              <a:t>(a) </a:t>
            </a:r>
            <a:r>
              <a:rPr lang="de-DE" altLang="de-DE" sz="1000" dirty="0">
                <a:solidFill>
                  <a:srgbClr val="000000"/>
                </a:solidFill>
              </a:rPr>
              <a:t>BY4741 (WT), </a:t>
            </a:r>
            <a:r>
              <a:rPr lang="de-DE" altLang="de-DE" sz="1000" dirty="0" smtClean="0">
                <a:solidFill>
                  <a:srgbClr val="000000"/>
                </a:solidFill>
              </a:rPr>
              <a:t>(b)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pdr1, </a:t>
            </a:r>
            <a:r>
              <a:rPr lang="de-DE" altLang="de-DE" sz="1000" dirty="0" smtClean="0">
                <a:solidFill>
                  <a:srgbClr val="000000"/>
                </a:solidFill>
              </a:rPr>
              <a:t>(c)</a:t>
            </a:r>
            <a:r>
              <a:rPr lang="de-DE" altLang="de-DE" sz="10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pdr3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i="1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(d)</a:t>
            </a:r>
            <a:r>
              <a:rPr lang="de-DE" altLang="de-DE" sz="10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pdr1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pdr3. </a:t>
            </a:r>
            <a:r>
              <a:rPr lang="de-DE" altLang="de-DE" sz="1000" dirty="0">
                <a:solidFill>
                  <a:srgbClr val="000000"/>
                </a:solidFill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</a:rPr>
              <a:t>TGFP</a:t>
            </a:r>
            <a:endParaRPr lang="de-DE" altLang="de-DE" sz="1800" dirty="0">
              <a:solidFill>
                <a:srgbClr val="000000"/>
              </a:solidFill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2394000" y="849814"/>
            <a:ext cx="6832800" cy="4863386"/>
            <a:chOff x="2394000" y="849814"/>
            <a:chExt cx="6832800" cy="4863386"/>
          </a:xfrm>
        </p:grpSpPr>
        <p:sp>
          <p:nvSpPr>
            <p:cNvPr id="18" name="Textfeld 1"/>
            <p:cNvSpPr txBox="1">
              <a:spLocks noChangeArrowheads="1"/>
            </p:cNvSpPr>
            <p:nvPr/>
          </p:nvSpPr>
          <p:spPr bwMode="auto">
            <a:xfrm>
              <a:off x="4146876" y="920894"/>
              <a:ext cx="42511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200" dirty="0" smtClean="0">
                  <a:solidFill>
                    <a:srgbClr val="000000"/>
                  </a:solidFill>
                </a:rPr>
                <a:t>WT</a:t>
              </a:r>
              <a:endParaRPr lang="de-DE" alt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066725" y="3328820"/>
              <a:ext cx="5854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altLang="de-DE" sz="12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200" i="1" dirty="0" smtClean="0">
                  <a:solidFill>
                    <a:srgbClr val="000000"/>
                  </a:solidFill>
                  <a:latin typeface="+mj-lt"/>
                </a:rPr>
                <a:t>pdr3</a:t>
              </a:r>
              <a:endParaRPr lang="de-DE" sz="1200" dirty="0">
                <a:latin typeface="+mj-lt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7437261" y="3328820"/>
              <a:ext cx="100988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altLang="de-DE" sz="12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200" i="1" dirty="0" smtClean="0">
                  <a:solidFill>
                    <a:srgbClr val="000000"/>
                  </a:solidFill>
                </a:rPr>
                <a:t>pdr1</a:t>
              </a:r>
              <a:r>
                <a:rPr lang="de-DE" altLang="de-DE" sz="12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200" i="1" dirty="0" smtClean="0">
                  <a:solidFill>
                    <a:srgbClr val="000000"/>
                  </a:solidFill>
                  <a:latin typeface="+mj-lt"/>
                </a:rPr>
                <a:t>pdr3</a:t>
              </a:r>
              <a:endParaRPr lang="de-DE" sz="1200" dirty="0">
                <a:latin typeface="+mj-lt"/>
              </a:endParaRPr>
            </a:p>
          </p:txBody>
        </p:sp>
        <p:pic>
          <p:nvPicPr>
            <p:cNvPr id="9" name="Grafik 8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94000" y="1123200"/>
              <a:ext cx="3312000" cy="2160000"/>
            </a:xfrm>
            <a:prstGeom prst="rect">
              <a:avLst/>
            </a:prstGeom>
          </p:spPr>
        </p:pic>
        <p:pic>
          <p:nvPicPr>
            <p:cNvPr id="10" name="Grafik 9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4800" y="3549600"/>
              <a:ext cx="3312000" cy="2160000"/>
            </a:xfrm>
            <a:prstGeom prst="rect">
              <a:avLst/>
            </a:prstGeom>
          </p:spPr>
        </p:pic>
        <p:pic>
          <p:nvPicPr>
            <p:cNvPr id="11" name="Grafik 10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94000" y="3553200"/>
              <a:ext cx="3312000" cy="2160000"/>
            </a:xfrm>
            <a:prstGeom prst="rect">
              <a:avLst/>
            </a:prstGeom>
          </p:spPr>
        </p:pic>
        <p:pic>
          <p:nvPicPr>
            <p:cNvPr id="12" name="Grafik 11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14800" y="1123200"/>
              <a:ext cx="3312000" cy="2160000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>
              <a:off x="7539623" y="920894"/>
              <a:ext cx="5854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altLang="de-DE" sz="12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200" i="1" dirty="0" smtClean="0">
                  <a:solidFill>
                    <a:srgbClr val="000000"/>
                  </a:solidFill>
                  <a:latin typeface="+mj-lt"/>
                </a:rPr>
                <a:t>pdr1</a:t>
              </a:r>
              <a:endParaRPr lang="de-DE" sz="1200" dirty="0">
                <a:latin typeface="+mj-lt"/>
              </a:endParaRPr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2571751" y="849814"/>
              <a:ext cx="37702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800" dirty="0" smtClean="0">
                  <a:solidFill>
                    <a:srgbClr val="4D4D4D"/>
                  </a:solidFill>
                </a:rPr>
                <a:t>a.</a:t>
              </a:r>
              <a:endParaRPr lang="de-DE" altLang="de-DE" sz="1800" dirty="0">
                <a:solidFill>
                  <a:srgbClr val="4D4D4D"/>
                </a:solidFill>
              </a:endParaRPr>
            </a:p>
          </p:txBody>
        </p:sp>
        <p:sp>
          <p:nvSpPr>
            <p:cNvPr id="27659" name="Text Box 20"/>
            <p:cNvSpPr txBox="1">
              <a:spLocks noChangeArrowheads="1"/>
            </p:cNvSpPr>
            <p:nvPr/>
          </p:nvSpPr>
          <p:spPr bwMode="auto">
            <a:xfrm>
              <a:off x="2582864" y="3282654"/>
              <a:ext cx="36420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800" dirty="0" smtClean="0">
                  <a:solidFill>
                    <a:srgbClr val="4D4D4D"/>
                  </a:solidFill>
                </a:rPr>
                <a:t>c.</a:t>
              </a:r>
              <a:endParaRPr lang="de-DE" altLang="de-DE" sz="1800" dirty="0">
                <a:solidFill>
                  <a:srgbClr val="4D4D4D"/>
                </a:solidFill>
              </a:endParaRPr>
            </a:p>
          </p:txBody>
        </p:sp>
        <p:sp>
          <p:nvSpPr>
            <p:cNvPr id="27657" name="Text Box 10"/>
            <p:cNvSpPr txBox="1">
              <a:spLocks noChangeArrowheads="1"/>
            </p:cNvSpPr>
            <p:nvPr/>
          </p:nvSpPr>
          <p:spPr bwMode="auto">
            <a:xfrm>
              <a:off x="6108660" y="3274726"/>
              <a:ext cx="37702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800" dirty="0" smtClean="0">
                  <a:solidFill>
                    <a:srgbClr val="4D4D4D"/>
                  </a:solidFill>
                </a:rPr>
                <a:t>d.</a:t>
              </a:r>
              <a:endParaRPr lang="de-DE" altLang="de-DE" sz="1800" dirty="0">
                <a:solidFill>
                  <a:srgbClr val="4D4D4D"/>
                </a:solidFill>
              </a:endParaRPr>
            </a:p>
          </p:txBody>
        </p:sp>
        <p:sp>
          <p:nvSpPr>
            <p:cNvPr id="27658" name="Text Box 16"/>
            <p:cNvSpPr txBox="1">
              <a:spLocks noChangeArrowheads="1"/>
            </p:cNvSpPr>
            <p:nvPr/>
          </p:nvSpPr>
          <p:spPr bwMode="auto">
            <a:xfrm>
              <a:off x="6106303" y="860036"/>
              <a:ext cx="37702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800" dirty="0" smtClean="0">
                  <a:solidFill>
                    <a:srgbClr val="4D4D4D"/>
                  </a:solidFill>
                </a:rPr>
                <a:t>b.</a:t>
              </a:r>
              <a:endParaRPr lang="de-DE" altLang="de-DE" sz="1800" dirty="0">
                <a:solidFill>
                  <a:srgbClr val="4D4D4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34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808381" y="5766975"/>
            <a:ext cx="61134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de-DE" altLang="de-DE" sz="1000" dirty="0" err="1"/>
              <a:t>Figure</a:t>
            </a:r>
            <a:r>
              <a:rPr lang="de-DE" altLang="de-DE" sz="1000" dirty="0"/>
              <a:t> </a:t>
            </a:r>
            <a:r>
              <a:rPr lang="de-DE" altLang="de-DE" sz="1000" dirty="0" smtClean="0"/>
              <a:t>S2: Response </a:t>
            </a:r>
            <a:r>
              <a:rPr lang="de-DE" altLang="de-DE" sz="1000" dirty="0" err="1" smtClean="0"/>
              <a:t>of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the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generated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deletion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mutants</a:t>
            </a:r>
            <a:r>
              <a:rPr lang="de-DE" altLang="de-DE" sz="1000" dirty="0" smtClean="0"/>
              <a:t> (1551 </a:t>
            </a:r>
            <a:r>
              <a:rPr lang="de-DE" altLang="de-DE" sz="1000" dirty="0" err="1" smtClean="0"/>
              <a:t>to</a:t>
            </a:r>
            <a:r>
              <a:rPr lang="de-DE" altLang="de-DE" sz="1000" dirty="0" smtClean="0"/>
              <a:t> 563) </a:t>
            </a:r>
            <a:r>
              <a:rPr lang="de-DE" altLang="de-DE" sz="1000" dirty="0" err="1" smtClean="0"/>
              <a:t>to</a:t>
            </a:r>
            <a:r>
              <a:rPr lang="de-DE" altLang="de-DE" sz="1000" dirty="0" smtClean="0"/>
              <a:t> different </a:t>
            </a:r>
            <a:r>
              <a:rPr lang="de-DE" altLang="de-DE" sz="1000" dirty="0" err="1" smtClean="0"/>
              <a:t>diclofenac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concentrations</a:t>
            </a:r>
            <a:r>
              <a:rPr lang="de-DE" altLang="de-DE" sz="1000" dirty="0" smtClean="0"/>
              <a:t> in BY4741 </a:t>
            </a:r>
            <a:r>
              <a:rPr lang="de-DE" altLang="de-DE" sz="1000" dirty="0"/>
              <a:t>(WT</a:t>
            </a:r>
            <a:r>
              <a:rPr lang="de-DE" altLang="de-DE" sz="1000" dirty="0" smtClean="0"/>
              <a:t>). </a:t>
            </a:r>
            <a:r>
              <a:rPr lang="en-US" sz="1000" dirty="0"/>
              <a:t>The scheme above each plot shows the length of the </a:t>
            </a:r>
            <a:r>
              <a:rPr lang="en-US" sz="1000" dirty="0" smtClean="0"/>
              <a:t>5‘ URS </a:t>
            </a:r>
            <a:r>
              <a:rPr lang="en-US" sz="1000" dirty="0"/>
              <a:t>examined and the position of the PDREs</a:t>
            </a:r>
            <a:r>
              <a:rPr lang="en-US" sz="1000" dirty="0" smtClean="0"/>
              <a:t>. </a:t>
            </a:r>
            <a:r>
              <a:rPr lang="de-DE" altLang="de-DE" sz="1000" dirty="0" smtClean="0"/>
              <a:t>Relative </a:t>
            </a:r>
            <a:r>
              <a:rPr lang="de-DE" altLang="de-DE" sz="1000" dirty="0" err="1"/>
              <a:t>fluorescence</a:t>
            </a:r>
            <a:r>
              <a:rPr lang="de-DE" altLang="de-DE" sz="1000" dirty="0"/>
              <a:t> </a:t>
            </a:r>
            <a:r>
              <a:rPr lang="de-DE" altLang="de-DE" sz="1000" dirty="0" err="1"/>
              <a:t>units</a:t>
            </a:r>
            <a:r>
              <a:rPr lang="de-DE" altLang="de-DE" sz="1000" dirty="0"/>
              <a:t> [RFU] </a:t>
            </a:r>
            <a:r>
              <a:rPr lang="de-DE" altLang="de-DE" sz="1000" dirty="0" err="1"/>
              <a:t>divided</a:t>
            </a:r>
            <a:r>
              <a:rPr lang="de-DE" altLang="de-DE" sz="1000" dirty="0"/>
              <a:t> </a:t>
            </a:r>
            <a:r>
              <a:rPr lang="de-DE" altLang="de-DE" sz="1000" dirty="0" err="1"/>
              <a:t>by</a:t>
            </a:r>
            <a:r>
              <a:rPr lang="de-DE" altLang="de-DE" sz="1000" dirty="0"/>
              <a:t> </a:t>
            </a:r>
            <a:r>
              <a:rPr lang="de-DE" altLang="de-DE" sz="1000" dirty="0" err="1"/>
              <a:t>Scattered</a:t>
            </a:r>
            <a:r>
              <a:rPr lang="de-DE" altLang="de-DE" sz="1000" dirty="0"/>
              <a:t> light. Reporter: </a:t>
            </a:r>
            <a:r>
              <a:rPr lang="de-DE" altLang="de-DE" sz="1000" dirty="0" smtClean="0"/>
              <a:t>TGFP </a:t>
            </a:r>
            <a:endParaRPr lang="de-DE" altLang="de-DE" sz="1800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2808381" y="307117"/>
            <a:ext cx="6113463" cy="5400675"/>
            <a:chOff x="2808381" y="307117"/>
            <a:chExt cx="6113463" cy="5400675"/>
          </a:xfrm>
        </p:grpSpPr>
        <p:sp>
          <p:nvSpPr>
            <p:cNvPr id="16388" name="Rectangle 3"/>
            <p:cNvSpPr>
              <a:spLocks noChangeArrowheads="1"/>
            </p:cNvSpPr>
            <p:nvPr/>
          </p:nvSpPr>
          <p:spPr bwMode="auto">
            <a:xfrm>
              <a:off x="2808381" y="307117"/>
              <a:ext cx="6113463" cy="54006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>
                <a:solidFill>
                  <a:srgbClr val="000000"/>
                </a:solidFill>
              </a:endParaRPr>
            </a:p>
          </p:txBody>
        </p:sp>
        <p:pic>
          <p:nvPicPr>
            <p:cNvPr id="16390" name="Picture 5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561" y="442055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2" name="Picture 7"/>
            <p:cNvPicPr preferRelativeResize="0"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94" y="3053492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4" name="Picture 9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9569" y="3053492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5" name="Picture 10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8456" y="442055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71618" y="842400"/>
              <a:ext cx="2880000" cy="2178000"/>
            </a:xfrm>
            <a:prstGeom prst="rect">
              <a:avLst/>
            </a:prstGeom>
          </p:spPr>
        </p:pic>
        <p:pic>
          <p:nvPicPr>
            <p:cNvPr id="4" name="Grafik 3"/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58000" y="846000"/>
              <a:ext cx="2880000" cy="2178000"/>
            </a:xfrm>
            <a:prstGeom prst="rect">
              <a:avLst/>
            </a:prstGeom>
          </p:spPr>
        </p:pic>
        <p:pic>
          <p:nvPicPr>
            <p:cNvPr id="5" name="Grafik 4"/>
            <p:cNvPicPr preferRelativeResize="0"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70000" y="3486929"/>
              <a:ext cx="2880000" cy="2178000"/>
            </a:xfrm>
            <a:prstGeom prst="rect">
              <a:avLst/>
            </a:prstGeom>
          </p:spPr>
        </p:pic>
        <p:pic>
          <p:nvPicPr>
            <p:cNvPr id="6" name="Grafik 5"/>
            <p:cNvPicPr preferRelativeResize="0"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58000" y="3488400"/>
              <a:ext cx="2880000" cy="217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78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842467" y="5725881"/>
            <a:ext cx="60848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de-DE" altLang="de-DE" sz="1000" dirty="0" err="1"/>
              <a:t>Figure</a:t>
            </a:r>
            <a:r>
              <a:rPr lang="de-DE" altLang="de-DE" sz="1000" dirty="0"/>
              <a:t> </a:t>
            </a:r>
            <a:r>
              <a:rPr lang="de-DE" altLang="de-DE" sz="1000" dirty="0" smtClean="0"/>
              <a:t>S3: </a:t>
            </a:r>
            <a:r>
              <a:rPr lang="de-DE" altLang="de-DE" sz="1000" dirty="0"/>
              <a:t>Response </a:t>
            </a:r>
            <a:r>
              <a:rPr lang="de-DE" altLang="de-DE" sz="1000" dirty="0" err="1"/>
              <a:t>of</a:t>
            </a:r>
            <a:r>
              <a:rPr lang="de-DE" altLang="de-DE" sz="1000" dirty="0"/>
              <a:t> </a:t>
            </a:r>
            <a:r>
              <a:rPr lang="de-DE" altLang="de-DE" sz="1000" dirty="0" err="1"/>
              <a:t>the</a:t>
            </a:r>
            <a:r>
              <a:rPr lang="de-DE" altLang="de-DE" sz="1000" dirty="0"/>
              <a:t> </a:t>
            </a:r>
            <a:r>
              <a:rPr lang="de-DE" altLang="de-DE" sz="1000" dirty="0" err="1"/>
              <a:t>generated</a:t>
            </a:r>
            <a:r>
              <a:rPr lang="de-DE" altLang="de-DE" sz="1000" dirty="0"/>
              <a:t> </a:t>
            </a:r>
            <a:r>
              <a:rPr lang="de-DE" altLang="de-DE" sz="1000" dirty="0" err="1"/>
              <a:t>deletion</a:t>
            </a:r>
            <a:r>
              <a:rPr lang="de-DE" altLang="de-DE" sz="1000" dirty="0"/>
              <a:t> </a:t>
            </a:r>
            <a:r>
              <a:rPr lang="de-DE" altLang="de-DE" sz="1000" dirty="0" err="1"/>
              <a:t>mutants</a:t>
            </a:r>
            <a:r>
              <a:rPr lang="de-DE" altLang="de-DE" sz="1000" dirty="0"/>
              <a:t> </a:t>
            </a:r>
            <a:r>
              <a:rPr lang="de-DE" altLang="de-DE" sz="1000" dirty="0" smtClean="0"/>
              <a:t>(491 </a:t>
            </a:r>
            <a:r>
              <a:rPr lang="de-DE" altLang="de-DE" sz="1000" dirty="0" err="1"/>
              <a:t>to</a:t>
            </a:r>
            <a:r>
              <a:rPr lang="de-DE" altLang="de-DE" sz="1000" dirty="0"/>
              <a:t> </a:t>
            </a:r>
            <a:r>
              <a:rPr lang="de-DE" altLang="de-DE" sz="1000" dirty="0" smtClean="0"/>
              <a:t>305) </a:t>
            </a:r>
            <a:r>
              <a:rPr lang="de-DE" altLang="de-DE" sz="1000" dirty="0" err="1"/>
              <a:t>to</a:t>
            </a:r>
            <a:r>
              <a:rPr lang="de-DE" altLang="de-DE" sz="1000" dirty="0"/>
              <a:t> different </a:t>
            </a:r>
            <a:r>
              <a:rPr lang="de-DE" altLang="de-DE" sz="1000" dirty="0" err="1" smtClean="0"/>
              <a:t>diclofenac</a:t>
            </a:r>
            <a:r>
              <a:rPr lang="de-DE" altLang="de-DE" sz="1000" dirty="0" smtClean="0"/>
              <a:t> </a:t>
            </a:r>
            <a:r>
              <a:rPr lang="de-DE" altLang="de-DE" sz="1000" dirty="0" err="1"/>
              <a:t>concentrations</a:t>
            </a:r>
            <a:r>
              <a:rPr lang="de-DE" altLang="de-DE" sz="1000" dirty="0"/>
              <a:t> in BY4741 (WT). </a:t>
            </a:r>
            <a:r>
              <a:rPr lang="en-US" sz="1000" dirty="0"/>
              <a:t>The scheme above each plot shows the length of the 5‘ URS examined and the position of the PDREs. </a:t>
            </a:r>
            <a:r>
              <a:rPr lang="de-DE" altLang="de-DE" sz="1000" dirty="0"/>
              <a:t>Relative </a:t>
            </a:r>
            <a:r>
              <a:rPr lang="de-DE" altLang="de-DE" sz="1000" dirty="0" err="1"/>
              <a:t>fluorescence</a:t>
            </a:r>
            <a:r>
              <a:rPr lang="de-DE" altLang="de-DE" sz="1000" dirty="0"/>
              <a:t> </a:t>
            </a:r>
            <a:r>
              <a:rPr lang="de-DE" altLang="de-DE" sz="1000" dirty="0" err="1"/>
              <a:t>units</a:t>
            </a:r>
            <a:r>
              <a:rPr lang="de-DE" altLang="de-DE" sz="1000" dirty="0"/>
              <a:t> [RFU] </a:t>
            </a:r>
            <a:r>
              <a:rPr lang="de-DE" altLang="de-DE" sz="1000" dirty="0" err="1"/>
              <a:t>divided</a:t>
            </a:r>
            <a:r>
              <a:rPr lang="de-DE" altLang="de-DE" sz="1000" dirty="0"/>
              <a:t> </a:t>
            </a:r>
            <a:r>
              <a:rPr lang="de-DE" altLang="de-DE" sz="1000" dirty="0" err="1"/>
              <a:t>by</a:t>
            </a:r>
            <a:r>
              <a:rPr lang="de-DE" altLang="de-DE" sz="1000" dirty="0"/>
              <a:t> </a:t>
            </a:r>
            <a:r>
              <a:rPr lang="de-DE" altLang="de-DE" sz="1000" dirty="0" err="1"/>
              <a:t>Scattered</a:t>
            </a:r>
            <a:r>
              <a:rPr lang="de-DE" altLang="de-DE" sz="1000" dirty="0"/>
              <a:t> light. Reporter: </a:t>
            </a:r>
            <a:r>
              <a:rPr lang="de-DE" altLang="de-DE" sz="1000" dirty="0" smtClean="0"/>
              <a:t>TGFP </a:t>
            </a:r>
            <a:endParaRPr lang="de-DE" altLang="de-DE" sz="1800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2842467" y="271091"/>
            <a:ext cx="6084887" cy="5400675"/>
            <a:chOff x="2842467" y="271091"/>
            <a:chExt cx="6084887" cy="5400675"/>
          </a:xfrm>
        </p:grpSpPr>
        <p:sp>
          <p:nvSpPr>
            <p:cNvPr id="17413" name="Rectangle 3"/>
            <p:cNvSpPr>
              <a:spLocks noChangeArrowheads="1"/>
            </p:cNvSpPr>
            <p:nvPr/>
          </p:nvSpPr>
          <p:spPr bwMode="auto">
            <a:xfrm>
              <a:off x="2842467" y="271091"/>
              <a:ext cx="6084887" cy="54006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de-DE" altLang="de-DE">
                <a:solidFill>
                  <a:srgbClr val="000000"/>
                </a:solidFill>
              </a:endParaRPr>
            </a:p>
          </p:txBody>
        </p:sp>
        <p:pic>
          <p:nvPicPr>
            <p:cNvPr id="17426" name="Picture 6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8992" y="413966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4" name="Picture 9"/>
            <p:cNvPicPr preferRelativeResize="0"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9042" y="413966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2" name="Picture 13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879" y="3006354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20" name="Picture 16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0629" y="3009529"/>
              <a:ext cx="2879725" cy="3413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66400" y="792000"/>
              <a:ext cx="2880000" cy="2178000"/>
            </a:xfrm>
            <a:prstGeom prst="rect">
              <a:avLst/>
            </a:prstGeom>
          </p:spPr>
        </p:pic>
        <p:pic>
          <p:nvPicPr>
            <p:cNvPr id="4" name="Grafik 3"/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18400" y="792000"/>
              <a:ext cx="2880000" cy="2178000"/>
            </a:xfrm>
            <a:prstGeom prst="rect">
              <a:avLst/>
            </a:prstGeom>
          </p:spPr>
        </p:pic>
        <p:pic>
          <p:nvPicPr>
            <p:cNvPr id="5" name="Grafik 4"/>
            <p:cNvPicPr preferRelativeResize="0"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66400" y="3384000"/>
              <a:ext cx="2880000" cy="2178000"/>
            </a:xfrm>
            <a:prstGeom prst="rect">
              <a:avLst/>
            </a:prstGeom>
          </p:spPr>
        </p:pic>
        <p:pic>
          <p:nvPicPr>
            <p:cNvPr id="6" name="Grafik 5"/>
            <p:cNvPicPr preferRelativeResize="0"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18400" y="3384000"/>
              <a:ext cx="2880000" cy="217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6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Line 57"/>
          <p:cNvSpPr>
            <a:spLocks noChangeShapeType="1"/>
          </p:cNvSpPr>
          <p:nvPr/>
        </p:nvSpPr>
        <p:spPr bwMode="auto">
          <a:xfrm>
            <a:off x="1957389" y="1883229"/>
            <a:ext cx="26638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621393" y="3554501"/>
            <a:ext cx="672035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de-DE" altLang="de-DE" sz="1000" dirty="0" err="1"/>
              <a:t>Figure</a:t>
            </a:r>
            <a:r>
              <a:rPr lang="de-DE" altLang="de-DE" sz="1000" dirty="0"/>
              <a:t> </a:t>
            </a:r>
            <a:r>
              <a:rPr lang="de-DE" altLang="de-DE" sz="1000" dirty="0" smtClean="0"/>
              <a:t>S4: </a:t>
            </a:r>
            <a:r>
              <a:rPr lang="de-DE" altLang="de-DE" sz="1000" dirty="0" err="1" smtClean="0"/>
              <a:t>Result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of</a:t>
            </a:r>
            <a:r>
              <a:rPr lang="de-DE" altLang="de-DE" sz="1000" dirty="0" smtClean="0"/>
              <a:t> YEASTRACT </a:t>
            </a:r>
            <a:r>
              <a:rPr lang="de-DE" altLang="de-DE" sz="1000" dirty="0" err="1" smtClean="0"/>
              <a:t>analysis</a:t>
            </a:r>
            <a:r>
              <a:rPr lang="de-DE" altLang="de-DE" sz="1000" dirty="0" smtClean="0"/>
              <a:t> </a:t>
            </a:r>
            <a:r>
              <a:rPr lang="de-DE" altLang="de-DE" sz="1000" dirty="0" err="1" smtClean="0"/>
              <a:t>of</a:t>
            </a:r>
            <a:r>
              <a:rPr lang="de-DE" altLang="de-DE" sz="1000" dirty="0" smtClean="0"/>
              <a:t> </a:t>
            </a:r>
            <a:r>
              <a:rPr lang="en-GB" sz="1000" dirty="0"/>
              <a:t>the sequence </a:t>
            </a:r>
            <a:r>
              <a:rPr lang="en-GB" sz="1000" dirty="0" smtClean="0"/>
              <a:t>-306 </a:t>
            </a:r>
            <a:r>
              <a:rPr lang="en-GB" sz="1000" dirty="0"/>
              <a:t>to </a:t>
            </a:r>
            <a:r>
              <a:rPr lang="en-GB" sz="1000" dirty="0" smtClean="0"/>
              <a:t>-375 (V0) of the native 5’URS of </a:t>
            </a:r>
            <a:r>
              <a:rPr lang="en-GB" sz="1000" i="1" dirty="0" smtClean="0"/>
              <a:t>PDR5 </a:t>
            </a:r>
            <a:r>
              <a:rPr lang="en-GB" sz="1000" dirty="0" smtClean="0"/>
              <a:t>(a) and of the generated sequence (V1) without a Mot3p binding site (b). Beside the </a:t>
            </a:r>
            <a:r>
              <a:rPr lang="en-GB" sz="1000" dirty="0"/>
              <a:t>presence of a Mot3p binding site at position -</a:t>
            </a:r>
            <a:r>
              <a:rPr lang="en-GB" sz="1000" dirty="0" smtClean="0"/>
              <a:t>41 (-346) for the V0 sequence, additional </a:t>
            </a:r>
            <a:r>
              <a:rPr lang="en-GB" sz="1000" dirty="0"/>
              <a:t>TFs were identified with identical or overlapping recognition sites with the two PDREs, Pdr8p, Yrr1p and </a:t>
            </a:r>
            <a:r>
              <a:rPr lang="en-GB" sz="1000" dirty="0" smtClean="0"/>
              <a:t>Stb5p.</a:t>
            </a:r>
            <a:endParaRPr lang="de-DE" altLang="de-DE" sz="1800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2621393" y="1026540"/>
            <a:ext cx="6720354" cy="2470505"/>
            <a:chOff x="1550372" y="2620700"/>
            <a:chExt cx="6720354" cy="2470505"/>
          </a:xfrm>
        </p:grpSpPr>
        <p:sp>
          <p:nvSpPr>
            <p:cNvPr id="18438" name="Rectangle 13"/>
            <p:cNvSpPr>
              <a:spLocks noChangeArrowheads="1"/>
            </p:cNvSpPr>
            <p:nvPr/>
          </p:nvSpPr>
          <p:spPr bwMode="auto">
            <a:xfrm>
              <a:off x="1550372" y="2624429"/>
              <a:ext cx="6720354" cy="2466776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de-DE" altLang="de-DE" sz="1800">
                <a:solidFill>
                  <a:srgbClr val="000000"/>
                </a:solidFill>
              </a:endParaRPr>
            </a:p>
          </p:txBody>
        </p:sp>
        <p:pic>
          <p:nvPicPr>
            <p:cNvPr id="18444" name="Grafik 3"/>
            <p:cNvPicPr preferRelativeResize="0"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685" y="2911568"/>
              <a:ext cx="2663825" cy="190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Grafik 5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1453" y="2911568"/>
              <a:ext cx="2665413" cy="1908175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</p:pic>
        <p:sp>
          <p:nvSpPr>
            <p:cNvPr id="4" name="Textfeld 3"/>
            <p:cNvSpPr txBox="1"/>
            <p:nvPr/>
          </p:nvSpPr>
          <p:spPr>
            <a:xfrm>
              <a:off x="1606306" y="2624429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a.</a:t>
              </a:r>
              <a:endParaRPr lang="de-DE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4808779" y="2620700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b.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01462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3192087" y="4916325"/>
            <a:ext cx="50514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000" dirty="0" err="1">
                <a:solidFill>
                  <a:srgbClr val="000000"/>
                </a:solidFill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S5: </a:t>
            </a:r>
            <a:r>
              <a:rPr lang="de-DE" altLang="de-DE" sz="1000" dirty="0" err="1">
                <a:solidFill>
                  <a:srgbClr val="000000"/>
                </a:solidFill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Pdr5-305V0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Pdr5-305V1 in </a:t>
            </a:r>
            <a:r>
              <a:rPr lang="de-DE" altLang="de-DE" sz="1000" dirty="0" err="1">
                <a:solidFill>
                  <a:srgbClr val="000000"/>
                </a:solidFill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</a:rPr>
              <a:t> different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</a:rPr>
              <a:t> in BY4741 (WT)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mot3</a:t>
            </a:r>
            <a:r>
              <a:rPr lang="de-DE" altLang="de-DE" sz="1000" dirty="0">
                <a:solidFill>
                  <a:srgbClr val="000000"/>
                </a:solidFill>
              </a:rPr>
              <a:t>. Response in WT </a:t>
            </a:r>
            <a:r>
              <a:rPr lang="de-DE" altLang="de-DE" sz="1000" dirty="0" smtClean="0">
                <a:solidFill>
                  <a:srgbClr val="000000"/>
                </a:solidFill>
              </a:rPr>
              <a:t>(a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b)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in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mot3 </a:t>
            </a:r>
            <a:r>
              <a:rPr lang="de-DE" altLang="de-DE" sz="1000" dirty="0" smtClean="0">
                <a:solidFill>
                  <a:srgbClr val="000000"/>
                </a:solidFill>
              </a:rPr>
              <a:t>(c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d), (a)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: </a:t>
            </a:r>
            <a:r>
              <a:rPr lang="de-DE" altLang="de-DE" sz="1000" dirty="0" smtClean="0">
                <a:solidFill>
                  <a:srgbClr val="000000"/>
                </a:solidFill>
              </a:rPr>
              <a:t>(b)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(c)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mot3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: </a:t>
            </a:r>
            <a:r>
              <a:rPr lang="de-DE" altLang="de-DE" sz="1000" dirty="0" smtClean="0">
                <a:solidFill>
                  <a:srgbClr val="000000"/>
                </a:solidFill>
              </a:rPr>
              <a:t>(d)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mot3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. Relative </a:t>
            </a:r>
            <a:r>
              <a:rPr lang="de-DE" altLang="de-DE" sz="1000" dirty="0" err="1">
                <a:solidFill>
                  <a:srgbClr val="000000"/>
                </a:solidFill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</a:rPr>
              <a:t>TGFP</a:t>
            </a:r>
            <a:endParaRPr lang="de-DE" altLang="de-DE" sz="1000" dirty="0">
              <a:solidFill>
                <a:srgbClr val="000000"/>
              </a:solidFill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3096000" y="983818"/>
            <a:ext cx="5147572" cy="3890582"/>
            <a:chOff x="3096000" y="983818"/>
            <a:chExt cx="5147572" cy="3890582"/>
          </a:xfrm>
        </p:grpSpPr>
        <p:sp>
          <p:nvSpPr>
            <p:cNvPr id="32772" name="Textfeld 14"/>
            <p:cNvSpPr txBox="1">
              <a:spLocks noChangeArrowheads="1"/>
            </p:cNvSpPr>
            <p:nvPr/>
          </p:nvSpPr>
          <p:spPr bwMode="auto">
            <a:xfrm>
              <a:off x="3178344" y="991436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dirty="0" smtClean="0">
                  <a:solidFill>
                    <a:srgbClr val="000000"/>
                  </a:solidFill>
                </a:rPr>
                <a:t>a.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2774" name="Textfeld 17"/>
            <p:cNvSpPr txBox="1">
              <a:spLocks noChangeArrowheads="1"/>
            </p:cNvSpPr>
            <p:nvPr/>
          </p:nvSpPr>
          <p:spPr bwMode="auto">
            <a:xfrm>
              <a:off x="3188337" y="2960787"/>
              <a:ext cx="3642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dirty="0" smtClean="0">
                  <a:solidFill>
                    <a:srgbClr val="000000"/>
                  </a:solidFill>
                </a:rPr>
                <a:t>c.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2779" name="Textfeld 26"/>
            <p:cNvSpPr txBox="1">
              <a:spLocks noChangeArrowheads="1"/>
            </p:cNvSpPr>
            <p:nvPr/>
          </p:nvSpPr>
          <p:spPr bwMode="auto">
            <a:xfrm>
              <a:off x="5849939" y="2960787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dirty="0" smtClean="0">
                  <a:solidFill>
                    <a:srgbClr val="000000"/>
                  </a:solidFill>
                </a:rPr>
                <a:t>d.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sp>
          <p:nvSpPr>
            <p:cNvPr id="32780" name="Textfeld 1"/>
            <p:cNvSpPr txBox="1">
              <a:spLocks noChangeArrowheads="1"/>
            </p:cNvSpPr>
            <p:nvPr/>
          </p:nvSpPr>
          <p:spPr bwMode="auto">
            <a:xfrm>
              <a:off x="3833332" y="1079501"/>
              <a:ext cx="12105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 smtClean="0">
                  <a:solidFill>
                    <a:srgbClr val="000000"/>
                  </a:solidFill>
                </a:rPr>
                <a:t>WT + Pdr5-305V0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32781" name="Textfeld 13"/>
            <p:cNvSpPr txBox="1">
              <a:spLocks noChangeArrowheads="1"/>
            </p:cNvSpPr>
            <p:nvPr/>
          </p:nvSpPr>
          <p:spPr bwMode="auto">
            <a:xfrm>
              <a:off x="3833332" y="3047612"/>
              <a:ext cx="138691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mot3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 + Pdr5-305V0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32782" name="Textfeld 14"/>
            <p:cNvSpPr txBox="1">
              <a:spLocks noChangeArrowheads="1"/>
            </p:cNvSpPr>
            <p:nvPr/>
          </p:nvSpPr>
          <p:spPr bwMode="auto">
            <a:xfrm>
              <a:off x="6510339" y="3058284"/>
              <a:ext cx="137249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>
                  <a:solidFill>
                    <a:srgbClr val="000000"/>
                  </a:solidFill>
                </a:rPr>
                <a:t>mot3</a:t>
              </a:r>
              <a:r>
                <a:rPr lang="de-DE" altLang="de-DE" sz="1000" dirty="0">
                  <a:solidFill>
                    <a:srgbClr val="000000"/>
                  </a:solidFill>
                </a:rPr>
                <a:t> + Pdr5-305V1</a:t>
              </a:r>
            </a:p>
          </p:txBody>
        </p:sp>
        <p:sp>
          <p:nvSpPr>
            <p:cNvPr id="32783" name="Textfeld 15"/>
            <p:cNvSpPr txBox="1">
              <a:spLocks noChangeArrowheads="1"/>
            </p:cNvSpPr>
            <p:nvPr/>
          </p:nvSpPr>
          <p:spPr bwMode="auto">
            <a:xfrm>
              <a:off x="6510339" y="1079501"/>
              <a:ext cx="12105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 smtClean="0">
                  <a:solidFill>
                    <a:srgbClr val="000000"/>
                  </a:solidFill>
                </a:rPr>
                <a:t>WT + Pdr5-305V1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32773" name="Textfeld 15"/>
            <p:cNvSpPr txBox="1">
              <a:spLocks noChangeArrowheads="1"/>
            </p:cNvSpPr>
            <p:nvPr/>
          </p:nvSpPr>
          <p:spPr bwMode="auto">
            <a:xfrm>
              <a:off x="5847449" y="983818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dirty="0" smtClean="0">
                  <a:solidFill>
                    <a:srgbClr val="000000"/>
                  </a:solidFill>
                </a:rPr>
                <a:t>b.</a:t>
              </a:r>
              <a:endParaRPr lang="de-DE" altLang="de-DE" dirty="0">
                <a:solidFill>
                  <a:srgbClr val="000000"/>
                </a:solidFill>
              </a:endParaRPr>
            </a:p>
          </p:txBody>
        </p:sp>
        <p:pic>
          <p:nvPicPr>
            <p:cNvPr id="8" name="Grafik 7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96000" y="1288800"/>
              <a:ext cx="2484000" cy="1620000"/>
            </a:xfrm>
            <a:prstGeom prst="rect">
              <a:avLst/>
            </a:prstGeom>
          </p:spPr>
        </p:pic>
        <p:pic>
          <p:nvPicPr>
            <p:cNvPr id="9" name="Grafik 8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59572" y="1288800"/>
              <a:ext cx="2484000" cy="1620000"/>
            </a:xfrm>
            <a:prstGeom prst="rect">
              <a:avLst/>
            </a:prstGeom>
          </p:spPr>
        </p:pic>
        <p:pic>
          <p:nvPicPr>
            <p:cNvPr id="10" name="Grafik 9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96000" y="3254400"/>
              <a:ext cx="2484000" cy="1620000"/>
            </a:xfrm>
            <a:prstGeom prst="rect">
              <a:avLst/>
            </a:prstGeom>
          </p:spPr>
        </p:pic>
        <p:pic>
          <p:nvPicPr>
            <p:cNvPr id="11" name="Grafik 10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9572" y="3254400"/>
              <a:ext cx="2484000" cy="16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13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046140" y="5082061"/>
            <a:ext cx="50647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000" dirty="0" err="1">
                <a:solidFill>
                  <a:srgbClr val="000000"/>
                </a:solidFill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S6: </a:t>
            </a:r>
            <a:r>
              <a:rPr lang="de-DE" altLang="de-DE" sz="1000" dirty="0" err="1">
                <a:solidFill>
                  <a:srgbClr val="000000"/>
                </a:solidFill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Pdr5-305V0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Pdr5-305V1 in </a:t>
            </a:r>
            <a:r>
              <a:rPr lang="de-DE" altLang="de-DE" sz="1000" dirty="0" err="1">
                <a:solidFill>
                  <a:srgbClr val="000000"/>
                </a:solidFill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</a:rPr>
              <a:t> different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</a:rPr>
              <a:t> in 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stbt5 </a:t>
            </a:r>
            <a:r>
              <a:rPr lang="de-DE" altLang="de-DE" sz="1000" dirty="0" err="1">
                <a:solidFill>
                  <a:srgbClr val="000000"/>
                </a:solidFill>
              </a:rPr>
              <a:t>strains</a:t>
            </a:r>
            <a:r>
              <a:rPr lang="de-DE" altLang="de-DE" sz="1000" i="1" dirty="0">
                <a:solidFill>
                  <a:srgbClr val="000000"/>
                </a:solidFill>
              </a:rPr>
              <a:t>. </a:t>
            </a:r>
            <a:r>
              <a:rPr lang="de-DE" altLang="de-DE" sz="1000" dirty="0">
                <a:solidFill>
                  <a:srgbClr val="000000"/>
                </a:solidFill>
              </a:rPr>
              <a:t>Response in WT </a:t>
            </a:r>
            <a:r>
              <a:rPr lang="de-DE" altLang="de-DE" sz="1000" dirty="0" smtClean="0">
                <a:solidFill>
                  <a:srgbClr val="000000"/>
                </a:solidFill>
              </a:rPr>
              <a:t>(a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b)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>
                <a:solidFill>
                  <a:srgbClr val="000000"/>
                </a:solidFill>
              </a:rPr>
              <a:t>in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stb5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(c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d). (a)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(b)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(c)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stbt5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(d)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stbt5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. Relative </a:t>
            </a:r>
            <a:r>
              <a:rPr lang="de-DE" altLang="de-DE" sz="1000" dirty="0" err="1">
                <a:solidFill>
                  <a:srgbClr val="000000"/>
                </a:solidFill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</a:rPr>
              <a:t>TGFP</a:t>
            </a:r>
            <a:r>
              <a:rPr lang="de-DE" altLang="de-DE" sz="1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3798" name="Textfeld 5"/>
          <p:cNvSpPr txBox="1">
            <a:spLocks noChangeArrowheads="1"/>
          </p:cNvSpPr>
          <p:nvPr/>
        </p:nvSpPr>
        <p:spPr bwMode="auto">
          <a:xfrm>
            <a:off x="3086829" y="3149533"/>
            <a:ext cx="3642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 smtClean="0">
                <a:solidFill>
                  <a:srgbClr val="000000"/>
                </a:solidFill>
              </a:rPr>
              <a:t>c.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33807" name="Textfeld 20"/>
          <p:cNvSpPr txBox="1">
            <a:spLocks noChangeArrowheads="1"/>
          </p:cNvSpPr>
          <p:nvPr/>
        </p:nvSpPr>
        <p:spPr bwMode="auto">
          <a:xfrm>
            <a:off x="3076620" y="1165513"/>
            <a:ext cx="377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 smtClean="0">
                <a:solidFill>
                  <a:srgbClr val="000000"/>
                </a:solidFill>
              </a:rPr>
              <a:t>a.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33808" name="Textfeld 21"/>
          <p:cNvSpPr txBox="1">
            <a:spLocks noChangeArrowheads="1"/>
          </p:cNvSpPr>
          <p:nvPr/>
        </p:nvSpPr>
        <p:spPr bwMode="auto">
          <a:xfrm>
            <a:off x="5704535" y="1157894"/>
            <a:ext cx="377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 smtClean="0">
                <a:solidFill>
                  <a:srgbClr val="000000"/>
                </a:solidFill>
              </a:rPr>
              <a:t>b.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24" name="Textfeld 1"/>
          <p:cNvSpPr txBox="1">
            <a:spLocks noChangeArrowheads="1"/>
          </p:cNvSpPr>
          <p:nvPr/>
        </p:nvSpPr>
        <p:spPr bwMode="auto">
          <a:xfrm>
            <a:off x="3620659" y="1259723"/>
            <a:ext cx="12105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>
                <a:solidFill>
                  <a:srgbClr val="000000"/>
                </a:solidFill>
              </a:rPr>
              <a:t>WT + Pdr5-305V0</a:t>
            </a:r>
          </a:p>
        </p:txBody>
      </p:sp>
      <p:sp>
        <p:nvSpPr>
          <p:cNvPr id="25" name="Textfeld 15"/>
          <p:cNvSpPr txBox="1">
            <a:spLocks noChangeArrowheads="1"/>
          </p:cNvSpPr>
          <p:nvPr/>
        </p:nvSpPr>
        <p:spPr bwMode="auto">
          <a:xfrm>
            <a:off x="6321031" y="1254308"/>
            <a:ext cx="12105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>
                <a:solidFill>
                  <a:srgbClr val="000000"/>
                </a:solidFill>
              </a:rPr>
              <a:t>WT + Pdr5-305V1</a:t>
            </a:r>
          </a:p>
        </p:txBody>
      </p:sp>
      <p:sp>
        <p:nvSpPr>
          <p:cNvPr id="26" name="Textfeld 13"/>
          <p:cNvSpPr txBox="1">
            <a:spLocks noChangeArrowheads="1"/>
          </p:cNvSpPr>
          <p:nvPr/>
        </p:nvSpPr>
        <p:spPr bwMode="auto">
          <a:xfrm>
            <a:off x="3620659" y="3254250"/>
            <a:ext cx="13436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stb5</a:t>
            </a:r>
            <a:r>
              <a:rPr lang="de-DE" altLang="de-DE" sz="1000" dirty="0">
                <a:solidFill>
                  <a:srgbClr val="000000"/>
                </a:solidFill>
              </a:rPr>
              <a:t> + Pdr5-305V0</a:t>
            </a:r>
          </a:p>
        </p:txBody>
      </p:sp>
      <p:sp>
        <p:nvSpPr>
          <p:cNvPr id="27" name="Textfeld 14"/>
          <p:cNvSpPr txBox="1">
            <a:spLocks noChangeArrowheads="1"/>
          </p:cNvSpPr>
          <p:nvPr/>
        </p:nvSpPr>
        <p:spPr bwMode="auto">
          <a:xfrm>
            <a:off x="6337224" y="3249890"/>
            <a:ext cx="132921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stb5</a:t>
            </a:r>
            <a:r>
              <a:rPr lang="de-DE" altLang="de-DE" sz="1000" dirty="0">
                <a:solidFill>
                  <a:srgbClr val="000000"/>
                </a:solidFill>
              </a:rPr>
              <a:t> + Pdr5-305V1</a:t>
            </a:r>
          </a:p>
        </p:txBody>
      </p:sp>
      <p:sp>
        <p:nvSpPr>
          <p:cNvPr id="33800" name="Textfeld 7"/>
          <p:cNvSpPr txBox="1">
            <a:spLocks noChangeArrowheads="1"/>
          </p:cNvSpPr>
          <p:nvPr/>
        </p:nvSpPr>
        <p:spPr bwMode="auto">
          <a:xfrm>
            <a:off x="5703370" y="3150878"/>
            <a:ext cx="377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 smtClean="0">
                <a:solidFill>
                  <a:srgbClr val="000000"/>
                </a:solidFill>
              </a:rPr>
              <a:t>d.</a:t>
            </a:r>
            <a:endParaRPr lang="de-DE" altLang="de-DE" dirty="0">
              <a:solidFill>
                <a:srgbClr val="000000"/>
              </a:solidFill>
            </a:endParaRPr>
          </a:p>
        </p:txBody>
      </p:sp>
      <p:pic>
        <p:nvPicPr>
          <p:cNvPr id="8" name="Grafik 7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984400" y="1447200"/>
            <a:ext cx="2484000" cy="1620000"/>
          </a:xfrm>
          <a:prstGeom prst="rect">
            <a:avLst/>
          </a:prstGeom>
        </p:spPr>
      </p:pic>
      <p:pic>
        <p:nvPicPr>
          <p:cNvPr id="9" name="Grafik 8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26871" y="1447200"/>
            <a:ext cx="2484000" cy="1620000"/>
          </a:xfrm>
          <a:prstGeom prst="rect">
            <a:avLst/>
          </a:prstGeom>
        </p:spPr>
      </p:pic>
      <p:pic>
        <p:nvPicPr>
          <p:cNvPr id="10" name="Grafik 9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984400" y="3438000"/>
            <a:ext cx="2484000" cy="1620000"/>
          </a:xfrm>
          <a:prstGeom prst="rect">
            <a:avLst/>
          </a:prstGeom>
        </p:spPr>
      </p:pic>
      <p:pic>
        <p:nvPicPr>
          <p:cNvPr id="11" name="Grafik 10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626871" y="3438000"/>
            <a:ext cx="248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858918" y="5804279"/>
            <a:ext cx="4920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de-DE" altLang="de-DE" sz="1000" dirty="0" err="1">
                <a:solidFill>
                  <a:srgbClr val="000000"/>
                </a:solidFill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S7: </a:t>
            </a:r>
            <a:r>
              <a:rPr lang="de-DE" altLang="de-DE" sz="1000" dirty="0" err="1">
                <a:solidFill>
                  <a:srgbClr val="000000"/>
                </a:solidFill>
              </a:rPr>
              <a:t>Induction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of</a:t>
            </a:r>
            <a:r>
              <a:rPr lang="de-DE" altLang="de-DE" sz="1000" dirty="0">
                <a:solidFill>
                  <a:srgbClr val="000000"/>
                </a:solidFill>
              </a:rPr>
              <a:t> Pdr5-305V0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Pdr5-305V1 in </a:t>
            </a:r>
            <a:r>
              <a:rPr lang="de-DE" altLang="de-DE" sz="1000" dirty="0" err="1">
                <a:solidFill>
                  <a:srgbClr val="000000"/>
                </a:solidFill>
              </a:rPr>
              <a:t>response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to</a:t>
            </a:r>
            <a:r>
              <a:rPr lang="de-DE" altLang="de-DE" sz="1000" dirty="0">
                <a:solidFill>
                  <a:srgbClr val="000000"/>
                </a:solidFill>
              </a:rPr>
              <a:t> different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concentrations</a:t>
            </a:r>
            <a:r>
              <a:rPr lang="de-DE" altLang="de-DE" sz="1000" dirty="0">
                <a:solidFill>
                  <a:srgbClr val="000000"/>
                </a:solidFill>
              </a:rPr>
              <a:t> in </a:t>
            </a:r>
            <a:r>
              <a:rPr lang="de-DE" altLang="de-DE" sz="1000" dirty="0" smtClean="0">
                <a:solidFill>
                  <a:srgbClr val="000000"/>
                </a:solidFill>
              </a:rPr>
              <a:t>WT,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pdr8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yrr1. </a:t>
            </a:r>
            <a:r>
              <a:rPr lang="de-DE" altLang="de-DE" sz="1000" dirty="0">
                <a:solidFill>
                  <a:srgbClr val="000000"/>
                </a:solidFill>
              </a:rPr>
              <a:t>Response in WT </a:t>
            </a:r>
            <a:r>
              <a:rPr lang="de-DE" altLang="de-DE" sz="1000" dirty="0" smtClean="0">
                <a:solidFill>
                  <a:srgbClr val="000000"/>
                </a:solidFill>
              </a:rPr>
              <a:t>(a </a:t>
            </a:r>
            <a:r>
              <a:rPr lang="de-DE" altLang="de-DE" sz="1000" dirty="0" err="1" smtClean="0">
                <a:solidFill>
                  <a:srgbClr val="000000"/>
                </a:solidFill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</a:rPr>
              <a:t> b), </a:t>
            </a:r>
            <a:r>
              <a:rPr lang="de-DE" altLang="de-DE" sz="1000" dirty="0">
                <a:solidFill>
                  <a:srgbClr val="000000"/>
                </a:solidFill>
              </a:rPr>
              <a:t>in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</a:rPr>
              <a:t>pdr8 </a:t>
            </a:r>
            <a:r>
              <a:rPr lang="de-DE" altLang="de-DE" sz="1000" dirty="0" smtClean="0">
                <a:solidFill>
                  <a:srgbClr val="000000"/>
                </a:solidFill>
              </a:rPr>
              <a:t>(c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d)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 in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yrr1 </a:t>
            </a:r>
            <a:r>
              <a:rPr lang="de-DE" altLang="de-DE" sz="1000" dirty="0" smtClean="0">
                <a:solidFill>
                  <a:srgbClr val="000000"/>
                </a:solidFill>
              </a:rPr>
              <a:t>(e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f). (a)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(b) </a:t>
            </a:r>
            <a:r>
              <a:rPr lang="de-DE" altLang="de-DE" sz="1000" dirty="0">
                <a:solidFill>
                  <a:srgbClr val="000000"/>
                </a:solidFill>
              </a:rPr>
              <a:t>WT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(c)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pdr8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(d)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pdr8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(e)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yrr1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Pdr5-305V0</a:t>
            </a:r>
            <a:r>
              <a:rPr lang="de-DE" altLang="de-DE" sz="1000" dirty="0">
                <a:solidFill>
                  <a:srgbClr val="000000"/>
                </a:solidFill>
              </a:rPr>
              <a:t>; </a:t>
            </a:r>
            <a:r>
              <a:rPr lang="de-DE" altLang="de-DE" sz="1000" dirty="0" smtClean="0">
                <a:solidFill>
                  <a:srgbClr val="000000"/>
                </a:solidFill>
              </a:rPr>
              <a:t>(f) </a:t>
            </a:r>
            <a:r>
              <a:rPr lang="de-DE" altLang="de-DE" sz="1000" i="1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de-DE" altLang="de-DE" sz="1000" i="1" dirty="0">
                <a:solidFill>
                  <a:srgbClr val="000000"/>
                </a:solidFill>
              </a:rPr>
              <a:t>yrr1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and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</a:rPr>
              <a:t>Pdr5-305V1</a:t>
            </a:r>
            <a:r>
              <a:rPr lang="de-DE" altLang="de-DE" sz="1000" dirty="0">
                <a:solidFill>
                  <a:srgbClr val="000000"/>
                </a:solidFill>
              </a:rPr>
              <a:t>. Relative </a:t>
            </a:r>
            <a:r>
              <a:rPr lang="de-DE" altLang="de-DE" sz="1000" dirty="0" err="1">
                <a:solidFill>
                  <a:srgbClr val="000000"/>
                </a:solidFill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</a:rPr>
              <a:t>TGFP</a:t>
            </a:r>
            <a:r>
              <a:rPr lang="de-DE" altLang="de-DE" sz="1000" dirty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2772000" y="45095"/>
            <a:ext cx="5011200" cy="5725705"/>
            <a:chOff x="2772000" y="45095"/>
            <a:chExt cx="5011200" cy="5725705"/>
          </a:xfrm>
        </p:grpSpPr>
        <p:sp>
          <p:nvSpPr>
            <p:cNvPr id="33804" name="Textfeld 13"/>
            <p:cNvSpPr txBox="1">
              <a:spLocks noChangeArrowheads="1"/>
            </p:cNvSpPr>
            <p:nvPr/>
          </p:nvSpPr>
          <p:spPr bwMode="auto">
            <a:xfrm>
              <a:off x="5445424" y="3876573"/>
              <a:ext cx="312906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f.</a:t>
              </a:r>
              <a:endParaRPr lang="de-DE" altLang="de-DE" dirty="0"/>
            </a:p>
          </p:txBody>
        </p:sp>
        <p:pic>
          <p:nvPicPr>
            <p:cNvPr id="2" name="Grafik 1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2000" y="320400"/>
              <a:ext cx="2484000" cy="1620000"/>
            </a:xfrm>
            <a:prstGeom prst="rect">
              <a:avLst/>
            </a:prstGeom>
          </p:spPr>
        </p:pic>
        <p:pic>
          <p:nvPicPr>
            <p:cNvPr id="8" name="Grafik 7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99200" y="320400"/>
              <a:ext cx="2484000" cy="1620000"/>
            </a:xfrm>
            <a:prstGeom prst="rect">
              <a:avLst/>
            </a:prstGeom>
          </p:spPr>
        </p:pic>
        <p:pic>
          <p:nvPicPr>
            <p:cNvPr id="10" name="Grafik 9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72000" y="4150800"/>
              <a:ext cx="2484000" cy="1620000"/>
            </a:xfrm>
            <a:prstGeom prst="rect">
              <a:avLst/>
            </a:prstGeom>
          </p:spPr>
        </p:pic>
        <p:pic>
          <p:nvPicPr>
            <p:cNvPr id="11" name="Grafik 10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98151" y="4150800"/>
              <a:ext cx="2484000" cy="1620000"/>
            </a:xfrm>
            <a:prstGeom prst="rect">
              <a:avLst/>
            </a:prstGeom>
          </p:spPr>
        </p:pic>
        <p:pic>
          <p:nvPicPr>
            <p:cNvPr id="12" name="Grafik 11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72000" y="2228400"/>
              <a:ext cx="2484000" cy="1620000"/>
            </a:xfrm>
            <a:prstGeom prst="rect">
              <a:avLst/>
            </a:prstGeom>
          </p:spPr>
        </p:pic>
        <p:sp>
          <p:nvSpPr>
            <p:cNvPr id="25" name="Textfeld 13"/>
            <p:cNvSpPr txBox="1">
              <a:spLocks noChangeArrowheads="1"/>
            </p:cNvSpPr>
            <p:nvPr/>
          </p:nvSpPr>
          <p:spPr bwMode="auto">
            <a:xfrm>
              <a:off x="3509605" y="2068262"/>
              <a:ext cx="134363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pdr8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000" dirty="0">
                  <a:solidFill>
                    <a:srgbClr val="000000"/>
                  </a:solidFill>
                </a:rPr>
                <a:t>+ Pdr5-305V0</a:t>
              </a:r>
            </a:p>
          </p:txBody>
        </p:sp>
        <p:pic>
          <p:nvPicPr>
            <p:cNvPr id="13" name="Grafik 12"/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99200" y="2228400"/>
              <a:ext cx="2484000" cy="1620000"/>
            </a:xfrm>
            <a:prstGeom prst="rect">
              <a:avLst/>
            </a:prstGeom>
          </p:spPr>
        </p:pic>
        <p:sp>
          <p:nvSpPr>
            <p:cNvPr id="27" name="Textfeld 13"/>
            <p:cNvSpPr txBox="1">
              <a:spLocks noChangeArrowheads="1"/>
            </p:cNvSpPr>
            <p:nvPr/>
          </p:nvSpPr>
          <p:spPr bwMode="auto">
            <a:xfrm>
              <a:off x="6024085" y="2065831"/>
              <a:ext cx="134363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pdr8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000" dirty="0">
                  <a:solidFill>
                    <a:srgbClr val="000000"/>
                  </a:solidFill>
                </a:rPr>
                <a:t>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feld 13"/>
            <p:cNvSpPr txBox="1">
              <a:spLocks noChangeArrowheads="1"/>
            </p:cNvSpPr>
            <p:nvPr/>
          </p:nvSpPr>
          <p:spPr bwMode="auto">
            <a:xfrm>
              <a:off x="6060424" y="3974746"/>
              <a:ext cx="130997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yrr1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000" dirty="0">
                  <a:solidFill>
                    <a:srgbClr val="000000"/>
                  </a:solidFill>
                </a:rPr>
                <a:t>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feld 13"/>
            <p:cNvSpPr txBox="1">
              <a:spLocks noChangeArrowheads="1"/>
            </p:cNvSpPr>
            <p:nvPr/>
          </p:nvSpPr>
          <p:spPr bwMode="auto">
            <a:xfrm>
              <a:off x="3535327" y="3975439"/>
              <a:ext cx="133081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yrr1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 </a:t>
              </a:r>
              <a:r>
                <a:rPr lang="de-DE" altLang="de-DE" sz="1000" dirty="0">
                  <a:solidFill>
                    <a:srgbClr val="000000"/>
                  </a:solidFill>
                </a:rPr>
                <a:t>+ Pdr5-305V0</a:t>
              </a:r>
            </a:p>
          </p:txBody>
        </p:sp>
        <p:sp>
          <p:nvSpPr>
            <p:cNvPr id="24" name="Textfeld 13"/>
            <p:cNvSpPr txBox="1">
              <a:spLocks noChangeArrowheads="1"/>
            </p:cNvSpPr>
            <p:nvPr/>
          </p:nvSpPr>
          <p:spPr bwMode="auto">
            <a:xfrm>
              <a:off x="6155837" y="145941"/>
              <a:ext cx="12105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</a:t>
              </a:r>
              <a:r>
                <a:rPr lang="de-DE" altLang="de-DE" sz="1000" dirty="0" smtClean="0">
                  <a:solidFill>
                    <a:srgbClr val="000000"/>
                  </a:solidFill>
                </a:rPr>
                <a:t>Pdr5-305V1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feld 13"/>
            <p:cNvSpPr txBox="1">
              <a:spLocks noChangeArrowheads="1"/>
            </p:cNvSpPr>
            <p:nvPr/>
          </p:nvSpPr>
          <p:spPr bwMode="auto">
            <a:xfrm>
              <a:off x="3620099" y="145941"/>
              <a:ext cx="121058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>
                  <a:solidFill>
                    <a:srgbClr val="000000"/>
                  </a:solidFill>
                </a:rPr>
                <a:t>WT + Pdr5-305V0</a:t>
              </a:r>
            </a:p>
          </p:txBody>
        </p:sp>
        <p:sp>
          <p:nvSpPr>
            <p:cNvPr id="33807" name="Textfeld 20"/>
            <p:cNvSpPr txBox="1">
              <a:spLocks noChangeArrowheads="1"/>
            </p:cNvSpPr>
            <p:nvPr/>
          </p:nvSpPr>
          <p:spPr bwMode="auto">
            <a:xfrm>
              <a:off x="2857295" y="57218"/>
              <a:ext cx="377025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a.</a:t>
              </a:r>
              <a:endParaRPr lang="de-DE" altLang="de-DE" dirty="0"/>
            </a:p>
          </p:txBody>
        </p:sp>
        <p:sp>
          <p:nvSpPr>
            <p:cNvPr id="33808" name="Textfeld 21"/>
            <p:cNvSpPr txBox="1">
              <a:spLocks noChangeArrowheads="1"/>
            </p:cNvSpPr>
            <p:nvPr/>
          </p:nvSpPr>
          <p:spPr bwMode="auto">
            <a:xfrm>
              <a:off x="5383742" y="45095"/>
              <a:ext cx="377025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b.</a:t>
              </a:r>
              <a:endParaRPr lang="de-DE" altLang="de-DE" dirty="0"/>
            </a:p>
          </p:txBody>
        </p:sp>
        <p:sp>
          <p:nvSpPr>
            <p:cNvPr id="33798" name="Textfeld 5"/>
            <p:cNvSpPr txBox="1">
              <a:spLocks noChangeArrowheads="1"/>
            </p:cNvSpPr>
            <p:nvPr/>
          </p:nvSpPr>
          <p:spPr bwMode="auto">
            <a:xfrm>
              <a:off x="2872788" y="1957410"/>
              <a:ext cx="364202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c.</a:t>
              </a:r>
              <a:endParaRPr lang="de-DE" altLang="de-DE" dirty="0"/>
            </a:p>
          </p:txBody>
        </p:sp>
        <p:sp>
          <p:nvSpPr>
            <p:cNvPr id="33800" name="Textfeld 7"/>
            <p:cNvSpPr txBox="1">
              <a:spLocks noChangeArrowheads="1"/>
            </p:cNvSpPr>
            <p:nvPr/>
          </p:nvSpPr>
          <p:spPr bwMode="auto">
            <a:xfrm>
              <a:off x="5382263" y="1960679"/>
              <a:ext cx="377025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d.</a:t>
              </a:r>
              <a:endParaRPr lang="de-DE" altLang="de-DE" dirty="0"/>
            </a:p>
          </p:txBody>
        </p:sp>
        <p:sp>
          <p:nvSpPr>
            <p:cNvPr id="33802" name="Textfeld 11"/>
            <p:cNvSpPr txBox="1">
              <a:spLocks noChangeArrowheads="1"/>
            </p:cNvSpPr>
            <p:nvPr/>
          </p:nvSpPr>
          <p:spPr bwMode="auto">
            <a:xfrm>
              <a:off x="2860454" y="3876574"/>
              <a:ext cx="377025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de-DE" altLang="de-DE" dirty="0" smtClean="0"/>
                <a:t>e.</a:t>
              </a:r>
              <a:endParaRPr lang="de-DE" alt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55128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1182339" y="5386075"/>
            <a:ext cx="98830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S8: Response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Pdr5-305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diclofenac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BY4741 (WT)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deletion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strains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mot3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stb5,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pdr8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yrr1.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WT (a),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mot3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(b),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stb5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(c),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pdr8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de-DE" altLang="de-DE" sz="1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i="1" dirty="0" smtClean="0">
                <a:solidFill>
                  <a:srgbClr val="0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de-DE" altLang="de-DE" sz="1000" i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yrr1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(e). 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fluorescence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[RFU]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Scattered</a:t>
            </a:r>
            <a:r>
              <a:rPr lang="de-DE" altLang="de-DE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light. Reporter: </a:t>
            </a:r>
            <a:r>
              <a:rPr lang="de-DE" altLang="de-DE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TGFP</a:t>
            </a:r>
            <a:endParaRPr lang="de-DE" altLang="de-DE" sz="1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1080000" y="161924"/>
            <a:ext cx="9986400" cy="5036476"/>
            <a:chOff x="1080000" y="161924"/>
            <a:chExt cx="9986400" cy="5036476"/>
          </a:xfrm>
        </p:grpSpPr>
        <p:sp>
          <p:nvSpPr>
            <p:cNvPr id="18" name="Textfeld 17"/>
            <p:cNvSpPr txBox="1"/>
            <p:nvPr/>
          </p:nvSpPr>
          <p:spPr>
            <a:xfrm>
              <a:off x="4598606" y="2751628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e.</a:t>
              </a:r>
              <a:endParaRPr lang="de-DE" dirty="0"/>
            </a:p>
          </p:txBody>
        </p:sp>
        <p:sp>
          <p:nvSpPr>
            <p:cNvPr id="19" name="Textfeld 14"/>
            <p:cNvSpPr txBox="1">
              <a:spLocks noChangeArrowheads="1"/>
            </p:cNvSpPr>
            <p:nvPr/>
          </p:nvSpPr>
          <p:spPr bwMode="auto">
            <a:xfrm>
              <a:off x="9387545" y="257882"/>
              <a:ext cx="5036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stb5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feld 14"/>
            <p:cNvSpPr txBox="1">
              <a:spLocks noChangeArrowheads="1"/>
            </p:cNvSpPr>
            <p:nvPr/>
          </p:nvSpPr>
          <p:spPr bwMode="auto">
            <a:xfrm>
              <a:off x="2558060" y="2846696"/>
              <a:ext cx="51809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pdr8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feld 14"/>
            <p:cNvSpPr txBox="1">
              <a:spLocks noChangeArrowheads="1"/>
            </p:cNvSpPr>
            <p:nvPr/>
          </p:nvSpPr>
          <p:spPr bwMode="auto">
            <a:xfrm>
              <a:off x="5929717" y="2840740"/>
              <a:ext cx="48442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yrr1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feld 14"/>
            <p:cNvSpPr txBox="1">
              <a:spLocks noChangeArrowheads="1"/>
            </p:cNvSpPr>
            <p:nvPr/>
          </p:nvSpPr>
          <p:spPr bwMode="auto">
            <a:xfrm>
              <a:off x="2627632" y="260422"/>
              <a:ext cx="3850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dirty="0" smtClean="0">
                  <a:solidFill>
                    <a:srgbClr val="000000"/>
                  </a:solidFill>
                  <a:latin typeface="+mj-lt"/>
                </a:rPr>
                <a:t>WT</a:t>
              </a:r>
              <a:endParaRPr lang="de-DE" altLang="de-DE" sz="1000" dirty="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25" name="Textfeld 14"/>
            <p:cNvSpPr txBox="1">
              <a:spLocks noChangeArrowheads="1"/>
            </p:cNvSpPr>
            <p:nvPr/>
          </p:nvSpPr>
          <p:spPr bwMode="auto">
            <a:xfrm>
              <a:off x="5897260" y="260096"/>
              <a:ext cx="54694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1000" i="1" dirty="0" smtClean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sz="1000" i="1" dirty="0" smtClean="0">
                  <a:solidFill>
                    <a:srgbClr val="000000"/>
                  </a:solidFill>
                </a:rPr>
                <a:t>mot3</a:t>
              </a:r>
              <a:endParaRPr lang="de-DE" altLang="de-DE" sz="10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259637" y="16192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a.</a:t>
              </a:r>
              <a:endParaRPr lang="de-DE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7966506" y="16296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c.</a:t>
              </a:r>
              <a:endParaRPr lang="de-DE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276571" y="275041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d.</a:t>
              </a:r>
              <a:endParaRPr lang="de-DE" dirty="0"/>
            </a:p>
          </p:txBody>
        </p:sp>
        <p:pic>
          <p:nvPicPr>
            <p:cNvPr id="3" name="Grafik 2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000" y="439200"/>
              <a:ext cx="3312000" cy="2160000"/>
            </a:xfrm>
            <a:prstGeom prst="rect">
              <a:avLst/>
            </a:prstGeom>
          </p:spPr>
        </p:pic>
        <p:pic>
          <p:nvPicPr>
            <p:cNvPr id="4" name="Grafik 3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02800" y="439200"/>
              <a:ext cx="3312000" cy="2160000"/>
            </a:xfrm>
            <a:prstGeom prst="rect">
              <a:avLst/>
            </a:prstGeom>
          </p:spPr>
        </p:pic>
        <p:pic>
          <p:nvPicPr>
            <p:cNvPr id="5" name="Grafik 4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54400" y="439200"/>
              <a:ext cx="3312000" cy="2160000"/>
            </a:xfrm>
            <a:prstGeom prst="rect">
              <a:avLst/>
            </a:prstGeom>
          </p:spPr>
        </p:pic>
        <p:pic>
          <p:nvPicPr>
            <p:cNvPr id="11" name="Grafik 10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02800" y="3038400"/>
              <a:ext cx="3312000" cy="2160000"/>
            </a:xfrm>
            <a:prstGeom prst="rect">
              <a:avLst/>
            </a:prstGeom>
          </p:spPr>
        </p:pic>
        <p:pic>
          <p:nvPicPr>
            <p:cNvPr id="12" name="Grafik 11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0000" y="3038400"/>
              <a:ext cx="3312000" cy="2160000"/>
            </a:xfrm>
            <a:prstGeom prst="rect">
              <a:avLst/>
            </a:prstGeom>
          </p:spPr>
        </p:pic>
        <p:sp>
          <p:nvSpPr>
            <p:cNvPr id="15" name="Textfeld 14"/>
            <p:cNvSpPr txBox="1"/>
            <p:nvPr/>
          </p:nvSpPr>
          <p:spPr>
            <a:xfrm>
              <a:off x="4600170" y="164446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b.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0260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1541</Words>
  <Application>Microsoft Office PowerPoint</Application>
  <PresentationFormat>Breitbild</PresentationFormat>
  <Paragraphs>185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13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Verdana</vt:lpstr>
      <vt:lpstr>Standarddesign</vt:lpstr>
      <vt:lpstr>1_Standarddesign</vt:lpstr>
      <vt:lpstr>3_Standarddesign</vt:lpstr>
      <vt:lpstr>4_Standarddesign</vt:lpstr>
      <vt:lpstr>5_Standarddesign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Astrid</dc:creator>
  <cp:lastModifiedBy>Kai</cp:lastModifiedBy>
  <cp:revision>182</cp:revision>
  <cp:lastPrinted>2017-06-15T17:09:25Z</cp:lastPrinted>
  <dcterms:created xsi:type="dcterms:W3CDTF">2017-03-17T09:18:41Z</dcterms:created>
  <dcterms:modified xsi:type="dcterms:W3CDTF">2017-06-20T13:27:44Z</dcterms:modified>
</cp:coreProperties>
</file>