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317" r:id="rId2"/>
    <p:sldId id="320" r:id="rId3"/>
    <p:sldId id="318" r:id="rId4"/>
    <p:sldId id="319" r:id="rId5"/>
    <p:sldId id="321" r:id="rId6"/>
    <p:sldId id="322" r:id="rId7"/>
    <p:sldId id="257" r:id="rId8"/>
  </p:sldIdLst>
  <p:sldSz cx="9144000" cy="6858000" type="screen4x3"/>
  <p:notesSz cx="6888163" cy="100187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188C"/>
    <a:srgbClr val="800080"/>
    <a:srgbClr val="008000"/>
    <a:srgbClr val="FFD450"/>
    <a:srgbClr val="FFC000"/>
    <a:srgbClr val="BFBFBF"/>
    <a:srgbClr val="800000"/>
    <a:srgbClr val="00FF00"/>
    <a:srgbClr val="C0DCC0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13" autoAdjust="0"/>
    <p:restoredTop sz="94630" autoAdjust="0"/>
  </p:normalViewPr>
  <p:slideViewPr>
    <p:cSldViewPr snapToGrid="0">
      <p:cViewPr varScale="1">
        <p:scale>
          <a:sx n="80" d="100"/>
          <a:sy n="80" d="100"/>
        </p:scale>
        <p:origin x="82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e Wonwoong" userId="0073b09309e245cc" providerId="LiveId" clId="{C687F82E-A462-4868-993D-60D082B2756F}"/>
    <pc:docChg chg="modSld">
      <pc:chgData name="Lee Wonwoong" userId="0073b09309e245cc" providerId="LiveId" clId="{C687F82E-A462-4868-993D-60D082B2756F}" dt="2021-05-23T13:13:52.738" v="3" actId="20577"/>
      <pc:docMkLst>
        <pc:docMk/>
      </pc:docMkLst>
      <pc:sldChg chg="modSp mod">
        <pc:chgData name="Lee Wonwoong" userId="0073b09309e245cc" providerId="LiveId" clId="{C687F82E-A462-4868-993D-60D082B2756F}" dt="2021-05-23T13:13:52.738" v="3" actId="20577"/>
        <pc:sldMkLst>
          <pc:docMk/>
          <pc:sldMk cId="2208095784" sldId="317"/>
        </pc:sldMkLst>
        <pc:spChg chg="mod">
          <ac:chgData name="Lee Wonwoong" userId="0073b09309e245cc" providerId="LiveId" clId="{C687F82E-A462-4868-993D-60D082B2756F}" dt="2021-05-23T13:13:52.738" v="3" actId="20577"/>
          <ac:spMkLst>
            <pc:docMk/>
            <pc:sldMk cId="2208095784" sldId="317"/>
            <ac:spMk id="73" creationId="{00000000-0000-0000-0000-000000000000}"/>
          </ac:spMkLst>
        </pc:spChg>
      </pc:sldChg>
      <pc:sldChg chg="modSp mod">
        <pc:chgData name="Lee Wonwoong" userId="0073b09309e245cc" providerId="LiveId" clId="{C687F82E-A462-4868-993D-60D082B2756F}" dt="2021-05-23T13:13:17.460" v="1" actId="20577"/>
        <pc:sldMkLst>
          <pc:docMk/>
          <pc:sldMk cId="3270685712" sldId="318"/>
        </pc:sldMkLst>
        <pc:graphicFrameChg chg="modGraphic">
          <ac:chgData name="Lee Wonwoong" userId="0073b09309e245cc" providerId="LiveId" clId="{C687F82E-A462-4868-993D-60D082B2756F}" dt="2021-05-23T13:13:17.460" v="1" actId="20577"/>
          <ac:graphicFrameMkLst>
            <pc:docMk/>
            <pc:sldMk cId="3270685712" sldId="318"/>
            <ac:graphicFrameMk id="6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605" cy="502845"/>
          </a:xfrm>
          <a:prstGeom prst="rect">
            <a:avLst/>
          </a:prstGeom>
        </p:spPr>
        <p:txBody>
          <a:bodyPr vert="horz" lIns="91667" tIns="45834" rIns="91667" bIns="4583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901966" y="0"/>
            <a:ext cx="2984605" cy="502845"/>
          </a:xfrm>
          <a:prstGeom prst="rect">
            <a:avLst/>
          </a:prstGeom>
        </p:spPr>
        <p:txBody>
          <a:bodyPr vert="horz" lIns="91667" tIns="45834" rIns="91667" bIns="45834" rtlCol="0"/>
          <a:lstStyle>
            <a:lvl1pPr algn="r">
              <a:defRPr sz="1200"/>
            </a:lvl1pPr>
          </a:lstStyle>
          <a:p>
            <a:fld id="{E0B20AE9-3950-4B19-857C-3710786BD0E2}" type="datetimeFigureOut">
              <a:rPr lang="ko-KR" altLang="en-US" smtClean="0"/>
              <a:t>2021-05-23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8500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67" tIns="45834" rIns="91667" bIns="4583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9613" y="4821586"/>
            <a:ext cx="5510530" cy="3944790"/>
          </a:xfrm>
          <a:prstGeom prst="rect">
            <a:avLst/>
          </a:prstGeom>
        </p:spPr>
        <p:txBody>
          <a:bodyPr vert="horz" lIns="91667" tIns="45834" rIns="91667" bIns="45834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515869"/>
            <a:ext cx="2984605" cy="502845"/>
          </a:xfrm>
          <a:prstGeom prst="rect">
            <a:avLst/>
          </a:prstGeom>
        </p:spPr>
        <p:txBody>
          <a:bodyPr vert="horz" lIns="91667" tIns="45834" rIns="91667" bIns="4583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901966" y="9515869"/>
            <a:ext cx="2984605" cy="502845"/>
          </a:xfrm>
          <a:prstGeom prst="rect">
            <a:avLst/>
          </a:prstGeom>
        </p:spPr>
        <p:txBody>
          <a:bodyPr vert="horz" lIns="91667" tIns="45834" rIns="91667" bIns="45834" rtlCol="0" anchor="b"/>
          <a:lstStyle>
            <a:lvl1pPr algn="r">
              <a:defRPr sz="1200"/>
            </a:lvl1pPr>
          </a:lstStyle>
          <a:p>
            <a:fld id="{E0097E86-D242-468A-ADAF-E18691AF7A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676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924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2895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6804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959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66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7023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094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883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0203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6322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5044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C6FCD-1794-4632-94E3-8FE276715C67}" type="datetimeFigureOut">
              <a:rPr lang="ko-KR" altLang="en-US" smtClean="0"/>
              <a:pPr/>
              <a:t>2021-05-23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56428-C57C-4FC2-8ADD-DAB1DA1FE5F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3368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emf"/><Relationship Id="rId18" Type="http://schemas.openxmlformats.org/officeDocument/2006/relationships/oleObject" Target="../embeddings/oleObject9.bin"/><Relationship Id="rId26" Type="http://schemas.openxmlformats.org/officeDocument/2006/relationships/oleObject" Target="../embeddings/oleObject13.bin"/><Relationship Id="rId39" Type="http://schemas.openxmlformats.org/officeDocument/2006/relationships/image" Target="../media/image19.emf"/><Relationship Id="rId21" Type="http://schemas.openxmlformats.org/officeDocument/2006/relationships/image" Target="../media/image10.emf"/><Relationship Id="rId34" Type="http://schemas.openxmlformats.org/officeDocument/2006/relationships/oleObject" Target="../embeddings/oleObject17.bin"/><Relationship Id="rId7" Type="http://schemas.openxmlformats.org/officeDocument/2006/relationships/image" Target="../media/image3.e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8.emf"/><Relationship Id="rId25" Type="http://schemas.openxmlformats.org/officeDocument/2006/relationships/image" Target="../media/image12.emf"/><Relationship Id="rId33" Type="http://schemas.openxmlformats.org/officeDocument/2006/relationships/image" Target="../media/image16.emf"/><Relationship Id="rId38" Type="http://schemas.openxmlformats.org/officeDocument/2006/relationships/oleObject" Target="../embeddings/oleObject19.bin"/><Relationship Id="rId2" Type="http://schemas.openxmlformats.org/officeDocument/2006/relationships/oleObject" Target="../embeddings/oleObject1.bin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29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.emf"/><Relationship Id="rId24" Type="http://schemas.openxmlformats.org/officeDocument/2006/relationships/oleObject" Target="../embeddings/oleObject12.bin"/><Relationship Id="rId32" Type="http://schemas.openxmlformats.org/officeDocument/2006/relationships/oleObject" Target="../embeddings/oleObject16.bin"/><Relationship Id="rId37" Type="http://schemas.openxmlformats.org/officeDocument/2006/relationships/image" Target="../media/image18.emf"/><Relationship Id="rId5" Type="http://schemas.openxmlformats.org/officeDocument/2006/relationships/image" Target="../media/image2.emf"/><Relationship Id="rId15" Type="http://schemas.openxmlformats.org/officeDocument/2006/relationships/image" Target="../media/image7.emf"/><Relationship Id="rId23" Type="http://schemas.openxmlformats.org/officeDocument/2006/relationships/image" Target="../media/image11.emf"/><Relationship Id="rId28" Type="http://schemas.openxmlformats.org/officeDocument/2006/relationships/oleObject" Target="../embeddings/oleObject14.bin"/><Relationship Id="rId36" Type="http://schemas.openxmlformats.org/officeDocument/2006/relationships/oleObject" Target="../embeddings/oleObject18.bin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9.emf"/><Relationship Id="rId31" Type="http://schemas.openxmlformats.org/officeDocument/2006/relationships/image" Target="../media/image15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4.emf"/><Relationship Id="rId14" Type="http://schemas.openxmlformats.org/officeDocument/2006/relationships/oleObject" Target="../embeddings/oleObject7.bin"/><Relationship Id="rId22" Type="http://schemas.openxmlformats.org/officeDocument/2006/relationships/oleObject" Target="../embeddings/oleObject11.bin"/><Relationship Id="rId27" Type="http://schemas.openxmlformats.org/officeDocument/2006/relationships/image" Target="../media/image13.emf"/><Relationship Id="rId30" Type="http://schemas.openxmlformats.org/officeDocument/2006/relationships/oleObject" Target="../embeddings/oleObject15.bin"/><Relationship Id="rId35" Type="http://schemas.openxmlformats.org/officeDocument/2006/relationships/image" Target="../media/image17.emf"/><Relationship Id="rId8" Type="http://schemas.openxmlformats.org/officeDocument/2006/relationships/oleObject" Target="../embeddings/oleObject4.bin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13" Type="http://schemas.openxmlformats.org/officeDocument/2006/relationships/image" Target="../media/image25.emf"/><Relationship Id="rId18" Type="http://schemas.openxmlformats.org/officeDocument/2006/relationships/oleObject" Target="../embeddings/oleObject28.bin"/><Relationship Id="rId26" Type="http://schemas.openxmlformats.org/officeDocument/2006/relationships/oleObject" Target="../embeddings/oleObject32.bin"/><Relationship Id="rId3" Type="http://schemas.openxmlformats.org/officeDocument/2006/relationships/image" Target="../media/image20.emf"/><Relationship Id="rId21" Type="http://schemas.openxmlformats.org/officeDocument/2006/relationships/image" Target="../media/image29.wmf"/><Relationship Id="rId7" Type="http://schemas.openxmlformats.org/officeDocument/2006/relationships/image" Target="../media/image22.emf"/><Relationship Id="rId12" Type="http://schemas.openxmlformats.org/officeDocument/2006/relationships/oleObject" Target="../embeddings/oleObject25.bin"/><Relationship Id="rId17" Type="http://schemas.openxmlformats.org/officeDocument/2006/relationships/image" Target="../media/image27.emf"/><Relationship Id="rId25" Type="http://schemas.openxmlformats.org/officeDocument/2006/relationships/image" Target="../media/image31.wmf"/><Relationship Id="rId2" Type="http://schemas.openxmlformats.org/officeDocument/2006/relationships/oleObject" Target="../embeddings/oleObject20.bin"/><Relationship Id="rId16" Type="http://schemas.openxmlformats.org/officeDocument/2006/relationships/oleObject" Target="../embeddings/oleObject27.bin"/><Relationship Id="rId20" Type="http://schemas.openxmlformats.org/officeDocument/2006/relationships/oleObject" Target="../embeddings/oleObject2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4.emf"/><Relationship Id="rId24" Type="http://schemas.openxmlformats.org/officeDocument/2006/relationships/oleObject" Target="../embeddings/oleObject31.bin"/><Relationship Id="rId5" Type="http://schemas.openxmlformats.org/officeDocument/2006/relationships/image" Target="../media/image21.emf"/><Relationship Id="rId15" Type="http://schemas.openxmlformats.org/officeDocument/2006/relationships/image" Target="../media/image26.emf"/><Relationship Id="rId23" Type="http://schemas.openxmlformats.org/officeDocument/2006/relationships/image" Target="../media/image30.wmf"/><Relationship Id="rId10" Type="http://schemas.openxmlformats.org/officeDocument/2006/relationships/oleObject" Target="../embeddings/oleObject24.bin"/><Relationship Id="rId19" Type="http://schemas.openxmlformats.org/officeDocument/2006/relationships/image" Target="../media/image28.emf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3.emf"/><Relationship Id="rId14" Type="http://schemas.openxmlformats.org/officeDocument/2006/relationships/oleObject" Target="../embeddings/oleObject26.bin"/><Relationship Id="rId22" Type="http://schemas.openxmlformats.org/officeDocument/2006/relationships/oleObject" Target="../embeddings/oleObject30.bin"/><Relationship Id="rId27" Type="http://schemas.openxmlformats.org/officeDocument/2006/relationships/image" Target="../media/image3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38.wmf"/><Relationship Id="rId18" Type="http://schemas.openxmlformats.org/officeDocument/2006/relationships/oleObject" Target="../embeddings/oleObject41.bin"/><Relationship Id="rId3" Type="http://schemas.openxmlformats.org/officeDocument/2006/relationships/image" Target="../media/image33.wmf"/><Relationship Id="rId21" Type="http://schemas.openxmlformats.org/officeDocument/2006/relationships/image" Target="../media/image42.wmf"/><Relationship Id="rId7" Type="http://schemas.openxmlformats.org/officeDocument/2006/relationships/image" Target="../media/image35.wmf"/><Relationship Id="rId12" Type="http://schemas.openxmlformats.org/officeDocument/2006/relationships/oleObject" Target="../embeddings/oleObject38.bin"/><Relationship Id="rId17" Type="http://schemas.openxmlformats.org/officeDocument/2006/relationships/image" Target="../media/image40.wmf"/><Relationship Id="rId2" Type="http://schemas.openxmlformats.org/officeDocument/2006/relationships/oleObject" Target="../embeddings/oleObject33.bin"/><Relationship Id="rId16" Type="http://schemas.openxmlformats.org/officeDocument/2006/relationships/oleObject" Target="../embeddings/oleObject40.bin"/><Relationship Id="rId20" Type="http://schemas.openxmlformats.org/officeDocument/2006/relationships/oleObject" Target="../embeddings/oleObject4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37.wmf"/><Relationship Id="rId5" Type="http://schemas.openxmlformats.org/officeDocument/2006/relationships/image" Target="../media/image34.wmf"/><Relationship Id="rId15" Type="http://schemas.openxmlformats.org/officeDocument/2006/relationships/image" Target="../media/image39.wmf"/><Relationship Id="rId10" Type="http://schemas.openxmlformats.org/officeDocument/2006/relationships/oleObject" Target="../embeddings/oleObject37.bin"/><Relationship Id="rId19" Type="http://schemas.openxmlformats.org/officeDocument/2006/relationships/image" Target="../media/image41.wmf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6.wmf"/><Relationship Id="rId14" Type="http://schemas.openxmlformats.org/officeDocument/2006/relationships/oleObject" Target="../embeddings/oleObject3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oleObject" Target="../embeddings/oleObject4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wmf"/><Relationship Id="rId4" Type="http://schemas.openxmlformats.org/officeDocument/2006/relationships/oleObject" Target="../embeddings/oleObject44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50.wmf"/><Relationship Id="rId18" Type="http://schemas.openxmlformats.org/officeDocument/2006/relationships/oleObject" Target="../embeddings/oleObject53.bin"/><Relationship Id="rId26" Type="http://schemas.openxmlformats.org/officeDocument/2006/relationships/oleObject" Target="../embeddings/oleObject57.bin"/><Relationship Id="rId3" Type="http://schemas.openxmlformats.org/officeDocument/2006/relationships/image" Target="../media/image45.wmf"/><Relationship Id="rId21" Type="http://schemas.openxmlformats.org/officeDocument/2006/relationships/image" Target="../media/image54.wmf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50.bin"/><Relationship Id="rId17" Type="http://schemas.openxmlformats.org/officeDocument/2006/relationships/image" Target="../media/image52.wmf"/><Relationship Id="rId25" Type="http://schemas.openxmlformats.org/officeDocument/2006/relationships/image" Target="../media/image56.wmf"/><Relationship Id="rId2" Type="http://schemas.openxmlformats.org/officeDocument/2006/relationships/oleObject" Target="../embeddings/oleObject45.bin"/><Relationship Id="rId16" Type="http://schemas.openxmlformats.org/officeDocument/2006/relationships/oleObject" Target="../embeddings/oleObject52.bin"/><Relationship Id="rId20" Type="http://schemas.openxmlformats.org/officeDocument/2006/relationships/oleObject" Target="../embeddings/oleObject54.bin"/><Relationship Id="rId29" Type="http://schemas.openxmlformats.org/officeDocument/2006/relationships/image" Target="../media/image58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49.wmf"/><Relationship Id="rId24" Type="http://schemas.openxmlformats.org/officeDocument/2006/relationships/oleObject" Target="../embeddings/oleObject56.bin"/><Relationship Id="rId5" Type="http://schemas.openxmlformats.org/officeDocument/2006/relationships/image" Target="../media/image46.wmf"/><Relationship Id="rId15" Type="http://schemas.openxmlformats.org/officeDocument/2006/relationships/image" Target="../media/image51.wmf"/><Relationship Id="rId23" Type="http://schemas.openxmlformats.org/officeDocument/2006/relationships/image" Target="../media/image55.wmf"/><Relationship Id="rId28" Type="http://schemas.openxmlformats.org/officeDocument/2006/relationships/oleObject" Target="../embeddings/oleObject58.bin"/><Relationship Id="rId10" Type="http://schemas.openxmlformats.org/officeDocument/2006/relationships/oleObject" Target="../embeddings/oleObject49.bin"/><Relationship Id="rId19" Type="http://schemas.openxmlformats.org/officeDocument/2006/relationships/image" Target="../media/image53.wmf"/><Relationship Id="rId31" Type="http://schemas.openxmlformats.org/officeDocument/2006/relationships/image" Target="../media/image59.e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48.wmf"/><Relationship Id="rId14" Type="http://schemas.openxmlformats.org/officeDocument/2006/relationships/oleObject" Target="../embeddings/oleObject51.bin"/><Relationship Id="rId22" Type="http://schemas.openxmlformats.org/officeDocument/2006/relationships/oleObject" Target="../embeddings/oleObject55.bin"/><Relationship Id="rId27" Type="http://schemas.openxmlformats.org/officeDocument/2006/relationships/image" Target="../media/image57.wmf"/><Relationship Id="rId30" Type="http://schemas.openxmlformats.org/officeDocument/2006/relationships/oleObject" Target="../embeddings/oleObject59.bin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5.wmf"/><Relationship Id="rId18" Type="http://schemas.openxmlformats.org/officeDocument/2006/relationships/oleObject" Target="../embeddings/oleObject68.bin"/><Relationship Id="rId26" Type="http://schemas.openxmlformats.org/officeDocument/2006/relationships/oleObject" Target="../embeddings/oleObject72.bin"/><Relationship Id="rId3" Type="http://schemas.openxmlformats.org/officeDocument/2006/relationships/image" Target="../media/image60.wmf"/><Relationship Id="rId21" Type="http://schemas.openxmlformats.org/officeDocument/2006/relationships/image" Target="../media/image69.wmf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65.bin"/><Relationship Id="rId17" Type="http://schemas.openxmlformats.org/officeDocument/2006/relationships/image" Target="../media/image67.wmf"/><Relationship Id="rId25" Type="http://schemas.openxmlformats.org/officeDocument/2006/relationships/image" Target="../media/image71.wmf"/><Relationship Id="rId33" Type="http://schemas.openxmlformats.org/officeDocument/2006/relationships/image" Target="../media/image75.wmf"/><Relationship Id="rId2" Type="http://schemas.openxmlformats.org/officeDocument/2006/relationships/oleObject" Target="../embeddings/oleObject60.bin"/><Relationship Id="rId16" Type="http://schemas.openxmlformats.org/officeDocument/2006/relationships/oleObject" Target="../embeddings/oleObject67.bin"/><Relationship Id="rId20" Type="http://schemas.openxmlformats.org/officeDocument/2006/relationships/oleObject" Target="../embeddings/oleObject69.bin"/><Relationship Id="rId29" Type="http://schemas.openxmlformats.org/officeDocument/2006/relationships/image" Target="../media/image73.wmf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64.wmf"/><Relationship Id="rId24" Type="http://schemas.openxmlformats.org/officeDocument/2006/relationships/oleObject" Target="../embeddings/oleObject71.bin"/><Relationship Id="rId32" Type="http://schemas.openxmlformats.org/officeDocument/2006/relationships/oleObject" Target="../embeddings/oleObject75.bin"/><Relationship Id="rId5" Type="http://schemas.openxmlformats.org/officeDocument/2006/relationships/image" Target="../media/image61.wmf"/><Relationship Id="rId15" Type="http://schemas.openxmlformats.org/officeDocument/2006/relationships/image" Target="../media/image66.wmf"/><Relationship Id="rId23" Type="http://schemas.openxmlformats.org/officeDocument/2006/relationships/image" Target="../media/image70.wmf"/><Relationship Id="rId28" Type="http://schemas.openxmlformats.org/officeDocument/2006/relationships/oleObject" Target="../embeddings/oleObject73.bin"/><Relationship Id="rId10" Type="http://schemas.openxmlformats.org/officeDocument/2006/relationships/oleObject" Target="../embeddings/oleObject64.bin"/><Relationship Id="rId19" Type="http://schemas.openxmlformats.org/officeDocument/2006/relationships/image" Target="../media/image68.wmf"/><Relationship Id="rId31" Type="http://schemas.openxmlformats.org/officeDocument/2006/relationships/image" Target="../media/image74.wmf"/><Relationship Id="rId4" Type="http://schemas.openxmlformats.org/officeDocument/2006/relationships/oleObject" Target="../embeddings/oleObject61.bin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66.bin"/><Relationship Id="rId22" Type="http://schemas.openxmlformats.org/officeDocument/2006/relationships/oleObject" Target="../embeddings/oleObject70.bin"/><Relationship Id="rId27" Type="http://schemas.openxmlformats.org/officeDocument/2006/relationships/image" Target="../media/image72.wmf"/><Relationship Id="rId30" Type="http://schemas.openxmlformats.org/officeDocument/2006/relationships/oleObject" Target="../embeddings/oleObject74.bin"/><Relationship Id="rId8" Type="http://schemas.openxmlformats.org/officeDocument/2006/relationships/oleObject" Target="../embeddings/oleObject6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58200" y="6305645"/>
            <a:ext cx="7406002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Suppl. Fig. 1. Chemical structures of 25 erectile dysfunction drugs and their internal standards</a:t>
            </a:r>
            <a:endParaRPr kumimoji="0" lang="en-US" altLang="ko-KR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78711"/>
              </p:ext>
            </p:extLst>
          </p:nvPr>
        </p:nvGraphicFramePr>
        <p:xfrm>
          <a:off x="131565" y="1816166"/>
          <a:ext cx="4393180" cy="2112716"/>
        </p:xfrm>
        <a:graphic>
          <a:graphicData uri="http://schemas.openxmlformats.org/drawingml/2006/table">
            <a:tbl>
              <a:tblPr firstRow="1" bandRow="1"/>
              <a:tblGrid>
                <a:gridCol w="14703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42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48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8277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ko-KR" altLang="en-US" sz="7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7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7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7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7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7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7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ko-KR" altLang="en-US" sz="7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77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Benzylsildenafil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</a:t>
                      </a:r>
                      <a:r>
                        <a:rPr lang="en-US" altLang="ko-KR" sz="10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1" baseline="-25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8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77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Sildenafil</a:t>
                      </a:r>
                      <a:endParaRPr lang="ko-KR" altLang="en-US" sz="7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8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77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Dimethylsildenafil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8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48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aseline="-25000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8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Hongdenafil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COCH</a:t>
                      </a:r>
                      <a:r>
                        <a:rPr lang="en-US" altLang="ko-KR" sz="9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1" baseline="-25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(a)</a:t>
                      </a:r>
                      <a:endParaRPr lang="ko-KR" altLang="en-US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77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Dimethylacetildenafil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(b)</a:t>
                      </a:r>
                      <a:endParaRPr lang="ko-KR" altLang="en-US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106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Oxohongdenafil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77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Carbodenafil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</a:t>
                      </a:r>
                      <a:endParaRPr lang="ko-KR" altLang="en-US" sz="900" dirty="0">
                        <a:solidFill>
                          <a:srgbClr val="00B05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kern="120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(a)</a:t>
                      </a:r>
                      <a:endParaRPr lang="ko-KR" altLang="en-US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Imidazosagtriazinone</a:t>
                      </a:r>
                      <a:endParaRPr lang="ko-KR" altLang="en-US" sz="7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90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7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9" name="그룹 8"/>
          <p:cNvGrpSpPr/>
          <p:nvPr/>
        </p:nvGrpSpPr>
        <p:grpSpPr>
          <a:xfrm>
            <a:off x="2047343" y="723726"/>
            <a:ext cx="2312649" cy="933373"/>
            <a:chOff x="1922687" y="1358833"/>
            <a:chExt cx="2128156" cy="848521"/>
          </a:xfrm>
        </p:grpSpPr>
        <p:graphicFrame>
          <p:nvGraphicFramePr>
            <p:cNvPr id="10" name="개체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5279035"/>
                </p:ext>
              </p:extLst>
            </p:nvPr>
          </p:nvGraphicFramePr>
          <p:xfrm>
            <a:off x="1966347" y="1362351"/>
            <a:ext cx="488914" cy="194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2" imgW="1046765" imgH="417150" progId="ChemDraw.Document.6.0">
                    <p:embed/>
                  </p:oleObj>
                </mc:Choice>
                <mc:Fallback>
                  <p:oleObj name="CS ChemDraw Drawing" r:id="rId2" imgW="1046765" imgH="417150" progId="ChemDraw.Document.6.0">
                    <p:embed/>
                    <p:pic>
                      <p:nvPicPr>
                        <p:cNvPr id="10" name="개체 9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966347" y="1362351"/>
                          <a:ext cx="488914" cy="1941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직사각형 12"/>
            <p:cNvSpPr/>
            <p:nvPr/>
          </p:nvSpPr>
          <p:spPr>
            <a:xfrm>
              <a:off x="2354981" y="1370417"/>
              <a:ext cx="65114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0" lang="ko-KR" altLang="en-US" sz="900" b="1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6" name="개체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7535042"/>
                </p:ext>
              </p:extLst>
            </p:nvPr>
          </p:nvGraphicFramePr>
          <p:xfrm>
            <a:off x="1997791" y="1927055"/>
            <a:ext cx="266142" cy="2769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4" imgW="569710" imgH="595620" progId="ChemDraw.Document.6.0">
                    <p:embed/>
                  </p:oleObj>
                </mc:Choice>
                <mc:Fallback>
                  <p:oleObj name="CS ChemDraw Drawing" r:id="rId4" imgW="569710" imgH="595620" progId="ChemDraw.Document.6.0">
                    <p:embed/>
                    <p:pic>
                      <p:nvPicPr>
                        <p:cNvPr id="16" name="개체 15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997791" y="1927055"/>
                          <a:ext cx="266142" cy="27698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개체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6224601"/>
                </p:ext>
              </p:extLst>
            </p:nvPr>
          </p:nvGraphicFramePr>
          <p:xfrm>
            <a:off x="1922687" y="1661504"/>
            <a:ext cx="340071" cy="19517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6" imgW="728008" imgH="417150" progId="ChemDraw.Document.6.0">
                    <p:embed/>
                  </p:oleObj>
                </mc:Choice>
                <mc:Fallback>
                  <p:oleObj name="CS ChemDraw Drawing" r:id="rId6" imgW="728008" imgH="417150" progId="ChemDraw.Document.6.0">
                    <p:embed/>
                    <p:pic>
                      <p:nvPicPr>
                        <p:cNvPr id="17" name="개체 16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922687" y="1661504"/>
                          <a:ext cx="340071" cy="19517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직사각형 18"/>
            <p:cNvSpPr/>
            <p:nvPr/>
          </p:nvSpPr>
          <p:spPr>
            <a:xfrm>
              <a:off x="2215196" y="1976522"/>
              <a:ext cx="77617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kumimoji="0" lang="ko-KR" altLang="en-US" sz="900" b="1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직사각형 19"/>
            <p:cNvSpPr/>
            <p:nvPr/>
          </p:nvSpPr>
          <p:spPr>
            <a:xfrm>
              <a:off x="2180261" y="1670064"/>
              <a:ext cx="769763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kumimoji="0" lang="ko-KR" alt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2" name="개체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27206437"/>
                </p:ext>
              </p:extLst>
            </p:nvPr>
          </p:nvGraphicFramePr>
          <p:xfrm>
            <a:off x="3196054" y="1358833"/>
            <a:ext cx="322032" cy="23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8" imgW="569710" imgH="417150" progId="ChemDraw.Document.6.0">
                    <p:embed/>
                  </p:oleObj>
                </mc:Choice>
                <mc:Fallback>
                  <p:oleObj name="CS ChemDraw Drawing" r:id="rId8" imgW="569710" imgH="417150" progId="ChemDraw.Document.6.0">
                    <p:embed/>
                    <p:pic>
                      <p:nvPicPr>
                        <p:cNvPr id="22" name="개체 21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196054" y="1358833"/>
                          <a:ext cx="322032" cy="237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직사각형 24"/>
            <p:cNvSpPr/>
            <p:nvPr/>
          </p:nvSpPr>
          <p:spPr>
            <a:xfrm>
              <a:off x="3442983" y="1383349"/>
              <a:ext cx="60786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0" lang="ko-KR" altLang="en-US" sz="900" b="1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9" name="개체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12546890"/>
                </p:ext>
              </p:extLst>
            </p:nvPr>
          </p:nvGraphicFramePr>
          <p:xfrm>
            <a:off x="3136849" y="1692666"/>
            <a:ext cx="372126" cy="4782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0" imgW="659665" imgH="849960" progId="ChemDraw.Document.6.0">
                    <p:embed/>
                  </p:oleObj>
                </mc:Choice>
                <mc:Fallback>
                  <p:oleObj name="CS ChemDraw Drawing" r:id="rId10" imgW="659665" imgH="849960" progId="ChemDraw.Document.6.0">
                    <p:embed/>
                    <p:pic>
                      <p:nvPicPr>
                        <p:cNvPr id="29" name="개체 28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3136849" y="1692666"/>
                          <a:ext cx="372126" cy="47827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직사각형 30"/>
            <p:cNvSpPr/>
            <p:nvPr/>
          </p:nvSpPr>
          <p:spPr>
            <a:xfrm>
              <a:off x="3400840" y="1899643"/>
              <a:ext cx="607860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r>
                <a:rPr kumimoji="0" lang="en-US" altLang="ko-KR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kumimoji="0" lang="en-US" altLang="ko-KR" sz="9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kumimoji="0" lang="ko-KR" altLang="en-US" sz="900" b="1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53496" y="256882"/>
            <a:ext cx="2085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Sildenafil analogues</a:t>
            </a:r>
            <a:endParaRPr lang="ko-KR" alt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190747" y="5049127"/>
            <a:ext cx="1003503" cy="971267"/>
            <a:chOff x="213482" y="4837093"/>
            <a:chExt cx="1003503" cy="971267"/>
          </a:xfrm>
        </p:grpSpPr>
        <p:graphicFrame>
          <p:nvGraphicFramePr>
            <p:cNvPr id="38" name="개체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0219772"/>
                </p:ext>
              </p:extLst>
            </p:nvPr>
          </p:nvGraphicFramePr>
          <p:xfrm>
            <a:off x="213482" y="4837093"/>
            <a:ext cx="1003503" cy="67659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2" imgW="4343197" imgH="2928960" progId="ChemDraw.Document.6.0">
                    <p:embed/>
                  </p:oleObj>
                </mc:Choice>
                <mc:Fallback>
                  <p:oleObj name="CS ChemDraw Drawing" r:id="rId12" imgW="4343197" imgH="2928960" progId="ChemDraw.Document.6.0">
                    <p:embed/>
                    <p:pic>
                      <p:nvPicPr>
                        <p:cNvPr id="38" name="개체 37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213482" y="4837093"/>
                          <a:ext cx="1003503" cy="67659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직사각형 38"/>
            <p:cNvSpPr/>
            <p:nvPr/>
          </p:nvSpPr>
          <p:spPr>
            <a:xfrm>
              <a:off x="448705" y="5562139"/>
              <a:ext cx="68159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Avanafil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" name="그룹 39"/>
          <p:cNvGrpSpPr/>
          <p:nvPr/>
        </p:nvGrpSpPr>
        <p:grpSpPr>
          <a:xfrm>
            <a:off x="6232720" y="5152455"/>
            <a:ext cx="1258679" cy="871786"/>
            <a:chOff x="7570185" y="4645438"/>
            <a:chExt cx="1258679" cy="871786"/>
          </a:xfrm>
        </p:grpSpPr>
        <p:graphicFrame>
          <p:nvGraphicFramePr>
            <p:cNvPr id="41" name="개체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6726544"/>
                </p:ext>
              </p:extLst>
            </p:nvPr>
          </p:nvGraphicFramePr>
          <p:xfrm>
            <a:off x="7625924" y="4645438"/>
            <a:ext cx="1060058" cy="5833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4" imgW="4676812" imgH="3491100" progId="ChemDraw.Document.6.0">
                    <p:embed/>
                  </p:oleObj>
                </mc:Choice>
                <mc:Fallback>
                  <p:oleObj name="CS ChemDraw Drawing" r:id="rId14" imgW="4676812" imgH="3491100" progId="ChemDraw.Document.6.0">
                    <p:embed/>
                    <p:pic>
                      <p:nvPicPr>
                        <p:cNvPr id="41" name="개체 40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7625924" y="4645438"/>
                          <a:ext cx="1060058" cy="58338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직사각형 41"/>
            <p:cNvSpPr/>
            <p:nvPr/>
          </p:nvSpPr>
          <p:spPr>
            <a:xfrm>
              <a:off x="7570185" y="5271003"/>
              <a:ext cx="125867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Thioquinapiperifil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3262895" y="5114840"/>
            <a:ext cx="1124026" cy="905554"/>
            <a:chOff x="4095504" y="4794191"/>
            <a:chExt cx="1124026" cy="905554"/>
          </a:xfrm>
        </p:grpSpPr>
        <p:graphicFrame>
          <p:nvGraphicFramePr>
            <p:cNvPr id="44" name="개체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9313422"/>
                </p:ext>
              </p:extLst>
            </p:nvPr>
          </p:nvGraphicFramePr>
          <p:xfrm>
            <a:off x="4192817" y="4794191"/>
            <a:ext cx="944492" cy="62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6" imgW="3588716" imgH="2357370" progId="ChemDraw.Document.6.0">
                    <p:embed/>
                  </p:oleObj>
                </mc:Choice>
                <mc:Fallback>
                  <p:oleObj name="CS ChemDraw Drawing" r:id="rId16" imgW="3588716" imgH="2357370" progId="ChemDraw.Document.6.0">
                    <p:embed/>
                    <p:pic>
                      <p:nvPicPr>
                        <p:cNvPr id="44" name="개체 43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4192817" y="4794191"/>
                          <a:ext cx="944492" cy="621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직사각형 44"/>
            <p:cNvSpPr/>
            <p:nvPr/>
          </p:nvSpPr>
          <p:spPr>
            <a:xfrm>
              <a:off x="4095504" y="5453524"/>
              <a:ext cx="112402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Xanthoanthrafil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5416980" y="5114840"/>
            <a:ext cx="920296" cy="909401"/>
            <a:chOff x="6553214" y="4830036"/>
            <a:chExt cx="920296" cy="909401"/>
          </a:xfrm>
        </p:grpSpPr>
        <p:graphicFrame>
          <p:nvGraphicFramePr>
            <p:cNvPr id="47" name="개체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9674946"/>
                </p:ext>
              </p:extLst>
            </p:nvPr>
          </p:nvGraphicFramePr>
          <p:xfrm>
            <a:off x="6553214" y="4830036"/>
            <a:ext cx="920296" cy="5493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8" imgW="3494170" imgH="2084400" progId="ChemDraw.Document.6.0">
                    <p:embed/>
                  </p:oleObj>
                </mc:Choice>
                <mc:Fallback>
                  <p:oleObj name="CS ChemDraw Drawing" r:id="rId18" imgW="3494170" imgH="2084400" progId="ChemDraw.Document.6.0">
                    <p:embed/>
                    <p:pic>
                      <p:nvPicPr>
                        <p:cNvPr id="47" name="개체 46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6553214" y="4830036"/>
                          <a:ext cx="920296" cy="5493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직사각형 47"/>
            <p:cNvSpPr/>
            <p:nvPr/>
          </p:nvSpPr>
          <p:spPr>
            <a:xfrm>
              <a:off x="6629282" y="5493216"/>
              <a:ext cx="76815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Yohimbin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2360237" y="4993192"/>
            <a:ext cx="873958" cy="1026119"/>
            <a:chOff x="2771629" y="4776234"/>
            <a:chExt cx="873958" cy="1026119"/>
          </a:xfrm>
        </p:grpSpPr>
        <p:sp>
          <p:nvSpPr>
            <p:cNvPr id="50" name="직사각형 49"/>
            <p:cNvSpPr/>
            <p:nvPr/>
          </p:nvSpPr>
          <p:spPr>
            <a:xfrm>
              <a:off x="2771629" y="5556132"/>
              <a:ext cx="8739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Dapoxetine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51" name="개체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5055132"/>
                </p:ext>
              </p:extLst>
            </p:nvPr>
          </p:nvGraphicFramePr>
          <p:xfrm>
            <a:off x="2943489" y="4776234"/>
            <a:ext cx="434975" cy="809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20" imgW="1198880" imgH="1570918" progId="ChemDraw.Document.6.0">
                    <p:embed/>
                  </p:oleObj>
                </mc:Choice>
                <mc:Fallback>
                  <p:oleObj name="CS ChemDraw Drawing" r:id="rId20" imgW="1198880" imgH="1570918" progId="ChemDraw.Document.6.0">
                    <p:embed/>
                    <p:pic>
                      <p:nvPicPr>
                        <p:cNvPr id="51" name="개체 50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2943489" y="4776234"/>
                          <a:ext cx="434975" cy="8096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4" name="직사각형 53"/>
          <p:cNvSpPr/>
          <p:nvPr/>
        </p:nvSpPr>
        <p:spPr>
          <a:xfrm>
            <a:off x="1274631" y="5774173"/>
            <a:ext cx="8675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Mirodenafil</a:t>
            </a:r>
          </a:p>
        </p:txBody>
      </p:sp>
      <p:grpSp>
        <p:nvGrpSpPr>
          <p:cNvPr id="55" name="그룹 54"/>
          <p:cNvGrpSpPr/>
          <p:nvPr/>
        </p:nvGrpSpPr>
        <p:grpSpPr>
          <a:xfrm>
            <a:off x="4390997" y="5080608"/>
            <a:ext cx="918860" cy="935684"/>
            <a:chOff x="5373231" y="4764846"/>
            <a:chExt cx="918860" cy="935684"/>
          </a:xfrm>
        </p:grpSpPr>
        <p:sp>
          <p:nvSpPr>
            <p:cNvPr id="56" name="직사각형 55"/>
            <p:cNvSpPr/>
            <p:nvPr/>
          </p:nvSpPr>
          <p:spPr>
            <a:xfrm>
              <a:off x="5537106" y="5454309"/>
              <a:ext cx="55977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ctr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Icariin</a:t>
              </a:r>
            </a:p>
          </p:txBody>
        </p:sp>
        <p:graphicFrame>
          <p:nvGraphicFramePr>
            <p:cNvPr id="57" name="개체 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0320752"/>
                </p:ext>
              </p:extLst>
            </p:nvPr>
          </p:nvGraphicFramePr>
          <p:xfrm>
            <a:off x="5373231" y="4764846"/>
            <a:ext cx="918860" cy="689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22" imgW="4786486" imgH="3591810" progId="ChemDraw.Document.6.0">
                    <p:embed/>
                  </p:oleObj>
                </mc:Choice>
                <mc:Fallback>
                  <p:oleObj name="CS ChemDraw Drawing" r:id="rId22" imgW="4786486" imgH="3591810" progId="ChemDraw.Document.6.0">
                    <p:embed/>
                    <p:pic>
                      <p:nvPicPr>
                        <p:cNvPr id="57" name="개체 56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5373231" y="4764846"/>
                          <a:ext cx="918860" cy="6894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8" name="개체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0707254"/>
              </p:ext>
            </p:extLst>
          </p:nvPr>
        </p:nvGraphicFramePr>
        <p:xfrm>
          <a:off x="4640953" y="527022"/>
          <a:ext cx="1520708" cy="821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4" imgW="1791792" imgH="967410" progId="ChemDraw.Document.6.0">
                  <p:embed/>
                </p:oleObj>
              </mc:Choice>
              <mc:Fallback>
                <p:oleObj name="CS ChemDraw Drawing" r:id="rId24" imgW="1791792" imgH="967410" progId="ChemDraw.Document.6.0">
                  <p:embed/>
                  <p:pic>
                    <p:nvPicPr>
                      <p:cNvPr id="58" name="개체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0953" y="527022"/>
                        <a:ext cx="1520708" cy="8217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표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757799"/>
              </p:ext>
            </p:extLst>
          </p:nvPr>
        </p:nvGraphicFramePr>
        <p:xfrm>
          <a:off x="4600798" y="1463175"/>
          <a:ext cx="2762466" cy="990600"/>
        </p:xfrm>
        <a:graphic>
          <a:graphicData uri="http://schemas.openxmlformats.org/drawingml/2006/table">
            <a:tbl>
              <a:tblPr firstRow="1" bandRow="1"/>
              <a:tblGrid>
                <a:gridCol w="1266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06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57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69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Name.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endParaRPr lang="ko-KR" altLang="en-US" sz="7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7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7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9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Hydroxyvardenafil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</a:t>
                      </a:r>
                      <a:r>
                        <a:rPr lang="en-US" altLang="ko-KR" sz="7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7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9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700" b="1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Vardenafil</a:t>
                      </a:r>
                      <a:endParaRPr lang="ko-KR" altLang="en-US" sz="700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r>
                        <a:rPr lang="en-US" altLang="ko-KR" sz="7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ko-KR" sz="7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 </a:t>
                      </a:r>
                      <a:r>
                        <a:rPr lang="en-US" altLang="ko-KR" sz="7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(a)</a:t>
                      </a:r>
                      <a:endParaRPr lang="ko-KR" altLang="en-US" sz="7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9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Norneovardenafil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baseline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</a:t>
                      </a:r>
                      <a:endParaRPr lang="ko-KR" altLang="en-US" sz="700" b="1" baseline="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7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92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desulfovardenafil</a:t>
                      </a:r>
                      <a:endParaRPr lang="ko-KR" altLang="en-US" sz="7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7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700" b="1" baseline="-250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3" name="개체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54612"/>
              </p:ext>
            </p:extLst>
          </p:nvPr>
        </p:nvGraphicFramePr>
        <p:xfrm>
          <a:off x="4566921" y="3319944"/>
          <a:ext cx="1059067" cy="1028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6" imgW="1468713" imgH="1426140" progId="ChemDraw.Document.6.0">
                  <p:embed/>
                </p:oleObj>
              </mc:Choice>
              <mc:Fallback>
                <p:oleObj name="CS ChemDraw Drawing" r:id="rId26" imgW="1468713" imgH="1426140" progId="ChemDraw.Document.6.0">
                  <p:embed/>
                  <p:pic>
                    <p:nvPicPr>
                      <p:cNvPr id="63" name="개체 62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4566921" y="3319944"/>
                        <a:ext cx="1059067" cy="10281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" name="표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368568"/>
              </p:ext>
            </p:extLst>
          </p:nvPr>
        </p:nvGraphicFramePr>
        <p:xfrm>
          <a:off x="5593314" y="2841579"/>
          <a:ext cx="1834491" cy="1922718"/>
        </p:xfrm>
        <a:graphic>
          <a:graphicData uri="http://schemas.openxmlformats.org/drawingml/2006/table">
            <a:tbl>
              <a:tblPr firstRow="1" bandRow="1"/>
              <a:tblGrid>
                <a:gridCol w="1222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14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04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8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8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4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Acetaminotadalafil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800" b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800" b="1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ko-KR" sz="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</a:t>
                      </a:r>
                      <a:endParaRPr lang="ko-KR" altLang="en-US" sz="800" b="1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4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Homotadalafil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8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8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4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Chloropretadalafil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8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4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Cyclopentyltadalafil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8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ko-KR" altLang="en-US" sz="800" b="1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45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Demethyltadalafil</a:t>
                      </a:r>
                      <a:endParaRPr lang="ko-KR" altLang="en-US" sz="8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800" b="1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5" name="개체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132325"/>
              </p:ext>
            </p:extLst>
          </p:nvPr>
        </p:nvGraphicFramePr>
        <p:xfrm>
          <a:off x="6957995" y="3764240"/>
          <a:ext cx="510785" cy="392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8" imgW="1457907" imgH="1426140" progId="ChemDraw.Document.6.0">
                  <p:embed/>
                </p:oleObj>
              </mc:Choice>
              <mc:Fallback>
                <p:oleObj name="CS ChemDraw Drawing" r:id="rId28" imgW="1457907" imgH="1426140" progId="ChemDraw.Document.6.0">
                  <p:embed/>
                  <p:pic>
                    <p:nvPicPr>
                      <p:cNvPr id="65" name="개체 64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6957995" y="3764240"/>
                        <a:ext cx="510785" cy="3929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4514398" y="256882"/>
            <a:ext cx="2292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US" altLang="ko-KR" sz="1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Vardenafil</a:t>
            </a:r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analogues</a:t>
            </a:r>
            <a:endParaRPr lang="ko-KR" alt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546799" y="2504341"/>
            <a:ext cx="2085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altLang="ko-KR" sz="1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Tadalafil</a:t>
            </a:r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analogues</a:t>
            </a:r>
            <a:endParaRPr lang="ko-KR" alt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5" name="그룹 74"/>
          <p:cNvGrpSpPr/>
          <p:nvPr/>
        </p:nvGrpSpPr>
        <p:grpSpPr>
          <a:xfrm>
            <a:off x="7185169" y="1372728"/>
            <a:ext cx="2194100" cy="3894432"/>
            <a:chOff x="7221960" y="2385060"/>
            <a:chExt cx="2193732" cy="3894432"/>
          </a:xfrm>
        </p:grpSpPr>
        <p:sp>
          <p:nvSpPr>
            <p:cNvPr id="72" name="직사각형 71"/>
            <p:cNvSpPr/>
            <p:nvPr/>
          </p:nvSpPr>
          <p:spPr>
            <a:xfrm>
              <a:off x="7504402" y="2385060"/>
              <a:ext cx="1639598" cy="38944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74" name="그룹 73"/>
            <p:cNvGrpSpPr/>
            <p:nvPr/>
          </p:nvGrpSpPr>
          <p:grpSpPr>
            <a:xfrm>
              <a:off x="7221960" y="2396076"/>
              <a:ext cx="2193732" cy="3713880"/>
              <a:chOff x="7221960" y="2396076"/>
              <a:chExt cx="2193732" cy="3713880"/>
            </a:xfrm>
          </p:grpSpPr>
          <p:grpSp>
            <p:nvGrpSpPr>
              <p:cNvPr id="71" name="그룹 70"/>
              <p:cNvGrpSpPr/>
              <p:nvPr/>
            </p:nvGrpSpPr>
            <p:grpSpPr>
              <a:xfrm>
                <a:off x="7221960" y="2746033"/>
                <a:ext cx="2193732" cy="3363923"/>
                <a:chOff x="7221960" y="2746033"/>
                <a:chExt cx="2193732" cy="3363923"/>
              </a:xfrm>
            </p:grpSpPr>
            <p:grpSp>
              <p:nvGrpSpPr>
                <p:cNvPr id="32" name="그룹 31"/>
                <p:cNvGrpSpPr/>
                <p:nvPr/>
              </p:nvGrpSpPr>
              <p:grpSpPr>
                <a:xfrm>
                  <a:off x="7553964" y="2746033"/>
                  <a:ext cx="1589955" cy="976157"/>
                  <a:chOff x="6670252" y="1300715"/>
                  <a:chExt cx="1589955" cy="976157"/>
                </a:xfrm>
              </p:grpSpPr>
              <p:graphicFrame>
                <p:nvGraphicFramePr>
                  <p:cNvPr id="33" name="개체 3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818670974"/>
                      </p:ext>
                    </p:extLst>
                  </p:nvPr>
                </p:nvGraphicFramePr>
                <p:xfrm>
                  <a:off x="6670252" y="1300715"/>
                  <a:ext cx="1589955" cy="70774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name="CS ChemDraw Drawing" r:id="rId30" imgW="2560050" imgH="1139400" progId="ChemDraw.Document.6.0">
                          <p:embed/>
                        </p:oleObj>
                      </mc:Choice>
                      <mc:Fallback>
                        <p:oleObj name="CS ChemDraw Drawing" r:id="rId30" imgW="2560050" imgH="1139400" progId="ChemDraw.Document.6.0">
                          <p:embed/>
                          <p:pic>
                            <p:nvPicPr>
                              <p:cNvPr id="33" name="개체 32"/>
                              <p:cNvPicPr/>
                              <p:nvPr/>
                            </p:nvPicPr>
                            <p:blipFill>
                              <a:blip r:embed="rId31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6670252" y="1300715"/>
                                <a:ext cx="1589955" cy="707742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34" name="직사각형 33"/>
                  <p:cNvSpPr/>
                  <p:nvPr/>
                </p:nvSpPr>
                <p:spPr>
                  <a:xfrm>
                    <a:off x="6692222" y="2015262"/>
                    <a:ext cx="1546015" cy="2616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Sildenafil-d</a:t>
                    </a:r>
                    <a:r>
                      <a:rPr kumimoji="0" lang="en-US" altLang="ko-KR" sz="1100" b="1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8</a:t>
                    </a:r>
                    <a:r>
                      <a:rPr kumimoji="0" lang="en-US" altLang="ko-KR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(I.S.)</a:t>
                    </a:r>
                  </a:p>
                </p:txBody>
              </p:sp>
            </p:grpSp>
            <p:grpSp>
              <p:nvGrpSpPr>
                <p:cNvPr id="60" name="그룹 59"/>
                <p:cNvGrpSpPr/>
                <p:nvPr/>
              </p:nvGrpSpPr>
              <p:grpSpPr>
                <a:xfrm>
                  <a:off x="7553964" y="3792069"/>
                  <a:ext cx="1529725" cy="1000194"/>
                  <a:chOff x="2511062" y="1242982"/>
                  <a:chExt cx="1529725" cy="1000194"/>
                </a:xfrm>
              </p:grpSpPr>
              <p:graphicFrame>
                <p:nvGraphicFramePr>
                  <p:cNvPr id="61" name="개체 6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213437853"/>
                      </p:ext>
                    </p:extLst>
                  </p:nvPr>
                </p:nvGraphicFramePr>
                <p:xfrm>
                  <a:off x="2555906" y="1242982"/>
                  <a:ext cx="1440037" cy="638922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name="CS ChemDraw Drawing" r:id="rId32" imgW="2550865" imgH="1131840" progId="ChemDraw.Document.6.0">
                          <p:embed/>
                        </p:oleObj>
                      </mc:Choice>
                      <mc:Fallback>
                        <p:oleObj name="CS ChemDraw Drawing" r:id="rId32" imgW="2550865" imgH="1131840" progId="ChemDraw.Document.6.0">
                          <p:embed/>
                          <p:pic>
                            <p:nvPicPr>
                              <p:cNvPr id="61" name="개체 60"/>
                              <p:cNvPicPr/>
                              <p:nvPr/>
                            </p:nvPicPr>
                            <p:blipFill>
                              <a:blip r:embed="rId33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2555906" y="1242982"/>
                                <a:ext cx="1440037" cy="638922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62" name="직사각형 61"/>
                  <p:cNvSpPr/>
                  <p:nvPr/>
                </p:nvSpPr>
                <p:spPr>
                  <a:xfrm>
                    <a:off x="2511062" y="1981566"/>
                    <a:ext cx="1529725" cy="26161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Vardenafil-d</a:t>
                    </a:r>
                    <a:r>
                      <a:rPr kumimoji="0" lang="en-US" altLang="ko-KR" sz="1100" b="1" i="0" u="none" strike="noStrike" kern="0" cap="none" spc="0" normalizeH="0" baseline="-25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 </a:t>
                    </a:r>
                    <a:r>
                      <a:rPr kumimoji="0" lang="en-US" altLang="ko-KR" sz="11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(I.S.)</a:t>
                    </a:r>
                  </a:p>
                </p:txBody>
              </p:sp>
            </p:grpSp>
            <p:grpSp>
              <p:nvGrpSpPr>
                <p:cNvPr id="68" name="그룹 67"/>
                <p:cNvGrpSpPr/>
                <p:nvPr/>
              </p:nvGrpSpPr>
              <p:grpSpPr>
                <a:xfrm>
                  <a:off x="7221960" y="5018896"/>
                  <a:ext cx="2193732" cy="1091060"/>
                  <a:chOff x="6099112" y="3279524"/>
                  <a:chExt cx="2193732" cy="1091060"/>
                </a:xfrm>
              </p:grpSpPr>
              <p:graphicFrame>
                <p:nvGraphicFramePr>
                  <p:cNvPr id="66" name="개체 6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3285673719"/>
                      </p:ext>
                    </p:extLst>
                  </p:nvPr>
                </p:nvGraphicFramePr>
                <p:xfrm>
                  <a:off x="6791103" y="3279524"/>
                  <a:ext cx="809750" cy="72421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name="CS ChemDraw Drawing" r:id="rId34" imgW="1578657" imgH="1410750" progId="ChemDraw.Document.6.0">
                          <p:embed/>
                        </p:oleObj>
                      </mc:Choice>
                      <mc:Fallback>
                        <p:oleObj name="CS ChemDraw Drawing" r:id="rId34" imgW="1578657" imgH="1410750" progId="ChemDraw.Document.6.0">
                          <p:embed/>
                          <p:pic>
                            <p:nvPicPr>
                              <p:cNvPr id="66" name="개체 65"/>
                              <p:cNvPicPr/>
                              <p:nvPr/>
                            </p:nvPicPr>
                            <p:blipFill>
                              <a:blip r:embed="rId35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6791103" y="3279524"/>
                                <a:ext cx="809750" cy="724214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67" name="직사각형 66"/>
                  <p:cNvSpPr/>
                  <p:nvPr/>
                </p:nvSpPr>
                <p:spPr>
                  <a:xfrm>
                    <a:off x="6099112" y="4108974"/>
                    <a:ext cx="2193732" cy="26161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US" altLang="ko-KR" sz="11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Tadalafil-d</a:t>
                    </a:r>
                    <a:r>
                      <a:rPr lang="en-US" altLang="ko-KR" sz="1100" b="1" baseline="-25000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 </a:t>
                    </a:r>
                    <a:r>
                      <a:rPr lang="en-US" altLang="ko-KR" sz="11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(I.S.)</a:t>
                    </a:r>
                  </a:p>
                </p:txBody>
              </p:sp>
            </p:grpSp>
          </p:grpSp>
          <p:sp>
            <p:nvSpPr>
              <p:cNvPr id="73" name="TextBox 72"/>
              <p:cNvSpPr txBox="1"/>
              <p:nvPr/>
            </p:nvSpPr>
            <p:spPr>
              <a:xfrm>
                <a:off x="7456407" y="2396076"/>
                <a:ext cx="172483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Internal standard</a:t>
                </a:r>
                <a:endParaRPr lang="ko-KR" altLang="en-US" sz="14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76" name="모서리가 둥근 직사각형 75"/>
          <p:cNvSpPr/>
          <p:nvPr/>
        </p:nvSpPr>
        <p:spPr>
          <a:xfrm>
            <a:off x="153496" y="4839675"/>
            <a:ext cx="7274309" cy="1333154"/>
          </a:xfrm>
          <a:prstGeom prst="roundRect">
            <a:avLst>
              <a:gd name="adj" fmla="val 8936"/>
            </a:avLst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7" name="모서리가 둥근 직사각형 76"/>
          <p:cNvSpPr/>
          <p:nvPr/>
        </p:nvSpPr>
        <p:spPr bwMode="auto">
          <a:xfrm>
            <a:off x="563784" y="4647584"/>
            <a:ext cx="1260932" cy="27657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1400" b="1" dirty="0">
                <a:solidFill>
                  <a:schemeClr val="tx2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Others</a:t>
            </a:r>
            <a:endParaRPr lang="ko-KR" altLang="en-US" sz="1400" b="1" dirty="0">
              <a:solidFill>
                <a:schemeClr val="tx2"/>
              </a:solidFill>
              <a:latin typeface="Arial" panose="020B0604020202020204" pitchFamily="34" charset="0"/>
              <a:ea typeface="굴림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79" name="개체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163975"/>
              </p:ext>
            </p:extLst>
          </p:nvPr>
        </p:nvGraphicFramePr>
        <p:xfrm>
          <a:off x="263329" y="791265"/>
          <a:ext cx="1561749" cy="714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6" imgW="1808540" imgH="1011690" progId="ChemDraw.Document.6.0">
                  <p:embed/>
                </p:oleObj>
              </mc:Choice>
              <mc:Fallback>
                <p:oleObj name="CS ChemDraw Drawing" r:id="rId36" imgW="1808540" imgH="1011690" progId="ChemDraw.Document.6.0">
                  <p:embed/>
                  <p:pic>
                    <p:nvPicPr>
                      <p:cNvPr id="79" name="개체 78"/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263329" y="791265"/>
                        <a:ext cx="1561749" cy="7146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0" name="직선 화살표 연결선 79"/>
          <p:cNvCxnSpPr/>
          <p:nvPr/>
        </p:nvCxnSpPr>
        <p:spPr>
          <a:xfrm flipH="1" flipV="1">
            <a:off x="295763" y="1098641"/>
            <a:ext cx="265848" cy="192203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dash"/>
            <a:miter lim="800000"/>
            <a:tailEnd type="triangle"/>
          </a:ln>
          <a:effectLst/>
        </p:spPr>
      </p:cxnSp>
      <p:sp>
        <p:nvSpPr>
          <p:cNvPr id="81" name="TextBox 80"/>
          <p:cNvSpPr txBox="1"/>
          <p:nvPr/>
        </p:nvSpPr>
        <p:spPr>
          <a:xfrm>
            <a:off x="131567" y="932524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2" name="직선 화살표 연결선 81"/>
          <p:cNvCxnSpPr/>
          <p:nvPr/>
        </p:nvCxnSpPr>
        <p:spPr>
          <a:xfrm flipV="1">
            <a:off x="592887" y="1066831"/>
            <a:ext cx="187658" cy="179076"/>
          </a:xfrm>
          <a:prstGeom prst="straightConnector1">
            <a:avLst/>
          </a:prstGeom>
          <a:noFill/>
          <a:ln w="19050" cap="flat" cmpd="sng" algn="ctr">
            <a:solidFill>
              <a:srgbClr val="008000"/>
            </a:solidFill>
            <a:prstDash val="dash"/>
            <a:miter lim="800000"/>
            <a:tailEnd type="triangle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663263" y="868568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ko-KR" altLang="en-US" sz="1800" b="1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4" name="그룹 83"/>
          <p:cNvGrpSpPr/>
          <p:nvPr/>
        </p:nvGrpSpPr>
        <p:grpSpPr>
          <a:xfrm>
            <a:off x="1600057" y="658496"/>
            <a:ext cx="437444" cy="345656"/>
            <a:chOff x="2242804" y="928303"/>
            <a:chExt cx="557155" cy="538236"/>
          </a:xfrm>
        </p:grpSpPr>
        <p:grpSp>
          <p:nvGrpSpPr>
            <p:cNvPr id="85" name="그룹 84"/>
            <p:cNvGrpSpPr/>
            <p:nvPr/>
          </p:nvGrpSpPr>
          <p:grpSpPr>
            <a:xfrm>
              <a:off x="2294781" y="1067642"/>
              <a:ext cx="244904" cy="371591"/>
              <a:chOff x="2269067" y="1028625"/>
              <a:chExt cx="296333" cy="449625"/>
            </a:xfrm>
          </p:grpSpPr>
          <p:cxnSp>
            <p:nvCxnSpPr>
              <p:cNvPr id="88" name="직선 연결선 87"/>
              <p:cNvCxnSpPr/>
              <p:nvPr/>
            </p:nvCxnSpPr>
            <p:spPr>
              <a:xfrm>
                <a:off x="2269067" y="1028625"/>
                <a:ext cx="296333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89" name="직선 연결선 88"/>
              <p:cNvCxnSpPr/>
              <p:nvPr/>
            </p:nvCxnSpPr>
            <p:spPr>
              <a:xfrm>
                <a:off x="2565400" y="1028625"/>
                <a:ext cx="0" cy="449625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86" name="TextBox 85"/>
            <p:cNvSpPr txBox="1"/>
            <p:nvPr/>
          </p:nvSpPr>
          <p:spPr>
            <a:xfrm>
              <a:off x="2242804" y="1059175"/>
              <a:ext cx="348858" cy="40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kumimoji="0" lang="ko-KR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451101" y="928303"/>
              <a:ext cx="348858" cy="40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1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kumimoji="0" lang="ko-KR" altLang="en-US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97" name="개체 9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26715"/>
              </p:ext>
            </p:extLst>
          </p:nvPr>
        </p:nvGraphicFramePr>
        <p:xfrm>
          <a:off x="1286816" y="5109589"/>
          <a:ext cx="876099" cy="745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8" imgW="2643666" imgH="1389605" progId="ChemDraw.Document.6.0">
                  <p:embed/>
                </p:oleObj>
              </mc:Choice>
              <mc:Fallback>
                <p:oleObj name="CS ChemDraw Drawing" r:id="rId38" imgW="2643666" imgH="1389605" progId="ChemDraw.Document.6.0">
                  <p:embed/>
                  <p:pic>
                    <p:nvPicPr>
                      <p:cNvPr id="97" name="개체 96"/>
                      <p:cNvPicPr/>
                      <p:nvPr/>
                    </p:nvPicPr>
                    <p:blipFill>
                      <a:blip r:embed="rId39"/>
                      <a:stretch>
                        <a:fillRect/>
                      </a:stretch>
                    </p:blipFill>
                    <p:spPr>
                      <a:xfrm>
                        <a:off x="1286816" y="5109589"/>
                        <a:ext cx="876099" cy="7456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08095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3319" y="6190848"/>
            <a:ext cx="658532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Suppl. Fig. 2.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Chemical structures of 12 antihistamine and their internal standard</a:t>
            </a:r>
            <a:endParaRPr kumimoji="0" lang="en-US" altLang="ko-KR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67590"/>
              </p:ext>
            </p:extLst>
          </p:nvPr>
        </p:nvGraphicFramePr>
        <p:xfrm>
          <a:off x="1727840" y="2377293"/>
          <a:ext cx="2232248" cy="474598"/>
        </p:xfrm>
        <a:graphic>
          <a:graphicData uri="http://schemas.openxmlformats.org/drawingml/2006/table">
            <a:tbl>
              <a:tblPr firstRow="1" bandRow="1"/>
              <a:tblGrid>
                <a:gridCol w="167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80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92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kern="12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2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/>
                      <a:r>
                        <a:rPr lang="en-US" altLang="ko-KR" sz="1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</a:t>
                      </a: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rompheniramine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8564131"/>
              </p:ext>
            </p:extLst>
          </p:nvPr>
        </p:nvGraphicFramePr>
        <p:xfrm>
          <a:off x="363894" y="2104975"/>
          <a:ext cx="1142022" cy="8445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2773185" imgH="2050920" progId="ChemDraw.Document.6.0">
                  <p:embed/>
                </p:oleObj>
              </mc:Choice>
              <mc:Fallback>
                <p:oleObj name="CS ChemDraw Drawing" r:id="rId2" imgW="2773185" imgH="2050920" progId="ChemDraw.Document.6.0">
                  <p:embed/>
                  <p:pic>
                    <p:nvPicPr>
                      <p:cNvPr id="9" name="개체 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3894" y="2104975"/>
                        <a:ext cx="1142022" cy="8445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908933"/>
              </p:ext>
            </p:extLst>
          </p:nvPr>
        </p:nvGraphicFramePr>
        <p:xfrm>
          <a:off x="4503821" y="1726127"/>
          <a:ext cx="1006336" cy="1041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1895523" imgH="1962630" progId="ChemDraw.Document.6.0">
                  <p:embed/>
                </p:oleObj>
              </mc:Choice>
              <mc:Fallback>
                <p:oleObj name="CS ChemDraw Drawing" r:id="rId4" imgW="1895523" imgH="1962630" progId="ChemDraw.Document.6.0">
                  <p:embed/>
                  <p:pic>
                    <p:nvPicPr>
                      <p:cNvPr id="11" name="개체 1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03821" y="1726127"/>
                        <a:ext cx="1006336" cy="1041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표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6227263"/>
              </p:ext>
            </p:extLst>
          </p:nvPr>
        </p:nvGraphicFramePr>
        <p:xfrm>
          <a:off x="5714995" y="3128152"/>
          <a:ext cx="2243659" cy="718438"/>
        </p:xfrm>
        <a:graphic>
          <a:graphicData uri="http://schemas.openxmlformats.org/drawingml/2006/table">
            <a:tbl>
              <a:tblPr firstRow="1" bandRow="1"/>
              <a:tblGrid>
                <a:gridCol w="1108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6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4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/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exofenadine</a:t>
                      </a: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COOH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4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/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</a:t>
                      </a: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erfenadine</a:t>
                      </a: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1" kern="0" spc="0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018053"/>
              </p:ext>
            </p:extLst>
          </p:nvPr>
        </p:nvGraphicFramePr>
        <p:xfrm>
          <a:off x="1759741" y="3572057"/>
          <a:ext cx="2243658" cy="481139"/>
        </p:xfrm>
        <a:graphic>
          <a:graphicData uri="http://schemas.openxmlformats.org/drawingml/2006/table">
            <a:tbl>
              <a:tblPr firstRow="1" bandRow="1"/>
              <a:tblGrid>
                <a:gridCol w="815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9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59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3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1" baseline="-25000" dirty="0">
                        <a:solidFill>
                          <a:srgbClr val="FF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163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/>
                      <a:r>
                        <a:rPr lang="en-US" altLang="ko-KR" sz="1000" b="1" kern="0" spc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triprolidine</a:t>
                      </a: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7" name="개체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097559"/>
              </p:ext>
            </p:extLst>
          </p:nvPr>
        </p:nvGraphicFramePr>
        <p:xfrm>
          <a:off x="4340049" y="3042755"/>
          <a:ext cx="1346066" cy="903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5196547" imgH="2860110" progId="ChemDraw.Document.6.0">
                  <p:embed/>
                </p:oleObj>
              </mc:Choice>
              <mc:Fallback>
                <p:oleObj name="CS ChemDraw Drawing" r:id="rId6" imgW="5196547" imgH="2860110" progId="ChemDraw.Document.6.0">
                  <p:embed/>
                  <p:pic>
                    <p:nvPicPr>
                      <p:cNvPr id="17" name="개체 1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40049" y="3042755"/>
                        <a:ext cx="1346066" cy="903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개체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9966479"/>
              </p:ext>
            </p:extLst>
          </p:nvPr>
        </p:nvGraphicFramePr>
        <p:xfrm>
          <a:off x="457373" y="3154039"/>
          <a:ext cx="1270467" cy="10766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8" imgW="2883129" imgH="2442690" progId="ChemDraw.Document.6.0">
                  <p:embed/>
                </p:oleObj>
              </mc:Choice>
              <mc:Fallback>
                <p:oleObj name="CS ChemDraw Drawing" r:id="rId8" imgW="2883129" imgH="2442690" progId="ChemDraw.Document.6.0">
                  <p:embed/>
                  <p:pic>
                    <p:nvPicPr>
                      <p:cNvPr id="18" name="개체 17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7373" y="3154039"/>
                        <a:ext cx="1270467" cy="10766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154281"/>
              </p:ext>
            </p:extLst>
          </p:nvPr>
        </p:nvGraphicFramePr>
        <p:xfrm>
          <a:off x="1727840" y="1007871"/>
          <a:ext cx="2232248" cy="481139"/>
        </p:xfrm>
        <a:graphic>
          <a:graphicData uri="http://schemas.openxmlformats.org/drawingml/2006/table">
            <a:tbl>
              <a:tblPr firstRow="1" bandRow="1"/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1" baseline="-25000" dirty="0">
                        <a:solidFill>
                          <a:srgbClr val="FF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04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/>
                      <a:r>
                        <a:rPr lang="en-US" altLang="ko-KR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ko-KR" alt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yproheptadine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sz="1000" b="1" kern="0" spc="0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개체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670414"/>
              </p:ext>
            </p:extLst>
          </p:nvPr>
        </p:nvGraphicFramePr>
        <p:xfrm>
          <a:off x="419723" y="637279"/>
          <a:ext cx="1141476" cy="115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0" imgW="2520340" imgH="2559870" progId="ChemDraw.Document.6.0">
                  <p:embed/>
                </p:oleObj>
              </mc:Choice>
              <mc:Fallback>
                <p:oleObj name="CS ChemDraw Drawing" r:id="rId10" imgW="2520340" imgH="2559870" progId="ChemDraw.Document.6.0">
                  <p:embed/>
                  <p:pic>
                    <p:nvPicPr>
                      <p:cNvPr id="20" name="개체 19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19723" y="637279"/>
                        <a:ext cx="1141476" cy="1159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그룹 23"/>
          <p:cNvGrpSpPr/>
          <p:nvPr/>
        </p:nvGrpSpPr>
        <p:grpSpPr>
          <a:xfrm>
            <a:off x="1823319" y="4621709"/>
            <a:ext cx="1418822" cy="1268570"/>
            <a:chOff x="611560" y="4653514"/>
            <a:chExt cx="1418822" cy="1268570"/>
          </a:xfrm>
        </p:grpSpPr>
        <p:graphicFrame>
          <p:nvGraphicFramePr>
            <p:cNvPr id="49" name="개체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7689278"/>
                </p:ext>
              </p:extLst>
            </p:nvPr>
          </p:nvGraphicFramePr>
          <p:xfrm>
            <a:off x="611560" y="4653514"/>
            <a:ext cx="1418822" cy="10542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2" imgW="3363155" imgH="2502090" progId="ChemDraw.Document.6.0">
                    <p:embed/>
                  </p:oleObj>
                </mc:Choice>
                <mc:Fallback>
                  <p:oleObj name="CS ChemDraw Drawing" r:id="rId12" imgW="3363155" imgH="2502090" progId="ChemDraw.Document.6.0">
                    <p:embed/>
                    <p:pic>
                      <p:nvPicPr>
                        <p:cNvPr id="49" name="개체 48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611560" y="4653514"/>
                          <a:ext cx="1418822" cy="105425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0" name="직사각형 49"/>
            <p:cNvSpPr/>
            <p:nvPr/>
          </p:nvSpPr>
          <p:spPr>
            <a:xfrm>
              <a:off x="767000" y="5675863"/>
              <a:ext cx="902811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kumimoji="0" lang="ko-KR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lopatadine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7713406" y="4714968"/>
            <a:ext cx="1016625" cy="1170841"/>
            <a:chOff x="4661102" y="3945378"/>
            <a:chExt cx="1016625" cy="1170841"/>
          </a:xfrm>
        </p:grpSpPr>
        <p:graphicFrame>
          <p:nvGraphicFramePr>
            <p:cNvPr id="47" name="개체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4341247"/>
                </p:ext>
              </p:extLst>
            </p:nvPr>
          </p:nvGraphicFramePr>
          <p:xfrm>
            <a:off x="4765073" y="3945378"/>
            <a:ext cx="808684" cy="8280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4" imgW="2035722" imgH="2081430" progId="ChemDraw.Document.6.0">
                    <p:embed/>
                  </p:oleObj>
                </mc:Choice>
                <mc:Fallback>
                  <p:oleObj name="CS ChemDraw Drawing" r:id="rId14" imgW="2035722" imgH="2081430" progId="ChemDraw.Document.6.0">
                    <p:embed/>
                    <p:pic>
                      <p:nvPicPr>
                        <p:cNvPr id="47" name="개체 46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4765073" y="3945378"/>
                          <a:ext cx="808684" cy="8280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8" name="직사각형 47"/>
            <p:cNvSpPr/>
            <p:nvPr/>
          </p:nvSpPr>
          <p:spPr>
            <a:xfrm>
              <a:off x="4661102" y="4869998"/>
              <a:ext cx="101662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kumimoji="0" lang="ko-KR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romethazine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272037" y="4714968"/>
            <a:ext cx="1378969" cy="1175311"/>
            <a:chOff x="335508" y="3814155"/>
            <a:chExt cx="1378969" cy="1175311"/>
          </a:xfrm>
        </p:grpSpPr>
        <p:graphicFrame>
          <p:nvGraphicFramePr>
            <p:cNvPr id="43" name="개체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50894685"/>
                </p:ext>
              </p:extLst>
            </p:nvPr>
          </p:nvGraphicFramePr>
          <p:xfrm>
            <a:off x="335508" y="3814155"/>
            <a:ext cx="1378969" cy="9006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6" imgW="4461786" imgH="2915190" progId="ChemDraw.Document.6.0">
                    <p:embed/>
                  </p:oleObj>
                </mc:Choice>
                <mc:Fallback>
                  <p:oleObj name="CS ChemDraw Drawing" r:id="rId16" imgW="4461786" imgH="2915190" progId="ChemDraw.Document.6.0">
                    <p:embed/>
                    <p:pic>
                      <p:nvPicPr>
                        <p:cNvPr id="43" name="개체 42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335508" y="3814155"/>
                          <a:ext cx="1378969" cy="90066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" name="직사각형 43"/>
            <p:cNvSpPr/>
            <p:nvPr/>
          </p:nvSpPr>
          <p:spPr>
            <a:xfrm>
              <a:off x="565587" y="4743245"/>
              <a:ext cx="837089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kumimoji="0" lang="ko-KR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stemizole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3599172" y="4668318"/>
            <a:ext cx="1328256" cy="1217491"/>
            <a:chOff x="1218391" y="4842005"/>
            <a:chExt cx="1328256" cy="1217491"/>
          </a:xfrm>
        </p:grpSpPr>
        <p:graphicFrame>
          <p:nvGraphicFramePr>
            <p:cNvPr id="39" name="개체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266949"/>
                </p:ext>
              </p:extLst>
            </p:nvPr>
          </p:nvGraphicFramePr>
          <p:xfrm>
            <a:off x="1218391" y="4842005"/>
            <a:ext cx="1328256" cy="8444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8" imgW="3678670" imgH="2337660" progId="ChemDraw.Document.6.0">
                    <p:embed/>
                  </p:oleObj>
                </mc:Choice>
                <mc:Fallback>
                  <p:oleObj name="CS ChemDraw Drawing" r:id="rId18" imgW="3678670" imgH="2337660" progId="ChemDraw.Document.6.0">
                    <p:embed/>
                    <p:pic>
                      <p:nvPicPr>
                        <p:cNvPr id="39" name="개체 38"/>
                        <p:cNvPicPr/>
                        <p:nvPr/>
                      </p:nvPicPr>
                      <p:blipFill>
                        <a:blip r:embed="rId19"/>
                        <a:stretch>
                          <a:fillRect/>
                        </a:stretch>
                      </p:blipFill>
                      <p:spPr>
                        <a:xfrm>
                          <a:off x="1218391" y="4842005"/>
                          <a:ext cx="1328256" cy="8444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직사각형 39"/>
            <p:cNvSpPr/>
            <p:nvPr/>
          </p:nvSpPr>
          <p:spPr>
            <a:xfrm>
              <a:off x="1468759" y="5813275"/>
              <a:ext cx="88197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r>
                <a:rPr kumimoji="0" lang="ko-KR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ambuterol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그룹 29"/>
          <p:cNvGrpSpPr/>
          <p:nvPr/>
        </p:nvGrpSpPr>
        <p:grpSpPr>
          <a:xfrm>
            <a:off x="5713415" y="415477"/>
            <a:ext cx="1942820" cy="1448581"/>
            <a:chOff x="1386921" y="4512065"/>
            <a:chExt cx="1942820" cy="1448581"/>
          </a:xfrm>
          <a:solidFill>
            <a:sysClr val="window" lastClr="FFFFFF"/>
          </a:solidFill>
        </p:grpSpPr>
        <p:graphicFrame>
          <p:nvGraphicFramePr>
            <p:cNvPr id="37" name="개체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78988423"/>
                </p:ext>
              </p:extLst>
            </p:nvPr>
          </p:nvGraphicFramePr>
          <p:xfrm>
            <a:off x="1386921" y="4512065"/>
            <a:ext cx="1942820" cy="1235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20" imgW="1210320" imgH="1202040" progId="ChemDraw.Document.6.0">
                    <p:embed/>
                  </p:oleObj>
                </mc:Choice>
                <mc:Fallback>
                  <p:oleObj name="CS ChemDraw Drawing" r:id="rId20" imgW="1210320" imgH="1202040" progId="ChemDraw.Document.6.0">
                    <p:embed/>
                    <p:pic>
                      <p:nvPicPr>
                        <p:cNvPr id="37" name="개체 36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1386921" y="4512065"/>
                          <a:ext cx="1942820" cy="123584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직사각형 37"/>
            <p:cNvSpPr/>
            <p:nvPr/>
          </p:nvSpPr>
          <p:spPr>
            <a:xfrm>
              <a:off x="1683425" y="5714425"/>
              <a:ext cx="1521570" cy="24622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promethazine-d</a:t>
              </a:r>
              <a:r>
                <a:rPr kumimoji="0" lang="en-US" altLang="ko-KR" sz="1000" b="1" i="0" u="none" strike="noStrike" kern="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(I.S.)</a:t>
              </a: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5074506" y="4668318"/>
            <a:ext cx="2403624" cy="1217491"/>
            <a:chOff x="4225536" y="4899111"/>
            <a:chExt cx="2403624" cy="1217491"/>
          </a:xfrm>
          <a:solidFill>
            <a:sysClr val="window" lastClr="FFFFFF"/>
          </a:solidFill>
        </p:grpSpPr>
        <p:grpSp>
          <p:nvGrpSpPr>
            <p:cNvPr id="32" name="그룹 31"/>
            <p:cNvGrpSpPr/>
            <p:nvPr/>
          </p:nvGrpSpPr>
          <p:grpSpPr>
            <a:xfrm>
              <a:off x="4225536" y="4899111"/>
              <a:ext cx="2403624" cy="869694"/>
              <a:chOff x="4225536" y="4899111"/>
              <a:chExt cx="2403624" cy="869694"/>
            </a:xfrm>
            <a:grpFill/>
          </p:grpSpPr>
          <p:sp>
            <p:nvSpPr>
              <p:cNvPr id="36" name="TextBox 35"/>
              <p:cNvSpPr txBox="1"/>
              <p:nvPr/>
            </p:nvSpPr>
            <p:spPr>
              <a:xfrm>
                <a:off x="5359496" y="5265290"/>
                <a:ext cx="305385" cy="2616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</a:rPr>
                  <a:t>+</a:t>
                </a:r>
                <a:endParaRPr kumimoji="0" lang="ko-KR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</a:endParaRPr>
              </a:p>
            </p:txBody>
          </p:sp>
          <p:graphicFrame>
            <p:nvGraphicFramePr>
              <p:cNvPr id="34" name="개체 3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426894363"/>
                  </p:ext>
                </p:extLst>
              </p:nvPr>
            </p:nvGraphicFramePr>
            <p:xfrm>
              <a:off x="4225536" y="4899111"/>
              <a:ext cx="1181313" cy="8696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S ChemDraw Drawing" r:id="rId22" imgW="1323720" imgH="974520" progId="ChemDraw.Document.6.0">
                      <p:embed/>
                    </p:oleObj>
                  </mc:Choice>
                  <mc:Fallback>
                    <p:oleObj name="CS ChemDraw Drawing" r:id="rId22" imgW="1323720" imgH="974520" progId="ChemDraw.Document.6.0">
                      <p:embed/>
                      <p:pic>
                        <p:nvPicPr>
                          <p:cNvPr id="34" name="개체 33"/>
                          <p:cNvPicPr/>
                          <p:nvPr/>
                        </p:nvPicPr>
                        <p:blipFill>
                          <a:blip r:embed="rId23"/>
                          <a:stretch>
                            <a:fillRect/>
                          </a:stretch>
                        </p:blipFill>
                        <p:spPr>
                          <a:xfrm>
                            <a:off x="4225536" y="4899111"/>
                            <a:ext cx="1181313" cy="869694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5" name="개체 3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11335106"/>
                  </p:ext>
                </p:extLst>
              </p:nvPr>
            </p:nvGraphicFramePr>
            <p:xfrm>
              <a:off x="5663148" y="5024279"/>
              <a:ext cx="966012" cy="74363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S ChemDraw Drawing" r:id="rId24" imgW="1082160" imgH="832680" progId="ChemDraw.Document.6.0">
                      <p:embed/>
                    </p:oleObj>
                  </mc:Choice>
                  <mc:Fallback>
                    <p:oleObj name="CS ChemDraw Drawing" r:id="rId24" imgW="1082160" imgH="832680" progId="ChemDraw.Document.6.0">
                      <p:embed/>
                      <p:pic>
                        <p:nvPicPr>
                          <p:cNvPr id="35" name="개체 34"/>
                          <p:cNvPicPr/>
                          <p:nvPr/>
                        </p:nvPicPr>
                        <p:blipFill>
                          <a:blip r:embed="rId25"/>
                          <a:stretch>
                            <a:fillRect/>
                          </a:stretch>
                        </p:blipFill>
                        <p:spPr>
                          <a:xfrm>
                            <a:off x="5663148" y="5024279"/>
                            <a:ext cx="966012" cy="74363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3" name="직사각형 32"/>
            <p:cNvSpPr/>
            <p:nvPr/>
          </p:nvSpPr>
          <p:spPr>
            <a:xfrm>
              <a:off x="4837145" y="5870381"/>
              <a:ext cx="1136851" cy="24622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dimenhydrinate</a:t>
              </a:r>
              <a:endParaRPr kumimoji="0" lang="en-US" altLang="ko-KR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53" name="표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775768"/>
              </p:ext>
            </p:extLst>
          </p:nvPr>
        </p:nvGraphicFramePr>
        <p:xfrm>
          <a:off x="5714995" y="2034239"/>
          <a:ext cx="2383160" cy="481139"/>
        </p:xfrm>
        <a:graphic>
          <a:graphicData uri="http://schemas.openxmlformats.org/drawingml/2006/table">
            <a:tbl>
              <a:tblPr firstRow="1" bandRow="1"/>
              <a:tblGrid>
                <a:gridCol w="1177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1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37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945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</a:t>
                      </a:r>
                      <a:r>
                        <a:rPr lang="ko-KR" altLang="en-US" sz="1000" b="1" kern="0" spc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iphenhydramine</a:t>
                      </a:r>
                      <a:endParaRPr lang="en-US" altLang="ko-KR" sz="10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base" latinLnBrk="1" hangingPunct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164" marR="46164" marT="12763" marB="1276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4" name="개체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892359"/>
              </p:ext>
            </p:extLst>
          </p:nvPr>
        </p:nvGraphicFramePr>
        <p:xfrm>
          <a:off x="7555705" y="2338493"/>
          <a:ext cx="273824" cy="163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6" imgW="1038931" imgH="621270" progId="ChemDraw.Document.6.0">
                  <p:embed/>
                </p:oleObj>
              </mc:Choice>
              <mc:Fallback>
                <p:oleObj name="CS ChemDraw Drawing" r:id="rId26" imgW="1038931" imgH="621270" progId="ChemDraw.Document.6.0">
                  <p:embed/>
                  <p:pic>
                    <p:nvPicPr>
                      <p:cNvPr id="54" name="개체 53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555705" y="2338493"/>
                        <a:ext cx="273824" cy="163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모서리가 둥근 직사각형 54"/>
          <p:cNvSpPr/>
          <p:nvPr/>
        </p:nvSpPr>
        <p:spPr>
          <a:xfrm>
            <a:off x="120161" y="4539968"/>
            <a:ext cx="8782050" cy="1457590"/>
          </a:xfrm>
          <a:prstGeom prst="roundRect">
            <a:avLst>
              <a:gd name="adj" fmla="val 8936"/>
            </a:avLst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6" name="모서리가 둥근 직사각형 55"/>
          <p:cNvSpPr/>
          <p:nvPr/>
        </p:nvSpPr>
        <p:spPr bwMode="auto">
          <a:xfrm>
            <a:off x="457373" y="4342862"/>
            <a:ext cx="1260932" cy="27657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1400" b="1" dirty="0">
                <a:solidFill>
                  <a:schemeClr val="tx2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Others</a:t>
            </a:r>
            <a:endParaRPr lang="ko-KR" altLang="en-US" sz="1400" b="1" dirty="0">
              <a:solidFill>
                <a:schemeClr val="tx2"/>
              </a:solidFill>
              <a:latin typeface="Arial" panose="020B0604020202020204" pitchFamily="34" charset="0"/>
              <a:ea typeface="굴림" pitchFamily="50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930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17203" y="6379592"/>
            <a:ext cx="613642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Suppl. Fig. 3.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Chemical structures of 22 steroids and their internal standards</a:t>
            </a:r>
            <a:endParaRPr kumimoji="0" lang="en-US" altLang="ko-KR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29634"/>
              </p:ext>
            </p:extLst>
          </p:nvPr>
        </p:nvGraphicFramePr>
        <p:xfrm>
          <a:off x="0" y="1975164"/>
          <a:ext cx="8714026" cy="3200340"/>
        </p:xfrm>
        <a:graphic>
          <a:graphicData uri="http://schemas.openxmlformats.org/drawingml/2006/table">
            <a:tbl>
              <a:tblPr firstRow="1" bandRow="1"/>
              <a:tblGrid>
                <a:gridCol w="2438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3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78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009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43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72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322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25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406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226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900" b="1" baseline="-25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>
                          <a:solidFill>
                            <a:srgbClr val="4DED5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rgbClr val="4DED5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ko-KR" altLang="en-US" sz="900" b="1" baseline="-25000" dirty="0">
                        <a:solidFill>
                          <a:srgbClr val="4DED5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900" b="1" baseline="-25000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solidFill>
                            <a:srgbClr val="66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rgbClr val="66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ko-KR" altLang="en-US" sz="900" b="1" baseline="-25000" dirty="0">
                        <a:solidFill>
                          <a:srgbClr val="66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ko-KR" altLang="en-US" sz="900" b="1" baseline="-25000" dirty="0">
                        <a:solidFill>
                          <a:schemeClr val="bg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solidFill>
                            <a:srgbClr val="0FEA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900" b="1" baseline="-25000" dirty="0">
                          <a:solidFill>
                            <a:srgbClr val="0FEA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ko-KR" altLang="en-US" sz="900" b="1" baseline="-25000" dirty="0">
                        <a:solidFill>
                          <a:srgbClr val="0FEAE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solidFill>
                            <a:srgbClr val="0FEA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ko-KR" altLang="en-US" sz="900" b="1" dirty="0">
                        <a:solidFill>
                          <a:srgbClr val="0FEAE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Dexamethasone</a:t>
                      </a: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Prednisone-21-acetate</a:t>
                      </a: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altLang="ko-KR" sz="900" b="0" dirty="0">
                          <a:solidFill>
                            <a:srgbClr val="66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(D)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Prednisolone-21-acetate</a:t>
                      </a: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Beclomethasone-21-hemisuccinate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Methylprednisolone</a:t>
                      </a: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Beclomethasone</a:t>
                      </a: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9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dipropionate</a:t>
                      </a:r>
                      <a:endParaRPr lang="en-US" altLang="ko-K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Beclomethasone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Betametasone-17-valerate</a:t>
                      </a:r>
                      <a:endParaRPr lang="ko-KR" altLang="en-US" sz="9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Betametasone-21-valerate</a:t>
                      </a: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Betametasone</a:t>
                      </a: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9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dipropionate</a:t>
                      </a:r>
                      <a:endParaRPr lang="en-US" altLang="ko-KR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Betamethasone</a:t>
                      </a: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89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Cortisone-21-acetate</a:t>
                      </a: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altLang="ko-KR" sz="900" b="0" dirty="0">
                          <a:solidFill>
                            <a:srgbClr val="66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(D)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15" marB="4571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Testosterone-17-propionate</a:t>
                      </a: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9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9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9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9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9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ko-KR" altLang="en-US" sz="9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9" marR="91439" marT="45723" marB="45723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7" name="개체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8292125"/>
              </p:ext>
            </p:extLst>
          </p:nvPr>
        </p:nvGraphicFramePr>
        <p:xfrm>
          <a:off x="2289362" y="759859"/>
          <a:ext cx="615679" cy="4307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541641" imgH="380366" progId="ChemDraw.Document.6.0">
                  <p:embed/>
                </p:oleObj>
              </mc:Choice>
              <mc:Fallback>
                <p:oleObj name="CS ChemDraw Drawing" r:id="rId2" imgW="541641" imgH="380366" progId="ChemDraw.Document.6.0">
                  <p:embed/>
                  <p:pic>
                    <p:nvPicPr>
                      <p:cNvPr id="7" name="개체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9362" y="759859"/>
                        <a:ext cx="615679" cy="4307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직사각형 61"/>
          <p:cNvSpPr>
            <a:spLocks noChangeArrowheads="1"/>
          </p:cNvSpPr>
          <p:nvPr/>
        </p:nvSpPr>
        <p:spPr bwMode="auto">
          <a:xfrm>
            <a:off x="2940098" y="932487"/>
            <a:ext cx="614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000" b="1" dirty="0">
                <a:latin typeface="Arial" charset="0"/>
                <a:cs typeface="Arial" charset="0"/>
              </a:rPr>
              <a:t>C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2</a:t>
            </a:r>
            <a:r>
              <a:rPr lang="en-US" altLang="ko-KR" sz="1000" b="1" dirty="0">
                <a:latin typeface="Arial" charset="0"/>
                <a:cs typeface="Arial" charset="0"/>
              </a:rPr>
              <a:t>H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3</a:t>
            </a:r>
            <a:r>
              <a:rPr lang="en-US" altLang="ko-KR" sz="1000" b="1" dirty="0">
                <a:latin typeface="Arial" charset="0"/>
                <a:cs typeface="Arial" charset="0"/>
              </a:rPr>
              <a:t>O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2</a:t>
            </a:r>
            <a:endParaRPr lang="ko-KR" altLang="en-US" sz="1000" b="1" baseline="-25000" dirty="0">
              <a:latin typeface="Arial" charset="0"/>
              <a:cs typeface="Arial" charset="0"/>
            </a:endParaRPr>
          </a:p>
        </p:txBody>
      </p:sp>
      <p:sp>
        <p:nvSpPr>
          <p:cNvPr id="9" name="직사각형 62"/>
          <p:cNvSpPr>
            <a:spLocks noChangeArrowheads="1"/>
          </p:cNvSpPr>
          <p:nvPr/>
        </p:nvSpPr>
        <p:spPr bwMode="auto">
          <a:xfrm>
            <a:off x="4397823" y="856533"/>
            <a:ext cx="6143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000" b="1" dirty="0">
                <a:latin typeface="Arial" charset="0"/>
                <a:cs typeface="Arial" charset="0"/>
              </a:rPr>
              <a:t>C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3</a:t>
            </a:r>
            <a:r>
              <a:rPr lang="en-US" altLang="ko-KR" sz="1000" b="1" dirty="0">
                <a:latin typeface="Arial" charset="0"/>
                <a:cs typeface="Arial" charset="0"/>
              </a:rPr>
              <a:t>H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5</a:t>
            </a:r>
            <a:r>
              <a:rPr lang="en-US" altLang="ko-KR" sz="1000" b="1" dirty="0">
                <a:latin typeface="Arial" charset="0"/>
                <a:cs typeface="Arial" charset="0"/>
              </a:rPr>
              <a:t>O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2</a:t>
            </a:r>
            <a:endParaRPr lang="ko-KR" altLang="en-US" sz="1000" b="1" baseline="-25000" dirty="0">
              <a:latin typeface="Arial" charset="0"/>
              <a:cs typeface="Arial" charset="0"/>
            </a:endParaRPr>
          </a:p>
        </p:txBody>
      </p:sp>
      <p:graphicFrame>
        <p:nvGraphicFramePr>
          <p:cNvPr id="10" name="개체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099320"/>
              </p:ext>
            </p:extLst>
          </p:nvPr>
        </p:nvGraphicFramePr>
        <p:xfrm>
          <a:off x="3665376" y="759942"/>
          <a:ext cx="636754" cy="470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577196" imgH="426821" progId="ChemDraw.Document.6.0">
                  <p:embed/>
                </p:oleObj>
              </mc:Choice>
              <mc:Fallback>
                <p:oleObj name="CS ChemDraw Drawing" r:id="rId4" imgW="577196" imgH="426821" progId="ChemDraw.Document.6.0">
                  <p:embed/>
                  <p:pic>
                    <p:nvPicPr>
                      <p:cNvPr id="10" name="개체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5376" y="759942"/>
                        <a:ext cx="636754" cy="470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개체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155179"/>
              </p:ext>
            </p:extLst>
          </p:nvPr>
        </p:nvGraphicFramePr>
        <p:xfrm>
          <a:off x="3540538" y="1306412"/>
          <a:ext cx="762757" cy="6437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719653" imgH="610107" progId="ChemDraw.Document.6.0">
                  <p:embed/>
                </p:oleObj>
              </mc:Choice>
              <mc:Fallback>
                <p:oleObj name="CS ChemDraw Drawing" r:id="rId6" imgW="719653" imgH="610107" progId="ChemDraw.Document.6.0">
                  <p:embed/>
                  <p:pic>
                    <p:nvPicPr>
                      <p:cNvPr id="11" name="개체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0538" y="1306412"/>
                        <a:ext cx="762757" cy="64374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직사각형 65"/>
          <p:cNvSpPr>
            <a:spLocks noChangeArrowheads="1"/>
          </p:cNvSpPr>
          <p:nvPr/>
        </p:nvSpPr>
        <p:spPr bwMode="auto">
          <a:xfrm>
            <a:off x="4314139" y="1517779"/>
            <a:ext cx="6143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000" b="1" dirty="0">
                <a:latin typeface="Arial" charset="0"/>
                <a:cs typeface="Arial" charset="0"/>
              </a:rPr>
              <a:t>C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4</a:t>
            </a:r>
            <a:r>
              <a:rPr lang="en-US" altLang="ko-KR" sz="1000" b="1" dirty="0">
                <a:latin typeface="Arial" charset="0"/>
                <a:cs typeface="Arial" charset="0"/>
              </a:rPr>
              <a:t>H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5</a:t>
            </a:r>
            <a:r>
              <a:rPr lang="en-US" altLang="ko-KR" sz="1000" b="1" dirty="0">
                <a:latin typeface="Arial" charset="0"/>
                <a:cs typeface="Arial" charset="0"/>
              </a:rPr>
              <a:t>O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3</a:t>
            </a:r>
          </a:p>
        </p:txBody>
      </p:sp>
      <p:graphicFrame>
        <p:nvGraphicFramePr>
          <p:cNvPr id="13" name="개체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688229"/>
              </p:ext>
            </p:extLst>
          </p:nvPr>
        </p:nvGraphicFramePr>
        <p:xfrm>
          <a:off x="5032036" y="966754"/>
          <a:ext cx="1301436" cy="580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8" imgW="1369318" imgH="610107" progId="ChemDraw.Document.6.0">
                  <p:embed/>
                </p:oleObj>
              </mc:Choice>
              <mc:Fallback>
                <p:oleObj name="CS ChemDraw Drawing" r:id="rId8" imgW="1369318" imgH="610107" progId="ChemDraw.Document.6.0">
                  <p:embed/>
                  <p:pic>
                    <p:nvPicPr>
                      <p:cNvPr id="13" name="개체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2036" y="966754"/>
                        <a:ext cx="1301436" cy="5803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개체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0336868"/>
              </p:ext>
            </p:extLst>
          </p:nvPr>
        </p:nvGraphicFramePr>
        <p:xfrm>
          <a:off x="5059640" y="421130"/>
          <a:ext cx="705792" cy="489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0" imgW="877885" imgH="610107" progId="ChemDraw.Document.6.0">
                  <p:embed/>
                </p:oleObj>
              </mc:Choice>
              <mc:Fallback>
                <p:oleObj name="CS ChemDraw Drawing" r:id="rId10" imgW="877885" imgH="610107" progId="ChemDraw.Document.6.0">
                  <p:embed/>
                  <p:pic>
                    <p:nvPicPr>
                      <p:cNvPr id="14" name="개체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9640" y="421130"/>
                        <a:ext cx="705792" cy="489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직사각형 68"/>
          <p:cNvSpPr>
            <a:spLocks noChangeArrowheads="1"/>
          </p:cNvSpPr>
          <p:nvPr/>
        </p:nvSpPr>
        <p:spPr bwMode="auto">
          <a:xfrm>
            <a:off x="5769696" y="564178"/>
            <a:ext cx="614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000" b="1" dirty="0">
                <a:latin typeface="Arial" charset="0"/>
                <a:cs typeface="Arial" charset="0"/>
              </a:rPr>
              <a:t>C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5</a:t>
            </a:r>
            <a:r>
              <a:rPr lang="en-US" altLang="ko-KR" sz="1000" b="1" dirty="0">
                <a:latin typeface="Arial" charset="0"/>
                <a:cs typeface="Arial" charset="0"/>
              </a:rPr>
              <a:t>H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7</a:t>
            </a:r>
            <a:r>
              <a:rPr lang="en-US" altLang="ko-KR" sz="1000" b="1" dirty="0">
                <a:latin typeface="Arial" charset="0"/>
                <a:cs typeface="Arial" charset="0"/>
              </a:rPr>
              <a:t>O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3</a:t>
            </a:r>
            <a:endParaRPr lang="ko-KR" altLang="en-US" sz="1000" b="1" dirty="0">
              <a:latin typeface="Arial" charset="0"/>
              <a:cs typeface="Arial" charset="0"/>
            </a:endParaRPr>
          </a:p>
        </p:txBody>
      </p:sp>
      <p:sp>
        <p:nvSpPr>
          <p:cNvPr id="18" name="직사각형 71"/>
          <p:cNvSpPr>
            <a:spLocks noChangeArrowheads="1"/>
          </p:cNvSpPr>
          <p:nvPr/>
        </p:nvSpPr>
        <p:spPr bwMode="auto">
          <a:xfrm>
            <a:off x="6003117" y="1546881"/>
            <a:ext cx="6143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000" b="1" dirty="0">
                <a:latin typeface="Arial" charset="0"/>
                <a:cs typeface="Arial" charset="0"/>
              </a:rPr>
              <a:t>C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6</a:t>
            </a:r>
            <a:r>
              <a:rPr lang="en-US" altLang="ko-KR" sz="1000" b="1" dirty="0">
                <a:latin typeface="Arial" charset="0"/>
                <a:cs typeface="Arial" charset="0"/>
              </a:rPr>
              <a:t>H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7</a:t>
            </a:r>
            <a:r>
              <a:rPr lang="en-US" altLang="ko-KR" sz="1000" b="1" dirty="0">
                <a:latin typeface="Arial" charset="0"/>
                <a:cs typeface="Arial" charset="0"/>
              </a:rPr>
              <a:t>O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5</a:t>
            </a:r>
            <a:endParaRPr lang="ko-KR" altLang="en-US" sz="1000" b="1" dirty="0">
              <a:latin typeface="Arial" charset="0"/>
              <a:cs typeface="Arial" charset="0"/>
            </a:endParaRPr>
          </a:p>
        </p:txBody>
      </p:sp>
      <p:graphicFrame>
        <p:nvGraphicFramePr>
          <p:cNvPr id="19" name="개체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099962"/>
              </p:ext>
            </p:extLst>
          </p:nvPr>
        </p:nvGraphicFramePr>
        <p:xfrm>
          <a:off x="5101049" y="1453496"/>
          <a:ext cx="871502" cy="446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2" imgW="1194349" imgH="610107" progId="ChemDraw.Document.6.0">
                  <p:embed/>
                </p:oleObj>
              </mc:Choice>
              <mc:Fallback>
                <p:oleObj name="CS ChemDraw Drawing" r:id="rId12" imgW="1194349" imgH="610107" progId="ChemDraw.Document.6.0">
                  <p:embed/>
                  <p:pic>
                    <p:nvPicPr>
                      <p:cNvPr id="19" name="개체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1049" y="1453496"/>
                        <a:ext cx="871502" cy="4460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직사각형 73"/>
          <p:cNvSpPr>
            <a:spLocks noChangeArrowheads="1"/>
          </p:cNvSpPr>
          <p:nvPr/>
        </p:nvSpPr>
        <p:spPr bwMode="auto">
          <a:xfrm>
            <a:off x="6310298" y="1212639"/>
            <a:ext cx="6619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000" b="1" dirty="0">
                <a:latin typeface="Arial" charset="0"/>
                <a:cs typeface="Arial" charset="0"/>
              </a:rPr>
              <a:t>C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7</a:t>
            </a:r>
            <a:r>
              <a:rPr lang="en-US" altLang="ko-KR" sz="1000" b="1" dirty="0">
                <a:latin typeface="Arial" charset="0"/>
                <a:cs typeface="Arial" charset="0"/>
              </a:rPr>
              <a:t>H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11</a:t>
            </a:r>
            <a:r>
              <a:rPr lang="en-US" altLang="ko-KR" sz="1000" b="1" dirty="0">
                <a:latin typeface="Arial" charset="0"/>
                <a:cs typeface="Arial" charset="0"/>
              </a:rPr>
              <a:t>O</a:t>
            </a:r>
            <a:r>
              <a:rPr lang="en-US" altLang="ko-KR" sz="1000" b="1" baseline="-25000" dirty="0">
                <a:latin typeface="Arial" charset="0"/>
                <a:cs typeface="Arial" charset="0"/>
              </a:rPr>
              <a:t>3</a:t>
            </a:r>
            <a:endParaRPr lang="ko-KR" altLang="en-US" sz="1000" b="1" baseline="-25000" dirty="0">
              <a:latin typeface="Arial" charset="0"/>
              <a:cs typeface="Arial" charset="0"/>
            </a:endParaRPr>
          </a:p>
        </p:txBody>
      </p:sp>
      <p:graphicFrame>
        <p:nvGraphicFramePr>
          <p:cNvPr id="27" name="개체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3135684"/>
              </p:ext>
            </p:extLst>
          </p:nvPr>
        </p:nvGraphicFramePr>
        <p:xfrm>
          <a:off x="2287745" y="1343128"/>
          <a:ext cx="502234" cy="513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4" imgW="419227" imgH="426821" progId="ChemDraw.Document.6.0">
                  <p:embed/>
                </p:oleObj>
              </mc:Choice>
              <mc:Fallback>
                <p:oleObj name="CS ChemDraw Drawing" r:id="rId14" imgW="419227" imgH="426821" progId="ChemDraw.Document.6.0">
                  <p:embed/>
                  <p:pic>
                    <p:nvPicPr>
                      <p:cNvPr id="27" name="개체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745" y="1343128"/>
                        <a:ext cx="502234" cy="5133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직사각형 27"/>
          <p:cNvSpPr/>
          <p:nvPr/>
        </p:nvSpPr>
        <p:spPr>
          <a:xfrm>
            <a:off x="2820436" y="1507382"/>
            <a:ext cx="638175" cy="246063"/>
          </a:xfrm>
          <a:prstGeom prst="rect">
            <a:avLst/>
          </a:prstGeom>
          <a:solidFill>
            <a:sysClr val="window" lastClr="FFFFFF">
              <a:lumMod val="95000"/>
            </a:sysClr>
          </a:solidFill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altLang="ko-KR" sz="1000" b="1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0" lang="en-US" altLang="ko-KR" sz="1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kumimoji="0" lang="en-US" altLang="ko-KR" sz="1000" b="1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kumimoji="0" lang="en-US" altLang="ko-KR" sz="1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kumimoji="0" lang="en-US" altLang="ko-KR" sz="1000" b="1" i="0" u="none" strike="noStrike" kern="0" cap="none" spc="0" normalizeH="0" baseline="-2500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ko-KR" altLang="en-US" sz="1000" b="1" i="0" u="none" strike="noStrike" kern="0" cap="none" spc="0" normalizeH="0" baseline="-2500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" name="그룹 89"/>
          <p:cNvGrpSpPr>
            <a:grpSpLocks/>
          </p:cNvGrpSpPr>
          <p:nvPr/>
        </p:nvGrpSpPr>
        <p:grpSpPr bwMode="auto">
          <a:xfrm>
            <a:off x="209873" y="592577"/>
            <a:ext cx="1946275" cy="1390650"/>
            <a:chOff x="564359" y="116734"/>
            <a:chExt cx="1947770" cy="1390714"/>
          </a:xfrm>
        </p:grpSpPr>
        <p:graphicFrame>
          <p:nvGraphicFramePr>
            <p:cNvPr id="36" name="개체 90"/>
            <p:cNvGraphicFramePr>
              <a:graphicFrameLocks noChangeAspect="1"/>
            </p:cNvGraphicFramePr>
            <p:nvPr/>
          </p:nvGraphicFramePr>
          <p:xfrm>
            <a:off x="564359" y="116734"/>
            <a:ext cx="1947770" cy="13907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6" imgW="1608188" imgH="1148705" progId="ChemDraw.Document.6.0">
                    <p:embed/>
                  </p:oleObj>
                </mc:Choice>
                <mc:Fallback>
                  <p:oleObj name="CS ChemDraw Drawing" r:id="rId16" imgW="1608188" imgH="1148705" progId="ChemDraw.Document.6.0">
                    <p:embed/>
                    <p:pic>
                      <p:nvPicPr>
                        <p:cNvPr id="36" name="개체 9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4359" y="116734"/>
                          <a:ext cx="1947770" cy="139071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TextBox 91"/>
            <p:cNvSpPr txBox="1">
              <a:spLocks noChangeArrowheads="1"/>
            </p:cNvSpPr>
            <p:nvPr/>
          </p:nvSpPr>
          <p:spPr bwMode="auto">
            <a:xfrm>
              <a:off x="791685" y="599899"/>
              <a:ext cx="37601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0" i="0" u="none" strike="noStrike" kern="0" cap="none" spc="0" normalizeH="0" baseline="0" noProof="0">
                  <a:ln>
                    <a:noFill/>
                  </a:ln>
                  <a:solidFill>
                    <a:srgbClr val="0FEAEF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*</a:t>
              </a: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srgbClr val="0FEAEF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8" name="TextBox 92"/>
            <p:cNvSpPr txBox="1">
              <a:spLocks noChangeArrowheads="1"/>
            </p:cNvSpPr>
            <p:nvPr/>
          </p:nvSpPr>
          <p:spPr bwMode="auto">
            <a:xfrm>
              <a:off x="1278628" y="292122"/>
              <a:ext cx="37601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0" i="0" u="none" strike="noStrike" kern="0" cap="none" spc="0" normalizeH="0" baseline="0" noProof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*</a:t>
              </a: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9" name="TextBox 93"/>
            <p:cNvSpPr txBox="1">
              <a:spLocks noChangeArrowheads="1"/>
            </p:cNvSpPr>
            <p:nvPr/>
          </p:nvSpPr>
          <p:spPr bwMode="auto">
            <a:xfrm>
              <a:off x="905339" y="818534"/>
              <a:ext cx="2776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A</a:t>
              </a:r>
              <a:endParaRPr kumimoji="0" lang="ko-KR" altLang="en-US" sz="1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0" name="TextBox 94"/>
            <p:cNvSpPr txBox="1">
              <a:spLocks noChangeArrowheads="1"/>
            </p:cNvSpPr>
            <p:nvPr/>
          </p:nvSpPr>
          <p:spPr bwMode="auto">
            <a:xfrm>
              <a:off x="1301521" y="818534"/>
              <a:ext cx="2776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B</a:t>
              </a:r>
              <a:endParaRPr kumimoji="0" lang="ko-KR" altLang="en-US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1" name="TextBox 95"/>
            <p:cNvSpPr txBox="1">
              <a:spLocks noChangeArrowheads="1"/>
            </p:cNvSpPr>
            <p:nvPr/>
          </p:nvSpPr>
          <p:spPr bwMode="auto">
            <a:xfrm>
              <a:off x="1475468" y="481782"/>
              <a:ext cx="2776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C</a:t>
              </a:r>
              <a:endParaRPr kumimoji="0" lang="ko-KR" altLang="en-US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2" name="TextBox 96"/>
            <p:cNvSpPr txBox="1">
              <a:spLocks noChangeArrowheads="1"/>
            </p:cNvSpPr>
            <p:nvPr/>
          </p:nvSpPr>
          <p:spPr bwMode="auto">
            <a:xfrm>
              <a:off x="1824107" y="481782"/>
              <a:ext cx="27764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00" b="1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D</a:t>
              </a:r>
              <a:endParaRPr kumimoji="0" lang="ko-KR" altLang="en-US" sz="10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3" name="TextBox 97"/>
            <p:cNvSpPr txBox="1">
              <a:spLocks noChangeArrowheads="1"/>
            </p:cNvSpPr>
            <p:nvPr/>
          </p:nvSpPr>
          <p:spPr bwMode="auto">
            <a:xfrm>
              <a:off x="942285" y="692868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4" name="TextBox 98"/>
            <p:cNvSpPr txBox="1">
              <a:spLocks noChangeArrowheads="1"/>
            </p:cNvSpPr>
            <p:nvPr/>
          </p:nvSpPr>
          <p:spPr bwMode="auto">
            <a:xfrm>
              <a:off x="699323" y="708107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2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5" name="TextBox 99"/>
            <p:cNvSpPr txBox="1">
              <a:spLocks noChangeArrowheads="1"/>
            </p:cNvSpPr>
            <p:nvPr/>
          </p:nvSpPr>
          <p:spPr bwMode="auto">
            <a:xfrm>
              <a:off x="776405" y="1039117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3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6" name="TextBox 100"/>
            <p:cNvSpPr txBox="1">
              <a:spLocks noChangeArrowheads="1"/>
            </p:cNvSpPr>
            <p:nvPr/>
          </p:nvSpPr>
          <p:spPr bwMode="auto">
            <a:xfrm>
              <a:off x="940667" y="1125392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4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7" name="TextBox 101"/>
            <p:cNvSpPr txBox="1">
              <a:spLocks noChangeArrowheads="1"/>
            </p:cNvSpPr>
            <p:nvPr/>
          </p:nvSpPr>
          <p:spPr bwMode="auto">
            <a:xfrm>
              <a:off x="1129218" y="1031050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5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8" name="TextBox 102"/>
            <p:cNvSpPr txBox="1">
              <a:spLocks noChangeArrowheads="1"/>
            </p:cNvSpPr>
            <p:nvPr/>
          </p:nvSpPr>
          <p:spPr bwMode="auto">
            <a:xfrm>
              <a:off x="1384082" y="1108300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6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49" name="TextBox 103"/>
            <p:cNvSpPr txBox="1">
              <a:spLocks noChangeArrowheads="1"/>
            </p:cNvSpPr>
            <p:nvPr/>
          </p:nvSpPr>
          <p:spPr bwMode="auto">
            <a:xfrm>
              <a:off x="1555041" y="999881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7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0" name="TextBox 104"/>
            <p:cNvSpPr txBox="1">
              <a:spLocks noChangeArrowheads="1"/>
            </p:cNvSpPr>
            <p:nvPr/>
          </p:nvSpPr>
          <p:spPr bwMode="auto">
            <a:xfrm>
              <a:off x="1469488" y="762185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8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1" name="TextBox 105"/>
            <p:cNvSpPr txBox="1">
              <a:spLocks noChangeArrowheads="1"/>
            </p:cNvSpPr>
            <p:nvPr/>
          </p:nvSpPr>
          <p:spPr bwMode="auto">
            <a:xfrm>
              <a:off x="1333580" y="708107"/>
              <a:ext cx="154162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9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2" name="TextBox 106"/>
            <p:cNvSpPr txBox="1">
              <a:spLocks noChangeArrowheads="1"/>
            </p:cNvSpPr>
            <p:nvPr/>
          </p:nvSpPr>
          <p:spPr bwMode="auto">
            <a:xfrm>
              <a:off x="1161662" y="777183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10</a:t>
              </a:r>
              <a:endParaRPr kumimoji="0" lang="ko-KR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3" name="TextBox 107"/>
            <p:cNvSpPr txBox="1">
              <a:spLocks noChangeArrowheads="1"/>
            </p:cNvSpPr>
            <p:nvPr/>
          </p:nvSpPr>
          <p:spPr bwMode="auto">
            <a:xfrm>
              <a:off x="1348651" y="444457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11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4" name="TextBox 108"/>
            <p:cNvSpPr txBox="1">
              <a:spLocks noChangeArrowheads="1"/>
            </p:cNvSpPr>
            <p:nvPr/>
          </p:nvSpPr>
          <p:spPr bwMode="auto">
            <a:xfrm>
              <a:off x="1469266" y="237114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12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5" name="TextBox 109"/>
            <p:cNvSpPr txBox="1">
              <a:spLocks noChangeArrowheads="1"/>
            </p:cNvSpPr>
            <p:nvPr/>
          </p:nvSpPr>
          <p:spPr bwMode="auto">
            <a:xfrm>
              <a:off x="1602937" y="443282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13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6" name="TextBox 110"/>
            <p:cNvSpPr txBox="1">
              <a:spLocks noChangeArrowheads="1"/>
            </p:cNvSpPr>
            <p:nvPr/>
          </p:nvSpPr>
          <p:spPr bwMode="auto">
            <a:xfrm>
              <a:off x="1579161" y="589504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14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7" name="TextBox 111"/>
            <p:cNvSpPr txBox="1">
              <a:spLocks noChangeArrowheads="1"/>
            </p:cNvSpPr>
            <p:nvPr/>
          </p:nvSpPr>
          <p:spPr bwMode="auto">
            <a:xfrm>
              <a:off x="1894453" y="742919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15</a:t>
              </a:r>
              <a:endParaRPr kumimoji="0" lang="ko-KR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8" name="TextBox 112"/>
            <p:cNvSpPr txBox="1">
              <a:spLocks noChangeArrowheads="1"/>
            </p:cNvSpPr>
            <p:nvPr/>
          </p:nvSpPr>
          <p:spPr bwMode="auto">
            <a:xfrm>
              <a:off x="2044623" y="444457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16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59" name="TextBox 113"/>
            <p:cNvSpPr txBox="1">
              <a:spLocks noChangeArrowheads="1"/>
            </p:cNvSpPr>
            <p:nvPr/>
          </p:nvSpPr>
          <p:spPr bwMode="auto">
            <a:xfrm>
              <a:off x="1850940" y="399844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17</a:t>
              </a:r>
              <a:endParaRPr kumimoji="0" lang="ko-KR" altLang="en-US" sz="7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60" name="TextBox 114"/>
            <p:cNvSpPr txBox="1">
              <a:spLocks noChangeArrowheads="1"/>
            </p:cNvSpPr>
            <p:nvPr/>
          </p:nvSpPr>
          <p:spPr bwMode="auto">
            <a:xfrm>
              <a:off x="1656517" y="127839"/>
              <a:ext cx="300341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0" cap="none" spc="0" normalizeH="0" baseline="0" noProof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rPr>
                <a:t>18</a:t>
              </a:r>
              <a:endParaRPr kumimoji="0" lang="ko-KR" altLang="en-US" sz="7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맑은 고딕" pitchFamily="50" charset="-127"/>
                <a:cs typeface="Arial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7236030" y="1606752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 algn="r">
              <a:buFontTx/>
              <a:buAutoNum type="alphaLcParenR"/>
            </a:pP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S: Single bond</a:t>
            </a:r>
          </a:p>
          <a:p>
            <a:pPr marL="228600" indent="-228600" algn="r">
              <a:buFontTx/>
              <a:buAutoNum type="alphaLcParenR"/>
            </a:pP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D: </a:t>
            </a:r>
            <a:r>
              <a:rPr lang="en-US" altLang="ko-KR" sz="8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Doulbe</a:t>
            </a:r>
            <a:r>
              <a:rPr lang="en-US" altLang="ko-KR" sz="8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bond</a:t>
            </a:r>
            <a:endParaRPr lang="ko-KR" altLang="en-US" sz="800" b="1" dirty="0">
              <a:solidFill>
                <a:prstClr val="black"/>
              </a:solidFill>
              <a:latin typeface="맑은 고딕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13855" y="364927"/>
            <a:ext cx="4283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steroids and internal standard</a:t>
            </a:r>
            <a:endParaRPr lang="ko-KR" altLang="en-US" sz="14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3" name="그룹 62"/>
          <p:cNvGrpSpPr/>
          <p:nvPr/>
        </p:nvGrpSpPr>
        <p:grpSpPr>
          <a:xfrm>
            <a:off x="53287" y="5175504"/>
            <a:ext cx="1596066" cy="1276853"/>
            <a:chOff x="1320488" y="38860717"/>
            <a:chExt cx="1931239" cy="1451054"/>
          </a:xfrm>
        </p:grpSpPr>
        <p:graphicFrame>
          <p:nvGraphicFramePr>
            <p:cNvPr id="64" name="개체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0089772"/>
                </p:ext>
              </p:extLst>
            </p:nvPr>
          </p:nvGraphicFramePr>
          <p:xfrm>
            <a:off x="1320488" y="38860717"/>
            <a:ext cx="1931239" cy="1451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18" imgW="1600920" imgH="1203120" progId="ChemDraw.Document.6.0">
                    <p:embed/>
                  </p:oleObj>
                </mc:Choice>
                <mc:Fallback>
                  <p:oleObj name="CS ChemDraw Drawing" r:id="rId18" imgW="1600920" imgH="1203120" progId="ChemDraw.Document.6.0">
                    <p:embed/>
                    <p:pic>
                      <p:nvPicPr>
                        <p:cNvPr id="64" name="개체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20488" y="38860717"/>
                          <a:ext cx="1931239" cy="14510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TextBox 2"/>
            <p:cNvSpPr txBox="1">
              <a:spLocks noChangeArrowheads="1"/>
            </p:cNvSpPr>
            <p:nvPr/>
          </p:nvSpPr>
          <p:spPr bwMode="auto">
            <a:xfrm>
              <a:off x="1521399" y="39341509"/>
              <a:ext cx="3746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FEAEF"/>
                  </a:solidFill>
                  <a:effectLst/>
                  <a:uLnTx/>
                  <a:uFillTx/>
                  <a:latin typeface="Arial" pitchFamily="34" charset="0"/>
                  <a:ea typeface="맑은 고딕" pitchFamily="50" charset="-127"/>
                  <a:cs typeface="Arial" pitchFamily="34" charset="0"/>
                </a:rPr>
                <a:t>*</a:t>
              </a: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FEAEF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</p:grpSp>
      <p:graphicFrame>
        <p:nvGraphicFramePr>
          <p:cNvPr id="66" name="표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233172"/>
              </p:ext>
            </p:extLst>
          </p:nvPr>
        </p:nvGraphicFramePr>
        <p:xfrm>
          <a:off x="1746082" y="5484972"/>
          <a:ext cx="7166355" cy="739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57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4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56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78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71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140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000" b="1" baseline="-25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4DED5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4DED5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ko-KR" altLang="en-US" sz="1000" b="1" baseline="-25000" dirty="0">
                        <a:solidFill>
                          <a:srgbClr val="4DED5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0FEA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ko-KR" altLang="en-US" sz="1000" b="1" dirty="0">
                        <a:solidFill>
                          <a:srgbClr val="0FEAE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8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Fluocinonide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ko-KR" altLang="en-US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38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Flunisolide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ko-KR" altLang="en-US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38" marR="91438" marT="45709" marB="457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67" name="개체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778448"/>
              </p:ext>
            </p:extLst>
          </p:nvPr>
        </p:nvGraphicFramePr>
        <p:xfrm>
          <a:off x="7438488" y="408662"/>
          <a:ext cx="1335837" cy="911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0" imgW="1778400" imgH="1213200" progId="ChemDraw.Document.6.0">
                  <p:embed/>
                </p:oleObj>
              </mc:Choice>
              <mc:Fallback>
                <p:oleObj name="CS ChemDraw Drawing" r:id="rId20" imgW="1778400" imgH="1213200" progId="ChemDraw.Document.6.0">
                  <p:embed/>
                  <p:pic>
                    <p:nvPicPr>
                      <p:cNvPr id="67" name="개체 6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7438488" y="408662"/>
                        <a:ext cx="1335837" cy="911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Box 18"/>
          <p:cNvSpPr txBox="1">
            <a:spLocks noChangeArrowheads="1"/>
          </p:cNvSpPr>
          <p:nvPr/>
        </p:nvSpPr>
        <p:spPr bwMode="auto">
          <a:xfrm>
            <a:off x="7310033" y="1319894"/>
            <a:ext cx="159274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b="1" dirty="0">
                <a:solidFill>
                  <a:prstClr val="black"/>
                </a:solidFill>
                <a:latin typeface="Arial" charset="0"/>
                <a:cs typeface="Arial" charset="0"/>
              </a:rPr>
              <a:t>Progesterone-d</a:t>
            </a:r>
            <a:r>
              <a:rPr lang="en-US" altLang="ko-KR" sz="1100" b="1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9</a:t>
            </a:r>
            <a:r>
              <a:rPr lang="en-US" altLang="ko-KR" sz="1100" b="1" dirty="0">
                <a:solidFill>
                  <a:prstClr val="black"/>
                </a:solidFill>
                <a:latin typeface="Arial" charset="0"/>
                <a:cs typeface="Arial" charset="0"/>
              </a:rPr>
              <a:t> (I.S.)</a:t>
            </a:r>
          </a:p>
        </p:txBody>
      </p:sp>
    </p:spTree>
    <p:extLst>
      <p:ext uri="{BB962C8B-B14F-4D97-AF65-F5344CB8AC3E}">
        <p14:creationId xmlns:p14="http://schemas.microsoft.com/office/powerpoint/2010/main" val="3270685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72561" y="5795531"/>
            <a:ext cx="2204450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Suppl. Fig. 3.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(continued)</a:t>
            </a:r>
            <a:endParaRPr kumimoji="0" lang="en-US" altLang="ko-KR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221" y="908580"/>
            <a:ext cx="4283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7anabolic steroids and internal standard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1765691" y="1322023"/>
            <a:ext cx="1613740" cy="1174225"/>
            <a:chOff x="1590108" y="3910959"/>
            <a:chExt cx="1613740" cy="1174225"/>
          </a:xfrm>
        </p:grpSpPr>
        <p:graphicFrame>
          <p:nvGraphicFramePr>
            <p:cNvPr id="8" name="개체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628405"/>
                </p:ext>
              </p:extLst>
            </p:nvPr>
          </p:nvGraphicFramePr>
          <p:xfrm>
            <a:off x="1590108" y="3910959"/>
            <a:ext cx="1613740" cy="1174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S ChemDraw Drawing" r:id="rId2" imgW="1614240" imgH="1175040" progId="ChemDraw.Document.6.0">
                    <p:embed/>
                  </p:oleObj>
                </mc:Choice>
                <mc:Fallback>
                  <p:oleObj name="CS ChemDraw Drawing" r:id="rId2" imgW="1614240" imgH="1175040" progId="ChemDraw.Document.6.0">
                    <p:embed/>
                    <p:pic>
                      <p:nvPicPr>
                        <p:cNvPr id="8" name="개체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90108" y="3910959"/>
                          <a:ext cx="1613740" cy="1174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3"/>
            <p:cNvSpPr txBox="1">
              <a:spLocks noChangeArrowheads="1"/>
            </p:cNvSpPr>
            <p:nvPr/>
          </p:nvSpPr>
          <p:spPr bwMode="auto">
            <a:xfrm>
              <a:off x="1814100" y="4326603"/>
              <a:ext cx="309628" cy="25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0" i="0" u="none" strike="noStrike" kern="0" cap="none" spc="0" normalizeH="0" baseline="0" noProof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Arial" pitchFamily="34" charset="0"/>
                  <a:ea typeface="맑은 고딕" pitchFamily="50" charset="-127"/>
                  <a:cs typeface="Arial" pitchFamily="34" charset="0"/>
                </a:rPr>
                <a:t>*</a:t>
              </a: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  <p:sp>
          <p:nvSpPr>
            <p:cNvPr id="10" name="TextBox 4"/>
            <p:cNvSpPr txBox="1">
              <a:spLocks noChangeArrowheads="1"/>
            </p:cNvSpPr>
            <p:nvPr/>
          </p:nvSpPr>
          <p:spPr bwMode="auto">
            <a:xfrm>
              <a:off x="1979712" y="4581128"/>
              <a:ext cx="310939" cy="25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 pitchFamily="34" charset="0"/>
                  <a:ea typeface="맑은 고딕" pitchFamily="50" charset="-127"/>
                  <a:cs typeface="Arial" pitchFamily="34" charset="0"/>
                </a:rPr>
                <a:t>*</a:t>
              </a:r>
              <a:endPara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  <p:sp>
          <p:nvSpPr>
            <p:cNvPr id="11" name="TextBox 5"/>
            <p:cNvSpPr txBox="1">
              <a:spLocks noChangeArrowheads="1"/>
            </p:cNvSpPr>
            <p:nvPr/>
          </p:nvSpPr>
          <p:spPr bwMode="auto">
            <a:xfrm>
              <a:off x="2748891" y="3933056"/>
              <a:ext cx="310941" cy="25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FEAEF"/>
                  </a:solidFill>
                  <a:effectLst/>
                  <a:uLnTx/>
                  <a:uFillTx/>
                  <a:latin typeface="Arial" pitchFamily="34" charset="0"/>
                  <a:ea typeface="맑은 고딕" pitchFamily="50" charset="-127"/>
                  <a:cs typeface="Arial" pitchFamily="34" charset="0"/>
                </a:rPr>
                <a:t>*</a:t>
              </a:r>
              <a:endParaRPr kumimoji="0" lang="ko-KR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EAEF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  <p:sp>
          <p:nvSpPr>
            <p:cNvPr id="12" name="TextBox 8"/>
            <p:cNvSpPr txBox="1">
              <a:spLocks noChangeArrowheads="1"/>
            </p:cNvSpPr>
            <p:nvPr/>
          </p:nvSpPr>
          <p:spPr bwMode="auto">
            <a:xfrm>
              <a:off x="1665717" y="4542627"/>
              <a:ext cx="310941" cy="254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맑은 고딕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400" b="0" i="0" u="none" strike="noStrike" kern="0" cap="none" spc="0" normalizeH="0" baseline="0" noProof="0">
                  <a:ln>
                    <a:noFill/>
                  </a:ln>
                  <a:solidFill>
                    <a:srgbClr val="DBD103"/>
                  </a:solidFill>
                  <a:effectLst/>
                  <a:uLnTx/>
                  <a:uFillTx/>
                  <a:latin typeface="Arial" pitchFamily="34" charset="0"/>
                  <a:ea typeface="맑은 고딕" pitchFamily="50" charset="-127"/>
                  <a:cs typeface="Arial" pitchFamily="34" charset="0"/>
                </a:rPr>
                <a:t>*</a:t>
              </a:r>
              <a:endParaRPr kumimoji="0" lang="ko-KR" altLang="en-US" sz="1400" b="0" i="0" u="none" strike="noStrike" kern="0" cap="none" spc="0" normalizeH="0" baseline="0" noProof="0">
                <a:ln>
                  <a:noFill/>
                </a:ln>
                <a:solidFill>
                  <a:srgbClr val="DBD103"/>
                </a:solidFill>
                <a:effectLst/>
                <a:uLnTx/>
                <a:uFillTx/>
                <a:latin typeface="Arial" pitchFamily="34" charset="0"/>
                <a:ea typeface="맑은 고딕" pitchFamily="50" charset="-127"/>
                <a:cs typeface="Arial" pitchFamily="34" charset="0"/>
              </a:endParaRPr>
            </a:p>
          </p:txBody>
        </p:sp>
      </p:grp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649892"/>
              </p:ext>
            </p:extLst>
          </p:nvPr>
        </p:nvGraphicFramePr>
        <p:xfrm>
          <a:off x="387752" y="2568312"/>
          <a:ext cx="8291262" cy="2257704"/>
        </p:xfrm>
        <a:graphic>
          <a:graphicData uri="http://schemas.openxmlformats.org/drawingml/2006/table">
            <a:tbl>
              <a:tblPr firstRow="1" bandRow="1"/>
              <a:tblGrid>
                <a:gridCol w="1433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7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77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450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450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450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797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79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0953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678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7779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37053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779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779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4307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4428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18156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ko-KR" altLang="en-US" sz="1000" b="1" baseline="-25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00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ko-KR" altLang="en-US" sz="1000" b="1" baseline="-25000" dirty="0">
                        <a:solidFill>
                          <a:srgbClr val="00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DBD10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DBD103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00" b="1" dirty="0">
                          <a:solidFill>
                            <a:srgbClr val="4DED5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4DED5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ko-KR" altLang="en-US" sz="1000" b="1" baseline="-25000" dirty="0">
                        <a:solidFill>
                          <a:srgbClr val="4DED5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C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ko-KR" altLang="en-US" sz="1000" b="1" baseline="-25000" dirty="0">
                        <a:solidFill>
                          <a:srgbClr val="FFC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66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66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ko-KR" altLang="en-US" sz="1000" b="1" baseline="-25000" dirty="0">
                        <a:solidFill>
                          <a:srgbClr val="6600C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ko-KR" altLang="en-US" sz="1000" b="1" baseline="-25000" dirty="0">
                        <a:solidFill>
                          <a:schemeClr val="bg1">
                            <a:lumMod val="7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71AF4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71AF47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ko-KR" altLang="en-US" sz="1000" b="1" baseline="-25000" dirty="0">
                        <a:solidFill>
                          <a:srgbClr val="71AF47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6ED1F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6ED1F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ko-KR" altLang="en-US" sz="1000" b="1" baseline="-25000" dirty="0">
                        <a:solidFill>
                          <a:srgbClr val="6ED1FE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0FEA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0FEA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ko-KR" altLang="en-US" sz="1000" b="1" baseline="-25000" dirty="0">
                        <a:solidFill>
                          <a:srgbClr val="0FEAE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FF8BB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FF8BB2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ko-KR" altLang="en-US" sz="1000" b="1" baseline="-25000" dirty="0">
                        <a:solidFill>
                          <a:srgbClr val="FF8BB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99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</a:t>
                      </a:r>
                      <a:r>
                        <a:rPr lang="en-US" altLang="ko-KR" sz="1000" b="1" baseline="-25000" dirty="0">
                          <a:solidFill>
                            <a:srgbClr val="99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3333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ko-KR" altLang="en-US" sz="1000" b="1" dirty="0">
                        <a:solidFill>
                          <a:srgbClr val="3333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solidFill>
                            <a:srgbClr val="FF00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endParaRPr lang="ko-KR" altLang="en-US" sz="1000" b="1" dirty="0">
                        <a:solidFill>
                          <a:srgbClr val="FF00FF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9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Boldenone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9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Boldione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rgbClr val="0FEAE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US" altLang="ko-KR" sz="1000" b="0" dirty="0">
                          <a:solidFill>
                            <a:srgbClr val="6600C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 (D)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9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Mibolerone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809816"/>
                  </a:ext>
                </a:extLst>
              </a:tr>
              <a:tr h="2949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Danazol</a:t>
                      </a:r>
                      <a:r>
                        <a:rPr lang="en-US" altLang="ko-KR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(M)</a:t>
                      </a: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10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10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-25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7138463"/>
                  </a:ext>
                </a:extLst>
              </a:tr>
              <a:tr h="2949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Calusterone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861072"/>
                  </a:ext>
                </a:extLst>
              </a:tr>
              <a:tr h="2949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Clostebol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ko-KR" altLang="en-US" sz="1000" b="0" baseline="-250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816080"/>
                  </a:ext>
                </a:extLst>
              </a:tr>
              <a:tr h="1815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Norbolethone</a:t>
                      </a:r>
                      <a:endParaRPr lang="en-US" altLang="ko-KR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r>
                        <a:rPr lang="en-US" altLang="ko-KR" sz="1000" b="0" baseline="-250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  <a:endParaRPr lang="ko-KR" altLang="en-US" sz="1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729" marB="4572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개체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846124"/>
              </p:ext>
            </p:extLst>
          </p:nvPr>
        </p:nvGraphicFramePr>
        <p:xfrm>
          <a:off x="5352783" y="1344176"/>
          <a:ext cx="1412875" cy="85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1553760" imgH="939960" progId="ChemDraw.Document.6.0">
                  <p:embed/>
                </p:oleObj>
              </mc:Choice>
              <mc:Fallback>
                <p:oleObj name="CS ChemDraw Drawing" r:id="rId4" imgW="1553760" imgH="939960" progId="ChemDraw.Document.6.0">
                  <p:embed/>
                  <p:pic>
                    <p:nvPicPr>
                      <p:cNvPr id="14" name="개체 1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52783" y="1344176"/>
                        <a:ext cx="1412875" cy="854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5095608" y="2234694"/>
            <a:ext cx="1927224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맑은 고딕" pitchFamily="50" charset="-127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ko-KR" sz="1100" b="1" dirty="0">
                <a:solidFill>
                  <a:prstClr val="black"/>
                </a:solidFill>
                <a:latin typeface="Arial" charset="0"/>
                <a:cs typeface="Arial" charset="0"/>
              </a:rPr>
              <a:t>Testosterone-d</a:t>
            </a:r>
            <a:r>
              <a:rPr lang="en-US" altLang="ko-KR" sz="1100" b="1" baseline="-25000" dirty="0">
                <a:solidFill>
                  <a:prstClr val="black"/>
                </a:solidFill>
                <a:latin typeface="Arial" charset="0"/>
                <a:cs typeface="Arial" charset="0"/>
              </a:rPr>
              <a:t>3</a:t>
            </a:r>
            <a:r>
              <a:rPr lang="en-US" altLang="ko-KR" sz="1100" b="1" dirty="0">
                <a:solidFill>
                  <a:prstClr val="black"/>
                </a:solidFill>
                <a:latin typeface="Arial" charset="0"/>
                <a:cs typeface="Arial" charset="0"/>
              </a:rPr>
              <a:t> (I.S.)</a:t>
            </a:r>
          </a:p>
        </p:txBody>
      </p:sp>
    </p:spTree>
    <p:extLst>
      <p:ext uri="{BB962C8B-B14F-4D97-AF65-F5344CB8AC3E}">
        <p14:creationId xmlns:p14="http://schemas.microsoft.com/office/powerpoint/2010/main" val="3797739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6208" y="6406548"/>
            <a:ext cx="7059753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Suppl. Fig. 4.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Chemical structures of 12 NSAIDs, 4 diuretics and their internal standards</a:t>
            </a:r>
            <a:endParaRPr kumimoji="0" lang="en-US" altLang="ko-KR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3865777"/>
              </p:ext>
            </p:extLst>
          </p:nvPr>
        </p:nvGraphicFramePr>
        <p:xfrm>
          <a:off x="66234" y="318880"/>
          <a:ext cx="1433513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128960" imgH="751680" progId="ChemDraw.Document.6.0">
                  <p:embed/>
                </p:oleObj>
              </mc:Choice>
              <mc:Fallback>
                <p:oleObj name="CS ChemDraw Drawing" r:id="rId2" imgW="1128960" imgH="751680" progId="ChemDraw.Document.6.0">
                  <p:embed/>
                  <p:pic>
                    <p:nvPicPr>
                      <p:cNvPr id="6" name="개체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6234" y="318880"/>
                        <a:ext cx="1433513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637015"/>
              </p:ext>
            </p:extLst>
          </p:nvPr>
        </p:nvGraphicFramePr>
        <p:xfrm>
          <a:off x="1491073" y="318880"/>
          <a:ext cx="3120346" cy="1049682"/>
        </p:xfrm>
        <a:graphic>
          <a:graphicData uri="http://schemas.openxmlformats.org/drawingml/2006/table">
            <a:tbl>
              <a:tblPr firstRow="1" bandRow="1"/>
              <a:tblGrid>
                <a:gridCol w="2016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100" b="1" baseline="-25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4-Dimethylaminoantipyrine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N(CH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4-Isopropylantipyrine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CH(CH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060836"/>
              </p:ext>
            </p:extLst>
          </p:nvPr>
        </p:nvGraphicFramePr>
        <p:xfrm>
          <a:off x="1373896" y="1704194"/>
          <a:ext cx="3669286" cy="777240"/>
        </p:xfrm>
        <a:graphic>
          <a:graphicData uri="http://schemas.openxmlformats.org/drawingml/2006/table">
            <a:tbl>
              <a:tblPr firstRow="1" bandRow="1"/>
              <a:tblGrid>
                <a:gridCol w="12930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28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100" b="1" baseline="-25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100" b="1" baseline="-250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1100" b="1" baseline="-250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baseline="0" dirty="0">
                          <a:solidFill>
                            <a:srgbClr val="FF7DFF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7DFF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ko-KR" altLang="en-US" sz="1100" b="1" baseline="-25000" dirty="0">
                        <a:solidFill>
                          <a:srgbClr val="FF7D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280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 err="1">
                          <a:latin typeface="Arial" pitchFamily="34" charset="0"/>
                          <a:cs typeface="Arial" pitchFamily="34" charset="0"/>
                        </a:rPr>
                        <a:t>Aceclofenac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Cl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Cl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CO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CO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622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Diclofenac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Cl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Cl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CO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050972"/>
              </p:ext>
            </p:extLst>
          </p:nvPr>
        </p:nvGraphicFramePr>
        <p:xfrm>
          <a:off x="0" y="1482500"/>
          <a:ext cx="1327757" cy="1266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1121040" imgH="924840" progId="ChemDraw.Document.6.0">
                  <p:embed/>
                </p:oleObj>
              </mc:Choice>
              <mc:Fallback>
                <p:oleObj name="CS ChemDraw Drawing" r:id="rId4" imgW="1121040" imgH="924840" progId="ChemDraw.Document.6.0">
                  <p:embed/>
                  <p:pic>
                    <p:nvPicPr>
                      <p:cNvPr id="9" name="개체 8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1482500"/>
                        <a:ext cx="1327757" cy="12665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개체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567292"/>
              </p:ext>
            </p:extLst>
          </p:nvPr>
        </p:nvGraphicFramePr>
        <p:xfrm>
          <a:off x="4611419" y="318880"/>
          <a:ext cx="1667234" cy="1199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1265760" imgH="858960" progId="ChemDraw.Document.6.0">
                  <p:embed/>
                </p:oleObj>
              </mc:Choice>
              <mc:Fallback>
                <p:oleObj name="CS ChemDraw Drawing" r:id="rId6" imgW="1265760" imgH="858960" progId="ChemDraw.Document.6.0">
                  <p:embed/>
                  <p:pic>
                    <p:nvPicPr>
                      <p:cNvPr id="10" name="개체 9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611419" y="318880"/>
                        <a:ext cx="1667234" cy="11998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020309"/>
              </p:ext>
            </p:extLst>
          </p:nvPr>
        </p:nvGraphicFramePr>
        <p:xfrm>
          <a:off x="6391034" y="439358"/>
          <a:ext cx="2503256" cy="1049682"/>
        </p:xfrm>
        <a:graphic>
          <a:graphicData uri="http://schemas.openxmlformats.org/drawingml/2006/table">
            <a:tbl>
              <a:tblPr firstRow="1" bandRow="1"/>
              <a:tblGrid>
                <a:gridCol w="1503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100" b="1" baseline="-25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Meloxicam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NS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 err="1">
                          <a:latin typeface="Arial" pitchFamily="34" charset="0"/>
                          <a:cs typeface="Arial" pitchFamily="34" charset="0"/>
                        </a:rPr>
                        <a:t>Piroxicam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N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2" name="개체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899050"/>
              </p:ext>
            </p:extLst>
          </p:nvPr>
        </p:nvGraphicFramePr>
        <p:xfrm>
          <a:off x="5043182" y="1701536"/>
          <a:ext cx="1302319" cy="1047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8" imgW="1611360" imgH="1117440" progId="ChemDraw.Document.6.0">
                  <p:embed/>
                </p:oleObj>
              </mc:Choice>
              <mc:Fallback>
                <p:oleObj name="CS ChemDraw Drawing" r:id="rId8" imgW="1611360" imgH="1117440" progId="ChemDraw.Document.6.0">
                  <p:embed/>
                  <p:pic>
                    <p:nvPicPr>
                      <p:cNvPr id="12" name="개체 1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043182" y="1701536"/>
                        <a:ext cx="1302319" cy="1047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333595"/>
              </p:ext>
            </p:extLst>
          </p:nvPr>
        </p:nvGraphicFramePr>
        <p:xfrm>
          <a:off x="6404360" y="1704194"/>
          <a:ext cx="2503256" cy="699788"/>
        </p:xfrm>
        <a:graphic>
          <a:graphicData uri="http://schemas.openxmlformats.org/drawingml/2006/table">
            <a:tbl>
              <a:tblPr firstRow="1" bandRow="1"/>
              <a:tblGrid>
                <a:gridCol w="1503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100" b="1" baseline="-25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89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 err="1">
                          <a:latin typeface="Arial" pitchFamily="34" charset="0"/>
                          <a:cs typeface="Arial" pitchFamily="34" charset="0"/>
                        </a:rPr>
                        <a:t>Phenylbutazone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4" name="모서리가 둥근 직사각형 13"/>
          <p:cNvSpPr/>
          <p:nvPr/>
        </p:nvSpPr>
        <p:spPr>
          <a:xfrm>
            <a:off x="66234" y="3123297"/>
            <a:ext cx="8784976" cy="1517236"/>
          </a:xfrm>
          <a:prstGeom prst="roundRect">
            <a:avLst/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5" name="모서리가 둥근 직사각형 14"/>
          <p:cNvSpPr/>
          <p:nvPr/>
        </p:nvSpPr>
        <p:spPr bwMode="auto">
          <a:xfrm>
            <a:off x="305134" y="2890975"/>
            <a:ext cx="1260932" cy="276574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Others &amp; I.S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ea typeface="굴림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521751"/>
              </p:ext>
            </p:extLst>
          </p:nvPr>
        </p:nvGraphicFramePr>
        <p:xfrm>
          <a:off x="1903656" y="3255509"/>
          <a:ext cx="1125551" cy="935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0" imgW="1142280" imgH="623880" progId="ChemDraw.Document.6.0">
                  <p:embed/>
                </p:oleObj>
              </mc:Choice>
              <mc:Fallback>
                <p:oleObj name="CS ChemDraw Drawing" r:id="rId10" imgW="1142280" imgH="623880" progId="ChemDraw.Document.6.0">
                  <p:embed/>
                  <p:pic>
                    <p:nvPicPr>
                      <p:cNvPr id="16" name="개체 1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903656" y="3255509"/>
                        <a:ext cx="1125551" cy="9358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804967" y="4288070"/>
            <a:ext cx="12827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Acetaminophen </a:t>
            </a:r>
          </a:p>
        </p:txBody>
      </p:sp>
      <p:graphicFrame>
        <p:nvGraphicFramePr>
          <p:cNvPr id="18" name="개체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1432630"/>
              </p:ext>
            </p:extLst>
          </p:nvPr>
        </p:nvGraphicFramePr>
        <p:xfrm>
          <a:off x="4458722" y="3370525"/>
          <a:ext cx="1065380" cy="8242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2" imgW="1072800" imgH="830160" progId="ChemDraw.Document.6.0">
                  <p:embed/>
                </p:oleObj>
              </mc:Choice>
              <mc:Fallback>
                <p:oleObj name="CS ChemDraw Drawing" r:id="rId12" imgW="1072800" imgH="830160" progId="ChemDraw.Document.6.0">
                  <p:embed/>
                  <p:pic>
                    <p:nvPicPr>
                      <p:cNvPr id="18" name="개체 17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458722" y="3370525"/>
                        <a:ext cx="1065380" cy="8242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27648" y="4288070"/>
            <a:ext cx="12666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Carbamazepine </a:t>
            </a:r>
          </a:p>
        </p:txBody>
      </p:sp>
      <p:graphicFrame>
        <p:nvGraphicFramePr>
          <p:cNvPr id="20" name="개체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9431618"/>
              </p:ext>
            </p:extLst>
          </p:nvPr>
        </p:nvGraphicFramePr>
        <p:xfrm>
          <a:off x="253990" y="3214566"/>
          <a:ext cx="1461911" cy="1034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4" imgW="1711440" imgH="1210680" progId="ChemDraw.Document.6.0">
                  <p:embed/>
                </p:oleObj>
              </mc:Choice>
              <mc:Fallback>
                <p:oleObj name="CS ChemDraw Drawing" r:id="rId14" imgW="1711440" imgH="1210680" progId="ChemDraw.Document.6.0">
                  <p:embed/>
                  <p:pic>
                    <p:nvPicPr>
                      <p:cNvPr id="20" name="개체 19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53990" y="3214566"/>
                        <a:ext cx="1461911" cy="10347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65572" y="4322372"/>
            <a:ext cx="11400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Indomethacin </a:t>
            </a:r>
          </a:p>
        </p:txBody>
      </p:sp>
      <p:graphicFrame>
        <p:nvGraphicFramePr>
          <p:cNvPr id="22" name="개체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971688"/>
              </p:ext>
            </p:extLst>
          </p:nvPr>
        </p:nvGraphicFramePr>
        <p:xfrm>
          <a:off x="5772028" y="3489653"/>
          <a:ext cx="1041658" cy="68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6" imgW="1506600" imgH="749520" progId="ChemDraw.Document.6.0">
                  <p:embed/>
                </p:oleObj>
              </mc:Choice>
              <mc:Fallback>
                <p:oleObj name="CS ChemDraw Drawing" r:id="rId16" imgW="1506600" imgH="749520" progId="ChemDraw.Document.6.0">
                  <p:embed/>
                  <p:pic>
                    <p:nvPicPr>
                      <p:cNvPr id="22" name="개체 2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772028" y="3489653"/>
                        <a:ext cx="1041658" cy="689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5883531" y="4272754"/>
            <a:ext cx="8739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Ketorolac </a:t>
            </a:r>
          </a:p>
        </p:txBody>
      </p:sp>
      <p:graphicFrame>
        <p:nvGraphicFramePr>
          <p:cNvPr id="24" name="개체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3061162"/>
              </p:ext>
            </p:extLst>
          </p:nvPr>
        </p:nvGraphicFramePr>
        <p:xfrm>
          <a:off x="3087690" y="3240083"/>
          <a:ext cx="1238598" cy="931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8" imgW="1764720" imgH="1171440" progId="ChemDraw.Document.6.0">
                  <p:embed/>
                </p:oleObj>
              </mc:Choice>
              <mc:Fallback>
                <p:oleObj name="CS ChemDraw Drawing" r:id="rId18" imgW="1764720" imgH="1171440" progId="ChemDraw.Document.6.0">
                  <p:embed/>
                  <p:pic>
                    <p:nvPicPr>
                      <p:cNvPr id="24" name="개체 23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087690" y="3240083"/>
                        <a:ext cx="1238598" cy="931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3387028" y="4288070"/>
            <a:ext cx="8114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Sulindac</a:t>
            </a:r>
            <a:r>
              <a:rPr lang="en-US" altLang="ko-KR" sz="11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27" name="개체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5110561"/>
              </p:ext>
            </p:extLst>
          </p:nvPr>
        </p:nvGraphicFramePr>
        <p:xfrm>
          <a:off x="253990" y="4995800"/>
          <a:ext cx="1572218" cy="92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0" imgW="1537200" imgH="908640" progId="ChemDraw.Document.6.0">
                  <p:embed/>
                </p:oleObj>
              </mc:Choice>
              <mc:Fallback>
                <p:oleObj name="CS ChemDraw Drawing" r:id="rId20" imgW="1537200" imgH="908640" progId="ChemDraw.Document.6.0">
                  <p:embed/>
                  <p:pic>
                    <p:nvPicPr>
                      <p:cNvPr id="27" name="개체 26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53990" y="4995800"/>
                        <a:ext cx="1572218" cy="929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36000" y="5957799"/>
            <a:ext cx="11544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Amiloride</a:t>
            </a: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30" name="개체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0690972"/>
              </p:ext>
            </p:extLst>
          </p:nvPr>
        </p:nvGraphicFramePr>
        <p:xfrm>
          <a:off x="4743127" y="4872674"/>
          <a:ext cx="1405277" cy="113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2" imgW="1595160" imgH="1286280" progId="ChemDraw.Document.6.0">
                  <p:embed/>
                </p:oleObj>
              </mc:Choice>
              <mc:Fallback>
                <p:oleObj name="CS ChemDraw Drawing" r:id="rId22" imgW="1595160" imgH="1286280" progId="ChemDraw.Document.6.0">
                  <p:embed/>
                  <p:pic>
                    <p:nvPicPr>
                      <p:cNvPr id="30" name="개체 29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4743127" y="4872674"/>
                        <a:ext cx="1405277" cy="1132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5030628" y="5972613"/>
            <a:ext cx="9925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Eplerenone</a:t>
            </a:r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33" name="개체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412002"/>
              </p:ext>
            </p:extLst>
          </p:nvPr>
        </p:nvGraphicFramePr>
        <p:xfrm>
          <a:off x="1956912" y="4917782"/>
          <a:ext cx="1251627" cy="1081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4" imgW="1595160" imgH="1377720" progId="ChemDraw.Document.6.0">
                  <p:embed/>
                </p:oleObj>
              </mc:Choice>
              <mc:Fallback>
                <p:oleObj name="CS ChemDraw Drawing" r:id="rId24" imgW="1595160" imgH="1377720" progId="ChemDraw.Document.6.0">
                  <p:embed/>
                  <p:pic>
                    <p:nvPicPr>
                      <p:cNvPr id="33" name="개체 32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956912" y="4917782"/>
                        <a:ext cx="1251627" cy="1081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967588" y="5969099"/>
            <a:ext cx="12121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Spironolactone</a:t>
            </a:r>
          </a:p>
        </p:txBody>
      </p:sp>
      <p:graphicFrame>
        <p:nvGraphicFramePr>
          <p:cNvPr id="36" name="개체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335092"/>
              </p:ext>
            </p:extLst>
          </p:nvPr>
        </p:nvGraphicFramePr>
        <p:xfrm>
          <a:off x="3210818" y="5047284"/>
          <a:ext cx="1400601" cy="71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6" imgW="1510200" imgH="772560" progId="ChemDraw.Document.6.0">
                  <p:embed/>
                </p:oleObj>
              </mc:Choice>
              <mc:Fallback>
                <p:oleObj name="CS ChemDraw Drawing" r:id="rId26" imgW="1510200" imgH="772560" progId="ChemDraw.Document.6.0">
                  <p:embed/>
                  <p:pic>
                    <p:nvPicPr>
                      <p:cNvPr id="36" name="개체 35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3210818" y="5047284"/>
                        <a:ext cx="1400601" cy="717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3517905" y="5953887"/>
            <a:ext cx="10294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>
                <a:latin typeface="Arial" panose="020B0604020202020204" pitchFamily="34" charset="0"/>
                <a:cs typeface="Arial" panose="020B0604020202020204" pitchFamily="34" charset="0"/>
              </a:rPr>
              <a:t>Triamterene 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90689" y="4785590"/>
            <a:ext cx="8784976" cy="1517236"/>
          </a:xfrm>
          <a:prstGeom prst="roundRect">
            <a:avLst/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9" name="모서리가 둥근 직사각형 38"/>
          <p:cNvSpPr/>
          <p:nvPr/>
        </p:nvSpPr>
        <p:spPr bwMode="auto">
          <a:xfrm>
            <a:off x="305134" y="4665441"/>
            <a:ext cx="1521074" cy="260665"/>
          </a:xfrm>
          <a:prstGeom prst="round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Diuretics &amp; I.S</a:t>
            </a:r>
            <a:endParaRPr kumimoji="0" lang="ko-KR" altLang="en-US" sz="1400" b="1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" panose="020B0604020202020204" pitchFamily="34" charset="0"/>
              <a:ea typeface="굴림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40" name="개체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2581818"/>
              </p:ext>
            </p:extLst>
          </p:nvPr>
        </p:nvGraphicFramePr>
        <p:xfrm>
          <a:off x="7227127" y="3266871"/>
          <a:ext cx="1319719" cy="1018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8" imgW="1141920" imgH="881280" progId="ChemDraw.Document.6.0">
                  <p:embed/>
                </p:oleObj>
              </mc:Choice>
              <mc:Fallback>
                <p:oleObj name="CS ChemDraw Drawing" r:id="rId28" imgW="1141920" imgH="881280" progId="ChemDraw.Document.6.0">
                  <p:embed/>
                  <p:pic>
                    <p:nvPicPr>
                      <p:cNvPr id="40" name="개체 39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227127" y="3266871"/>
                        <a:ext cx="1319719" cy="10187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7170930" y="4285573"/>
            <a:ext cx="14750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50" b="1" dirty="0">
                <a:latin typeface="Arial" pitchFamily="34" charset="0"/>
                <a:cs typeface="Arial" pitchFamily="34" charset="0"/>
              </a:rPr>
              <a:t>Acetaminophen – d</a:t>
            </a:r>
            <a:r>
              <a:rPr lang="en-US" altLang="ko-KR" sz="1050" b="1" baseline="-250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graphicFrame>
        <p:nvGraphicFramePr>
          <p:cNvPr id="43" name="개체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914125"/>
              </p:ext>
            </p:extLst>
          </p:nvPr>
        </p:nvGraphicFramePr>
        <p:xfrm>
          <a:off x="6477116" y="5053108"/>
          <a:ext cx="201453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0" imgW="2186639" imgH="718714" progId="ChemDraw.Document.6.0">
                  <p:embed/>
                </p:oleObj>
              </mc:Choice>
              <mc:Fallback>
                <p:oleObj name="CS ChemDraw Drawing" r:id="rId30" imgW="2186639" imgH="718714" progId="ChemDraw.Document.6.0">
                  <p:embed/>
                  <p:pic>
                    <p:nvPicPr>
                      <p:cNvPr id="43" name="개체 42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6477116" y="5053108"/>
                        <a:ext cx="2014537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6888000" y="5969136"/>
            <a:ext cx="1317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b="1" dirty="0" err="1">
                <a:latin typeface="Arial" pitchFamily="34" charset="0"/>
                <a:cs typeface="Arial" pitchFamily="34" charset="0"/>
              </a:rPr>
              <a:t>Tolbutamide</a:t>
            </a:r>
            <a:r>
              <a:rPr lang="en-US" altLang="ko-KR" sz="1100" b="1" dirty="0">
                <a:latin typeface="Arial" pitchFamily="34" charset="0"/>
                <a:cs typeface="Arial" pitchFamily="34" charset="0"/>
              </a:rPr>
              <a:t> – d</a:t>
            </a:r>
            <a:r>
              <a:rPr lang="en-US" altLang="ko-KR" sz="1100" b="1" baseline="-25000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792046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1895" y="6374777"/>
            <a:ext cx="687226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Suppl. Fig. 5. </a:t>
            </a:r>
            <a:r>
              <a:rPr lang="en-US" altLang="ko-K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맑은 고딕" pitchFamily="50" charset="-127"/>
                <a:cs typeface="Times New Roman" panose="02020603050405020304" pitchFamily="18" charset="0"/>
              </a:rPr>
              <a:t>Chemical structures of 17 weight-loss drugs and their internal standards</a:t>
            </a:r>
            <a:endParaRPr kumimoji="0" lang="en-US" altLang="ko-KR" sz="1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맑은 고딕" pitchFamily="50" charset="-127"/>
              <a:cs typeface="Times New Roman" panose="02020603050405020304" pitchFamily="18" charset="0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197733"/>
              </p:ext>
            </p:extLst>
          </p:nvPr>
        </p:nvGraphicFramePr>
        <p:xfrm>
          <a:off x="1528628" y="524922"/>
          <a:ext cx="3608126" cy="1014204"/>
        </p:xfrm>
        <a:graphic>
          <a:graphicData uri="http://schemas.openxmlformats.org/drawingml/2006/table">
            <a:tbl>
              <a:tblPr firstRow="1" bandRow="1"/>
              <a:tblGrid>
                <a:gridCol w="1808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0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0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0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00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9824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100" b="1" baseline="-25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rgbClr val="1818FF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1818FF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100" b="1" baseline="-25000" dirty="0">
                        <a:solidFill>
                          <a:srgbClr val="1818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rgbClr val="00FF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00FF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1100" b="1" baseline="-25000" dirty="0">
                        <a:solidFill>
                          <a:srgbClr val="00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>
                          <a:solidFill>
                            <a:srgbClr val="FF66FF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66FF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ko-KR" altLang="en-US" sz="1100" b="1" baseline="-25000" dirty="0">
                        <a:solidFill>
                          <a:srgbClr val="FF66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294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b="1" dirty="0" err="1">
                          <a:latin typeface="Arial" pitchFamily="34" charset="0"/>
                          <a:cs typeface="Arial" pitchFamily="34" charset="0"/>
                        </a:rPr>
                        <a:t>Chlorosibutramine</a:t>
                      </a:r>
                      <a:endParaRPr lang="ko-KR" altLang="en-US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Cl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294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b="1" dirty="0" err="1">
                          <a:latin typeface="Arial" pitchFamily="34" charset="0"/>
                          <a:cs typeface="Arial" pitchFamily="34" charset="0"/>
                        </a:rPr>
                        <a:t>Desmethylsibutramine</a:t>
                      </a:r>
                      <a:endParaRPr lang="ko-KR" altLang="en-US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949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050" b="1" dirty="0" err="1">
                          <a:latin typeface="Arial" pitchFamily="34" charset="0"/>
                          <a:cs typeface="Arial" pitchFamily="34" charset="0"/>
                        </a:rPr>
                        <a:t>Siburtamine</a:t>
                      </a:r>
                      <a:endParaRPr lang="ko-KR" altLang="en-US" sz="105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개체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8647723"/>
              </p:ext>
            </p:extLst>
          </p:nvPr>
        </p:nvGraphicFramePr>
        <p:xfrm>
          <a:off x="101412" y="590088"/>
          <a:ext cx="1427216" cy="85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1277280" imgH="769320" progId="ChemDraw.Document.6.0">
                  <p:embed/>
                </p:oleObj>
              </mc:Choice>
              <mc:Fallback>
                <p:oleObj name="CS ChemDraw Drawing" r:id="rId2" imgW="1277280" imgH="769320" progId="ChemDraw.Document.6.0">
                  <p:embed/>
                  <p:pic>
                    <p:nvPicPr>
                      <p:cNvPr id="7" name="개체 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1412" y="590088"/>
                        <a:ext cx="1427216" cy="859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424980"/>
              </p:ext>
            </p:extLst>
          </p:nvPr>
        </p:nvGraphicFramePr>
        <p:xfrm>
          <a:off x="1572540" y="2000224"/>
          <a:ext cx="2930448" cy="518160"/>
        </p:xfrm>
        <a:graphic>
          <a:graphicData uri="http://schemas.openxmlformats.org/drawingml/2006/table">
            <a:tbl>
              <a:tblPr firstRow="1" bandRow="1"/>
              <a:tblGrid>
                <a:gridCol w="1400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6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595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100" b="1" baseline="-25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5951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Theophylline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1252577"/>
              </p:ext>
            </p:extLst>
          </p:nvPr>
        </p:nvGraphicFramePr>
        <p:xfrm>
          <a:off x="295395" y="1805422"/>
          <a:ext cx="1114520" cy="1029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4" imgW="900360" imgH="831240" progId="ChemDraw.Document.6.0">
                  <p:embed/>
                </p:oleObj>
              </mc:Choice>
              <mc:Fallback>
                <p:oleObj name="CS ChemDraw Drawing" r:id="rId4" imgW="900360" imgH="831240" progId="ChemDraw.Document.6.0">
                  <p:embed/>
                  <p:pic>
                    <p:nvPicPr>
                      <p:cNvPr id="11" name="개체 10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395" y="1805422"/>
                        <a:ext cx="1114520" cy="1029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개체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54050"/>
              </p:ext>
            </p:extLst>
          </p:nvPr>
        </p:nvGraphicFramePr>
        <p:xfrm>
          <a:off x="251969" y="3023344"/>
          <a:ext cx="1201371" cy="99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6" imgW="1097640" imgH="908640" progId="ChemDraw.Document.6.0">
                  <p:embed/>
                </p:oleObj>
              </mc:Choice>
              <mc:Fallback>
                <p:oleObj name="CS ChemDraw Drawing" r:id="rId6" imgW="1097640" imgH="908640" progId="ChemDraw.Document.6.0">
                  <p:embed/>
                  <p:pic>
                    <p:nvPicPr>
                      <p:cNvPr id="12" name="개체 1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1969" y="3023344"/>
                        <a:ext cx="1201371" cy="99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500044"/>
              </p:ext>
            </p:extLst>
          </p:nvPr>
        </p:nvGraphicFramePr>
        <p:xfrm>
          <a:off x="1528628" y="3188081"/>
          <a:ext cx="3608123" cy="518160"/>
        </p:xfrm>
        <a:graphic>
          <a:graphicData uri="http://schemas.openxmlformats.org/drawingml/2006/table">
            <a:tbl>
              <a:tblPr firstRow="1" bandRow="1"/>
              <a:tblGrid>
                <a:gridCol w="1545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76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76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76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ko-KR" altLang="en-US" sz="1100" b="1" baseline="-25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ko-KR" altLang="en-US" sz="1100" b="1" baseline="-250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00B05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ko-KR" altLang="en-US" sz="1100" b="1" baseline="-250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Bupropion</a:t>
                      </a:r>
                      <a:r>
                        <a:rPr lang="en-US" altLang="ko-KR" sz="1100" b="1" baseline="0" dirty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ko-KR" sz="1100" b="1" baseline="0" dirty="0" err="1">
                          <a:latin typeface="Arial" pitchFamily="34" charset="0"/>
                          <a:cs typeface="Arial" pitchFamily="34" charset="0"/>
                        </a:rPr>
                        <a:t>HCl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Cl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altLang="ko-KR" sz="900" b="1" baseline="-25000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ko-KR" altLang="en-US" sz="9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964474"/>
              </p:ext>
            </p:extLst>
          </p:nvPr>
        </p:nvGraphicFramePr>
        <p:xfrm>
          <a:off x="6657063" y="760945"/>
          <a:ext cx="2486937" cy="518160"/>
        </p:xfrm>
        <a:graphic>
          <a:graphicData uri="http://schemas.openxmlformats.org/drawingml/2006/table">
            <a:tbl>
              <a:tblPr firstRow="1" bandRow="1"/>
              <a:tblGrid>
                <a:gridCol w="12233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3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751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51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 err="1">
                          <a:latin typeface="Arial" pitchFamily="34" charset="0"/>
                          <a:cs typeface="Arial" pitchFamily="34" charset="0"/>
                        </a:rPr>
                        <a:t>Proparanolol</a:t>
                      </a:r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*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dirty="0"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endParaRPr lang="ko-KR" altLang="en-US" sz="9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261902"/>
              </p:ext>
            </p:extLst>
          </p:nvPr>
        </p:nvGraphicFramePr>
        <p:xfrm>
          <a:off x="5260010" y="675210"/>
          <a:ext cx="1459968" cy="752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8" imgW="1735920" imgH="726120" progId="ChemDraw.Document.6.0">
                  <p:embed/>
                </p:oleObj>
              </mc:Choice>
              <mc:Fallback>
                <p:oleObj name="CS ChemDraw Drawing" r:id="rId8" imgW="1735920" imgH="726120" progId="ChemDraw.Document.6.0">
                  <p:embed/>
                  <p:pic>
                    <p:nvPicPr>
                      <p:cNvPr id="15" name="개체 14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260010" y="675210"/>
                        <a:ext cx="1459968" cy="752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004480"/>
              </p:ext>
            </p:extLst>
          </p:nvPr>
        </p:nvGraphicFramePr>
        <p:xfrm>
          <a:off x="4606014" y="1747311"/>
          <a:ext cx="1461677" cy="1023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0" imgW="1879920" imgH="1132560" progId="ChemDraw.Document.6.0">
                  <p:embed/>
                </p:oleObj>
              </mc:Choice>
              <mc:Fallback>
                <p:oleObj name="CS ChemDraw Drawing" r:id="rId10" imgW="1879920" imgH="1132560" progId="ChemDraw.Document.6.0">
                  <p:embed/>
                  <p:pic>
                    <p:nvPicPr>
                      <p:cNvPr id="16" name="개체 15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06014" y="1747311"/>
                        <a:ext cx="1461677" cy="1023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0878322"/>
              </p:ext>
            </p:extLst>
          </p:nvPr>
        </p:nvGraphicFramePr>
        <p:xfrm>
          <a:off x="6170717" y="1978914"/>
          <a:ext cx="2855344" cy="518160"/>
        </p:xfrm>
        <a:graphic>
          <a:graphicData uri="http://schemas.openxmlformats.org/drawingml/2006/table">
            <a:tbl>
              <a:tblPr firstRow="1" bandRow="1"/>
              <a:tblGrid>
                <a:gridCol w="1222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5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751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Name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lang="en-US" altLang="ko-KR" sz="1100" b="1" baseline="-25000" dirty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518"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>
                          <a:latin typeface="Arial" pitchFamily="34" charset="0"/>
                          <a:cs typeface="Arial" pitchFamily="34" charset="0"/>
                        </a:rPr>
                        <a:t>Levothyroxine</a:t>
                      </a:r>
                      <a:endParaRPr lang="ko-KR" altLang="en-US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>
                      <a:noFill/>
                    </a:lnL>
                    <a:lnR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1" baseline="0" dirty="0">
                          <a:latin typeface="Arial" pitchFamily="34" charset="0"/>
                          <a:cs typeface="Arial" pitchFamily="34" charset="0"/>
                        </a:rPr>
                        <a:t>I</a:t>
                      </a:r>
                      <a:endParaRPr lang="ko-KR" altLang="en-US" sz="900" b="1" baseline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8" name="모서리가 둥근 직사각형 17"/>
          <p:cNvSpPr/>
          <p:nvPr/>
        </p:nvSpPr>
        <p:spPr>
          <a:xfrm>
            <a:off x="190500" y="4017820"/>
            <a:ext cx="8782050" cy="2196010"/>
          </a:xfrm>
          <a:prstGeom prst="roundRect">
            <a:avLst>
              <a:gd name="adj" fmla="val 8936"/>
            </a:avLst>
          </a:prstGeom>
          <a:noFill/>
          <a:ln w="285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0" name="모서리가 둥근 직사각형 19"/>
          <p:cNvSpPr/>
          <p:nvPr/>
        </p:nvSpPr>
        <p:spPr bwMode="auto">
          <a:xfrm>
            <a:off x="667451" y="3890765"/>
            <a:ext cx="1260932" cy="27657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defRPr/>
            </a:pPr>
            <a:r>
              <a:rPr lang="en-US" altLang="ko-KR" sz="1400" b="1" dirty="0">
                <a:solidFill>
                  <a:schemeClr val="tx2"/>
                </a:solidFill>
                <a:latin typeface="Arial" panose="020B0604020202020204" pitchFamily="34" charset="0"/>
                <a:ea typeface="굴림" pitchFamily="50" charset="-127"/>
                <a:cs typeface="Arial" panose="020B0604020202020204" pitchFamily="34" charset="0"/>
              </a:rPr>
              <a:t>Others &amp; I.S</a:t>
            </a:r>
            <a:endParaRPr lang="ko-KR" altLang="en-US" sz="1400" b="1" dirty="0">
              <a:solidFill>
                <a:schemeClr val="tx2"/>
              </a:solidFill>
              <a:latin typeface="Arial" panose="020B0604020202020204" pitchFamily="34" charset="0"/>
              <a:ea typeface="굴림" pitchFamily="50" charset="-127"/>
              <a:cs typeface="Arial" panose="020B0604020202020204" pitchFamily="34" charset="0"/>
            </a:endParaRPr>
          </a:p>
        </p:txBody>
      </p:sp>
      <p:graphicFrame>
        <p:nvGraphicFramePr>
          <p:cNvPr id="21" name="개체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395926"/>
              </p:ext>
            </p:extLst>
          </p:nvPr>
        </p:nvGraphicFramePr>
        <p:xfrm>
          <a:off x="369658" y="4289931"/>
          <a:ext cx="1121346" cy="664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2" imgW="1950840" imgH="1020600" progId="ChemDraw.Document.6.0">
                  <p:embed/>
                </p:oleObj>
              </mc:Choice>
              <mc:Fallback>
                <p:oleObj name="CS ChemDraw Drawing" r:id="rId12" imgW="1950840" imgH="1020600" progId="ChemDraw.Document.6.0">
                  <p:embed/>
                  <p:pic>
                    <p:nvPicPr>
                      <p:cNvPr id="21" name="개체 20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69658" y="4289931"/>
                        <a:ext cx="1121346" cy="6640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536169" y="5031422"/>
            <a:ext cx="7617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Bisacodyl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23" name="개체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4044507"/>
              </p:ext>
            </p:extLst>
          </p:nvPr>
        </p:nvGraphicFramePr>
        <p:xfrm>
          <a:off x="1543279" y="4273561"/>
          <a:ext cx="1061741" cy="6706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4" imgW="1254600" imgH="792000" progId="ChemDraw.Document.6.0">
                  <p:embed/>
                </p:oleObj>
              </mc:Choice>
              <mc:Fallback>
                <p:oleObj name="CS ChemDraw Drawing" r:id="rId14" imgW="1254600" imgH="792000" progId="ChemDraw.Document.6.0">
                  <p:embed/>
                  <p:pic>
                    <p:nvPicPr>
                      <p:cNvPr id="23" name="개체 22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43279" y="4273561"/>
                        <a:ext cx="1061741" cy="6706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1820999" y="5016396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Captopril </a:t>
            </a:r>
          </a:p>
        </p:txBody>
      </p:sp>
      <p:graphicFrame>
        <p:nvGraphicFramePr>
          <p:cNvPr id="25" name="개체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9818411"/>
              </p:ext>
            </p:extLst>
          </p:nvPr>
        </p:nvGraphicFramePr>
        <p:xfrm>
          <a:off x="3897144" y="4328625"/>
          <a:ext cx="1316978" cy="671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6" imgW="1670760" imgH="850320" progId="ChemDraw.Document.6.0">
                  <p:embed/>
                </p:oleObj>
              </mc:Choice>
              <mc:Fallback>
                <p:oleObj name="CS ChemDraw Drawing" r:id="rId16" imgW="1670760" imgH="850320" progId="ChemDraw.Document.6.0">
                  <p:embed/>
                  <p:pic>
                    <p:nvPicPr>
                      <p:cNvPr id="25" name="개체 2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897144" y="4328625"/>
                        <a:ext cx="1316978" cy="6710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4158390" y="5064755"/>
            <a:ext cx="10246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Fluoxetine </a:t>
            </a:r>
            <a:r>
              <a:rPr lang="en-US" altLang="ko-K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27" name="개체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920395"/>
              </p:ext>
            </p:extLst>
          </p:nvPr>
        </p:nvGraphicFramePr>
        <p:xfrm>
          <a:off x="5430396" y="4044459"/>
          <a:ext cx="1110934" cy="97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18" imgW="1518120" imgH="1349280" progId="ChemDraw.Document.6.0">
                  <p:embed/>
                </p:oleObj>
              </mc:Choice>
              <mc:Fallback>
                <p:oleObj name="CS ChemDraw Drawing" r:id="rId18" imgW="1518120" imgH="1349280" progId="ChemDraw.Document.6.0">
                  <p:embed/>
                  <p:pic>
                    <p:nvPicPr>
                      <p:cNvPr id="27" name="개체 26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430396" y="4044459"/>
                        <a:ext cx="1110934" cy="975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675944" y="5026527"/>
            <a:ext cx="806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Paroxetine </a:t>
            </a:r>
          </a:p>
        </p:txBody>
      </p:sp>
      <p:graphicFrame>
        <p:nvGraphicFramePr>
          <p:cNvPr id="29" name="개체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1808107"/>
              </p:ext>
            </p:extLst>
          </p:nvPr>
        </p:nvGraphicFramePr>
        <p:xfrm>
          <a:off x="2706939" y="4251728"/>
          <a:ext cx="1047406" cy="564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0" imgW="1033920" imgH="557280" progId="ChemDraw.Document.6.0">
                  <p:embed/>
                </p:oleObj>
              </mc:Choice>
              <mc:Fallback>
                <p:oleObj name="CS ChemDraw Drawing" r:id="rId20" imgW="1033920" imgH="557280" progId="ChemDraw.Document.6.0">
                  <p:embed/>
                  <p:pic>
                    <p:nvPicPr>
                      <p:cNvPr id="29" name="개체 28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706939" y="4251728"/>
                        <a:ext cx="1047406" cy="5647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2921183" y="5068262"/>
            <a:ext cx="7425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Metformin</a:t>
            </a:r>
          </a:p>
        </p:txBody>
      </p:sp>
      <p:graphicFrame>
        <p:nvGraphicFramePr>
          <p:cNvPr id="31" name="개체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3036363"/>
              </p:ext>
            </p:extLst>
          </p:nvPr>
        </p:nvGraphicFramePr>
        <p:xfrm>
          <a:off x="6705462" y="4231013"/>
          <a:ext cx="914800" cy="817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2" imgW="1404720" imgH="1262160" progId="ChemDraw.Document.6.0">
                  <p:embed/>
                </p:oleObj>
              </mc:Choice>
              <mc:Fallback>
                <p:oleObj name="CS ChemDraw Drawing" r:id="rId22" imgW="1404720" imgH="1262160" progId="ChemDraw.Document.6.0">
                  <p:embed/>
                  <p:pic>
                    <p:nvPicPr>
                      <p:cNvPr id="31" name="개체 30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6705462" y="4231013"/>
                        <a:ext cx="914800" cy="8176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644050" y="5058295"/>
            <a:ext cx="10438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Phenolphtalein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33" name="개체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7136449"/>
              </p:ext>
            </p:extLst>
          </p:nvPr>
        </p:nvGraphicFramePr>
        <p:xfrm>
          <a:off x="349862" y="5298308"/>
          <a:ext cx="1348058" cy="857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4" imgW="1945440" imgH="1237320" progId="ChemDraw.Document.6.0">
                  <p:embed/>
                </p:oleObj>
              </mc:Choice>
              <mc:Fallback>
                <p:oleObj name="CS ChemDraw Drawing" r:id="rId24" imgW="1945440" imgH="1237320" progId="ChemDraw.Document.6.0">
                  <p:embed/>
                  <p:pic>
                    <p:nvPicPr>
                      <p:cNvPr id="33" name="개체 32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349862" y="5298308"/>
                        <a:ext cx="1348058" cy="857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1220838" y="5910598"/>
            <a:ext cx="8835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Rimonabant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35" name="개체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291548"/>
              </p:ext>
            </p:extLst>
          </p:nvPr>
        </p:nvGraphicFramePr>
        <p:xfrm>
          <a:off x="7729986" y="4186070"/>
          <a:ext cx="1034216" cy="83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6" imgW="1375560" imgH="1106280" progId="ChemDraw.Document.6.0">
                  <p:embed/>
                </p:oleObj>
              </mc:Choice>
              <mc:Fallback>
                <p:oleObj name="CS ChemDraw Drawing" r:id="rId26" imgW="1375560" imgH="1106280" progId="ChemDraw.Document.6.0">
                  <p:embed/>
                  <p:pic>
                    <p:nvPicPr>
                      <p:cNvPr id="35" name="개체 34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729986" y="4186070"/>
                        <a:ext cx="1034216" cy="832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7829897" y="5066662"/>
            <a:ext cx="9797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Sertraline </a:t>
            </a:r>
            <a:r>
              <a:rPr lang="en-US" altLang="ko-K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37" name="개체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5181698"/>
              </p:ext>
            </p:extLst>
          </p:nvPr>
        </p:nvGraphicFramePr>
        <p:xfrm>
          <a:off x="2436222" y="5335517"/>
          <a:ext cx="765528" cy="5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8" imgW="847080" imgH="653040" progId="ChemDraw.Document.6.0">
                  <p:embed/>
                </p:oleObj>
              </mc:Choice>
              <mc:Fallback>
                <p:oleObj name="CS ChemDraw Drawing" r:id="rId28" imgW="847080" imgH="653040" progId="ChemDraw.Document.6.0">
                  <p:embed/>
                  <p:pic>
                    <p:nvPicPr>
                      <p:cNvPr id="37" name="개체 36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2436222" y="5335517"/>
                        <a:ext cx="765528" cy="589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2320873" y="5915746"/>
            <a:ext cx="101181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Ephedrine </a:t>
            </a:r>
            <a:r>
              <a:rPr lang="en-US" altLang="ko-K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HCl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39" name="개체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385738"/>
              </p:ext>
            </p:extLst>
          </p:nvPr>
        </p:nvGraphicFramePr>
        <p:xfrm>
          <a:off x="3391207" y="5257359"/>
          <a:ext cx="914800" cy="659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0" imgW="1350000" imgH="973440" progId="ChemDraw.Document.6.0">
                  <p:embed/>
                </p:oleObj>
              </mc:Choice>
              <mc:Fallback>
                <p:oleObj name="CS ChemDraw Drawing" r:id="rId30" imgW="1350000" imgH="973440" progId="ChemDraw.Document.6.0">
                  <p:embed/>
                  <p:pic>
                    <p:nvPicPr>
                      <p:cNvPr id="39" name="개체 38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3391207" y="5257359"/>
                        <a:ext cx="914800" cy="6597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3535506" y="5915492"/>
            <a:ext cx="72327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Modafinil</a:t>
            </a:r>
            <a:r>
              <a:rPr lang="en-US" altLang="ko-KR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1" name="개체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569484"/>
              </p:ext>
            </p:extLst>
          </p:nvPr>
        </p:nvGraphicFramePr>
        <p:xfrm>
          <a:off x="4895037" y="5320594"/>
          <a:ext cx="1333302" cy="566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2" imgW="1516320" imgH="644760" progId="ChemDraw.Document.6.0">
                  <p:embed/>
                </p:oleObj>
              </mc:Choice>
              <mc:Fallback>
                <p:oleObj name="CS ChemDraw Drawing" r:id="rId32" imgW="1516320" imgH="644760" progId="ChemDraw.Document.6.0">
                  <p:embed/>
                  <p:pic>
                    <p:nvPicPr>
                      <p:cNvPr id="41" name="개체 40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4895037" y="5320594"/>
                        <a:ext cx="1333302" cy="5668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5164229" y="5924732"/>
            <a:ext cx="95250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9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Metformin– d</a:t>
            </a:r>
            <a:r>
              <a:rPr lang="en-US" altLang="ko-KR" sz="900" b="1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12026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79" y="202659"/>
            <a:ext cx="8493880" cy="5283741"/>
          </a:xfrm>
          <a:prstGeom prst="rect">
            <a:avLst/>
          </a:prstGeom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113490" y="5748779"/>
            <a:ext cx="6750504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0" lang="en-US" altLang="ko-KR" sz="1600" b="1" i="0" u="none" strike="noStrike" cap="none" normalizeH="0" dirty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Suppl. Fig. 6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Analytical procedures of three sample pretreatment methods for determination of illegal adulterants in soft-gel by UHPLC-Q/TOF-MS</a:t>
            </a:r>
            <a:endParaRPr lang="ko-KR" altLang="ko-KR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307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25735</TotalTime>
  <Words>820</Words>
  <Application>Microsoft Office PowerPoint</Application>
  <PresentationFormat>화면 슬라이드 쇼(4:3)</PresentationFormat>
  <Paragraphs>583</Paragraphs>
  <Slides>7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맑은 고딕</vt:lpstr>
      <vt:lpstr>Arial</vt:lpstr>
      <vt:lpstr>Calibri</vt:lpstr>
      <vt:lpstr>Calibri Light</vt:lpstr>
      <vt:lpstr>Times New Roman</vt:lpstr>
      <vt:lpstr>Office Theme</vt:lpstr>
      <vt:lpstr>CS ChemDraw Drawing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OOO</dc:creator>
  <cp:lastModifiedBy>Lee Wonwoong</cp:lastModifiedBy>
  <cp:revision>596</cp:revision>
  <cp:lastPrinted>2019-09-18T07:29:45Z</cp:lastPrinted>
  <dcterms:created xsi:type="dcterms:W3CDTF">2016-05-12T11:40:21Z</dcterms:created>
  <dcterms:modified xsi:type="dcterms:W3CDTF">2021-05-23T13:13:54Z</dcterms:modified>
</cp:coreProperties>
</file>