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  <p:sldId id="266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804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0C636B-0A4A-407A-9E61-D6101585A8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589BDCF-CE8E-43B5-9DE2-3285CD9FE3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CC368EF-E6DF-4574-ACCD-D22C4EAAF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349D9D6-7ADE-4FE5-B804-14BBA4EF7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6ABBB3-688F-45E6-9ED9-B38CC2DC9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648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685604-6F7D-430D-BC13-5E76D211B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C6CD7E4-92C8-4AED-8259-8112750457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08EF30B-FD73-42E1-9C8D-8A35F28F4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6F7B56C-CFEB-40D1-BBD0-C1BAFD7FA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DADC7AD-AEFB-4048-8296-B08425DD6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590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E3521CAA-CF88-4946-A399-71B3CADAC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A51A321-AE86-4585-8D10-ED02FC9FF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3FAF03C-E2EF-4C21-9B52-B0E16155E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4C01C06-704A-4A85-B945-1BFC0C1CF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19E6539-A370-4C3B-BD09-64E5ECF0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2936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A04664E-3C2A-4B3C-9618-F76346EA6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15C7153-D555-483B-8075-BF4AE94F4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693A6D5-DC4C-4724-A23C-FD362DE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2F5A7D8-3141-4E0D-9107-D4365A408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9ABD79B-A16F-4A0D-85FD-39C73CBCE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35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4AE3241-5AA5-47AA-87AF-AFCAB54AF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36CBD10-B82E-485C-B491-4569AA97A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0C7DFE7-1EBC-44D4-B7DA-28E6C9CAE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0761B3-DA4E-4CE1-B49B-FAD1B98B4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AD9DF48-BFAB-4F02-9625-26B5558EF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2460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0F9CBB5-2C18-4754-8E55-DAA9D7C06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3CD25FE-FFDA-4F38-9EDB-BEBFD5CCED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78D0E1D-6362-4260-A061-A25C78C48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73B3467-A4A9-475A-8F55-839C80E85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93719AF-E0B6-4469-A274-D2CEF70D7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2F6C1C6-E6F9-4D15-8E51-91125657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46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5231687-CB9F-43E7-885D-BA6779F14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673B31F-A51E-4C8C-8D57-F910057AD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BE17B54-48E2-4B1B-BD69-DFBEF6F21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4790F59-2728-4C17-8F6B-10D7EFF89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9A5276B-344A-46F5-B935-C8B8B11D7A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5DF1E56-4F1B-4406-8DE5-F32D485A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9B37760-D97A-4F31-95FF-7BFB1C8EB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20B4DF1C-FF70-4C3A-842C-95C12754E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8333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CBDAD5F-3BF0-4F2D-9D80-66BEE1CC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BD8B8C52-66B9-4603-9D45-2B6AFA9E2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37D80998-B908-40A4-B649-B7407AF10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9377D09-4EDB-46F8-A583-CEDB945E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97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E310A1F9-4C6B-4E21-ABEF-C92581EB9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97B2962-1179-4A5C-ADDF-32CA05A2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CCBCD7F-F280-4523-AADC-7C4BEAFDD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6989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ABB24C-4E8F-4FC8-B4B6-D04E37A49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1FAF52-DDE2-4619-855C-720A064C9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42ACFF9-2D0D-4D47-A12A-F4DFD5323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4E59D1E-B99E-4554-BA76-B2ACEFB0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A144AF8-033A-414A-994E-28CF574FE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136819B-CF2A-40BB-A183-F3818637B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2967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EB354F-20A9-47DF-9952-0CC830BAD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4A97C12-8150-4C91-8CCC-7817E874FF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17F44B4C-C146-4199-955F-C03012DB3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E270E96-BA82-477D-8AB8-352A2281B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8D0A738-CA7F-4A70-8F6D-D6A540223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159C4A6-D6BE-4B30-93A5-48C62184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835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2571A42-C739-4E66-9C83-C7802B81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3631EF8-1876-4EAC-A34B-177D6C2EC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2E469D1-0A85-4C32-B4BB-168AEF7481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71431-5733-45ED-9B0F-23C0418F4DA1}" type="datetimeFigureOut">
              <a:rPr lang="tr-TR" smtClean="0"/>
              <a:t>22.04.2024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72BA71A-6951-435A-808E-0684A24563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41CDB83-6AFE-4163-AD42-07C2658E5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5AA5F-522E-4CA9-A33E-D99EA56852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470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A5D792-9AC5-4524-9535-C14749DB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365126"/>
            <a:ext cx="11105322" cy="602284"/>
          </a:xfrm>
        </p:spPr>
        <p:txBody>
          <a:bodyPr>
            <a:normAutofit/>
          </a:bodyPr>
          <a:lstStyle/>
          <a:p>
            <a:r>
              <a:rPr lang="tr-TR" sz="1800" b="1" dirty="0">
                <a:latin typeface="+mn-lt"/>
              </a:rPr>
              <a:t>Video </a:t>
            </a:r>
            <a:r>
              <a:rPr lang="en-US" sz="1800" b="1" dirty="0">
                <a:latin typeface="+mn-lt"/>
              </a:rPr>
              <a:t>S</a:t>
            </a:r>
            <a:r>
              <a:rPr lang="tr-TR" sz="1800" b="1" dirty="0">
                <a:latin typeface="+mn-lt"/>
              </a:rPr>
              <a:t>1. </a:t>
            </a:r>
            <a:r>
              <a:rPr lang="en-US" sz="1800" dirty="0">
                <a:latin typeface="+mn-lt"/>
              </a:rPr>
              <a:t>MD Simulation animation of </a:t>
            </a:r>
            <a:r>
              <a:rPr lang="tr-TR" sz="1800" dirty="0">
                <a:latin typeface="+mn-lt"/>
              </a:rPr>
              <a:t>200</a:t>
            </a:r>
            <a:r>
              <a:rPr lang="en-US" sz="1800" dirty="0">
                <a:latin typeface="+mn-lt"/>
              </a:rPr>
              <a:t> snapshots between 0 and </a:t>
            </a:r>
            <a:r>
              <a:rPr lang="tr-TR" sz="1800" dirty="0">
                <a:latin typeface="+mn-lt"/>
              </a:rPr>
              <a:t>1</a:t>
            </a:r>
            <a:r>
              <a:rPr lang="en-US" sz="1800" dirty="0">
                <a:latin typeface="+mn-lt"/>
              </a:rPr>
              <a:t>00 ns of </a:t>
            </a:r>
            <a:r>
              <a:rPr lang="tr-TR" sz="1800" dirty="0">
                <a:latin typeface="+mn-lt"/>
              </a:rPr>
              <a:t>CDK2</a:t>
            </a:r>
            <a:r>
              <a:rPr lang="en-US" sz="1800" dirty="0">
                <a:latin typeface="+mn-lt"/>
              </a:rPr>
              <a:t> with </a:t>
            </a:r>
            <a:r>
              <a:rPr lang="tr-TR" sz="1800" dirty="0" err="1">
                <a:latin typeface="+mn-lt"/>
              </a:rPr>
              <a:t>compound</a:t>
            </a:r>
            <a:r>
              <a:rPr lang="tr-TR" sz="1800" dirty="0">
                <a:latin typeface="+mn-lt"/>
              </a:rPr>
              <a:t> 5l (PDB ID: 3TI1)</a:t>
            </a:r>
          </a:p>
        </p:txBody>
      </p:sp>
      <p:pic>
        <p:nvPicPr>
          <p:cNvPr id="5" name="3ti1_5l">
            <a:hlinkClick r:id="" action="ppaction://media"/>
            <a:extLst>
              <a:ext uri="{FF2B5EF4-FFF2-40B4-BE49-F238E27FC236}">
                <a16:creationId xmlns:a16="http://schemas.microsoft.com/office/drawing/2014/main" id="{05B6254C-D50F-2213-8A3E-776337C6BBB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883" y="1195754"/>
            <a:ext cx="10402202" cy="4981209"/>
          </a:xfrm>
        </p:spPr>
      </p:pic>
    </p:spTree>
    <p:extLst>
      <p:ext uri="{BB962C8B-B14F-4D97-AF65-F5344CB8AC3E}">
        <p14:creationId xmlns:p14="http://schemas.microsoft.com/office/powerpoint/2010/main" val="26888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A5D792-9AC5-4524-9535-C14749DB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365126"/>
            <a:ext cx="11105322" cy="602284"/>
          </a:xfrm>
        </p:spPr>
        <p:txBody>
          <a:bodyPr>
            <a:normAutofit/>
          </a:bodyPr>
          <a:lstStyle/>
          <a:p>
            <a:r>
              <a:rPr lang="tr-TR" sz="1800" b="1" dirty="0">
                <a:latin typeface="+mn-lt"/>
              </a:rPr>
              <a:t>Video </a:t>
            </a:r>
            <a:r>
              <a:rPr lang="en-US" sz="1800" b="1" dirty="0">
                <a:latin typeface="+mn-lt"/>
              </a:rPr>
              <a:t>S</a:t>
            </a:r>
            <a:r>
              <a:rPr lang="tr-TR" sz="1800" b="1" dirty="0">
                <a:latin typeface="+mn-lt"/>
              </a:rPr>
              <a:t>2. </a:t>
            </a:r>
            <a:r>
              <a:rPr lang="en-US" sz="1800" dirty="0">
                <a:latin typeface="+mn-lt"/>
              </a:rPr>
              <a:t>MD Simulation animation of </a:t>
            </a:r>
            <a:r>
              <a:rPr lang="tr-TR" sz="1800" dirty="0">
                <a:latin typeface="+mn-lt"/>
              </a:rPr>
              <a:t>200</a:t>
            </a:r>
            <a:r>
              <a:rPr lang="en-US" sz="1800" dirty="0">
                <a:latin typeface="+mn-lt"/>
              </a:rPr>
              <a:t> snapshots between 0 and </a:t>
            </a:r>
            <a:r>
              <a:rPr lang="tr-TR" sz="1800" dirty="0">
                <a:latin typeface="+mn-lt"/>
              </a:rPr>
              <a:t>1</a:t>
            </a:r>
            <a:r>
              <a:rPr lang="en-US" sz="1800" dirty="0">
                <a:latin typeface="+mn-lt"/>
              </a:rPr>
              <a:t>00 ns of </a:t>
            </a:r>
            <a:r>
              <a:rPr lang="tr-TR" sz="1800" dirty="0">
                <a:latin typeface="+mn-lt"/>
              </a:rPr>
              <a:t>CDK2</a:t>
            </a:r>
            <a:r>
              <a:rPr lang="en-US" sz="1800" dirty="0">
                <a:latin typeface="+mn-lt"/>
              </a:rPr>
              <a:t> with </a:t>
            </a:r>
            <a:r>
              <a:rPr lang="tr-TR" sz="1800" dirty="0" err="1">
                <a:latin typeface="+mn-lt"/>
              </a:rPr>
              <a:t>sunitinib</a:t>
            </a:r>
            <a:r>
              <a:rPr lang="tr-TR" sz="1800" dirty="0">
                <a:latin typeface="+mn-lt"/>
              </a:rPr>
              <a:t> (PDB ID: 3TI1)</a:t>
            </a:r>
          </a:p>
        </p:txBody>
      </p:sp>
      <p:pic>
        <p:nvPicPr>
          <p:cNvPr id="6" name="3TI1">
            <a:hlinkClick r:id="" action="ppaction://media"/>
            <a:extLst>
              <a:ext uri="{FF2B5EF4-FFF2-40B4-BE49-F238E27FC236}">
                <a16:creationId xmlns:a16="http://schemas.microsoft.com/office/drawing/2014/main" id="{C59A364B-2F1E-C21D-8E1A-A7D6289620D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145" y="1072444"/>
            <a:ext cx="10659709" cy="5104519"/>
          </a:xfrm>
        </p:spPr>
      </p:pic>
    </p:spTree>
    <p:extLst>
      <p:ext uri="{BB962C8B-B14F-4D97-AF65-F5344CB8AC3E}">
        <p14:creationId xmlns:p14="http://schemas.microsoft.com/office/powerpoint/2010/main" val="67422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A5D792-9AC5-4524-9535-C14749DB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365126"/>
            <a:ext cx="11105322" cy="602284"/>
          </a:xfrm>
        </p:spPr>
        <p:txBody>
          <a:bodyPr>
            <a:normAutofit/>
          </a:bodyPr>
          <a:lstStyle/>
          <a:p>
            <a:r>
              <a:rPr lang="tr-TR" sz="1800" b="1" dirty="0">
                <a:latin typeface="+mn-lt"/>
              </a:rPr>
              <a:t>Video </a:t>
            </a:r>
            <a:r>
              <a:rPr lang="en-US" sz="1800" b="1" dirty="0">
                <a:latin typeface="+mn-lt"/>
              </a:rPr>
              <a:t>S</a:t>
            </a:r>
            <a:r>
              <a:rPr lang="tr-TR" sz="1800" b="1" dirty="0">
                <a:latin typeface="+mn-lt"/>
              </a:rPr>
              <a:t>3. </a:t>
            </a:r>
            <a:r>
              <a:rPr lang="en-US" sz="1800" dirty="0">
                <a:latin typeface="+mn-lt"/>
              </a:rPr>
              <a:t>MD Simulation animation of </a:t>
            </a:r>
            <a:r>
              <a:rPr lang="tr-TR" sz="1800" dirty="0">
                <a:latin typeface="+mn-lt"/>
              </a:rPr>
              <a:t>200</a:t>
            </a:r>
            <a:r>
              <a:rPr lang="en-US" sz="1800" dirty="0">
                <a:latin typeface="+mn-lt"/>
              </a:rPr>
              <a:t> snapshots between 0 and </a:t>
            </a:r>
            <a:r>
              <a:rPr lang="tr-TR" sz="1800" dirty="0">
                <a:latin typeface="+mn-lt"/>
              </a:rPr>
              <a:t>1</a:t>
            </a:r>
            <a:r>
              <a:rPr lang="en-US" sz="1800" dirty="0">
                <a:latin typeface="+mn-lt"/>
              </a:rPr>
              <a:t>00 ns of </a:t>
            </a:r>
            <a:r>
              <a:rPr lang="tr-TR" sz="1800" dirty="0">
                <a:latin typeface="+mn-lt"/>
              </a:rPr>
              <a:t>FLT3 </a:t>
            </a:r>
            <a:r>
              <a:rPr lang="en-US" sz="1800" dirty="0">
                <a:latin typeface="+mn-lt"/>
              </a:rPr>
              <a:t>with</a:t>
            </a:r>
            <a:r>
              <a:rPr lang="tr-TR" sz="1800" dirty="0">
                <a:latin typeface="+mn-lt"/>
              </a:rPr>
              <a:t> </a:t>
            </a:r>
            <a:r>
              <a:rPr lang="tr-TR" sz="1800" dirty="0" err="1">
                <a:latin typeface="+mn-lt"/>
              </a:rPr>
              <a:t>compound</a:t>
            </a:r>
            <a:r>
              <a:rPr lang="tr-TR" sz="1800" dirty="0">
                <a:latin typeface="+mn-lt"/>
              </a:rPr>
              <a:t> 5l (PDB ID: 6JQR)</a:t>
            </a:r>
          </a:p>
        </p:txBody>
      </p:sp>
      <p:pic>
        <p:nvPicPr>
          <p:cNvPr id="5" name="6jqr_5l">
            <a:hlinkClick r:id="" action="ppaction://media"/>
            <a:extLst>
              <a:ext uri="{FF2B5EF4-FFF2-40B4-BE49-F238E27FC236}">
                <a16:creationId xmlns:a16="http://schemas.microsoft.com/office/drawing/2014/main" id="{528E8264-3F15-FB02-832E-F221A9D0940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9588" y="1266092"/>
            <a:ext cx="10372824" cy="4967141"/>
          </a:xfrm>
        </p:spPr>
      </p:pic>
    </p:spTree>
    <p:extLst>
      <p:ext uri="{BB962C8B-B14F-4D97-AF65-F5344CB8AC3E}">
        <p14:creationId xmlns:p14="http://schemas.microsoft.com/office/powerpoint/2010/main" val="19888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A5D792-9AC5-4524-9535-C14749DB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365126"/>
            <a:ext cx="11105322" cy="602284"/>
          </a:xfrm>
        </p:spPr>
        <p:txBody>
          <a:bodyPr>
            <a:normAutofit/>
          </a:bodyPr>
          <a:lstStyle/>
          <a:p>
            <a:r>
              <a:rPr lang="tr-TR" sz="1800" b="1" dirty="0">
                <a:latin typeface="+mn-lt"/>
              </a:rPr>
              <a:t>Video </a:t>
            </a:r>
            <a:r>
              <a:rPr lang="en-US" sz="1800" b="1" dirty="0">
                <a:latin typeface="+mn-lt"/>
              </a:rPr>
              <a:t>S</a:t>
            </a:r>
            <a:r>
              <a:rPr lang="tr-TR" sz="1800" b="1" dirty="0">
                <a:latin typeface="+mn-lt"/>
              </a:rPr>
              <a:t>4. </a:t>
            </a:r>
            <a:r>
              <a:rPr lang="en-US" sz="1800" dirty="0">
                <a:latin typeface="+mn-lt"/>
              </a:rPr>
              <a:t>MD Simulation animation of </a:t>
            </a:r>
            <a:r>
              <a:rPr lang="tr-TR" sz="1800" dirty="0">
                <a:latin typeface="+mn-lt"/>
              </a:rPr>
              <a:t>200</a:t>
            </a:r>
            <a:r>
              <a:rPr lang="en-US" sz="1800" dirty="0">
                <a:latin typeface="+mn-lt"/>
              </a:rPr>
              <a:t> snapshots between 0 and </a:t>
            </a:r>
            <a:r>
              <a:rPr lang="tr-TR" sz="1800" dirty="0">
                <a:latin typeface="+mn-lt"/>
              </a:rPr>
              <a:t>1</a:t>
            </a:r>
            <a:r>
              <a:rPr lang="en-US" sz="1800" dirty="0">
                <a:latin typeface="+mn-lt"/>
              </a:rPr>
              <a:t>00 ns of </a:t>
            </a:r>
            <a:r>
              <a:rPr lang="tr-TR" sz="1800" dirty="0">
                <a:latin typeface="+mn-lt"/>
              </a:rPr>
              <a:t>FLT3 </a:t>
            </a:r>
            <a:r>
              <a:rPr lang="en-US" sz="1800" dirty="0">
                <a:latin typeface="+mn-lt"/>
              </a:rPr>
              <a:t>with</a:t>
            </a:r>
            <a:r>
              <a:rPr lang="tr-TR" sz="1800" dirty="0">
                <a:latin typeface="+mn-lt"/>
              </a:rPr>
              <a:t> </a:t>
            </a:r>
            <a:r>
              <a:rPr lang="tr-TR" sz="1800" dirty="0" err="1">
                <a:latin typeface="+mn-lt"/>
              </a:rPr>
              <a:t>sunitinib</a:t>
            </a:r>
            <a:r>
              <a:rPr lang="tr-TR" sz="1800" dirty="0">
                <a:latin typeface="+mn-lt"/>
              </a:rPr>
              <a:t> (PDB ID: 6JQR)</a:t>
            </a:r>
          </a:p>
        </p:txBody>
      </p:sp>
      <p:pic>
        <p:nvPicPr>
          <p:cNvPr id="6" name="6JQRs">
            <a:hlinkClick r:id="" action="ppaction://media"/>
            <a:extLst>
              <a:ext uri="{FF2B5EF4-FFF2-40B4-BE49-F238E27FC236}">
                <a16:creationId xmlns:a16="http://schemas.microsoft.com/office/drawing/2014/main" id="{339F6C3D-13D2-B6EE-C2A1-583F4286961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2132" y="967410"/>
            <a:ext cx="10879051" cy="5209553"/>
          </a:xfrm>
        </p:spPr>
      </p:pic>
    </p:spTree>
    <p:extLst>
      <p:ext uri="{BB962C8B-B14F-4D97-AF65-F5344CB8AC3E}">
        <p14:creationId xmlns:p14="http://schemas.microsoft.com/office/powerpoint/2010/main" val="25424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Geniş ekran</PresentationFormat>
  <Paragraphs>4</Paragraphs>
  <Slides>4</Slides>
  <Notes>0</Notes>
  <HiddenSlides>0</HiddenSlides>
  <MMClips>4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Teması</vt:lpstr>
      <vt:lpstr>Video S1. MD Simulation animation of 200 snapshots between 0 and 100 ns of CDK2 with compound 5l (PDB ID: 3TI1)</vt:lpstr>
      <vt:lpstr>Video S2. MD Simulation animation of 200 snapshots between 0 and 100 ns of CDK2 with sunitinib (PDB ID: 3TI1)</vt:lpstr>
      <vt:lpstr>Video S3. MD Simulation animation of 200 snapshots between 0 and 100 ns of FLT3 with compound 5l (PDB ID: 6JQR)</vt:lpstr>
      <vt:lpstr>Video S4. MD Simulation animation of 200 snapshots between 0 and 100 ns of FLT3 with sunitinib (PDB ID: 6JQR)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ismail çelik</dc:creator>
  <cp:lastModifiedBy>Onur Bender - QIAGEN</cp:lastModifiedBy>
  <cp:revision>66</cp:revision>
  <dcterms:created xsi:type="dcterms:W3CDTF">2021-12-12T06:34:08Z</dcterms:created>
  <dcterms:modified xsi:type="dcterms:W3CDTF">2024-04-22T13:53:35Z</dcterms:modified>
</cp:coreProperties>
</file>