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12192000" cy="6858000"/>
  <p:notesSz cx="6858000" cy="9144000"/>
  <p:custDataLst>
    <p:tags r:id="rId6"/>
  </p:custData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6F9928-8FA0-470E-874A-6EE30B657ADE}" v="8" dt="2024-07-28T18:49:16.4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nata Carla Chelariu" userId="aa435bb0-a62e-4905-9920-64b2891fab3f" providerId="ADAL" clId="{0B6F9928-8FA0-470E-874A-6EE30B657ADE}"/>
    <pc:docChg chg="custSel addSld delSld modSld">
      <pc:chgData name="Renata Carla Chelariu" userId="aa435bb0-a62e-4905-9920-64b2891fab3f" providerId="ADAL" clId="{0B6F9928-8FA0-470E-874A-6EE30B657ADE}" dt="2024-07-28T19:01:12.952" v="106" actId="2696"/>
      <pc:docMkLst>
        <pc:docMk/>
      </pc:docMkLst>
      <pc:sldChg chg="modSp del mod">
        <pc:chgData name="Renata Carla Chelariu" userId="aa435bb0-a62e-4905-9920-64b2891fab3f" providerId="ADAL" clId="{0B6F9928-8FA0-470E-874A-6EE30B657ADE}" dt="2024-07-28T19:01:12.952" v="106" actId="2696"/>
        <pc:sldMkLst>
          <pc:docMk/>
          <pc:sldMk cId="0" sldId="260"/>
        </pc:sldMkLst>
        <pc:spChg chg="mod">
          <ac:chgData name="Renata Carla Chelariu" userId="aa435bb0-a62e-4905-9920-64b2891fab3f" providerId="ADAL" clId="{0B6F9928-8FA0-470E-874A-6EE30B657ADE}" dt="2024-07-28T18:51:23.093" v="101" actId="20577"/>
          <ac:spMkLst>
            <pc:docMk/>
            <pc:sldMk cId="0" sldId="260"/>
            <ac:spMk id="4" creationId="{00000000-0000-0000-0000-000000000000}"/>
          </ac:spMkLst>
        </pc:spChg>
      </pc:sldChg>
      <pc:sldChg chg="addSp delSp modSp new mod">
        <pc:chgData name="Renata Carla Chelariu" userId="aa435bb0-a62e-4905-9920-64b2891fab3f" providerId="ADAL" clId="{0B6F9928-8FA0-470E-874A-6EE30B657ADE}" dt="2024-07-28T18:56:13.371" v="105" actId="255"/>
        <pc:sldMkLst>
          <pc:docMk/>
          <pc:sldMk cId="4145285407" sldId="262"/>
        </pc:sldMkLst>
        <pc:spChg chg="del">
          <ac:chgData name="Renata Carla Chelariu" userId="aa435bb0-a62e-4905-9920-64b2891fab3f" providerId="ADAL" clId="{0B6F9928-8FA0-470E-874A-6EE30B657ADE}" dt="2024-07-28T18:43:57.109" v="1" actId="21"/>
          <ac:spMkLst>
            <pc:docMk/>
            <pc:sldMk cId="4145285407" sldId="262"/>
            <ac:spMk id="2" creationId="{4BFC1502-35DA-4773-81D0-2F44757CFF1E}"/>
          </ac:spMkLst>
        </pc:spChg>
        <pc:spChg chg="del mod">
          <ac:chgData name="Renata Carla Chelariu" userId="aa435bb0-a62e-4905-9920-64b2891fab3f" providerId="ADAL" clId="{0B6F9928-8FA0-470E-874A-6EE30B657ADE}" dt="2024-07-28T18:44:01.933" v="3"/>
          <ac:spMkLst>
            <pc:docMk/>
            <pc:sldMk cId="4145285407" sldId="262"/>
            <ac:spMk id="3" creationId="{71AB6C67-E2DF-4B34-8324-0039AD8F58C6}"/>
          </ac:spMkLst>
        </pc:spChg>
        <pc:spChg chg="add del mod">
          <ac:chgData name="Renata Carla Chelariu" userId="aa435bb0-a62e-4905-9920-64b2891fab3f" providerId="ADAL" clId="{0B6F9928-8FA0-470E-874A-6EE30B657ADE}" dt="2024-07-28T18:44:04.718" v="4"/>
          <ac:spMkLst>
            <pc:docMk/>
            <pc:sldMk cId="4145285407" sldId="262"/>
            <ac:spMk id="4" creationId="{AE80B1DB-9673-4971-8213-9B49F9A4ABEA}"/>
          </ac:spMkLst>
        </pc:spChg>
        <pc:spChg chg="add mod">
          <ac:chgData name="Renata Carla Chelariu" userId="aa435bb0-a62e-4905-9920-64b2891fab3f" providerId="ADAL" clId="{0B6F9928-8FA0-470E-874A-6EE30B657ADE}" dt="2024-07-28T18:56:13.371" v="105" actId="255"/>
          <ac:spMkLst>
            <pc:docMk/>
            <pc:sldMk cId="4145285407" sldId="262"/>
            <ac:spMk id="5" creationId="{D980ADD1-E1E1-4680-8E13-E5D62344DA89}"/>
          </ac:spMkLst>
        </pc:spChg>
        <pc:graphicFrameChg chg="add del mod">
          <ac:chgData name="Renata Carla Chelariu" userId="aa435bb0-a62e-4905-9920-64b2891fab3f" providerId="ADAL" clId="{0B6F9928-8FA0-470E-874A-6EE30B657ADE}" dt="2024-07-28T18:45:03.398" v="8"/>
          <ac:graphicFrameMkLst>
            <pc:docMk/>
            <pc:sldMk cId="4145285407" sldId="262"/>
            <ac:graphicFrameMk id="6" creationId="{1AC0D8F0-8B19-416C-B84A-4B547E4BA71A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0EBCA-564B-464C-9B35-F56D1BDEAC49}" type="datetimeFigureOut">
              <a:rPr lang="zh-TW" altLang="en-US" smtClean="0"/>
              <a:t>2024/7/28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069C0-82B8-4E2F-AB2C-0458A8C7665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6241/j.cnki.1001-5914.2006.01.028" TargetMode="External"/><Relationship Id="rId2" Type="http://schemas.openxmlformats.org/officeDocument/2006/relationships/hyperlink" Target="https://doi.org/10.1016/j.jep.2016.03.04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80/14786419.2017.13326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64456" y="411036"/>
          <a:ext cx="11451773" cy="64550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5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2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18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0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7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5675">
                <a:tc>
                  <a:txBody>
                    <a:bodyPr/>
                    <a:lstStyle/>
                    <a:p>
                      <a:pPr indent="1276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Species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Characterization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52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Active components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52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Biological activity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References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211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Fokienia</a:t>
                      </a:r>
                      <a:r>
                        <a:rPr lang="en-US" sz="1000" kern="0" dirty="0">
                          <a:effectLst/>
                        </a:rPr>
                        <a:t> </a:t>
                      </a:r>
                      <a:endParaRPr lang="zh-TW" sz="1100" kern="100" dirty="0">
                        <a:effectLst/>
                      </a:endParaRP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hodginsii</a:t>
                      </a:r>
                      <a:r>
                        <a:rPr lang="en-US" sz="1000" kern="0" dirty="0">
                          <a:effectLst/>
                        </a:rPr>
                        <a:t>.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TW" sz="1100" kern="100">
                        <a:effectLst/>
                      </a:endParaRPr>
                    </a:p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isopimarane diterpenoids, (fokihodgins A-E); labdane diterpenoids, (fokihodgins F-I); icetexane diterpenoid, fokihodgin J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HL-60 and SMMC-7721 cell lines, with IC</a:t>
                      </a:r>
                      <a:r>
                        <a:rPr lang="en-US" sz="1000" kern="0" baseline="-25000">
                          <a:effectLst/>
                        </a:rPr>
                        <a:t>50</a:t>
                      </a:r>
                      <a:r>
                        <a:rPr lang="en-US" sz="1000" kern="0">
                          <a:effectLst/>
                        </a:rPr>
                        <a:t> values of 9.10 and 7.50 μM.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27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6282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 err="1">
                          <a:effectLst/>
                        </a:rPr>
                        <a:t>Fokienia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hodginsii</a:t>
                      </a:r>
                      <a:endParaRPr lang="zh-TW" sz="1100" i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 Twigs and leaves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rare carotane-type sesquiterpenoid, forkienin A (1), new eudesmane-type </a:t>
                      </a:r>
                      <a:endParaRPr lang="zh-TW" sz="1100" kern="100">
                        <a:effectLst/>
                      </a:endParaRP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sesquiterpenoid, forkienin B (2), new natural eudesmane-type sesquiterpenoid, forkienin C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Cytotoxicity against HL-60, SMMC-7721, A-549, MCF-7, and SW480 cell lines.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28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2059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 err="1">
                          <a:effectLst/>
                        </a:rPr>
                        <a:t>Fokienia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hodginsii</a:t>
                      </a:r>
                      <a:endParaRPr lang="zh-TW" sz="1100" i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leaves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diterpenoids, trans-communic acid (1), 13-oxo-15,16-dinor-labda-8(17), 11E-diene-19-oic acid (2), 3β-hydroxytotarol (3), and totarolone (4)  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Antiproliferative activity in acute myeloid leukemia (OCI-AML) cells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17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6103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 err="1">
                          <a:effectLst/>
                        </a:rPr>
                        <a:t>Fokienia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hodginsii</a:t>
                      </a:r>
                      <a:endParaRPr lang="zh-TW" sz="1100" i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α"Pinene; 1"Octen"3"ol; D"Limonene; α"Terpineol; β"Elemen; Caryophyllene; α"Caryophyllene; β"Cubebene; γ"Cadinene; β"Cadinene; Caryophyllene oxide; τ"Cadinol; α"Cadinol; 7R,8R"8"Hydroxy"4"isopropylidene"7"methylbicyclol</a:t>
                      </a:r>
                      <a:endParaRPr lang="zh-TW" sz="11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Qi analgesic; Descending retching </a:t>
                      </a:r>
                      <a:endParaRPr lang="zh-TW" sz="1100" kern="100" dirty="0">
                        <a:effectLst/>
                      </a:endParaRP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Epigastric pain, qi vomiting, rheumatoid arthritis, cold headache, abdominal pain. Qi to relieve pain and reduce retinitis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26,30</a:t>
                      </a: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80205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Sonchus</a:t>
                      </a:r>
                      <a:r>
                        <a:rPr lang="en-US" sz="1000" kern="0" dirty="0">
                          <a:effectLst/>
                        </a:rPr>
                        <a:t> </a:t>
                      </a: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oleraceus</a:t>
                      </a:r>
                      <a:r>
                        <a:rPr lang="en-US" sz="1000" kern="0" dirty="0">
                          <a:effectLst/>
                        </a:rPr>
                        <a:t> (L.) L and J. </a:t>
                      </a:r>
                      <a:r>
                        <a:rPr lang="en-US" sz="1000" kern="0" dirty="0" err="1">
                          <a:effectLst/>
                        </a:rPr>
                        <a:t>sabina</a:t>
                      </a:r>
                      <a:r>
                        <a:rPr lang="en-US" sz="1000" kern="0" dirty="0">
                          <a:effectLst/>
                        </a:rPr>
                        <a:t> L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Anti-tumor effects via up-regulation of the apoptosis-related genes </a:t>
                      </a:r>
                      <a:r>
                        <a:rPr lang="en-US" sz="1000" kern="0" dirty="0" err="1">
                          <a:effectLst/>
                        </a:rPr>
                        <a:t>FasL</a:t>
                      </a:r>
                      <a:r>
                        <a:rPr lang="en-US" sz="1000" kern="0" dirty="0">
                          <a:effectLst/>
                        </a:rPr>
                        <a:t>, caspase 3 and caspase 9; inhibited expression of ICAM-1, MMP-2 and MMP-9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16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7531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Juniperus</a:t>
                      </a:r>
                      <a:r>
                        <a:rPr lang="en-US" sz="1000" kern="0" dirty="0">
                          <a:effectLst/>
                        </a:rPr>
                        <a:t> </a:t>
                      </a:r>
                      <a:r>
                        <a:rPr lang="en-US" sz="1000" kern="0" dirty="0" err="1">
                          <a:effectLst/>
                        </a:rPr>
                        <a:t>sabina</a:t>
                      </a:r>
                      <a:r>
                        <a:rPr lang="en-US" sz="1000" kern="0" dirty="0">
                          <a:effectLst/>
                        </a:rPr>
                        <a:t> L.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Essential oil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Hepatoprotective</a:t>
                      </a:r>
                      <a:r>
                        <a:rPr lang="en-US" sz="1000" kern="0" dirty="0">
                          <a:effectLst/>
                        </a:rPr>
                        <a:t> activity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17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46976" y="134037"/>
            <a:ext cx="646752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indent="254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27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Palatino Linotype" panose="02040502050505030304" pitchFamily="18" charset="0"/>
              </a:rPr>
              <a:t>Table S1. The chemo-information and biological functions of </a:t>
            </a:r>
            <a:r>
              <a:rPr kumimoji="0" lang="en-US" altLang="zh-CN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Palatino Linotype" panose="02040502050505030304" pitchFamily="18" charset="0"/>
              </a:rPr>
              <a:t>Cupressaceae</a:t>
            </a:r>
            <a:r>
              <a:rPr kumimoji="0" lang="en-US" altLang="zh-CN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Palatino Linotype" panose="02040502050505030304" pitchFamily="18" charset="0"/>
              </a:rPr>
              <a:t> species.</a:t>
            </a:r>
            <a:endParaRPr kumimoji="0" lang="en-US" altLang="zh-TW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127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783772" y="475234"/>
          <a:ext cx="10972800" cy="6114251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64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2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88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4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18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3372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 err="1">
                          <a:effectLst/>
                        </a:rPr>
                        <a:t>Juniperus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sabina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kern="0" dirty="0">
                          <a:effectLst/>
                        </a:rPr>
                        <a:t>L.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needle extract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podophyllotoxin and </a:t>
                      </a:r>
                      <a:r>
                        <a:rPr lang="en-US" sz="1000" kern="0" dirty="0" err="1">
                          <a:effectLst/>
                        </a:rPr>
                        <a:t>deoxypodophyllotoxin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anti-</a:t>
                      </a:r>
                      <a:r>
                        <a:rPr lang="en-US" sz="1000" kern="0" dirty="0" err="1">
                          <a:effectLst/>
                        </a:rPr>
                        <a:t>butyrylcholinesterase</a:t>
                      </a:r>
                      <a:r>
                        <a:rPr lang="en-US" sz="1000" kern="0" dirty="0">
                          <a:effectLst/>
                        </a:rPr>
                        <a:t> activity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18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143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 err="1">
                          <a:effectLst/>
                        </a:rPr>
                        <a:t>Juniperus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sabina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kern="0" dirty="0">
                          <a:effectLst/>
                        </a:rPr>
                        <a:t>L.</a:t>
                      </a:r>
                      <a:endParaRPr lang="zh-TW" sz="1200" kern="100" dirty="0">
                        <a:effectLst/>
                      </a:endParaRP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aerial parts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Sesquiterpenes</a:t>
                      </a:r>
                      <a:r>
                        <a:rPr lang="en-US" sz="1000" kern="0" dirty="0">
                          <a:effectLst/>
                        </a:rPr>
                        <a:t>, </a:t>
                      </a:r>
                      <a:r>
                        <a:rPr lang="en-US" sz="1000" kern="0" dirty="0" err="1">
                          <a:effectLst/>
                        </a:rPr>
                        <a:t>diterpenes</a:t>
                      </a:r>
                      <a:r>
                        <a:rPr lang="en-US" sz="1000" kern="0" dirty="0">
                          <a:effectLst/>
                        </a:rPr>
                        <a:t> trans-</a:t>
                      </a:r>
                      <a:r>
                        <a:rPr lang="en-US" sz="1000" kern="0" dirty="0" err="1">
                          <a:effectLst/>
                        </a:rPr>
                        <a:t>calamenene</a:t>
                      </a:r>
                      <a:r>
                        <a:rPr lang="en-US" sz="1000" kern="0" dirty="0">
                          <a:effectLst/>
                        </a:rPr>
                        <a:t> (1), </a:t>
                      </a:r>
                      <a:r>
                        <a:rPr lang="en-US" sz="1000" kern="0" dirty="0" err="1">
                          <a:effectLst/>
                        </a:rPr>
                        <a:t>cadalene</a:t>
                      </a:r>
                      <a:r>
                        <a:rPr lang="en-US" sz="1000" kern="0" dirty="0">
                          <a:effectLst/>
                        </a:rPr>
                        <a:t> (</a:t>
                      </a:r>
                      <a:r>
                        <a:rPr lang="en-US" sz="1000" kern="0" dirty="0" err="1">
                          <a:effectLst/>
                        </a:rPr>
                        <a:t>cadalin</a:t>
                      </a:r>
                      <a:r>
                        <a:rPr lang="en-US" sz="1000" kern="0" dirty="0">
                          <a:effectLst/>
                        </a:rPr>
                        <a:t>) (2), epi-</a:t>
                      </a:r>
                      <a:r>
                        <a:rPr lang="en-US" sz="1000" kern="0" dirty="0" err="1">
                          <a:effectLst/>
                        </a:rPr>
                        <a:t>cubenol</a:t>
                      </a:r>
                      <a:r>
                        <a:rPr lang="en-US" sz="1000" kern="0" dirty="0">
                          <a:effectLst/>
                        </a:rPr>
                        <a:t> (3), </a:t>
                      </a:r>
                      <a:r>
                        <a:rPr lang="en-US" sz="1000" kern="0" dirty="0" err="1">
                          <a:effectLst/>
                        </a:rPr>
                        <a:t>manool</a:t>
                      </a:r>
                      <a:r>
                        <a:rPr lang="en-US" sz="1000" kern="0" dirty="0">
                          <a:effectLst/>
                        </a:rPr>
                        <a:t> (4), calamenene-10β-</a:t>
                      </a:r>
                      <a:r>
                        <a:rPr lang="en-US" sz="1000" kern="0" dirty="0" err="1">
                          <a:effectLst/>
                        </a:rPr>
                        <a:t>ol</a:t>
                      </a:r>
                      <a:r>
                        <a:rPr lang="en-US" sz="1000" kern="0" dirty="0">
                          <a:effectLst/>
                        </a:rPr>
                        <a:t> (5), calamenene-10α-</a:t>
                      </a:r>
                      <a:r>
                        <a:rPr lang="en-US" sz="1000" kern="0" dirty="0" err="1">
                          <a:effectLst/>
                        </a:rPr>
                        <a:t>ol</a:t>
                      </a:r>
                      <a:r>
                        <a:rPr lang="en-US" sz="1000" kern="0" dirty="0">
                          <a:effectLst/>
                        </a:rPr>
                        <a:t> (6), 4-epi-abietic acid (7), </a:t>
                      </a:r>
                      <a:r>
                        <a:rPr lang="en-US" sz="1000" kern="0" dirty="0" err="1">
                          <a:effectLst/>
                        </a:rPr>
                        <a:t>sandaracopimaric</a:t>
                      </a:r>
                      <a:r>
                        <a:rPr lang="en-US" sz="1000" kern="0" dirty="0">
                          <a:effectLst/>
                        </a:rPr>
                        <a:t> acid (8), </a:t>
                      </a:r>
                      <a:r>
                        <a:rPr lang="en-US" sz="1000" kern="0" dirty="0" err="1">
                          <a:effectLst/>
                        </a:rPr>
                        <a:t>bisopimaric</a:t>
                      </a:r>
                      <a:r>
                        <a:rPr lang="en-US" sz="1000" kern="0" dirty="0">
                          <a:effectLst/>
                        </a:rPr>
                        <a:t> acid (9). Compounds 1-3, 5 and 6 are belonging to </a:t>
                      </a:r>
                      <a:r>
                        <a:rPr lang="en-US" sz="1000" kern="0" dirty="0" err="1">
                          <a:effectLst/>
                        </a:rPr>
                        <a:t>cadinane</a:t>
                      </a:r>
                      <a:r>
                        <a:rPr lang="en-US" sz="1000" kern="0" dirty="0">
                          <a:effectLst/>
                        </a:rPr>
                        <a:t> </a:t>
                      </a:r>
                      <a:r>
                        <a:rPr lang="en-US" sz="1000" kern="0" dirty="0" err="1">
                          <a:effectLst/>
                        </a:rPr>
                        <a:t>sesquiterepenes</a:t>
                      </a:r>
                      <a:r>
                        <a:rPr lang="en-US" sz="1000" kern="0" dirty="0">
                          <a:effectLst/>
                        </a:rPr>
                        <a:t>, while compounds 4, 7-9 were of </a:t>
                      </a:r>
                      <a:r>
                        <a:rPr lang="en-US" sz="1000" kern="0" dirty="0" err="1">
                          <a:effectLst/>
                        </a:rPr>
                        <a:t>diterpene</a:t>
                      </a:r>
                      <a:r>
                        <a:rPr lang="en-US" sz="1000" kern="0" dirty="0">
                          <a:effectLst/>
                        </a:rPr>
                        <a:t> skeleton.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Hepatoprotective effect.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17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2114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 err="1">
                          <a:effectLst/>
                        </a:rPr>
                        <a:t>Juniperus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sabina</a:t>
                      </a:r>
                      <a:endParaRPr lang="zh-TW" sz="1200" i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Catechin</a:t>
                      </a:r>
                      <a:r>
                        <a:rPr lang="en-US" sz="1000" kern="0" dirty="0">
                          <a:effectLst/>
                        </a:rPr>
                        <a:t>, </a:t>
                      </a:r>
                      <a:r>
                        <a:rPr lang="en-US" sz="1000" kern="0" dirty="0" err="1">
                          <a:effectLst/>
                        </a:rPr>
                        <a:t>quercitrin</a:t>
                      </a:r>
                      <a:r>
                        <a:rPr lang="en-US" sz="1000" kern="0" dirty="0">
                          <a:effectLst/>
                        </a:rPr>
                        <a:t>, </a:t>
                      </a:r>
                      <a:r>
                        <a:rPr lang="en-US" sz="1000" kern="0" dirty="0" err="1">
                          <a:effectLst/>
                        </a:rPr>
                        <a:t>isoquercitrin</a:t>
                      </a:r>
                      <a:r>
                        <a:rPr lang="en-US" sz="1000" kern="0" dirty="0">
                          <a:effectLst/>
                        </a:rPr>
                        <a:t>, </a:t>
                      </a:r>
                      <a:r>
                        <a:rPr lang="en-US" sz="1000" kern="0" dirty="0" err="1">
                          <a:effectLst/>
                        </a:rPr>
                        <a:t>isoscutellarein</a:t>
                      </a:r>
                      <a:r>
                        <a:rPr lang="en-US" sz="1000" kern="0" dirty="0">
                          <a:effectLst/>
                        </a:rPr>
                        <a:t> 7-O-β-D-</a:t>
                      </a:r>
                      <a:r>
                        <a:rPr lang="en-US" sz="1000" kern="0" dirty="0" err="1">
                          <a:effectLst/>
                        </a:rPr>
                        <a:t>xylopyranoside</a:t>
                      </a:r>
                      <a:r>
                        <a:rPr lang="en-US" sz="1000" kern="0" dirty="0">
                          <a:effectLst/>
                        </a:rPr>
                        <a:t>, </a:t>
                      </a:r>
                      <a:r>
                        <a:rPr lang="en-US" sz="1000" kern="0" dirty="0" err="1">
                          <a:effectLst/>
                        </a:rPr>
                        <a:t>isoscutellarein</a:t>
                      </a:r>
                      <a:r>
                        <a:rPr lang="en-US" sz="1000" kern="0" dirty="0">
                          <a:effectLst/>
                        </a:rPr>
                        <a:t> 7-O-β-D-</a:t>
                      </a:r>
                      <a:r>
                        <a:rPr lang="en-US" sz="1000" kern="0" dirty="0" err="1">
                          <a:effectLst/>
                        </a:rPr>
                        <a:t>xylopyranose</a:t>
                      </a:r>
                      <a:r>
                        <a:rPr lang="en-US" sz="1000" kern="0" dirty="0">
                          <a:effectLst/>
                        </a:rPr>
                        <a:t>-(1 →3)-α-L-</a:t>
                      </a:r>
                      <a:r>
                        <a:rPr lang="en-US" sz="1000" kern="0" dirty="0" err="1">
                          <a:effectLst/>
                        </a:rPr>
                        <a:t>rhamnoside</a:t>
                      </a:r>
                      <a:r>
                        <a:rPr lang="en-US" sz="1000" kern="0" dirty="0">
                          <a:effectLst/>
                        </a:rPr>
                        <a:t>, and </a:t>
                      </a:r>
                      <a:r>
                        <a:rPr lang="en-US" sz="1000" kern="0" dirty="0" err="1">
                          <a:effectLst/>
                        </a:rPr>
                        <a:t>rutin</a:t>
                      </a:r>
                      <a:r>
                        <a:rPr lang="en-US" sz="1000" kern="0" dirty="0">
                          <a:effectLst/>
                        </a:rPr>
                        <a:t>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RA-induced by Complete Freund's Adjuvant (CFA) in rats.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76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9486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 err="1">
                          <a:effectLst/>
                        </a:rPr>
                        <a:t>Juniperus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foetidissima</a:t>
                      </a:r>
                      <a:r>
                        <a:rPr lang="en-US" sz="1000" i="1" kern="0" dirty="0">
                          <a:effectLst/>
                        </a:rPr>
                        <a:t> </a:t>
                      </a:r>
                      <a:r>
                        <a:rPr lang="en-US" sz="1000" i="1" kern="0" dirty="0" err="1">
                          <a:effectLst/>
                        </a:rPr>
                        <a:t>Willd</a:t>
                      </a:r>
                      <a:r>
                        <a:rPr lang="en-US" sz="1000" i="1" kern="0" dirty="0">
                          <a:effectLst/>
                        </a:rPr>
                        <a:t>. and J. </a:t>
                      </a:r>
                      <a:r>
                        <a:rPr lang="en-US" sz="1000" i="1" kern="0" dirty="0" err="1">
                          <a:effectLst/>
                        </a:rPr>
                        <a:t>sabina</a:t>
                      </a:r>
                      <a:r>
                        <a:rPr lang="en-US" sz="1000" i="1" kern="0" dirty="0">
                          <a:effectLst/>
                        </a:rPr>
                        <a:t> L.</a:t>
                      </a:r>
                      <a:endParaRPr lang="zh-TW" sz="1200" i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leaf and fruit extracts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Amentoflavone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Antioxidant, In-vitro and In-vivo Antidiabetic Activities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19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0136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 kern="0" dirty="0">
                          <a:effectLst/>
                        </a:rPr>
                        <a:t>Sabina </a:t>
                      </a:r>
                      <a:r>
                        <a:rPr lang="en-US" sz="1000" i="1" kern="0" dirty="0" err="1">
                          <a:effectLst/>
                        </a:rPr>
                        <a:t>chinensis</a:t>
                      </a:r>
                      <a:r>
                        <a:rPr lang="en-US" sz="1000" i="1" kern="0" dirty="0">
                          <a:effectLst/>
                        </a:rPr>
                        <a:t> cv. </a:t>
                      </a:r>
                      <a:r>
                        <a:rPr lang="en-US" sz="1000" i="1" kern="0" dirty="0" err="1">
                          <a:effectLst/>
                        </a:rPr>
                        <a:t>Kaizuca</a:t>
                      </a:r>
                      <a:r>
                        <a:rPr lang="en-US" sz="1000" i="1" kern="0" dirty="0">
                          <a:effectLst/>
                        </a:rPr>
                        <a:t> (SCK) variant of S. </a:t>
                      </a:r>
                      <a:r>
                        <a:rPr lang="en-US" sz="1000" i="1" kern="0" dirty="0" err="1">
                          <a:effectLst/>
                        </a:rPr>
                        <a:t>chinensis</a:t>
                      </a:r>
                      <a:r>
                        <a:rPr lang="en-US" sz="1000" i="1" kern="0" dirty="0">
                          <a:effectLst/>
                        </a:rPr>
                        <a:t> L.</a:t>
                      </a:r>
                      <a:endParaRPr lang="zh-TW" sz="1200" i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 err="1">
                          <a:effectLst/>
                        </a:rPr>
                        <a:t>bornyl</a:t>
                      </a:r>
                      <a:r>
                        <a:rPr lang="en-US" sz="1000" kern="0" dirty="0">
                          <a:effectLst/>
                        </a:rPr>
                        <a:t> acetate (42.6%), </a:t>
                      </a:r>
                      <a:r>
                        <a:rPr lang="en-US" sz="1000" kern="0" dirty="0" err="1">
                          <a:effectLst/>
                        </a:rPr>
                        <a:t>elemol</a:t>
                      </a:r>
                      <a:r>
                        <a:rPr lang="en-US" sz="1000" kern="0" dirty="0">
                          <a:effectLst/>
                        </a:rPr>
                        <a:t> (20.5%), β-myrcene (13.7%), β-linalool (4.0%).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α-amylase inhibitory activity, γ-</a:t>
                      </a:r>
                      <a:r>
                        <a:rPr lang="en-US" sz="1000" kern="0" dirty="0" err="1">
                          <a:effectLst/>
                        </a:rPr>
                        <a:t>eudesmol</a:t>
                      </a:r>
                      <a:r>
                        <a:rPr lang="en-US" sz="1000" kern="0" dirty="0">
                          <a:effectLst/>
                        </a:rPr>
                        <a:t> exhibited the lowest binding energy (-6.73 kcal/mol), followed by α-copaen-11-ol (-6.66 kcal/mol), </a:t>
                      </a:r>
                      <a:r>
                        <a:rPr lang="en-US" sz="1000" kern="0" dirty="0" err="1">
                          <a:effectLst/>
                        </a:rPr>
                        <a:t>cubedol</a:t>
                      </a:r>
                      <a:r>
                        <a:rPr lang="en-US" sz="1000" kern="0" dirty="0">
                          <a:effectLst/>
                        </a:rPr>
                        <a:t> (-6.39 kcal/mol), α-</a:t>
                      </a:r>
                      <a:r>
                        <a:rPr lang="en-US" sz="1000" kern="0" dirty="0" err="1">
                          <a:effectLst/>
                        </a:rPr>
                        <a:t>acorenol</a:t>
                      </a:r>
                      <a:r>
                        <a:rPr lang="en-US" sz="1000" kern="0" dirty="0">
                          <a:effectLst/>
                        </a:rPr>
                        <a:t> (-6.12 kcal/mol).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33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7029" y="147485"/>
          <a:ext cx="11263086" cy="6292531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755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5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107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8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37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86846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200" i="1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Chamaecyparis obtusa </a:t>
                      </a:r>
                      <a:r>
                        <a:rPr lang="zh-TW" sz="1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(Sieb. et Zucc.) Endl.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7,7-dimethyl-2-methylenenorboane;3-Ramounidone;isoraminol; L-fenketone;2,7,7-trimethyl-2-nordicol;(R)-1-terpene-4-ol;α,α,4-trimethyl-benzylalcohol;(S)-1-terpene-8-alcohol;1,4-terpinediene-7-alcohol;2-bornone;2-bohol acetate;1-terpene-8-alcoholacetate; 1,2,2,3tetramethyl－3- cyclopentene-1-ol;4-isopropylbenzylalcohol;2,6-dimethyl-6-benoxy-2,7-octylodiene-1 alcohol; 1,2-epoxy-limonene;Epoxidized-β-caryophyllene;1,5,5,8-tetramethyl-12-oxadiocyclic [9∙1∙0] dodec-3,7-diene;3-dimethyl-5-formyl-6-vinyl-6-hydroxy-dicyclic[3∙2∙0]hept-2-ketone; 3- methyl - (8β, 13β) -17- </a:t>
                      </a:r>
                      <a:r>
                        <a:rPr lang="en-US" sz="1000" kern="0" dirty="0" err="1">
                          <a:effectLst/>
                        </a:rPr>
                        <a:t>norkauri</a:t>
                      </a:r>
                      <a:r>
                        <a:rPr lang="en-US" sz="1000" kern="0" dirty="0">
                          <a:effectLst/>
                        </a:rPr>
                        <a:t> -15- </a:t>
                      </a:r>
                      <a:r>
                        <a:rPr lang="en-US" sz="1000" kern="0" dirty="0" err="1">
                          <a:effectLst/>
                        </a:rPr>
                        <a:t>ene</a:t>
                      </a:r>
                      <a:r>
                        <a:rPr lang="en-US" sz="1000" kern="0" dirty="0">
                          <a:effectLst/>
                        </a:rPr>
                        <a:t>; </a:t>
                      </a:r>
                      <a:r>
                        <a:rPr lang="en-US" sz="1000" kern="0" dirty="0" err="1">
                          <a:effectLst/>
                        </a:rPr>
                        <a:t>prepalin</a:t>
                      </a:r>
                      <a:endParaRPr lang="en-US" sz="1000" kern="0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1. Stop the bleeding (shorten the time of blood clotting). </a:t>
                      </a: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2. Antibacterial (bacteriostatic) Diplococcus pneumoniae, Staphylococcus aureus, Staphylococcus albicans, Bacillus </a:t>
                      </a:r>
                      <a:r>
                        <a:rPr lang="en-US" sz="1000" kern="0" dirty="0" err="1">
                          <a:effectLst/>
                        </a:rPr>
                        <a:t>dysenteriae</a:t>
                      </a:r>
                      <a:r>
                        <a:rPr lang="en-US" sz="1000" kern="0" dirty="0">
                          <a:effectLst/>
                        </a:rPr>
                        <a:t> </a:t>
                      </a:r>
                      <a:r>
                        <a:rPr lang="en-US" sz="1000" kern="0" dirty="0" err="1">
                          <a:effectLst/>
                        </a:rPr>
                        <a:t>Sonnei</a:t>
                      </a:r>
                      <a:r>
                        <a:rPr lang="en-US" sz="1000" kern="0" dirty="0">
                          <a:effectLst/>
                        </a:rPr>
                        <a:t>. The alcohol extract inhibited Mycobacterium tuberculosis (concentration of 1:180,000). </a:t>
                      </a: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3. relieve the blood in urine, vomiting, high blood pressure. </a:t>
                      </a: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4. Antitussive effect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26</a:t>
                      </a:r>
                      <a:endParaRPr lang="zh-TW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2537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200" i="1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Juniperus chinensis </a:t>
                      </a:r>
                      <a:r>
                        <a:rPr lang="zh-TW" sz="1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'Pyramidalis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Phellandrene (13.713% of the total volatile oil), L- </a:t>
                      </a:r>
                      <a:r>
                        <a:rPr lang="en-US" sz="1000" kern="0" dirty="0" err="1">
                          <a:effectLst/>
                        </a:rPr>
                        <a:t>borneolacetate</a:t>
                      </a:r>
                      <a:r>
                        <a:rPr lang="en-US" sz="1000" kern="0" dirty="0">
                          <a:effectLst/>
                        </a:rPr>
                        <a:t> (10.490%), L-4-terpineol (10.163%), limonene (9.447%), </a:t>
                      </a:r>
                      <a:r>
                        <a:rPr lang="en-US" sz="1000" kern="0" dirty="0" err="1">
                          <a:effectLst/>
                        </a:rPr>
                        <a:t>terpinene</a:t>
                      </a:r>
                      <a:r>
                        <a:rPr lang="en-US" sz="1000" kern="0" dirty="0">
                          <a:effectLst/>
                        </a:rPr>
                        <a:t> (5.134%), π-pinene (4.397%), </a:t>
                      </a:r>
                      <a:r>
                        <a:rPr lang="en-US" sz="1000" kern="0" dirty="0" err="1">
                          <a:effectLst/>
                        </a:rPr>
                        <a:t>terpilene</a:t>
                      </a:r>
                      <a:r>
                        <a:rPr lang="en-US" sz="1000" kern="0" dirty="0">
                          <a:effectLst/>
                        </a:rPr>
                        <a:t> (3.424%),　terpinolene (2.776%), germacrene (2. 628% 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Volatile oil (special fragrance, incense, bacteriostatic agent, bioactive insecticide). antitumor and antibacterial effects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2114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200" i="1" kern="100" dirty="0">
                          <a:effectLst/>
                        </a:rPr>
                        <a:t>Sabina chinensis</a:t>
                      </a: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β-</a:t>
                      </a:r>
                      <a:r>
                        <a:rPr lang="en-US" sz="1000" kern="0" dirty="0" err="1">
                          <a:effectLst/>
                        </a:rPr>
                        <a:t>phellandrene</a:t>
                      </a:r>
                      <a:r>
                        <a:rPr lang="en-US" sz="1000" kern="0" dirty="0">
                          <a:effectLst/>
                        </a:rPr>
                        <a:t> (26.64-39.26%), terpinen-4-ol (6.53-11.89%), </a:t>
                      </a:r>
                      <a:r>
                        <a:rPr lang="en-US" sz="1000" kern="0" dirty="0" err="1">
                          <a:effectLst/>
                        </a:rPr>
                        <a:t>bornyl</a:t>
                      </a:r>
                      <a:r>
                        <a:rPr lang="en-US" sz="1000" kern="0" dirty="0">
                          <a:effectLst/>
                        </a:rPr>
                        <a:t> acetate (6.13-10.53%) of essential oil. Sabina </a:t>
                      </a:r>
                      <a:r>
                        <a:rPr lang="en-US" sz="1000" kern="0" dirty="0" err="1">
                          <a:effectLst/>
                        </a:rPr>
                        <a:t>chinensis</a:t>
                      </a:r>
                      <a:r>
                        <a:rPr lang="en-US" sz="1000" kern="0" dirty="0">
                          <a:effectLst/>
                        </a:rPr>
                        <a:t> contains Dragon brain acetate (46.5%) of volatile oil.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Inhibits fungal effects  Antifungal activity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22</a:t>
                      </a:r>
                      <a:r>
                        <a:rPr lang="zh-CN" altLang="en-US" sz="1000" kern="0" dirty="0">
                          <a:effectLst/>
                        </a:rPr>
                        <a:t>，</a:t>
                      </a:r>
                      <a:r>
                        <a:rPr lang="en-US" altLang="zh-CN" sz="1000" kern="0" dirty="0">
                          <a:effectLst/>
                        </a:rPr>
                        <a:t>34</a:t>
                      </a:r>
                      <a:endParaRPr lang="en-US" altLang="zh-CN" sz="1000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2114"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TW" sz="1200" i="1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Juniperus chinensis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branches and leaves </a:t>
                      </a:r>
                      <a:endParaRPr lang="zh-TW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The principle component of </a:t>
                      </a:r>
                      <a:r>
                        <a:rPr lang="en-US" sz="1000" kern="0" dirty="0" err="1">
                          <a:effectLst/>
                        </a:rPr>
                        <a:t>Juniperus</a:t>
                      </a:r>
                      <a:r>
                        <a:rPr lang="en-US" sz="1000" kern="0" dirty="0">
                          <a:effectLst/>
                        </a:rPr>
                        <a:t> </a:t>
                      </a:r>
                      <a:r>
                        <a:rPr lang="en-US" sz="1000" kern="0" dirty="0" err="1">
                          <a:effectLst/>
                        </a:rPr>
                        <a:t>Oxycedrus</a:t>
                      </a:r>
                      <a:r>
                        <a:rPr lang="en-US" sz="1000" kern="0" dirty="0">
                          <a:effectLst/>
                        </a:rPr>
                        <a:t> Tar is </a:t>
                      </a:r>
                      <a:r>
                        <a:rPr lang="en-US" sz="1000" kern="0" dirty="0" err="1">
                          <a:effectLst/>
                        </a:rPr>
                        <a:t>cadinene</a:t>
                      </a:r>
                      <a:r>
                        <a:rPr lang="en-US" sz="1000" kern="0" dirty="0">
                          <a:effectLst/>
                        </a:rPr>
                        <a:t>, cresol and </a:t>
                      </a:r>
                      <a:r>
                        <a:rPr lang="en-US" sz="1000" kern="0" dirty="0" err="1">
                          <a:effectLst/>
                        </a:rPr>
                        <a:t>guaiacol</a:t>
                      </a:r>
                      <a:r>
                        <a:rPr lang="en-US" sz="1000" kern="0" dirty="0">
                          <a:effectLst/>
                        </a:rPr>
                        <a:t>. </a:t>
                      </a: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95% ethanol extract: Thing, </a:t>
                      </a:r>
                      <a:r>
                        <a:rPr lang="en-US" sz="1000" kern="0" dirty="0" err="1">
                          <a:effectLst/>
                        </a:rPr>
                        <a:t>Mogrohan</a:t>
                      </a:r>
                      <a:r>
                        <a:rPr lang="en-US" sz="1000" kern="0" dirty="0">
                          <a:effectLst/>
                        </a:rPr>
                        <a:t> pine resin (Ⅰ)、</a:t>
                      </a:r>
                      <a:r>
                        <a:rPr lang="en-US" sz="1000" kern="0" dirty="0" err="1">
                          <a:effectLst/>
                        </a:rPr>
                        <a:t>Hinolipids</a:t>
                      </a:r>
                      <a:r>
                        <a:rPr lang="en-US" sz="1000" kern="0" dirty="0">
                          <a:effectLst/>
                        </a:rPr>
                        <a:t> (Ⅱ)、Quercetin (Ⅲ)、</a:t>
                      </a:r>
                      <a:r>
                        <a:rPr lang="en-US" sz="1000" kern="0" dirty="0" err="1">
                          <a:effectLst/>
                        </a:rPr>
                        <a:t>Robinitin</a:t>
                      </a:r>
                      <a:r>
                        <a:rPr lang="en-US" sz="1000" kern="0" dirty="0">
                          <a:effectLst/>
                        </a:rPr>
                        <a:t> (Ⅳ)、Quercetin 3-O-α-L-</a:t>
                      </a:r>
                      <a:r>
                        <a:rPr lang="en-US" sz="1000" kern="0" dirty="0" err="1">
                          <a:effectLst/>
                        </a:rPr>
                        <a:t>rhamnoside</a:t>
                      </a:r>
                      <a:r>
                        <a:rPr lang="en-US" sz="1000" kern="0" dirty="0">
                          <a:effectLst/>
                        </a:rPr>
                        <a:t> (Ⅴ)、</a:t>
                      </a:r>
                      <a:r>
                        <a:rPr lang="en-US" sz="1000" kern="0" dirty="0" err="1">
                          <a:effectLst/>
                        </a:rPr>
                        <a:t>Kaempferol</a:t>
                      </a:r>
                      <a:r>
                        <a:rPr lang="en-US" sz="1000" kern="0" dirty="0">
                          <a:effectLst/>
                        </a:rPr>
                        <a:t> 3-O-α-L-</a:t>
                      </a:r>
                      <a:r>
                        <a:rPr lang="en-US" sz="1000" kern="0" dirty="0" err="1">
                          <a:effectLst/>
                        </a:rPr>
                        <a:t>rhamnoside</a:t>
                      </a:r>
                      <a:r>
                        <a:rPr lang="en-US" sz="1000" kern="0" dirty="0">
                          <a:effectLst/>
                        </a:rPr>
                        <a:t> (Ⅵ)、Spike shirt flavonoids (Ⅶ) </a:t>
                      </a:r>
                      <a:r>
                        <a:rPr lang="en-US" sz="1000" kern="0" dirty="0" err="1">
                          <a:effectLst/>
                        </a:rPr>
                        <a:t>Mogrohan</a:t>
                      </a:r>
                      <a:r>
                        <a:rPr lang="en-US" sz="1000" kern="0" dirty="0">
                          <a:effectLst/>
                        </a:rPr>
                        <a:t> pine </a:t>
                      </a:r>
                      <a:r>
                        <a:rPr lang="en-US" sz="1000" kern="0" dirty="0" err="1">
                          <a:effectLst/>
                        </a:rPr>
                        <a:t>diflavone</a:t>
                      </a:r>
                      <a:r>
                        <a:rPr lang="en-US" sz="1000" kern="0" dirty="0">
                          <a:effectLst/>
                        </a:rPr>
                        <a:t> A (Ⅷ) and β- </a:t>
                      </a:r>
                      <a:r>
                        <a:rPr lang="en-US" sz="1000" kern="0" dirty="0" err="1">
                          <a:effectLst/>
                        </a:rPr>
                        <a:t>sitosterol</a:t>
                      </a:r>
                      <a:r>
                        <a:rPr lang="en-US" sz="1000" kern="0" dirty="0">
                          <a:effectLst/>
                        </a:rPr>
                        <a:t>(Ⅸ)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Volatile oil inhibited lung cancer cells NCI-H460.</a:t>
                      </a:r>
                    </a:p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An inhibitory effect on kidney disease or urinary disorders, gynecological diseases, pestilence and external medicinal baths used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23-25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980ADD1-E1E1-4680-8E13-E5D62344D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8613"/>
            <a:ext cx="10515600" cy="5848350"/>
          </a:xfrm>
        </p:spPr>
        <p:txBody>
          <a:bodyPr>
            <a:noAutofit/>
          </a:bodyPr>
          <a:lstStyle/>
          <a:p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16.Huyan,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Y.L.;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Zhang,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Y.X.;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Shahid,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M.R.;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H.Q.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Anti-tumor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aqueous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extracts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Sonchus oleraceus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(L.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 and 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Juniperus sabina L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—Two traditional medicinal plants in China.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J. Ethnopharmacol.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185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289–299.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https://doi.org/10.1016/j.jep.2016.03.044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800" kern="10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Abdel-Kader,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M.S.;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Soliman,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G.A.;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Alqarni,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M.H.;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Hamad,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A.M.;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Foudah,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A.I.;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Alqasoumi,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S.I.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composition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protective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sabina,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essential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CCl4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induced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hepatotoxicity.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Saudi Pharm. J.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27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945–951.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https://doi.org/10.1016/j.jsps.2019.07.003.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18.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Xu,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Tian,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sabina,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Podophyllotoxins: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Anticholinesterase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Activities.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Int. J. Mol. Sci.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23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10205.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https://doi.org/10.3390/ijms231810205.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19.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Orhan,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Deliorman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Orhan,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Gökbulut,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Aslan,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Ergun,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Comparative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Profile,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Antioxidant,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In-vitro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In-vivo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Antidiabetic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foetidissima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Willd.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sabina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Iran. J. Pharm. Res.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16, 64–74.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20.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Shi, R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SimSun" panose="02010600030101010101" pitchFamily="2" charset="-122"/>
              </a:rPr>
              <a:t>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 J.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mechanism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Sabina przewalskii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chronic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obstructive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pulmonary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pharmacology.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J. Qinghai Norm. Univ.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38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44–52.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21.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Park,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S.A.;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Jegal,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K.W.;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Noh,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S.G.;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Ahn,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Kim,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M.H.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Isolation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tyrosinase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melanogenesis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inhibitory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flavonoids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chinensis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fruits.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Biosci. Biotechnol. Biochem.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82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2041–2048.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https://doi.org/10.1080/09168451.2018.1511367.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22.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Cui, Y.; Nan, P.; Lin, M.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Volatile Components in the Leaves of 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Sabina chinensis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L. Ant. and 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Sabina chinensis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 Ant. Cv. Kaizuca and Their Effects on Bacteria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J. Environ. Health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63–65.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https://doi.org/10.16241/j.cnki.1001-5914.2006.01.028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800" kern="10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23.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Andersen, F.A. Final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communis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Extract,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oxycedrus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Extract,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oxycedrus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phoenicea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Extract,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virginiana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Extract.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Int. J. Toxicol.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2001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(Suppl.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S2),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41–56.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https://doi.org/10.1080/10915810160233758.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Li, R.L.; Wu, P.L.; Li, C.R.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constituents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branches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leaves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Juniperus formosana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West China J. Pharm.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34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5–9.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Wu, S.;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Lin, Y.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Advances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Juniper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leaves.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Chin. J. Ethn. Med.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2014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55–58.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26.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Jiang, J.H.; Li, X.C.; Gao, T.H.; He, D.N.; Chen, F.M.; Zhang, Y.P.; Huang, L.B.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Volatile Constituents from the Cupressaceae Plants and Their Antitumor Activities. 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J. 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Fujian For. Sci. Technol.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2006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52–57.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https://doi.org/10.13428/j.cnki.fjlk.2006.02.013.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27.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X.D.;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X.Y.;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L.B.;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L.D.;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Zhao,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Q.S.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Diterpenoids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twigs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leaves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Fokienia hodginsii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J. Nat. Prod.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76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1032–1038.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https://doi.org/10.1021/np400010c.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28.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X.D.;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Zhong,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W.W.;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L.F.;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W.C.;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Z.Z.;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Zhao,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Q.S.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Sesquiterpenoids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twigs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leaves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Fokienia hodginsii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J. Asian Nat. Prod. Res.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666–672.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https://doi.org/10.1080/10286020.2016.1247350.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Zhang, Y.; Yang, S.; Cao, Q.; Zhang, W.; Chen, F.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Chemical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Constituents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Biological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Volatile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Oil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Fokienia hodgisii. Anhui Agric. Sci.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17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7290–7291,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7298.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32.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Liu, Y.X..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Analysis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Chemical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Constituents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Essential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Oil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Extracted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Seeds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Sabina chinensis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. J. Hubei Univ. Natl.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2013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31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414–418,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441.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33.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composition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α-amylase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inhibitory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essential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Sabina chinensis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cv.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Kaizuca leaves. Nat. Prod. Res.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32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711–713.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https://doi.org/10.1080/14786419.2017.1332612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800" kern="10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34.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Zhang,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Zhao,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Zheng,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X.;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Fang,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Essential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Sabina chinensis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leaves: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promising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against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Fusarium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Front. Plant Sci. </a:t>
            </a:r>
            <a:r>
              <a:rPr lang="en-US" sz="800" b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1006303.</a:t>
            </a:r>
            <a:r>
              <a:rPr lang="en-US" sz="800" i="1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kern="1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https://doi.org/10.3389/fpls.2022.1006303.</a:t>
            </a:r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75.</a:t>
            </a:r>
            <a:r>
              <a:rPr lang="en-US" sz="800"/>
              <a:t> Zhao, J.; Gu, Z.; Liu, T.; Xu, F.; You, S.; Li, C. Anti-arthritic effects of total flavonoids from Juniperus sabina on complete freund's adjuvant induced arthritis in rats. </a:t>
            </a:r>
            <a:r>
              <a:rPr lang="en-US" sz="800" i="1"/>
              <a:t>Pharmacogn. Mag.</a:t>
            </a:r>
            <a:r>
              <a:rPr lang="en-US" sz="800"/>
              <a:t> </a:t>
            </a:r>
            <a:r>
              <a:rPr lang="en-US" sz="800" b="1"/>
              <a:t>2016</a:t>
            </a:r>
            <a:r>
              <a:rPr lang="en-US" sz="800"/>
              <a:t>, </a:t>
            </a:r>
            <a:r>
              <a:rPr lang="en-US" sz="800" i="1"/>
              <a:t>12</a:t>
            </a:r>
            <a:r>
              <a:rPr lang="en-US" sz="800"/>
              <a:t>, 178–83, https://doi.org/10.4103/0973-1296.186346. </a:t>
            </a:r>
          </a:p>
          <a:p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80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414528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2RjYzg2NWQ2ZDIxNmIyZDNjMDI3ODg5NTYzMjJkMWUifQ=="/>
</p:tagLst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2165</Words>
  <Application>Microsoft Office PowerPoint</Application>
  <PresentationFormat>Widescreen</PresentationFormat>
  <Paragraphs>111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Palatino Linotype</vt:lpstr>
      <vt:lpstr>Times New Roman</vt:lpstr>
      <vt:lpstr>Office 佈景主題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Renata Carla Chelariu</cp:lastModifiedBy>
  <cp:revision>13</cp:revision>
  <dcterms:created xsi:type="dcterms:W3CDTF">2024-07-24T15:22:00Z</dcterms:created>
  <dcterms:modified xsi:type="dcterms:W3CDTF">2024-07-28T19:01:30Z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2986F151CC8648898030441D91880515_13</vt:lpwstr>
  </property>
  <property fmtid="{D5CDD505-2E9C-101B-9397-08002B2CF9AE}" pid="3" name="KSOProductBuildVer">
    <vt:lpwstr>2052-12.1.0.17147</vt:lpwstr>
  </property>
</Properties>
</file>