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9" r:id="rId3"/>
    <p:sldId id="260" r:id="rId4"/>
    <p:sldId id="261" r:id="rId5"/>
  </p:sldIdLst>
  <p:sldSz cx="6858000" cy="9144000" type="letter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62" autoAdjust="0"/>
    <p:restoredTop sz="94660"/>
  </p:normalViewPr>
  <p:slideViewPr>
    <p:cSldViewPr snapToGrid="0">
      <p:cViewPr varScale="1">
        <p:scale>
          <a:sx n="86" d="100"/>
          <a:sy n="86" d="100"/>
        </p:scale>
        <p:origin x="29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7452-1B8E-4172-A040-711BE90CD831}" type="datetimeFigureOut">
              <a:rPr lang="en-US" smtClean="0"/>
              <a:t>5/27/2023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1BAF-279A-4F6C-AE9C-57DCBE94B0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931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7452-1B8E-4172-A040-711BE90CD831}" type="datetimeFigureOut">
              <a:rPr lang="en-US" smtClean="0"/>
              <a:t>5/27/2023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1BAF-279A-4F6C-AE9C-57DCBE94B0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669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7452-1B8E-4172-A040-711BE90CD831}" type="datetimeFigureOut">
              <a:rPr lang="en-US" smtClean="0"/>
              <a:t>5/27/2023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1BAF-279A-4F6C-AE9C-57DCBE94B0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631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7452-1B8E-4172-A040-711BE90CD831}" type="datetimeFigureOut">
              <a:rPr lang="en-US" smtClean="0"/>
              <a:t>5/27/2023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1BAF-279A-4F6C-AE9C-57DCBE94B0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071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7452-1B8E-4172-A040-711BE90CD831}" type="datetimeFigureOut">
              <a:rPr lang="en-US" smtClean="0"/>
              <a:t>5/27/2023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1BAF-279A-4F6C-AE9C-57DCBE94B0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112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7452-1B8E-4172-A040-711BE90CD831}" type="datetimeFigureOut">
              <a:rPr lang="en-US" smtClean="0"/>
              <a:t>5/27/2023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1BAF-279A-4F6C-AE9C-57DCBE94B0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553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7452-1B8E-4172-A040-711BE90CD831}" type="datetimeFigureOut">
              <a:rPr lang="en-US" smtClean="0"/>
              <a:t>5/27/2023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1BAF-279A-4F6C-AE9C-57DCBE94B0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793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7452-1B8E-4172-A040-711BE90CD831}" type="datetimeFigureOut">
              <a:rPr lang="en-US" smtClean="0"/>
              <a:t>5/27/2023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1BAF-279A-4F6C-AE9C-57DCBE94B0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459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7452-1B8E-4172-A040-711BE90CD831}" type="datetimeFigureOut">
              <a:rPr lang="en-US" smtClean="0"/>
              <a:t>5/27/2023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1BAF-279A-4F6C-AE9C-57DCBE94B0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818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7452-1B8E-4172-A040-711BE90CD831}" type="datetimeFigureOut">
              <a:rPr lang="en-US" smtClean="0"/>
              <a:t>5/27/2023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1BAF-279A-4F6C-AE9C-57DCBE94B0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465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7452-1B8E-4172-A040-711BE90CD831}" type="datetimeFigureOut">
              <a:rPr lang="en-US" smtClean="0"/>
              <a:t>5/27/2023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D1BAF-279A-4F6C-AE9C-57DCBE94B0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808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6A7452-1B8E-4172-A040-711BE90CD831}" type="datetimeFigureOut">
              <a:rPr lang="en-US" smtClean="0"/>
              <a:t>5/27/2023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6D1BAF-279A-4F6C-AE9C-57DCBE94B0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904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>
            <a:extLst>
              <a:ext uri="{FF2B5EF4-FFF2-40B4-BE49-F238E27FC236}">
                <a16:creationId xmlns:a16="http://schemas.microsoft.com/office/drawing/2014/main" id="{1E230AB1-0D81-7705-DE47-5DF73CA1104F}"/>
              </a:ext>
            </a:extLst>
          </p:cNvPr>
          <p:cNvSpPr txBox="1"/>
          <p:nvPr/>
        </p:nvSpPr>
        <p:spPr>
          <a:xfrm>
            <a:off x="332137" y="5014254"/>
            <a:ext cx="46193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900" b="1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Supplemental Figure S1. Diagram of  experimental procedure designed to increase signal to noise ratio</a:t>
            </a:r>
            <a:r>
              <a:rPr lang="en-US" sz="9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(see Methods for details) (a) Twenty plants per genotype (t = 0 h) were collected and rhizobia added to the growth apparatus immediately after collection of the 0 h samples. Additional samples of 20 plants per genotype were collected at 12, 24, 48, and 72 h after the 0 h samples. Ten  plants from each collection were used to determine average root length and 2 cm segments representing the zone of development of the first nodules were collected from the remaining 10 plants. At 0 h this region started 1 cm from the root tip, where the first full length root hairs were present.  At later time points, this region was determined by calculating the average root growth since </a:t>
            </a:r>
            <a:r>
              <a:rPr lang="en-US" sz="900" i="1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lang="en-US" sz="9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=0 and adding this distance to 1 cm.  (b) cross sections of roots harvested during first 3 time points.  Cell division for nodule formation was occasionally observed at 24 hours (red arrow).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91ACA92F-4360-29EB-3A70-D017BA99ABCD}"/>
              </a:ext>
            </a:extLst>
          </p:cNvPr>
          <p:cNvGrpSpPr/>
          <p:nvPr/>
        </p:nvGrpSpPr>
        <p:grpSpPr>
          <a:xfrm>
            <a:off x="353146" y="316072"/>
            <a:ext cx="4507970" cy="4748639"/>
            <a:chOff x="353146" y="316072"/>
            <a:chExt cx="4507970" cy="4748639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21FAFB66-DFF5-8663-49F3-8D7F297FE488}"/>
                </a:ext>
              </a:extLst>
            </p:cNvPr>
            <p:cNvSpPr txBox="1"/>
            <p:nvPr/>
          </p:nvSpPr>
          <p:spPr>
            <a:xfrm>
              <a:off x="353146" y="612124"/>
              <a:ext cx="968046" cy="559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13" dirty="0">
                  <a:latin typeface="Arial" panose="020B0604020202020204" pitchFamily="34" charset="0"/>
                  <a:cs typeface="Arial" panose="020B0604020202020204" pitchFamily="34" charset="0"/>
                </a:rPr>
                <a:t>Root hair maturation zone at 0h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64D83E9-DADB-5AF2-7C4B-BEFF0418641F}"/>
                </a:ext>
              </a:extLst>
            </p:cNvPr>
            <p:cNvSpPr txBox="1"/>
            <p:nvPr/>
          </p:nvSpPr>
          <p:spPr>
            <a:xfrm rot="2717512">
              <a:off x="1015240" y="1927206"/>
              <a:ext cx="602517" cy="404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13" dirty="0">
                  <a:latin typeface="Arial" panose="020B0604020202020204" pitchFamily="34" charset="0"/>
                  <a:cs typeface="Arial" panose="020B0604020202020204" pitchFamily="34" charset="0"/>
                </a:rPr>
                <a:t>Root growth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C1C48A06-F4A0-DF50-0FB2-4C9636A996F2}"/>
                </a:ext>
              </a:extLst>
            </p:cNvPr>
            <p:cNvCxnSpPr>
              <a:cxnSpLocks/>
            </p:cNvCxnSpPr>
            <p:nvPr/>
          </p:nvCxnSpPr>
          <p:spPr>
            <a:xfrm>
              <a:off x="1554248" y="2035139"/>
              <a:ext cx="3386" cy="615383"/>
            </a:xfrm>
            <a:prstGeom prst="straightConnector1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998A9F1-C969-B155-CA3A-297920972A0B}"/>
                </a:ext>
              </a:extLst>
            </p:cNvPr>
            <p:cNvSpPr txBox="1"/>
            <p:nvPr/>
          </p:nvSpPr>
          <p:spPr>
            <a:xfrm>
              <a:off x="2335514" y="1533740"/>
              <a:ext cx="1155590" cy="404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13" dirty="0">
                  <a:latin typeface="Arial" panose="020B0604020202020204" pitchFamily="34" charset="0"/>
                  <a:cs typeface="Arial" panose="020B0604020202020204" pitchFamily="34" charset="0"/>
                </a:rPr>
                <a:t>Nodules form in this area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5A86378-2213-DCF5-C0CC-481C78A815A1}"/>
                </a:ext>
              </a:extLst>
            </p:cNvPr>
            <p:cNvSpPr/>
            <p:nvPr/>
          </p:nvSpPr>
          <p:spPr>
            <a:xfrm>
              <a:off x="1521200" y="723382"/>
              <a:ext cx="68376" cy="1192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37B9057-CB44-4A00-F07C-C7507AA36F22}"/>
                </a:ext>
              </a:extLst>
            </p:cNvPr>
            <p:cNvSpPr/>
            <p:nvPr/>
          </p:nvSpPr>
          <p:spPr>
            <a:xfrm>
              <a:off x="1851167" y="723381"/>
              <a:ext cx="70474" cy="156669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74C7238-BC25-6A9C-E1A9-AD6799F2C4AC}"/>
                </a:ext>
              </a:extLst>
            </p:cNvPr>
            <p:cNvSpPr/>
            <p:nvPr/>
          </p:nvSpPr>
          <p:spPr>
            <a:xfrm>
              <a:off x="2033053" y="723380"/>
              <a:ext cx="59974" cy="178988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A6D193E-2D10-1DDA-9E14-31746792852C}"/>
                </a:ext>
              </a:extLst>
            </p:cNvPr>
            <p:cNvSpPr/>
            <p:nvPr/>
          </p:nvSpPr>
          <p:spPr>
            <a:xfrm>
              <a:off x="2205784" y="723382"/>
              <a:ext cx="59375" cy="212686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CBEF7AB-DA3F-571B-14BC-B4E8453A6F3E}"/>
                </a:ext>
              </a:extLst>
            </p:cNvPr>
            <p:cNvSpPr/>
            <p:nvPr/>
          </p:nvSpPr>
          <p:spPr>
            <a:xfrm>
              <a:off x="1521093" y="1652813"/>
              <a:ext cx="68375" cy="190934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DE785BE-D302-01CD-2455-BB6FD830FEE5}"/>
                </a:ext>
              </a:extLst>
            </p:cNvPr>
            <p:cNvSpPr/>
            <p:nvPr/>
          </p:nvSpPr>
          <p:spPr>
            <a:xfrm>
              <a:off x="1850181" y="1652813"/>
              <a:ext cx="70474" cy="190934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79F5E1D-308D-00A5-B833-2BAEF38E0A23}"/>
                </a:ext>
              </a:extLst>
            </p:cNvPr>
            <p:cNvSpPr/>
            <p:nvPr/>
          </p:nvSpPr>
          <p:spPr>
            <a:xfrm>
              <a:off x="2031650" y="1652813"/>
              <a:ext cx="59974" cy="190934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8F58E72-7EEA-2811-70CB-5621D0E313F0}"/>
                </a:ext>
              </a:extLst>
            </p:cNvPr>
            <p:cNvSpPr/>
            <p:nvPr/>
          </p:nvSpPr>
          <p:spPr>
            <a:xfrm>
              <a:off x="2205784" y="1647137"/>
              <a:ext cx="59375" cy="190934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BFDAF42A-6118-8FCF-C663-78839A5A5B05}"/>
                </a:ext>
              </a:extLst>
            </p:cNvPr>
            <p:cNvGrpSpPr/>
            <p:nvPr/>
          </p:nvGrpSpPr>
          <p:grpSpPr>
            <a:xfrm>
              <a:off x="1403441" y="500738"/>
              <a:ext cx="1121079" cy="248209"/>
              <a:chOff x="1475398" y="429309"/>
              <a:chExt cx="1121079" cy="248209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E49284E4-9724-BDC1-3666-B5C386F5488E}"/>
                  </a:ext>
                </a:extLst>
              </p:cNvPr>
              <p:cNvSpPr txBox="1"/>
              <p:nvPr/>
            </p:nvSpPr>
            <p:spPr>
              <a:xfrm>
                <a:off x="1475398" y="429309"/>
                <a:ext cx="107750" cy="2482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13" dirty="0"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7F81E44-7D23-A4BC-4A91-7419D1BC93A2}"/>
                  </a:ext>
                </a:extLst>
              </p:cNvPr>
              <p:cNvSpPr txBox="1"/>
              <p:nvPr/>
            </p:nvSpPr>
            <p:spPr>
              <a:xfrm>
                <a:off x="1563542" y="429309"/>
                <a:ext cx="495025" cy="2482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13" dirty="0">
                    <a:latin typeface="Arial" panose="020B0604020202020204" pitchFamily="34" charset="0"/>
                    <a:cs typeface="Arial" panose="020B0604020202020204" pitchFamily="34" charset="0"/>
                  </a:rPr>
                  <a:t>12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5D8DD51-3986-295F-96D7-01384A46CB29}"/>
                  </a:ext>
                </a:extLst>
              </p:cNvPr>
              <p:cNvSpPr txBox="1"/>
              <p:nvPr/>
            </p:nvSpPr>
            <p:spPr>
              <a:xfrm>
                <a:off x="1757312" y="429309"/>
                <a:ext cx="389399" cy="2482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13" dirty="0">
                    <a:latin typeface="Arial" panose="020B0604020202020204" pitchFamily="34" charset="0"/>
                    <a:cs typeface="Arial" panose="020B0604020202020204" pitchFamily="34" charset="0"/>
                  </a:rPr>
                  <a:t>24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C89DD4D-CF02-8B43-BEBB-84488657B092}"/>
                  </a:ext>
                </a:extLst>
              </p:cNvPr>
              <p:cNvSpPr txBox="1"/>
              <p:nvPr/>
            </p:nvSpPr>
            <p:spPr>
              <a:xfrm>
                <a:off x="1937658" y="429309"/>
                <a:ext cx="397856" cy="2482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13" dirty="0">
                    <a:latin typeface="Arial" panose="020B0604020202020204" pitchFamily="34" charset="0"/>
                    <a:cs typeface="Arial" panose="020B0604020202020204" pitchFamily="34" charset="0"/>
                  </a:rPr>
                  <a:t>48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F7BA8F6-8E8C-A19B-8F70-A96779D3290A}"/>
                  </a:ext>
                </a:extLst>
              </p:cNvPr>
              <p:cNvSpPr txBox="1"/>
              <p:nvPr/>
            </p:nvSpPr>
            <p:spPr>
              <a:xfrm>
                <a:off x="2101452" y="429309"/>
                <a:ext cx="495025" cy="2482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13" dirty="0">
                    <a:latin typeface="Arial" panose="020B0604020202020204" pitchFamily="34" charset="0"/>
                    <a:cs typeface="Arial" panose="020B0604020202020204" pitchFamily="34" charset="0"/>
                  </a:rPr>
                  <a:t>72h</a:t>
                </a:r>
              </a:p>
            </p:txBody>
          </p:sp>
        </p:grp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D6AF646-EDC2-DF0E-A263-EA0C79AE8C71}"/>
                </a:ext>
              </a:extLst>
            </p:cNvPr>
            <p:cNvSpPr/>
            <p:nvPr/>
          </p:nvSpPr>
          <p:spPr>
            <a:xfrm>
              <a:off x="1684398" y="723382"/>
              <a:ext cx="68268" cy="13474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75E461B-E261-5277-BBB1-23BFAECBFA3E}"/>
                </a:ext>
              </a:extLst>
            </p:cNvPr>
            <p:cNvSpPr/>
            <p:nvPr/>
          </p:nvSpPr>
          <p:spPr>
            <a:xfrm>
              <a:off x="1684290" y="1652813"/>
              <a:ext cx="68375" cy="190934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D8E31F42-E87C-A461-AE78-0ED92C17887E}"/>
                </a:ext>
              </a:extLst>
            </p:cNvPr>
            <p:cNvCxnSpPr/>
            <p:nvPr/>
          </p:nvCxnSpPr>
          <p:spPr>
            <a:xfrm>
              <a:off x="1442152" y="1660467"/>
              <a:ext cx="0" cy="190934"/>
            </a:xfrm>
            <a:prstGeom prst="line">
              <a:avLst/>
            </a:prstGeom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Arrow: Right 150">
              <a:extLst>
                <a:ext uri="{FF2B5EF4-FFF2-40B4-BE49-F238E27FC236}">
                  <a16:creationId xmlns:a16="http://schemas.microsoft.com/office/drawing/2014/main" id="{A0873E86-BB9C-4B00-85B5-E47974D13E5E}"/>
                </a:ext>
              </a:extLst>
            </p:cNvPr>
            <p:cNvSpPr/>
            <p:nvPr/>
          </p:nvSpPr>
          <p:spPr>
            <a:xfrm rot="2337496">
              <a:off x="677713" y="1318942"/>
              <a:ext cx="776988" cy="251127"/>
            </a:xfrm>
            <a:prstGeom prst="rightArrow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C2AD0F5B-A6D7-AD32-5C3C-1C1AAE378030}"/>
                </a:ext>
              </a:extLst>
            </p:cNvPr>
            <p:cNvCxnSpPr>
              <a:cxnSpLocks/>
            </p:cNvCxnSpPr>
            <p:nvPr/>
          </p:nvCxnSpPr>
          <p:spPr>
            <a:xfrm>
              <a:off x="2491872" y="1979674"/>
              <a:ext cx="711020" cy="0"/>
            </a:xfrm>
            <a:prstGeom prst="straightConnector1">
              <a:avLst/>
            </a:prstGeom>
            <a:ln w="38100">
              <a:solidFill>
                <a:schemeClr val="accent6">
                  <a:lumMod val="7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E4B20FB-B564-8132-EB3C-3ECC9B301E3C}"/>
                </a:ext>
              </a:extLst>
            </p:cNvPr>
            <p:cNvSpPr txBox="1"/>
            <p:nvPr/>
          </p:nvSpPr>
          <p:spPr>
            <a:xfrm>
              <a:off x="3365649" y="1575896"/>
              <a:ext cx="1306901" cy="715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dirty="0">
                  <a:latin typeface="Arial" panose="020B0604020202020204" pitchFamily="34" charset="0"/>
                  <a:cs typeface="Arial" panose="020B0604020202020204" pitchFamily="34" charset="0"/>
                </a:rPr>
                <a:t>1) RNA-seq stranded, 3 replicates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9621481-FFF0-37EF-0A56-8A28773B8B25}"/>
                </a:ext>
              </a:extLst>
            </p:cNvPr>
            <p:cNvSpPr txBox="1"/>
            <p:nvPr/>
          </p:nvSpPr>
          <p:spPr>
            <a:xfrm>
              <a:off x="3404004" y="2353435"/>
              <a:ext cx="1378784" cy="715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dirty="0">
                  <a:latin typeface="Arial" panose="020B0604020202020204" pitchFamily="34" charset="0"/>
                  <a:cs typeface="Arial" panose="020B0604020202020204" pitchFamily="34" charset="0"/>
                </a:rPr>
                <a:t>2) HiSAT2, StringTie, DeSeq2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7716D4F-2F56-4EA2-EA67-7CAD0A19E9FF}"/>
                </a:ext>
              </a:extLst>
            </p:cNvPr>
            <p:cNvSpPr txBox="1"/>
            <p:nvPr/>
          </p:nvSpPr>
          <p:spPr>
            <a:xfrm>
              <a:off x="2445320" y="964100"/>
              <a:ext cx="2204450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>
                  <a:latin typeface="Arial" panose="020B0604020202020204" pitchFamily="34" charset="0"/>
                  <a:cs typeface="Arial" panose="020B0604020202020204" pitchFamily="34" charset="0"/>
                </a:rPr>
                <a:t>10 root sections combined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272ECE7-07CD-254A-AF82-BA0568F04246}"/>
                </a:ext>
              </a:extLst>
            </p:cNvPr>
            <p:cNvSpPr txBox="1"/>
            <p:nvPr/>
          </p:nvSpPr>
          <p:spPr>
            <a:xfrm>
              <a:off x="3262601" y="3084896"/>
              <a:ext cx="1598515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dirty="0">
                  <a:latin typeface="Arial" panose="020B0604020202020204" pitchFamily="34" charset="0"/>
                  <a:cs typeface="Arial" panose="020B0604020202020204" pitchFamily="34" charset="0"/>
                </a:rPr>
                <a:t>3) &gt;2-fold, p&lt; 0.05</a:t>
              </a:r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B9730A8A-55FE-3857-BAB0-091BE6F817F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0121" y="3500689"/>
              <a:ext cx="1169374" cy="1153624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B3D32EB8-D0B7-5A2D-D302-A554909E48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49497" y="3495013"/>
              <a:ext cx="1415703" cy="1167835"/>
            </a:xfrm>
            <a:prstGeom prst="rect">
              <a:avLst/>
            </a:prstGeom>
          </p:spPr>
        </p:pic>
        <p:pic>
          <p:nvPicPr>
            <p:cNvPr id="34" name="Picture 33" descr="A close up of a rock&#10;&#10;Description automatically generated with low confidence">
              <a:extLst>
                <a:ext uri="{FF2B5EF4-FFF2-40B4-BE49-F238E27FC236}">
                  <a16:creationId xmlns:a16="http://schemas.microsoft.com/office/drawing/2014/main" id="{FF8DA418-0800-1B03-EEF1-30D6AF2375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72888" y="3500689"/>
              <a:ext cx="1181379" cy="1173414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9747359-DF7C-0CA4-F349-EEB3DB634A67}"/>
                </a:ext>
              </a:extLst>
            </p:cNvPr>
            <p:cNvSpPr txBox="1"/>
            <p:nvPr/>
          </p:nvSpPr>
          <p:spPr>
            <a:xfrm>
              <a:off x="1121658" y="4695379"/>
              <a:ext cx="5565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0 </a:t>
              </a:r>
              <a:r>
                <a:rPr lang="en-US" dirty="0" err="1"/>
                <a:t>hr</a:t>
              </a:r>
              <a:endParaRPr lang="en-US" dirty="0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510BECD-9EA8-44A2-A8F4-1F87D23ED524}"/>
                </a:ext>
              </a:extLst>
            </p:cNvPr>
            <p:cNvSpPr txBox="1"/>
            <p:nvPr/>
          </p:nvSpPr>
          <p:spPr>
            <a:xfrm>
              <a:off x="2239888" y="4695379"/>
              <a:ext cx="6735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12 </a:t>
              </a:r>
              <a:r>
                <a:rPr lang="en-US" dirty="0" err="1"/>
                <a:t>hr</a:t>
              </a:r>
              <a:endParaRPr lang="en-US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BB6E98A-DE76-38D4-F85B-7FD7C17B9D6A}"/>
                </a:ext>
              </a:extLst>
            </p:cNvPr>
            <p:cNvSpPr txBox="1"/>
            <p:nvPr/>
          </p:nvSpPr>
          <p:spPr>
            <a:xfrm>
              <a:off x="3619269" y="4695379"/>
              <a:ext cx="6735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24 </a:t>
              </a:r>
              <a:r>
                <a:rPr lang="en-US" dirty="0" err="1"/>
                <a:t>hr</a:t>
              </a:r>
              <a:endParaRPr lang="en-US" dirty="0"/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19559318-C773-76C5-AD4A-89C0B1E1EF4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248477" y="4308447"/>
              <a:ext cx="323523" cy="119270"/>
            </a:xfrm>
            <a:prstGeom prst="line">
              <a:avLst/>
            </a:prstGeom>
            <a:ln w="222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98452D2-D942-12B7-498E-F142169F0B14}"/>
                </a:ext>
              </a:extLst>
            </p:cNvPr>
            <p:cNvSpPr txBox="1"/>
            <p:nvPr/>
          </p:nvSpPr>
          <p:spPr>
            <a:xfrm>
              <a:off x="444598" y="316072"/>
              <a:ext cx="2952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0FA13AF-01CC-12E9-0C4C-71D1B63183FE}"/>
                </a:ext>
              </a:extLst>
            </p:cNvPr>
            <p:cNvSpPr txBox="1"/>
            <p:nvPr/>
          </p:nvSpPr>
          <p:spPr>
            <a:xfrm>
              <a:off x="444598" y="3430291"/>
              <a:ext cx="3097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85076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290794C3-3746-42A5-801F-1F5E23C990F2}"/>
              </a:ext>
            </a:extLst>
          </p:cNvPr>
          <p:cNvSpPr txBox="1"/>
          <p:nvPr/>
        </p:nvSpPr>
        <p:spPr>
          <a:xfrm>
            <a:off x="530833" y="6289516"/>
            <a:ext cx="595418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900" b="1" dirty="0">
                <a:latin typeface="Palatino Linotype" panose="02040502050505030304" pitchFamily="18" charset="0"/>
              </a:rPr>
              <a:t>Supplemental Figure S2</a:t>
            </a:r>
            <a:r>
              <a:rPr lang="en-US" sz="900" dirty="0">
                <a:latin typeface="Palatino Linotype" panose="02040502050505030304" pitchFamily="18" charset="0"/>
              </a:rPr>
              <a:t>. </a:t>
            </a:r>
            <a:r>
              <a:rPr lang="en-US" sz="900" b="1" dirty="0">
                <a:latin typeface="Palatino Linotype" panose="02040502050505030304" pitchFamily="18" charset="0"/>
              </a:rPr>
              <a:t>Induction of Medtr2g086390 and Medtr1g109600 in </a:t>
            </a:r>
            <a:r>
              <a:rPr lang="en-US" sz="900" b="1" dirty="0" err="1">
                <a:latin typeface="Palatino Linotype" panose="02040502050505030304" pitchFamily="18" charset="0"/>
              </a:rPr>
              <a:t>nodulating</a:t>
            </a:r>
            <a:r>
              <a:rPr lang="en-US" sz="900" b="1" dirty="0">
                <a:latin typeface="Palatino Linotype" panose="02040502050505030304" pitchFamily="18" charset="0"/>
              </a:rPr>
              <a:t> wild type roots </a:t>
            </a:r>
            <a:r>
              <a:rPr lang="en-US" sz="900" dirty="0">
                <a:latin typeface="Palatino Linotype" panose="02040502050505030304" pitchFamily="18" charset="0"/>
              </a:rPr>
              <a:t>was found by 12 hours post inoculation (</a:t>
            </a:r>
            <a:r>
              <a:rPr lang="en-US" sz="900" dirty="0" err="1">
                <a:latin typeface="Palatino Linotype" panose="02040502050505030304" pitchFamily="18" charset="0"/>
              </a:rPr>
              <a:t>hpi</a:t>
            </a:r>
            <a:r>
              <a:rPr lang="en-US" sz="900" dirty="0">
                <a:latin typeface="Palatino Linotype" panose="02040502050505030304" pitchFamily="18" charset="0"/>
              </a:rPr>
              <a:t>) in </a:t>
            </a:r>
            <a:r>
              <a:rPr lang="en-US" sz="900" dirty="0" err="1">
                <a:latin typeface="Palatino Linotype" panose="02040502050505030304" pitchFamily="18" charset="0"/>
              </a:rPr>
              <a:t>RNAseq</a:t>
            </a:r>
            <a:r>
              <a:rPr lang="en-US" sz="900" dirty="0">
                <a:latin typeface="Palatino Linotype" panose="02040502050505030304" pitchFamily="18" charset="0"/>
              </a:rPr>
              <a:t> data but was not verified as statistically significant by qPCR analysis (Kruskal-Wallis test with Bonferroni correction). FPKMs (black dots) and means (red lines) from three biological replicates are shown in the upper panels for time points 0 through 72 </a:t>
            </a:r>
            <a:r>
              <a:rPr lang="en-US" sz="900" dirty="0" err="1">
                <a:latin typeface="Palatino Linotype" panose="02040502050505030304" pitchFamily="18" charset="0"/>
              </a:rPr>
              <a:t>hpi</a:t>
            </a:r>
            <a:r>
              <a:rPr lang="en-US" sz="900" dirty="0">
                <a:latin typeface="Palatino Linotype" panose="02040502050505030304" pitchFamily="18" charset="0"/>
              </a:rPr>
              <a:t> for uninoculated (-R; wild type A17 and </a:t>
            </a:r>
            <a:r>
              <a:rPr lang="en-US" sz="900" i="1" dirty="0">
                <a:latin typeface="Palatino Linotype" panose="02040502050505030304" pitchFamily="18" charset="0"/>
              </a:rPr>
              <a:t>sunn-4</a:t>
            </a:r>
            <a:r>
              <a:rPr lang="en-US" sz="900" dirty="0">
                <a:latin typeface="Palatino Linotype" panose="02040502050505030304" pitchFamily="18" charset="0"/>
              </a:rPr>
              <a:t>) and inoculated (+R; wild type, </a:t>
            </a:r>
            <a:r>
              <a:rPr lang="en-US" sz="900" i="1" dirty="0">
                <a:latin typeface="Palatino Linotype" panose="02040502050505030304" pitchFamily="18" charset="0"/>
              </a:rPr>
              <a:t>sunn-4</a:t>
            </a:r>
            <a:r>
              <a:rPr lang="en-US" sz="900" dirty="0">
                <a:latin typeface="Palatino Linotype" panose="02040502050505030304" pitchFamily="18" charset="0"/>
              </a:rPr>
              <a:t>, and </a:t>
            </a:r>
            <a:r>
              <a:rPr lang="en-US" sz="900" i="1" dirty="0">
                <a:latin typeface="Palatino Linotype" panose="02040502050505030304" pitchFamily="18" charset="0"/>
              </a:rPr>
              <a:t>rdn1-2</a:t>
            </a:r>
            <a:r>
              <a:rPr lang="en-US" sz="900" dirty="0">
                <a:latin typeface="Palatino Linotype" panose="02040502050505030304" pitchFamily="18" charset="0"/>
              </a:rPr>
              <a:t>) root segments. Lower panels show expression over the first 24 hours post inoculation detected by qPCR (biological replicates as black dots; means as blue lines). Shading shows the standard error of the mean.</a:t>
            </a:r>
          </a:p>
          <a:p>
            <a:pPr algn="just"/>
            <a:endParaRPr lang="en-US" sz="12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8BB2547-8CF2-1A67-3507-496D475DCCB6}"/>
              </a:ext>
            </a:extLst>
          </p:cNvPr>
          <p:cNvGrpSpPr/>
          <p:nvPr/>
        </p:nvGrpSpPr>
        <p:grpSpPr>
          <a:xfrm>
            <a:off x="441545" y="940903"/>
            <a:ext cx="5644933" cy="5161671"/>
            <a:chOff x="441545" y="940903"/>
            <a:chExt cx="5644933" cy="5161671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E88B5BD1-4456-40BF-90D9-941C3CFC4A38}"/>
                </a:ext>
              </a:extLst>
            </p:cNvPr>
            <p:cNvSpPr/>
            <p:nvPr/>
          </p:nvSpPr>
          <p:spPr>
            <a:xfrm>
              <a:off x="2038232" y="3576472"/>
              <a:ext cx="358140" cy="23077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F1857BA-7A16-4372-8A92-16FC17B1A8B4}"/>
                </a:ext>
              </a:extLst>
            </p:cNvPr>
            <p:cNvSpPr/>
            <p:nvPr/>
          </p:nvSpPr>
          <p:spPr>
            <a:xfrm>
              <a:off x="2004872" y="3478835"/>
              <a:ext cx="201181" cy="20301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1490F19-C659-4CE0-9B2A-1E88F7B71BE3}"/>
                </a:ext>
              </a:extLst>
            </p:cNvPr>
            <p:cNvSpPr/>
            <p:nvPr/>
          </p:nvSpPr>
          <p:spPr>
            <a:xfrm>
              <a:off x="4619188" y="3537550"/>
              <a:ext cx="200922" cy="20301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449EE5F-3474-4957-8DA6-FF49B8A2E798}"/>
                </a:ext>
              </a:extLst>
            </p:cNvPr>
            <p:cNvSpPr txBox="1"/>
            <p:nvPr/>
          </p:nvSpPr>
          <p:spPr>
            <a:xfrm>
              <a:off x="1191404" y="940903"/>
              <a:ext cx="17818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Medtr2g086390/</a:t>
              </a:r>
              <a:r>
                <a:rPr lang="en-US" sz="1200" dirty="0" err="1"/>
                <a:t>bZIP</a:t>
              </a:r>
              <a:r>
                <a:rPr lang="en-US" sz="1200" dirty="0"/>
                <a:t> TF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F6E8869-5FCE-40B2-B4D0-8F0BE44538E7}"/>
                </a:ext>
              </a:extLst>
            </p:cNvPr>
            <p:cNvSpPr txBox="1"/>
            <p:nvPr/>
          </p:nvSpPr>
          <p:spPr>
            <a:xfrm>
              <a:off x="3724546" y="940903"/>
              <a:ext cx="222121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Medtr1g109600/putative SSP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46F1E3A-7258-4B7E-84D7-0DDBE83F5CEF}"/>
                </a:ext>
              </a:extLst>
            </p:cNvPr>
            <p:cNvSpPr txBox="1"/>
            <p:nvPr/>
          </p:nvSpPr>
          <p:spPr>
            <a:xfrm rot="16200000">
              <a:off x="-288845" y="4306864"/>
              <a:ext cx="17377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Fold change</a:t>
              </a:r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211C7200-BD60-4345-B669-8EFED2E4CC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5244" t="14961" r="30107" b="18152"/>
            <a:stretch/>
          </p:blipFill>
          <p:spPr>
            <a:xfrm>
              <a:off x="714801" y="1251484"/>
              <a:ext cx="2437758" cy="1560511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87028F7C-8327-4DE9-BF5B-88B1B745FC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5628" t="14567" r="32739" b="18378"/>
            <a:stretch/>
          </p:blipFill>
          <p:spPr>
            <a:xfrm>
              <a:off x="3470418" y="1245855"/>
              <a:ext cx="2401821" cy="1544490"/>
            </a:xfrm>
            <a:prstGeom prst="rect">
              <a:avLst/>
            </a:prstGeom>
          </p:spPr>
        </p:pic>
        <p:pic>
          <p:nvPicPr>
            <p:cNvPr id="27" name="Graphic 26">
              <a:extLst>
                <a:ext uri="{FF2B5EF4-FFF2-40B4-BE49-F238E27FC236}">
                  <a16:creationId xmlns:a16="http://schemas.microsoft.com/office/drawing/2014/main" id="{8D6358A5-AE7E-4E18-AEE5-0D6BF6D808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5739" t="22754" r="60595" b="9917"/>
            <a:stretch/>
          </p:blipFill>
          <p:spPr>
            <a:xfrm>
              <a:off x="777483" y="3801511"/>
              <a:ext cx="1288140" cy="2297876"/>
            </a:xfrm>
            <a:prstGeom prst="rect">
              <a:avLst/>
            </a:prstGeom>
          </p:spPr>
        </p:pic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61F18E81-4886-49EE-BE21-437E152663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40059" t="22917" r="30801" b="10119"/>
            <a:stretch/>
          </p:blipFill>
          <p:spPr>
            <a:xfrm>
              <a:off x="2162358" y="3807236"/>
              <a:ext cx="1115225" cy="2286000"/>
            </a:xfrm>
            <a:prstGeom prst="rect">
              <a:avLst/>
            </a:prstGeom>
          </p:spPr>
        </p:pic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E16CD285-0A00-4172-8B65-A285BA4DA0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l="5553" t="22646" r="60215" b="9920"/>
            <a:stretch/>
          </p:blipFill>
          <p:spPr>
            <a:xfrm>
              <a:off x="3513660" y="3816574"/>
              <a:ext cx="1300976" cy="2286000"/>
            </a:xfrm>
            <a:prstGeom prst="rect">
              <a:avLst/>
            </a:prstGeom>
          </p:spPr>
        </p:pic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9D3E3B89-D40E-4045-B165-775C381AB8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l="40388" t="22395" r="30415" b="10171"/>
            <a:stretch/>
          </p:blipFill>
          <p:spPr>
            <a:xfrm>
              <a:off x="4798880" y="3806335"/>
              <a:ext cx="1109601" cy="2286000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C0CE6110-43C8-41D8-AD7C-94D743AC704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599618" y="3127664"/>
              <a:ext cx="992640" cy="248160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A0842C7-2DC0-4DB8-B623-230581AC16C8}"/>
                </a:ext>
              </a:extLst>
            </p:cNvPr>
            <p:cNvSpPr txBox="1"/>
            <p:nvPr/>
          </p:nvSpPr>
          <p:spPr>
            <a:xfrm>
              <a:off x="1336525" y="3110438"/>
              <a:ext cx="35037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err="1"/>
                <a:t>hpi</a:t>
              </a:r>
              <a:endParaRPr lang="en-US" sz="1000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5B5D01B-BE26-4BCA-A33F-FEDA6D158034}"/>
                </a:ext>
              </a:extLst>
            </p:cNvPr>
            <p:cNvSpPr txBox="1"/>
            <p:nvPr/>
          </p:nvSpPr>
          <p:spPr>
            <a:xfrm>
              <a:off x="836249" y="2747988"/>
              <a:ext cx="5009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/>
                <a:t>A17</a:t>
              </a:r>
            </a:p>
            <a:p>
              <a:pPr algn="ctr"/>
              <a:r>
                <a:rPr lang="en-US" sz="1000" dirty="0"/>
                <a:t>-R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E363CEF-7376-4286-AB37-A413FE39F489}"/>
                </a:ext>
              </a:extLst>
            </p:cNvPr>
            <p:cNvSpPr txBox="1"/>
            <p:nvPr/>
          </p:nvSpPr>
          <p:spPr>
            <a:xfrm>
              <a:off x="1280415" y="2747988"/>
              <a:ext cx="5471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/>
                <a:t>A17</a:t>
              </a:r>
            </a:p>
            <a:p>
              <a:pPr algn="ctr"/>
              <a:r>
                <a:rPr lang="en-US" sz="1000" dirty="0"/>
                <a:t>+R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890A252E-3AC9-4069-8A5B-85D72E182DB0}"/>
                </a:ext>
              </a:extLst>
            </p:cNvPr>
            <p:cNvSpPr txBox="1"/>
            <p:nvPr/>
          </p:nvSpPr>
          <p:spPr>
            <a:xfrm>
              <a:off x="1698439" y="2747988"/>
              <a:ext cx="64707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i="1" dirty="0"/>
                <a:t>sunn-4</a:t>
              </a:r>
            </a:p>
            <a:p>
              <a:pPr algn="ctr"/>
              <a:r>
                <a:rPr lang="en-US" sz="1000" dirty="0"/>
                <a:t> +R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61A7FC7-F018-44CA-BDDB-A17536AE2F72}"/>
                </a:ext>
              </a:extLst>
            </p:cNvPr>
            <p:cNvSpPr txBox="1"/>
            <p:nvPr/>
          </p:nvSpPr>
          <p:spPr>
            <a:xfrm>
              <a:off x="2138290" y="2747988"/>
              <a:ext cx="6683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i="1" dirty="0"/>
                <a:t>rdn1-2</a:t>
              </a:r>
            </a:p>
            <a:p>
              <a:pPr algn="ctr"/>
              <a:r>
                <a:rPr lang="en-US" sz="1000" dirty="0"/>
                <a:t>+R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891B12C-6D70-4BFB-AAB9-775D04C79C92}"/>
                </a:ext>
              </a:extLst>
            </p:cNvPr>
            <p:cNvSpPr txBox="1"/>
            <p:nvPr/>
          </p:nvSpPr>
          <p:spPr>
            <a:xfrm>
              <a:off x="2539487" y="2753744"/>
              <a:ext cx="7732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i="1" dirty="0"/>
                <a:t>sunn-4</a:t>
              </a:r>
            </a:p>
            <a:p>
              <a:pPr algn="ctr"/>
              <a:r>
                <a:rPr lang="en-US" sz="1000" dirty="0"/>
                <a:t>-R</a:t>
              </a: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CA7796F7-0A3C-42E6-A0CA-49F7F1CF0B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316415" y="3129551"/>
              <a:ext cx="992640" cy="248160"/>
            </a:xfrm>
            <a:prstGeom prst="rect">
              <a:avLst/>
            </a:prstGeom>
          </p:spPr>
        </p:pic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CEC4B52A-53B3-4A39-B975-7E998466A161}"/>
                </a:ext>
              </a:extLst>
            </p:cNvPr>
            <p:cNvSpPr txBox="1"/>
            <p:nvPr/>
          </p:nvSpPr>
          <p:spPr>
            <a:xfrm>
              <a:off x="4053322" y="3112325"/>
              <a:ext cx="35037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err="1"/>
                <a:t>hpi</a:t>
              </a:r>
              <a:endParaRPr lang="en-US" sz="1000" dirty="0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44CEFFF9-0A81-4AB6-BA15-16BB4E4199C6}"/>
                </a:ext>
              </a:extLst>
            </p:cNvPr>
            <p:cNvSpPr txBox="1"/>
            <p:nvPr/>
          </p:nvSpPr>
          <p:spPr>
            <a:xfrm>
              <a:off x="3553046" y="2749875"/>
              <a:ext cx="5009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/>
                <a:t>A17</a:t>
              </a:r>
            </a:p>
            <a:p>
              <a:pPr algn="ctr"/>
              <a:r>
                <a:rPr lang="en-US" sz="1000" dirty="0"/>
                <a:t>-R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D540EC8F-BFAF-4075-8048-FCC8BE00D6AF}"/>
                </a:ext>
              </a:extLst>
            </p:cNvPr>
            <p:cNvSpPr txBox="1"/>
            <p:nvPr/>
          </p:nvSpPr>
          <p:spPr>
            <a:xfrm>
              <a:off x="3989190" y="2749875"/>
              <a:ext cx="5471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/>
                <a:t>A17</a:t>
              </a:r>
            </a:p>
            <a:p>
              <a:pPr algn="ctr"/>
              <a:r>
                <a:rPr lang="en-US" sz="1000" dirty="0"/>
                <a:t>+R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C084314-6B02-426B-A02D-BF89849CEE67}"/>
                </a:ext>
              </a:extLst>
            </p:cNvPr>
            <p:cNvSpPr txBox="1"/>
            <p:nvPr/>
          </p:nvSpPr>
          <p:spPr>
            <a:xfrm>
              <a:off x="4403203" y="2749875"/>
              <a:ext cx="64707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i="1" dirty="0"/>
                <a:t>sunn-4</a:t>
              </a:r>
            </a:p>
            <a:p>
              <a:pPr algn="ctr"/>
              <a:r>
                <a:rPr lang="en-US" sz="1000" dirty="0"/>
                <a:t> +R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C4E4DCE1-18FB-413D-8DD1-9D8EEAE2CDFB}"/>
                </a:ext>
              </a:extLst>
            </p:cNvPr>
            <p:cNvSpPr txBox="1"/>
            <p:nvPr/>
          </p:nvSpPr>
          <p:spPr>
            <a:xfrm>
              <a:off x="4843054" y="2749875"/>
              <a:ext cx="6683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i="1" dirty="0"/>
                <a:t>rdn1-2</a:t>
              </a:r>
            </a:p>
            <a:p>
              <a:pPr algn="ctr"/>
              <a:r>
                <a:rPr lang="en-US" sz="1000" dirty="0"/>
                <a:t>+R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D3A6F479-06E3-441C-B336-58A5A70A9BEC}"/>
                </a:ext>
              </a:extLst>
            </p:cNvPr>
            <p:cNvSpPr txBox="1"/>
            <p:nvPr/>
          </p:nvSpPr>
          <p:spPr>
            <a:xfrm>
              <a:off x="5244251" y="2755631"/>
              <a:ext cx="7732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i="1" dirty="0"/>
                <a:t>sunn-4</a:t>
              </a:r>
            </a:p>
            <a:p>
              <a:pPr algn="ctr"/>
              <a:r>
                <a:rPr lang="en-US" sz="1000" dirty="0"/>
                <a:t>-R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6E33965-D8FE-4BB4-BEBC-E7EA5185817F}"/>
                </a:ext>
              </a:extLst>
            </p:cNvPr>
            <p:cNvSpPr txBox="1"/>
            <p:nvPr/>
          </p:nvSpPr>
          <p:spPr>
            <a:xfrm>
              <a:off x="1294657" y="3703448"/>
              <a:ext cx="9968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A17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1BD20F4-3F5F-410C-A614-40B37A23F0A6}"/>
                </a:ext>
              </a:extLst>
            </p:cNvPr>
            <p:cNvSpPr txBox="1"/>
            <p:nvPr/>
          </p:nvSpPr>
          <p:spPr>
            <a:xfrm>
              <a:off x="2468892" y="3703448"/>
              <a:ext cx="9968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i="1" dirty="0"/>
                <a:t>sunn-4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D003B3C-5196-4D95-B0FA-217CEDD0D79B}"/>
                </a:ext>
              </a:extLst>
            </p:cNvPr>
            <p:cNvSpPr txBox="1"/>
            <p:nvPr/>
          </p:nvSpPr>
          <p:spPr>
            <a:xfrm>
              <a:off x="3971549" y="3703448"/>
              <a:ext cx="9968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A17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DE65C66-F7C3-4D42-8763-9195FFFD8565}"/>
                </a:ext>
              </a:extLst>
            </p:cNvPr>
            <p:cNvSpPr txBox="1"/>
            <p:nvPr/>
          </p:nvSpPr>
          <p:spPr>
            <a:xfrm>
              <a:off x="4820110" y="3703448"/>
              <a:ext cx="1266368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200" i="1" dirty="0"/>
                <a:t>      sunn-4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D947BF4-D5C3-D35B-94C0-F406E72E56BB}"/>
                </a:ext>
              </a:extLst>
            </p:cNvPr>
            <p:cNvSpPr txBox="1"/>
            <p:nvPr/>
          </p:nvSpPr>
          <p:spPr>
            <a:xfrm rot="16200000">
              <a:off x="386082" y="1749257"/>
              <a:ext cx="53572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FPKMs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0F79310-F0E7-2006-A5B0-BF4956206D99}"/>
                </a:ext>
              </a:extLst>
            </p:cNvPr>
            <p:cNvSpPr txBox="1"/>
            <p:nvPr/>
          </p:nvSpPr>
          <p:spPr>
            <a:xfrm rot="16200000">
              <a:off x="3068665" y="1749257"/>
              <a:ext cx="53572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FPKMs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363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1E9F4D6C-56CE-41A3-B338-8D4714029CCD}"/>
              </a:ext>
            </a:extLst>
          </p:cNvPr>
          <p:cNvSpPr txBox="1"/>
          <p:nvPr/>
        </p:nvSpPr>
        <p:spPr>
          <a:xfrm>
            <a:off x="1041961" y="4475362"/>
            <a:ext cx="4258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900" dirty="0">
                <a:latin typeface="Palatino Linotype" panose="02040502050505030304" pitchFamily="18" charset="0"/>
              </a:rPr>
              <a:t>Supplemental Figure S3</a:t>
            </a:r>
            <a:r>
              <a:rPr lang="en-US" sz="900" b="1" dirty="0">
                <a:latin typeface="Palatino Linotype" panose="02040502050505030304" pitchFamily="18" charset="0"/>
              </a:rPr>
              <a:t>. Transient induction of NCR150 </a:t>
            </a:r>
            <a:r>
              <a:rPr lang="en-US" sz="900" dirty="0">
                <a:latin typeface="Palatino Linotype" panose="02040502050505030304" pitchFamily="18" charset="0"/>
              </a:rPr>
              <a:t>(Medtr6g466410) at early time points following rhizobial inoculation. The graph shows FPKMs (black dots) and their means (red lines) over time from </a:t>
            </a:r>
            <a:r>
              <a:rPr lang="en-US" sz="900" dirty="0" err="1">
                <a:latin typeface="Palatino Linotype" panose="02040502050505030304" pitchFamily="18" charset="0"/>
              </a:rPr>
              <a:t>RNAseq</a:t>
            </a:r>
            <a:r>
              <a:rPr lang="en-US" sz="900" dirty="0">
                <a:latin typeface="Palatino Linotype" panose="02040502050505030304" pitchFamily="18" charset="0"/>
              </a:rPr>
              <a:t>. Shading is the standard error of the mean.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7FEA6F5-6637-AF3B-3027-B2FBEDD2B978}"/>
              </a:ext>
            </a:extLst>
          </p:cNvPr>
          <p:cNvGrpSpPr/>
          <p:nvPr/>
        </p:nvGrpSpPr>
        <p:grpSpPr>
          <a:xfrm>
            <a:off x="991394" y="918137"/>
            <a:ext cx="3911106" cy="3242671"/>
            <a:chOff x="991394" y="918137"/>
            <a:chExt cx="3911106" cy="3242671"/>
          </a:xfrm>
        </p:grpSpPr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8E140675-7FF0-4073-8744-7185E50606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5582" t="15065" r="30454" b="18364"/>
            <a:stretch/>
          </p:blipFill>
          <p:spPr>
            <a:xfrm>
              <a:off x="1239252" y="1195136"/>
              <a:ext cx="3661611" cy="2346159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E96A3C8-E717-4D81-B64D-009BE0B9D1A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19476" y="3912648"/>
              <a:ext cx="992640" cy="24816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3255242-3899-49CD-A568-A0BDAFF288D4}"/>
                </a:ext>
              </a:extLst>
            </p:cNvPr>
            <p:cNvSpPr txBox="1"/>
            <p:nvPr/>
          </p:nvSpPr>
          <p:spPr>
            <a:xfrm>
              <a:off x="2456383" y="3895422"/>
              <a:ext cx="35037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err="1"/>
                <a:t>hpi</a:t>
              </a:r>
              <a:endParaRPr lang="en-US" sz="1000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82571A4-FAA8-425A-B7F4-B7EB78A74A4D}"/>
                </a:ext>
              </a:extLst>
            </p:cNvPr>
            <p:cNvSpPr txBox="1"/>
            <p:nvPr/>
          </p:nvSpPr>
          <p:spPr>
            <a:xfrm>
              <a:off x="1531643" y="3518985"/>
              <a:ext cx="500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A17</a:t>
              </a:r>
            </a:p>
            <a:p>
              <a:pPr algn="ctr"/>
              <a:r>
                <a:rPr lang="en-US" sz="1200" dirty="0"/>
                <a:t>-R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BCE3790-1951-4D50-B538-A5574B6701AC}"/>
                </a:ext>
              </a:extLst>
            </p:cNvPr>
            <p:cNvSpPr txBox="1"/>
            <p:nvPr/>
          </p:nvSpPr>
          <p:spPr>
            <a:xfrm>
              <a:off x="2172334" y="3518985"/>
              <a:ext cx="5471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A17</a:t>
              </a:r>
            </a:p>
            <a:p>
              <a:pPr algn="ctr"/>
              <a:r>
                <a:rPr lang="en-US" sz="1200" dirty="0"/>
                <a:t>+R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5FD02C1-19C9-4934-9267-DD02890D71D7}"/>
                </a:ext>
              </a:extLst>
            </p:cNvPr>
            <p:cNvSpPr txBox="1"/>
            <p:nvPr/>
          </p:nvSpPr>
          <p:spPr>
            <a:xfrm>
              <a:off x="2810944" y="3518985"/>
              <a:ext cx="6470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i="1" dirty="0"/>
                <a:t>sunn-4</a:t>
              </a:r>
            </a:p>
            <a:p>
              <a:pPr algn="ctr"/>
              <a:r>
                <a:rPr lang="en-US" sz="1200" dirty="0"/>
                <a:t> +R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56835A3-7881-4B99-B977-13D2D899A83D}"/>
                </a:ext>
              </a:extLst>
            </p:cNvPr>
            <p:cNvSpPr txBox="1"/>
            <p:nvPr/>
          </p:nvSpPr>
          <p:spPr>
            <a:xfrm>
              <a:off x="3507472" y="3518985"/>
              <a:ext cx="6683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i="1" dirty="0"/>
                <a:t>rdn1-2</a:t>
              </a:r>
            </a:p>
            <a:p>
              <a:pPr algn="ctr"/>
              <a:r>
                <a:rPr lang="en-US" sz="1200" dirty="0"/>
                <a:t>+R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7B838BC-AC76-4F2B-B825-386462340DCC}"/>
                </a:ext>
              </a:extLst>
            </p:cNvPr>
            <p:cNvSpPr txBox="1"/>
            <p:nvPr/>
          </p:nvSpPr>
          <p:spPr>
            <a:xfrm>
              <a:off x="4129253" y="3518985"/>
              <a:ext cx="7732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i="1" dirty="0"/>
                <a:t>sunn-4</a:t>
              </a:r>
            </a:p>
            <a:p>
              <a:pPr algn="ctr"/>
              <a:r>
                <a:rPr lang="en-US" sz="1200" dirty="0"/>
                <a:t>-R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6077D69-FABA-4AB7-ACB8-EF33FFCA14B2}"/>
                </a:ext>
              </a:extLst>
            </p:cNvPr>
            <p:cNvSpPr txBox="1"/>
            <p:nvPr/>
          </p:nvSpPr>
          <p:spPr>
            <a:xfrm>
              <a:off x="2286277" y="918137"/>
              <a:ext cx="17818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Medtr6g466410/</a:t>
              </a:r>
              <a:r>
                <a:rPr lang="en-US" sz="1200" i="1" dirty="0"/>
                <a:t>NCR150</a:t>
              </a: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2717131D-6C48-CF54-F626-07C53E72F63B}"/>
                </a:ext>
              </a:extLst>
            </p:cNvPr>
            <p:cNvSpPr txBox="1"/>
            <p:nvPr/>
          </p:nvSpPr>
          <p:spPr>
            <a:xfrm rot="16200000">
              <a:off x="846643" y="2112875"/>
              <a:ext cx="53572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FPKMs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94160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6DFA85C-741D-4A83-9BC3-F7250960468A}"/>
              </a:ext>
            </a:extLst>
          </p:cNvPr>
          <p:cNvSpPr txBox="1"/>
          <p:nvPr/>
        </p:nvSpPr>
        <p:spPr>
          <a:xfrm>
            <a:off x="1082595" y="7074226"/>
            <a:ext cx="439055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900" dirty="0">
                <a:latin typeface="Palatino Linotype" panose="02040502050505030304" pitchFamily="18" charset="0"/>
              </a:rPr>
              <a:t>Supplemental Figure S4.  </a:t>
            </a:r>
            <a:r>
              <a:rPr lang="en-US" sz="900" b="1" dirty="0">
                <a:latin typeface="Palatino Linotype" panose="02040502050505030304" pitchFamily="18" charset="0"/>
              </a:rPr>
              <a:t>Induction of </a:t>
            </a:r>
            <a:r>
              <a:rPr lang="en-US" sz="900" b="1" i="1" dirty="0">
                <a:latin typeface="Palatino Linotype" panose="02040502050505030304" pitchFamily="18" charset="0"/>
              </a:rPr>
              <a:t>MtCLE13</a:t>
            </a:r>
            <a:r>
              <a:rPr lang="en-US" sz="900" b="1" dirty="0">
                <a:latin typeface="Palatino Linotype" panose="02040502050505030304" pitchFamily="18" charset="0"/>
              </a:rPr>
              <a:t> and </a:t>
            </a:r>
            <a:r>
              <a:rPr lang="en-US" sz="900" b="1" i="1" dirty="0">
                <a:latin typeface="Palatino Linotype" panose="02040502050505030304" pitchFamily="18" charset="0"/>
              </a:rPr>
              <a:t>MtCLE12</a:t>
            </a:r>
            <a:r>
              <a:rPr lang="en-US" sz="900" b="1" dirty="0">
                <a:latin typeface="Palatino Linotype" panose="02040502050505030304" pitchFamily="18" charset="0"/>
              </a:rPr>
              <a:t> following rhizobial inoculation</a:t>
            </a:r>
            <a:r>
              <a:rPr lang="en-US" sz="900" dirty="0">
                <a:latin typeface="Palatino Linotype" panose="02040502050505030304" pitchFamily="18" charset="0"/>
              </a:rPr>
              <a:t>. The graph shows FPKMs (black dots) and their means (red lines) from </a:t>
            </a:r>
            <a:r>
              <a:rPr lang="en-US" sz="900" dirty="0" err="1">
                <a:latin typeface="Palatino Linotype" panose="02040502050505030304" pitchFamily="18" charset="0"/>
              </a:rPr>
              <a:t>RNAseq</a:t>
            </a:r>
            <a:r>
              <a:rPr lang="en-US" sz="900" dirty="0">
                <a:latin typeface="Palatino Linotype" panose="02040502050505030304" pitchFamily="18" charset="0"/>
              </a:rPr>
              <a:t>. Shading is the standard error of the mean.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E84CDDA-AA13-2BFD-8C94-EAB0143E62FF}"/>
              </a:ext>
            </a:extLst>
          </p:cNvPr>
          <p:cNvGrpSpPr/>
          <p:nvPr/>
        </p:nvGrpSpPr>
        <p:grpSpPr>
          <a:xfrm>
            <a:off x="1182439" y="275919"/>
            <a:ext cx="4026141" cy="6654129"/>
            <a:chOff x="1182439" y="275919"/>
            <a:chExt cx="4026141" cy="6654129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3EA16C8-2F05-49A0-BEAC-A9EB320FEDB0}"/>
                </a:ext>
              </a:extLst>
            </p:cNvPr>
            <p:cNvSpPr txBox="1"/>
            <p:nvPr/>
          </p:nvSpPr>
          <p:spPr>
            <a:xfrm>
              <a:off x="2251364" y="3712148"/>
              <a:ext cx="26138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MtCLE12/Medtr4g079630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BE10C72-D37B-45C9-B00E-A615EEA87C71}"/>
                </a:ext>
              </a:extLst>
            </p:cNvPr>
            <p:cNvSpPr txBox="1"/>
            <p:nvPr/>
          </p:nvSpPr>
          <p:spPr>
            <a:xfrm>
              <a:off x="2251364" y="275919"/>
              <a:ext cx="26138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MtCLE13/Medtr4g079610</a:t>
              </a: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EF71077-3FC2-4BA2-8FCD-03C743DE54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31624" y="4143594"/>
              <a:ext cx="1097375" cy="1030313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B89DFCD5-5FB2-4512-928A-372AB8ADC6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l="5250" t="14807" r="28572" b="18508"/>
            <a:stretch/>
          </p:blipFill>
          <p:spPr>
            <a:xfrm>
              <a:off x="1495927" y="624670"/>
              <a:ext cx="3712653" cy="2350170"/>
            </a:xfrm>
            <a:prstGeom prst="rect">
              <a:avLst/>
            </a:prstGeom>
          </p:spPr>
        </p:pic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712BBBA2-FA2C-4BC5-A5FE-4CD9C2B9E2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5679" t="15178" r="28145" b="18136"/>
            <a:stretch/>
          </p:blipFill>
          <p:spPr>
            <a:xfrm>
              <a:off x="1495927" y="4046621"/>
              <a:ext cx="3712653" cy="235017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4797A24-E6D7-4E47-B0F7-403BFD63D88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025556" y="6681888"/>
              <a:ext cx="992640" cy="248160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98D9129-F3EF-4CA4-9E94-CF4725ABC6C4}"/>
                </a:ext>
              </a:extLst>
            </p:cNvPr>
            <p:cNvSpPr txBox="1"/>
            <p:nvPr/>
          </p:nvSpPr>
          <p:spPr>
            <a:xfrm>
              <a:off x="2762463" y="6664662"/>
              <a:ext cx="35037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err="1"/>
                <a:t>hpi</a:t>
              </a:r>
              <a:endParaRPr lang="en-US" sz="1000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031E849-4E9D-4CFF-A027-89090541C240}"/>
                </a:ext>
              </a:extLst>
            </p:cNvPr>
            <p:cNvSpPr txBox="1"/>
            <p:nvPr/>
          </p:nvSpPr>
          <p:spPr>
            <a:xfrm>
              <a:off x="1837723" y="6288225"/>
              <a:ext cx="500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A17</a:t>
              </a:r>
            </a:p>
            <a:p>
              <a:pPr algn="ctr"/>
              <a:r>
                <a:rPr lang="en-US" sz="1200" dirty="0"/>
                <a:t>-R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0E5181F-CD7E-4B65-AF7D-E830E03257B0}"/>
                </a:ext>
              </a:extLst>
            </p:cNvPr>
            <p:cNvSpPr txBox="1"/>
            <p:nvPr/>
          </p:nvSpPr>
          <p:spPr>
            <a:xfrm>
              <a:off x="2478414" y="6288225"/>
              <a:ext cx="5471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A17</a:t>
              </a:r>
            </a:p>
            <a:p>
              <a:pPr algn="ctr"/>
              <a:r>
                <a:rPr lang="en-US" sz="1200" dirty="0"/>
                <a:t>+R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C1F2681-BCCF-48E5-995F-61B787230551}"/>
                </a:ext>
              </a:extLst>
            </p:cNvPr>
            <p:cNvSpPr txBox="1"/>
            <p:nvPr/>
          </p:nvSpPr>
          <p:spPr>
            <a:xfrm>
              <a:off x="3117024" y="6288225"/>
              <a:ext cx="6470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i="1" dirty="0"/>
                <a:t>sunn-4</a:t>
              </a:r>
            </a:p>
            <a:p>
              <a:pPr algn="ctr"/>
              <a:r>
                <a:rPr lang="en-US" sz="1200" dirty="0"/>
                <a:t> +R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8861E6A-DF79-4C90-8845-D9E32D27CFBC}"/>
                </a:ext>
              </a:extLst>
            </p:cNvPr>
            <p:cNvSpPr txBox="1"/>
            <p:nvPr/>
          </p:nvSpPr>
          <p:spPr>
            <a:xfrm>
              <a:off x="3813552" y="6288225"/>
              <a:ext cx="6683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i="1" dirty="0"/>
                <a:t>rdn1-2</a:t>
              </a:r>
            </a:p>
            <a:p>
              <a:pPr algn="ctr"/>
              <a:r>
                <a:rPr lang="en-US" sz="1200" dirty="0"/>
                <a:t>+R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34A9D5B-0032-4EDE-BAFC-4241C0B08C13}"/>
                </a:ext>
              </a:extLst>
            </p:cNvPr>
            <p:cNvSpPr txBox="1"/>
            <p:nvPr/>
          </p:nvSpPr>
          <p:spPr>
            <a:xfrm>
              <a:off x="4435333" y="6288225"/>
              <a:ext cx="7732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i="1" dirty="0"/>
                <a:t>sunn-4</a:t>
              </a:r>
            </a:p>
            <a:p>
              <a:pPr algn="ctr"/>
              <a:r>
                <a:rPr lang="en-US" sz="1200" dirty="0"/>
                <a:t>-R</a:t>
              </a: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0E79C85C-5052-488A-9427-A0335CD4D8F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008128" y="3324766"/>
              <a:ext cx="992640" cy="248160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8828133-E2F4-427C-9093-FD54B83EBCB1}"/>
                </a:ext>
              </a:extLst>
            </p:cNvPr>
            <p:cNvSpPr txBox="1"/>
            <p:nvPr/>
          </p:nvSpPr>
          <p:spPr>
            <a:xfrm>
              <a:off x="2745035" y="3307540"/>
              <a:ext cx="35037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err="1"/>
                <a:t>hpi</a:t>
              </a:r>
              <a:endParaRPr lang="en-US" sz="1000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CCF04D4-7E0C-469F-A531-A74FC922F36E}"/>
                </a:ext>
              </a:extLst>
            </p:cNvPr>
            <p:cNvSpPr txBox="1"/>
            <p:nvPr/>
          </p:nvSpPr>
          <p:spPr>
            <a:xfrm>
              <a:off x="1820295" y="2931103"/>
              <a:ext cx="500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A17</a:t>
              </a:r>
            </a:p>
            <a:p>
              <a:pPr algn="ctr"/>
              <a:r>
                <a:rPr lang="en-US" sz="1200" dirty="0"/>
                <a:t>-R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45621D4-BC3E-42E7-AEF0-3D1763E63DC8}"/>
                </a:ext>
              </a:extLst>
            </p:cNvPr>
            <p:cNvSpPr txBox="1"/>
            <p:nvPr/>
          </p:nvSpPr>
          <p:spPr>
            <a:xfrm>
              <a:off x="2460986" y="2931103"/>
              <a:ext cx="5471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A17</a:t>
              </a:r>
            </a:p>
            <a:p>
              <a:pPr algn="ctr"/>
              <a:r>
                <a:rPr lang="en-US" sz="1200" dirty="0"/>
                <a:t>+R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D209531-143E-44DC-A88B-0202D89FD4B4}"/>
                </a:ext>
              </a:extLst>
            </p:cNvPr>
            <p:cNvSpPr txBox="1"/>
            <p:nvPr/>
          </p:nvSpPr>
          <p:spPr>
            <a:xfrm>
              <a:off x="3099596" y="2931103"/>
              <a:ext cx="6470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i="1" dirty="0"/>
                <a:t>sunn-4</a:t>
              </a:r>
            </a:p>
            <a:p>
              <a:pPr algn="ctr"/>
              <a:r>
                <a:rPr lang="en-US" sz="1200" dirty="0"/>
                <a:t> +R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ECDDA6B-32FB-4F0D-9BFB-74DF4CFAC624}"/>
                </a:ext>
              </a:extLst>
            </p:cNvPr>
            <p:cNvSpPr txBox="1"/>
            <p:nvPr/>
          </p:nvSpPr>
          <p:spPr>
            <a:xfrm>
              <a:off x="3796124" y="2931103"/>
              <a:ext cx="6683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i="1" dirty="0"/>
                <a:t>rdn1-2</a:t>
              </a:r>
            </a:p>
            <a:p>
              <a:pPr algn="ctr"/>
              <a:r>
                <a:rPr lang="en-US" sz="1200" dirty="0"/>
                <a:t>+R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0ED8C58-E73D-4D21-8F47-19AD3C746855}"/>
                </a:ext>
              </a:extLst>
            </p:cNvPr>
            <p:cNvSpPr txBox="1"/>
            <p:nvPr/>
          </p:nvSpPr>
          <p:spPr>
            <a:xfrm>
              <a:off x="4417905" y="2931103"/>
              <a:ext cx="7732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i="1" dirty="0"/>
                <a:t>sunn-4</a:t>
              </a:r>
            </a:p>
            <a:p>
              <a:pPr algn="ctr"/>
              <a:r>
                <a:rPr lang="en-US" sz="1200" dirty="0"/>
                <a:t>-R</a:t>
              </a: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BC32DEEF-5C1B-9628-6700-8BA56FC6AD19}"/>
                </a:ext>
              </a:extLst>
            </p:cNvPr>
            <p:cNvSpPr txBox="1"/>
            <p:nvPr/>
          </p:nvSpPr>
          <p:spPr>
            <a:xfrm rot="16200000">
              <a:off x="1037688" y="1522325"/>
              <a:ext cx="53572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FPKMs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301650A-02A0-C95F-1417-11A668214D1F}"/>
                </a:ext>
              </a:extLst>
            </p:cNvPr>
            <p:cNvSpPr txBox="1"/>
            <p:nvPr/>
          </p:nvSpPr>
          <p:spPr>
            <a:xfrm rot="16200000">
              <a:off x="1037688" y="5050796"/>
              <a:ext cx="53572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FPKMs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31472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1334</TotalTime>
  <Words>577</Words>
  <Application>Microsoft Office PowerPoint</Application>
  <PresentationFormat>Letter Paper (8.5x11 in)</PresentationFormat>
  <Paragraphs>91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Palatino Linotype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Elise Schnabel</dc:creator>
  <cp:lastModifiedBy>MDPI</cp:lastModifiedBy>
  <cp:revision>43</cp:revision>
  <cp:lastPrinted>2022-09-27T13:39:16Z</cp:lastPrinted>
  <dcterms:created xsi:type="dcterms:W3CDTF">2022-09-26T17:13:56Z</dcterms:created>
  <dcterms:modified xsi:type="dcterms:W3CDTF">2023-05-27T08:05:30Z</dcterms:modified>
</cp:coreProperties>
</file>