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2944" y="1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F86-9140-4E00-9C79-DE10973A4C61}" type="datetimeFigureOut">
              <a:rPr lang="fr-FR" smtClean="0"/>
              <a:t>17/06/2023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EA32-13DC-4F9A-AAD6-765358AD2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115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F86-9140-4E00-9C79-DE10973A4C61}" type="datetimeFigureOut">
              <a:rPr lang="fr-FR" smtClean="0"/>
              <a:t>17/06/2023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EA32-13DC-4F9A-AAD6-765358AD2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3390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F86-9140-4E00-9C79-DE10973A4C61}" type="datetimeFigureOut">
              <a:rPr lang="fr-FR" smtClean="0"/>
              <a:t>17/06/2023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EA32-13DC-4F9A-AAD6-765358AD2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5912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F86-9140-4E00-9C79-DE10973A4C61}" type="datetimeFigureOut">
              <a:rPr lang="fr-FR" smtClean="0"/>
              <a:t>17/06/2023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EA32-13DC-4F9A-AAD6-765358AD2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106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F86-9140-4E00-9C79-DE10973A4C61}" type="datetimeFigureOut">
              <a:rPr lang="fr-FR" smtClean="0"/>
              <a:t>17/06/2023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EA32-13DC-4F9A-AAD6-765358AD2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720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F86-9140-4E00-9C79-DE10973A4C61}" type="datetimeFigureOut">
              <a:rPr lang="fr-FR" smtClean="0"/>
              <a:t>17/06/2023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EA32-13DC-4F9A-AAD6-765358AD2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666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F86-9140-4E00-9C79-DE10973A4C61}" type="datetimeFigureOut">
              <a:rPr lang="fr-FR" smtClean="0"/>
              <a:t>17/06/2023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EA32-13DC-4F9A-AAD6-765358AD2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276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F86-9140-4E00-9C79-DE10973A4C61}" type="datetimeFigureOut">
              <a:rPr lang="fr-FR" smtClean="0"/>
              <a:t>17/06/2023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EA32-13DC-4F9A-AAD6-765358AD2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132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F86-9140-4E00-9C79-DE10973A4C61}" type="datetimeFigureOut">
              <a:rPr lang="fr-FR" smtClean="0"/>
              <a:t>17/06/2023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EA32-13DC-4F9A-AAD6-765358AD2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8873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F86-9140-4E00-9C79-DE10973A4C61}" type="datetimeFigureOut">
              <a:rPr lang="fr-FR" smtClean="0"/>
              <a:t>17/06/2023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EA32-13DC-4F9A-AAD6-765358AD2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693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F86-9140-4E00-9C79-DE10973A4C61}" type="datetimeFigureOut">
              <a:rPr lang="fr-FR" smtClean="0"/>
              <a:t>17/06/2023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EA32-13DC-4F9A-AAD6-765358AD2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77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2FF86-9140-4E00-9C79-DE10973A4C61}" type="datetimeFigureOut">
              <a:rPr lang="fr-FR" smtClean="0"/>
              <a:t>17/06/2023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BEA32-13DC-4F9A-AAD6-765358AD2A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490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50832B8-132D-B075-D461-C866E6D84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096" y="306081"/>
            <a:ext cx="4339647" cy="201366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9AFC388-28B4-D59F-A9EB-88AD40AC3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050" y="2535681"/>
            <a:ext cx="4319465" cy="20042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961883" y="62817"/>
            <a:ext cx="2104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C-PTC-BRAF</a:t>
            </a:r>
            <a:r>
              <a:rPr lang="en-US" sz="1400" b="1" baseline="30000" dirty="0">
                <a:solidFill>
                  <a:schemeClr val="tx1"/>
                </a:solidFill>
              </a:rPr>
              <a:t> V600E</a:t>
            </a:r>
            <a:endParaRPr lang="fr-FR" sz="1400" b="1" dirty="0"/>
          </a:p>
        </p:txBody>
      </p:sp>
      <p:sp>
        <p:nvSpPr>
          <p:cNvPr id="7" name="Rectangle 6"/>
          <p:cNvSpPr/>
          <p:nvPr/>
        </p:nvSpPr>
        <p:spPr>
          <a:xfrm>
            <a:off x="3057917" y="2280038"/>
            <a:ext cx="12892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/>
              <a:t>F-PTC-BRAF</a:t>
            </a:r>
            <a:r>
              <a:rPr lang="en-US" sz="1400" b="1" baseline="30000" dirty="0"/>
              <a:t> wt</a:t>
            </a:r>
            <a:endParaRPr lang="fr-FR" sz="14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54882" y="137733"/>
            <a:ext cx="388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a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90279" y="4997828"/>
            <a:ext cx="388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07735" y="6595837"/>
            <a:ext cx="12892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/>
              <a:t>F-PTC-BRAF</a:t>
            </a:r>
            <a:r>
              <a:rPr lang="en-US" sz="1400" b="1" baseline="30000" dirty="0"/>
              <a:t> wt</a:t>
            </a:r>
            <a:endParaRPr lang="fr-FR" sz="14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3007735" y="4573345"/>
            <a:ext cx="2104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C-PTC-BRAF</a:t>
            </a:r>
            <a:r>
              <a:rPr lang="en-US" sz="1400" b="1" baseline="30000" dirty="0">
                <a:solidFill>
                  <a:schemeClr val="tx1"/>
                </a:solidFill>
              </a:rPr>
              <a:t> V600E</a:t>
            </a:r>
            <a:endParaRPr lang="fr-FR" sz="1400" b="1" dirty="0"/>
          </a:p>
        </p:txBody>
      </p:sp>
      <p:graphicFrame>
        <p:nvGraphicFramePr>
          <p:cNvPr id="17" name="Tableau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440339"/>
              </p:ext>
            </p:extLst>
          </p:nvPr>
        </p:nvGraphicFramePr>
        <p:xfrm>
          <a:off x="1144377" y="4877986"/>
          <a:ext cx="4742973" cy="17047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6310">
                  <a:extLst>
                    <a:ext uri="{9D8B030D-6E8A-4147-A177-3AD203B41FA5}">
                      <a16:colId xmlns:a16="http://schemas.microsoft.com/office/drawing/2014/main" val="1920795529"/>
                    </a:ext>
                  </a:extLst>
                </a:gridCol>
                <a:gridCol w="1965277">
                  <a:extLst>
                    <a:ext uri="{9D8B030D-6E8A-4147-A177-3AD203B41FA5}">
                      <a16:colId xmlns:a16="http://schemas.microsoft.com/office/drawing/2014/main" val="2828374622"/>
                    </a:ext>
                  </a:extLst>
                </a:gridCol>
                <a:gridCol w="2011386">
                  <a:extLst>
                    <a:ext uri="{9D8B030D-6E8A-4147-A177-3AD203B41FA5}">
                      <a16:colId xmlns:a16="http://schemas.microsoft.com/office/drawing/2014/main" val="3933057673"/>
                    </a:ext>
                  </a:extLst>
                </a:gridCol>
              </a:tblGrid>
              <a:tr h="401703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BRAF </a:t>
                      </a:r>
                      <a:r>
                        <a:rPr lang="fr-FR" b="0" dirty="0" err="1">
                          <a:solidFill>
                            <a:schemeClr val="tx1"/>
                          </a:solidFill>
                        </a:rPr>
                        <a:t>wild</a:t>
                      </a:r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 type (Copy/µL)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BRAFV600E (Copy/µL)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90501"/>
                  </a:ext>
                </a:extLst>
              </a:tr>
              <a:tr h="206711">
                <a:tc rowSpan="2"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Room1</a:t>
                      </a:r>
                    </a:p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Room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79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414722"/>
                  </a:ext>
                </a:extLst>
              </a:tr>
              <a:tr h="264373">
                <a:tc v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79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013764"/>
                  </a:ext>
                </a:extLst>
              </a:tr>
              <a:tr h="296205">
                <a:tc>
                  <a:txBody>
                    <a:bodyPr/>
                    <a:lstStyle/>
                    <a:p>
                      <a:r>
                        <a:rPr lang="en-US" b="1" noProof="0" dirty="0">
                          <a:solidFill>
                            <a:schemeClr val="tx1"/>
                          </a:solidFill>
                        </a:rPr>
                        <a:t>Average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79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686637"/>
                  </a:ext>
                </a:extLst>
              </a:tr>
              <a:tr h="296205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accent1"/>
                          </a:solidFill>
                        </a:rPr>
                        <a:t>21.8           %V600E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159805"/>
                  </a:ext>
                </a:extLst>
              </a:tr>
            </a:tbl>
          </a:graphicData>
        </a:graphic>
      </p:graphicFrame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85259"/>
              </p:ext>
            </p:extLst>
          </p:nvPr>
        </p:nvGraphicFramePr>
        <p:xfrm>
          <a:off x="1144377" y="6885615"/>
          <a:ext cx="4742973" cy="1657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196">
                  <a:extLst>
                    <a:ext uri="{9D8B030D-6E8A-4147-A177-3AD203B41FA5}">
                      <a16:colId xmlns:a16="http://schemas.microsoft.com/office/drawing/2014/main" val="1920795529"/>
                    </a:ext>
                  </a:extLst>
                </a:gridCol>
                <a:gridCol w="2060812">
                  <a:extLst>
                    <a:ext uri="{9D8B030D-6E8A-4147-A177-3AD203B41FA5}">
                      <a16:colId xmlns:a16="http://schemas.microsoft.com/office/drawing/2014/main" val="2828374622"/>
                    </a:ext>
                  </a:extLst>
                </a:gridCol>
                <a:gridCol w="1833965">
                  <a:extLst>
                    <a:ext uri="{9D8B030D-6E8A-4147-A177-3AD203B41FA5}">
                      <a16:colId xmlns:a16="http://schemas.microsoft.com/office/drawing/2014/main" val="3933057673"/>
                    </a:ext>
                  </a:extLst>
                </a:gridCol>
              </a:tblGrid>
              <a:tr h="354525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BRAF </a:t>
                      </a:r>
                      <a:r>
                        <a:rPr lang="fr-FR" b="0" dirty="0" err="1">
                          <a:solidFill>
                            <a:schemeClr val="tx1"/>
                          </a:solidFill>
                        </a:rPr>
                        <a:t>wild</a:t>
                      </a:r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 type (Copy/µL)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solidFill>
                            <a:schemeClr val="tx1"/>
                          </a:solidFill>
                        </a:rPr>
                        <a:t>BRAF V600E ‘Copy/µL)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90501"/>
                  </a:ext>
                </a:extLst>
              </a:tr>
              <a:tr h="261417">
                <a:tc rowSpan="2"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Room1</a:t>
                      </a:r>
                    </a:p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Room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414722"/>
                  </a:ext>
                </a:extLst>
              </a:tr>
              <a:tr h="261417">
                <a:tc v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118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013764"/>
                  </a:ext>
                </a:extLst>
              </a:tr>
              <a:tr h="261417">
                <a:tc>
                  <a:txBody>
                    <a:bodyPr/>
                    <a:lstStyle/>
                    <a:p>
                      <a:r>
                        <a:rPr lang="en-US" b="1" noProof="0" dirty="0">
                          <a:solidFill>
                            <a:schemeClr val="tx1"/>
                          </a:solidFill>
                        </a:rPr>
                        <a:t>Average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109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686637"/>
                  </a:ext>
                </a:extLst>
              </a:tr>
              <a:tr h="261417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accent1"/>
                          </a:solidFill>
                        </a:rPr>
                        <a:t>0.0             %V600E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159805"/>
                  </a:ext>
                </a:extLst>
              </a:tr>
            </a:tbl>
          </a:graphicData>
        </a:graphic>
      </p:graphicFrame>
      <p:sp>
        <p:nvSpPr>
          <p:cNvPr id="15" name="ZoneTexte 14"/>
          <p:cNvSpPr txBox="1"/>
          <p:nvPr/>
        </p:nvSpPr>
        <p:spPr>
          <a:xfrm>
            <a:off x="290279" y="8689644"/>
            <a:ext cx="52982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>
                <a:latin typeface="Arial" pitchFamily="34" charset="0"/>
                <a:cs typeface="Arial" pitchFamily="34" charset="0"/>
              </a:rPr>
              <a:t>Figure S1. </a:t>
            </a:r>
            <a:r>
              <a:rPr lang="en-GB" sz="1100" dirty="0"/>
              <a:t>An example of electropherogram sequences (Figure S1.a) and an example of </a:t>
            </a:r>
          </a:p>
          <a:p>
            <a:r>
              <a:rPr lang="en-GB" sz="1100" dirty="0"/>
              <a:t>results from </a:t>
            </a:r>
            <a:r>
              <a:rPr lang="en-GB" sz="1100" dirty="0" err="1"/>
              <a:t>ddPCR</a:t>
            </a:r>
            <a:r>
              <a:rPr lang="en-GB" sz="1100" dirty="0"/>
              <a:t> (Figure S1.b) for BRAF</a:t>
            </a:r>
            <a:r>
              <a:rPr lang="en-GB" sz="1100" baseline="30000" dirty="0"/>
              <a:t>V600E</a:t>
            </a:r>
            <a:r>
              <a:rPr lang="en-GB" sz="1100" dirty="0"/>
              <a:t> mutation in C-PTC and </a:t>
            </a:r>
            <a:r>
              <a:rPr lang="en-GB" sz="1100" dirty="0" err="1"/>
              <a:t>BRAF</a:t>
            </a:r>
            <a:r>
              <a:rPr lang="en-GB" sz="1100" baseline="30000" dirty="0" err="1"/>
              <a:t>wt</a:t>
            </a:r>
            <a:r>
              <a:rPr lang="en-GB" sz="1100" dirty="0"/>
              <a:t> in F-PTC.</a:t>
            </a:r>
            <a:endParaRPr lang="fr-FR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41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30631757-D5C2-F843-D5B9-941DAFE33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9" y="995451"/>
            <a:ext cx="6763708" cy="1365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04716" y="3121357"/>
            <a:ext cx="626966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>
                <a:latin typeface="Arial" pitchFamily="34" charset="0"/>
                <a:cs typeface="Arial" pitchFamily="34" charset="0"/>
              </a:rPr>
              <a:t>Figure S2. 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NOX4 </a:t>
            </a:r>
            <a:r>
              <a:rPr lang="fr-FR" sz="1100" dirty="0" err="1">
                <a:latin typeface="Arial" pitchFamily="34" charset="0"/>
                <a:cs typeface="Arial" pitchFamily="34" charset="0"/>
              </a:rPr>
              <a:t>Immunoexpression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 in normal </a:t>
            </a:r>
            <a:r>
              <a:rPr lang="fr-FR" sz="1100" dirty="0" err="1">
                <a:latin typeface="Arial" pitchFamily="34" charset="0"/>
                <a:cs typeface="Arial" pitchFamily="34" charset="0"/>
              </a:rPr>
              <a:t>kidney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1100" dirty="0" err="1">
                <a:latin typeface="Arial" pitchFamily="34" charset="0"/>
                <a:cs typeface="Arial" pitchFamily="34" charset="0"/>
              </a:rPr>
              <a:t>cells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. Validation </a:t>
            </a:r>
          </a:p>
          <a:p>
            <a:r>
              <a:rPr lang="fr-FR" sz="1100" dirty="0">
                <a:latin typeface="Arial" pitchFamily="34" charset="0"/>
                <a:cs typeface="Arial" pitchFamily="34" charset="0"/>
              </a:rPr>
              <a:t>of anti-NOX4 </a:t>
            </a:r>
            <a:r>
              <a:rPr lang="fr-FR" sz="1100" dirty="0" err="1">
                <a:latin typeface="Arial" pitchFamily="34" charset="0"/>
                <a:cs typeface="Arial" pitchFamily="34" charset="0"/>
              </a:rPr>
              <a:t>antibody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 (ab154244) </a:t>
            </a:r>
            <a:r>
              <a:rPr lang="fr-FR" sz="1100" dirty="0" err="1">
                <a:latin typeface="Arial" pitchFamily="34" charset="0"/>
                <a:cs typeface="Arial" pitchFamily="34" charset="0"/>
              </a:rPr>
              <a:t>using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1100" dirty="0" err="1">
                <a:latin typeface="Arial" pitchFamily="34" charset="0"/>
                <a:cs typeface="Arial" pitchFamily="34" charset="0"/>
              </a:rPr>
              <a:t>different</a:t>
            </a:r>
            <a:r>
              <a:rPr lang="fr-FR" sz="1100" dirty="0">
                <a:latin typeface="Arial" pitchFamily="34" charset="0"/>
                <a:cs typeface="Arial" pitchFamily="34" charset="0"/>
              </a:rPr>
              <a:t> dilutions test (1:250,1:500 and 1:750).</a:t>
            </a:r>
          </a:p>
          <a:p>
            <a:r>
              <a:rPr lang="fr-FR" sz="1100" dirty="0">
                <a:latin typeface="Arial" pitchFamily="34" charset="0"/>
                <a:cs typeface="Arial" pitchFamily="34" charset="0"/>
              </a:rPr>
              <a:t>1:250 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is the dilution chosen for the </a:t>
            </a:r>
            <a:r>
              <a:rPr lang="en-US" sz="1100" dirty="0" err="1">
                <a:latin typeface="Arial" pitchFamily="34" charset="0"/>
                <a:cs typeface="Arial" pitchFamily="34" charset="0"/>
              </a:rPr>
              <a:t>immunohistochemical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analysis of NOX4 in the cohort samples.</a:t>
            </a:r>
            <a:endParaRPr lang="fr-FR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0754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144</Words>
  <Application>Microsoft Macintosh PowerPoint</Application>
  <PresentationFormat>Affichage à l'écran (4:3)</PresentationFormat>
  <Paragraphs>37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AER</dc:creator>
  <cp:keywords/>
  <dc:description/>
  <cp:lastModifiedBy>AER</cp:lastModifiedBy>
  <cp:revision>16</cp:revision>
  <dcterms:created xsi:type="dcterms:W3CDTF">2023-03-27T19:22:45Z</dcterms:created>
  <dcterms:modified xsi:type="dcterms:W3CDTF">2023-06-17T13:08:43Z</dcterms:modified>
  <cp:category/>
</cp:coreProperties>
</file>