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57" r:id="rId3"/>
  </p:sldIdLst>
  <p:sldSz cx="6858000" cy="9906000" type="A4"/>
  <p:notesSz cx="6797675" cy="99266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93" autoAdjust="0"/>
  </p:normalViewPr>
  <p:slideViewPr>
    <p:cSldViewPr snapToGrid="0" snapToObjects="1">
      <p:cViewPr>
        <p:scale>
          <a:sx n="100" d="100"/>
          <a:sy n="100" d="100"/>
        </p:scale>
        <p:origin x="1236" y="-208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4" d="100"/>
          <a:sy n="94" d="100"/>
        </p:scale>
        <p:origin x="-3200" y="-11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5F487-C29C-244B-B2CF-C1572A7CAD62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F7CCA-E58E-6B47-A667-19A1C55DDB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948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552A1-56BA-AB48-AF39-7CD419849C76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8C9C8-A92D-1A41-8CEA-D65FA7F4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800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11375" y="744538"/>
            <a:ext cx="25749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8C9C8-A92D-1A41-8CEA-D65FA7F4291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030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09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65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597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7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96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7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810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45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44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315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96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D69C4-FA6E-FA40-AA26-F2E2710B453E}" type="datetimeFigureOut">
              <a:rPr kumimoji="1" lang="ja-JP" altLang="en-US" smtClean="0"/>
              <a:t>2018/6/25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56AFA-004A-3E4C-9521-458C0D2AB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8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microsoft.com/office/2007/relationships/hdphoto" Target="../media/hdphoto1.wdp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図形グループ 5"/>
          <p:cNvGrpSpPr/>
          <p:nvPr/>
        </p:nvGrpSpPr>
        <p:grpSpPr>
          <a:xfrm>
            <a:off x="-166152" y="5751370"/>
            <a:ext cx="6884262" cy="2293072"/>
            <a:chOff x="-188939" y="5750899"/>
            <a:chExt cx="6884262" cy="2293072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196223" y="5930900"/>
              <a:ext cx="5499100" cy="1968500"/>
            </a:xfrm>
            <a:prstGeom prst="rect">
              <a:avLst/>
            </a:prstGeom>
          </p:spPr>
        </p:pic>
        <p:pic>
          <p:nvPicPr>
            <p:cNvPr id="8" name="図 7" descr="225355.jpg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437" r="8776"/>
            <a:stretch/>
          </p:blipFill>
          <p:spPr>
            <a:xfrm>
              <a:off x="-188939" y="5750899"/>
              <a:ext cx="2225521" cy="2293072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1727059" y="6035954"/>
              <a:ext cx="49566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latin typeface="+mn-ea"/>
                </a:rPr>
                <a:t>When applying by phone, </a:t>
              </a:r>
              <a:endParaRPr lang="en-US" altLang="ja-JP" sz="2000" b="1" dirty="0" smtClean="0">
                <a:latin typeface="+mn-ea"/>
              </a:endParaRPr>
            </a:p>
            <a:p>
              <a:r>
                <a:rPr lang="en-US" altLang="ja-JP" sz="2000" b="1" dirty="0" smtClean="0">
                  <a:latin typeface="+mn-ea"/>
                </a:rPr>
                <a:t>please </a:t>
              </a:r>
              <a:r>
                <a:rPr lang="en-US" altLang="ja-JP" sz="2000" b="1" dirty="0">
                  <a:latin typeface="+mn-ea"/>
                </a:rPr>
                <a:t>tell </a:t>
              </a:r>
              <a:r>
                <a:rPr lang="en-US" altLang="ja-JP" sz="2000" b="1" u="sng" dirty="0">
                  <a:solidFill>
                    <a:srgbClr val="FF0000"/>
                  </a:solidFill>
                  <a:latin typeface="+mn-ea"/>
                </a:rPr>
                <a:t>"monitor application</a:t>
              </a:r>
              <a:r>
                <a:rPr lang="en-US" altLang="ja-JP" sz="2000" b="1" u="sng" dirty="0" smtClean="0">
                  <a:solidFill>
                    <a:srgbClr val="FF0000"/>
                  </a:solidFill>
                  <a:latin typeface="+mn-ea"/>
                </a:rPr>
                <a:t>".</a:t>
              </a:r>
            </a:p>
            <a:p>
              <a:r>
                <a:rPr lang="en-US" altLang="ja-JP" sz="2000" b="1" dirty="0">
                  <a:latin typeface="+mn-ea"/>
                </a:rPr>
                <a:t>A person in charge will deal with it</a:t>
              </a:r>
              <a:r>
                <a:rPr lang="en-US" altLang="ja-JP" sz="2000" b="1" dirty="0" smtClean="0">
                  <a:latin typeface="+mn-ea"/>
                </a:rPr>
                <a:t>.</a:t>
              </a:r>
            </a:p>
            <a:p>
              <a:endParaRPr lang="en-US" altLang="ja-JP" sz="1400" dirty="0" smtClean="0">
                <a:latin typeface="+mn-ea"/>
              </a:endParaRPr>
            </a:p>
            <a:p>
              <a:r>
                <a:rPr lang="ja-JP" altLang="ja-JP" sz="1400" dirty="0">
                  <a:latin typeface="+mn-ea"/>
                </a:rPr>
                <a:t>　</a:t>
              </a:r>
              <a:r>
                <a:rPr lang="en-US" altLang="ja-JP" sz="1100" b="1" dirty="0">
                  <a:solidFill>
                    <a:srgbClr val="FF0000"/>
                  </a:solidFill>
                  <a:latin typeface="+mn-ea"/>
                </a:rPr>
                <a:t>※ It will take about one month from the time you send the sample to the end of the analysis.</a:t>
              </a:r>
              <a:endParaRPr lang="en-US" altLang="ja-JP" sz="1100" b="1" dirty="0" smtClean="0">
                <a:solidFill>
                  <a:srgbClr val="FF0000"/>
                </a:solidFill>
                <a:latin typeface="+mn-ea"/>
              </a:endParaRPr>
            </a:p>
            <a:p>
              <a:endParaRPr lang="en-US" altLang="ja-JP" sz="1000" dirty="0" smtClean="0">
                <a:solidFill>
                  <a:srgbClr val="FF0000"/>
                </a:solidFill>
                <a:latin typeface="+mn-ea"/>
              </a:endParaRPr>
            </a:p>
          </p:txBody>
        </p:sp>
      </p:grp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5"/>
          <a:srcRect t="24559" b="20573"/>
          <a:stretch/>
        </p:blipFill>
        <p:spPr>
          <a:xfrm rot="208692" flipH="1">
            <a:off x="2340801" y="-97362"/>
            <a:ext cx="4332945" cy="1378780"/>
          </a:xfrm>
          <a:prstGeom prst="rect">
            <a:avLst/>
          </a:prstGeom>
        </p:spPr>
      </p:pic>
      <p:pic>
        <p:nvPicPr>
          <p:cNvPr id="9" name="図 8" descr="p-pt_0239-m_pt_02390.jpg"/>
          <p:cNvPicPr>
            <a:picLocks noChangeAspect="1"/>
          </p:cNvPicPr>
          <p:nvPr/>
        </p:nvPicPr>
        <p:blipFill>
          <a:blip r:embed="rId6">
            <a:alphaModFix amt="6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7967007"/>
            <a:ext cx="6858000" cy="193899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0" y="7967007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ja-JP" sz="4000" b="1" dirty="0" smtClean="0">
                <a:latin typeface="HG創英角ｺﾞｼｯｸUB"/>
                <a:ea typeface="HG創英角ｺﾞｼｯｸUB"/>
                <a:cs typeface="HG創英角ｺﾞｼｯｸUB"/>
              </a:rPr>
              <a:t>Application/Inquiry</a:t>
            </a:r>
          </a:p>
          <a:p>
            <a:pPr algn="ctr"/>
            <a:r>
              <a:rPr lang="en-US" altLang="ja-JP" sz="8000" b="1" dirty="0"/>
              <a:t> </a:t>
            </a:r>
            <a:r>
              <a:rPr lang="en-US" altLang="ja-JP" sz="8000" b="1" dirty="0">
                <a:solidFill>
                  <a:srgbClr val="FF0000"/>
                </a:solidFill>
              </a:rPr>
              <a:t>+81-982-1272</a:t>
            </a:r>
            <a:endParaRPr kumimoji="1" lang="ja-JP" altLang="en-US" sz="8000" b="1" dirty="0">
              <a:solidFill>
                <a:srgbClr val="FF0000"/>
              </a:solidFill>
              <a:latin typeface="HG創英角ｺﾞｼｯｸUB"/>
              <a:ea typeface="HG創英角ｺﾞｼｯｸUB"/>
              <a:cs typeface="HG創英角ｺﾞｼｯｸUB"/>
            </a:endParaRPr>
          </a:p>
        </p:txBody>
      </p:sp>
      <p:sp>
        <p:nvSpPr>
          <p:cNvPr id="2" name="星 12 1"/>
          <p:cNvSpPr/>
          <p:nvPr/>
        </p:nvSpPr>
        <p:spPr>
          <a:xfrm rot="20773767">
            <a:off x="-58279" y="51803"/>
            <a:ext cx="1964201" cy="1335001"/>
          </a:xfrm>
          <a:prstGeom prst="star12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4800" b="1" dirty="0" smtClean="0">
                <a:solidFill>
                  <a:schemeClr val="bg1"/>
                </a:solidFill>
              </a:rPr>
              <a:t>F</a:t>
            </a:r>
            <a:r>
              <a:rPr lang="it-IT" altLang="ja-JP" sz="4800" b="1" dirty="0" smtClean="0">
                <a:solidFill>
                  <a:schemeClr val="bg1"/>
                </a:solidFill>
              </a:rPr>
              <a:t>ree</a:t>
            </a:r>
            <a:endParaRPr kumimoji="1" lang="ja-JP" alt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75881" y="828388"/>
            <a:ext cx="5119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it-IT" altLang="ja-JP" sz="32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ＤＦＰ太丸ゴシック体"/>
              </a:rPr>
              <a:t>Fucoidan absorption test</a:t>
            </a:r>
            <a:endParaRPr kumimoji="1" lang="en-US" altLang="ja-JP" sz="3200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  <a:cs typeface="ＤＦＰ太丸ゴシック体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1411584"/>
            <a:ext cx="68596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ja-JP" sz="4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ＤＦＰ太丸ゴシック体"/>
              </a:rPr>
              <a:t>Volunteer wanted</a:t>
            </a:r>
            <a:r>
              <a:rPr lang="en-US" altLang="ja-JP" sz="44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ＤＦＰ太丸ゴシック体"/>
              </a:rPr>
              <a:t>!!</a:t>
            </a:r>
            <a:endParaRPr lang="en-US" altLang="ja-JP" sz="4400" dirty="0">
              <a:latin typeface="HG創英角ｺﾞｼｯｸUB" panose="020B0909000000000000" pitchFamily="49" charset="-128"/>
              <a:ea typeface="HG創英角ｺﾞｼｯｸUB" panose="020B0909000000000000" pitchFamily="49" charset="-128"/>
              <a:cs typeface="ＤＦＰ太丸ゴシック体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190890">
            <a:off x="2662471" y="377884"/>
            <a:ext cx="2935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ja-JP" dirty="0" smtClean="0">
                <a:solidFill>
                  <a:srgbClr val="FFFFFF"/>
                </a:solidFill>
              </a:rPr>
              <a:t>Sequential </a:t>
            </a:r>
            <a:r>
              <a:rPr lang="it-IT" altLang="ja-JP" dirty="0">
                <a:solidFill>
                  <a:srgbClr val="FFFFFF"/>
                </a:solidFill>
              </a:rPr>
              <a:t>delivery </a:t>
            </a:r>
            <a:r>
              <a:rPr lang="en-US" altLang="ja-JP" dirty="0" smtClean="0">
                <a:solidFill>
                  <a:srgbClr val="FFFFFF"/>
                </a:solidFill>
              </a:rPr>
              <a:t>♪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grpSp>
        <p:nvGrpSpPr>
          <p:cNvPr id="4" name="図形グループ 3"/>
          <p:cNvGrpSpPr/>
          <p:nvPr/>
        </p:nvGrpSpPr>
        <p:grpSpPr>
          <a:xfrm>
            <a:off x="23738" y="2827362"/>
            <a:ext cx="6854794" cy="3024735"/>
            <a:chOff x="49598" y="2906165"/>
            <a:chExt cx="6854794" cy="3024735"/>
          </a:xfrm>
        </p:grpSpPr>
        <p:sp>
          <p:nvSpPr>
            <p:cNvPr id="17" name="円/楕円 16"/>
            <p:cNvSpPr>
              <a:spLocks noChangeAspect="1"/>
            </p:cNvSpPr>
            <p:nvPr/>
          </p:nvSpPr>
          <p:spPr>
            <a:xfrm>
              <a:off x="2359763" y="3097437"/>
              <a:ext cx="2168083" cy="216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円/楕円 17"/>
            <p:cNvSpPr>
              <a:spLocks noChangeAspect="1"/>
            </p:cNvSpPr>
            <p:nvPr/>
          </p:nvSpPr>
          <p:spPr>
            <a:xfrm>
              <a:off x="49598" y="3097437"/>
              <a:ext cx="2168083" cy="216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円/楕円 18"/>
            <p:cNvSpPr>
              <a:spLocks noChangeAspect="1"/>
            </p:cNvSpPr>
            <p:nvPr/>
          </p:nvSpPr>
          <p:spPr>
            <a:xfrm>
              <a:off x="4669929" y="3097437"/>
              <a:ext cx="2168083" cy="216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円/楕円 21"/>
            <p:cNvSpPr>
              <a:spLocks noChangeAspect="1"/>
            </p:cNvSpPr>
            <p:nvPr/>
          </p:nvSpPr>
          <p:spPr>
            <a:xfrm>
              <a:off x="2549133" y="2906165"/>
              <a:ext cx="676742" cy="67421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step</a:t>
              </a:r>
            </a:p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2</a:t>
              </a:r>
              <a:endParaRPr kumimoji="1" lang="ja-JP" altLang="en-US" sz="1600" b="1" dirty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endParaRPr>
            </a:p>
          </p:txBody>
        </p:sp>
        <p:sp>
          <p:nvSpPr>
            <p:cNvPr id="23" name="円/楕円 22"/>
            <p:cNvSpPr>
              <a:spLocks noChangeAspect="1"/>
            </p:cNvSpPr>
            <p:nvPr/>
          </p:nvSpPr>
          <p:spPr>
            <a:xfrm>
              <a:off x="198270" y="2906165"/>
              <a:ext cx="676742" cy="67421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600" dirty="0" smtClean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step</a:t>
              </a:r>
              <a:endParaRPr kumimoji="1" lang="en-US" altLang="ja-JP" sz="1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endParaRPr>
            </a:p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1</a:t>
              </a:r>
              <a:endParaRPr kumimoji="1" lang="ja-JP" altLang="en-US" sz="1600" b="1" dirty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endParaRPr>
            </a:p>
          </p:txBody>
        </p:sp>
        <p:sp>
          <p:nvSpPr>
            <p:cNvPr id="24" name="円/楕円 23"/>
            <p:cNvSpPr>
              <a:spLocks noChangeAspect="1"/>
            </p:cNvSpPr>
            <p:nvPr/>
          </p:nvSpPr>
          <p:spPr>
            <a:xfrm>
              <a:off x="4899996" y="2906165"/>
              <a:ext cx="676742" cy="67421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600" dirty="0" smtClean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ste</a:t>
              </a:r>
              <a:r>
                <a:rPr lang="en-US" altLang="ja-JP" sz="1600" dirty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p</a:t>
              </a:r>
              <a:endParaRPr kumimoji="1" lang="en-US" altLang="ja-JP" sz="1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endParaRPr>
            </a:p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3</a:t>
              </a:r>
              <a:endParaRPr kumimoji="1" lang="ja-JP" altLang="en-US" sz="1600" b="1" dirty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40615" y="3588266"/>
              <a:ext cx="19543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 u="sng" dirty="0">
                  <a:latin typeface="+mn-ea"/>
                </a:rPr>
                <a:t>You can do it at </a:t>
              </a:r>
              <a:r>
                <a:rPr lang="en-US" altLang="ja-JP" sz="1400" b="1" u="sng" dirty="0" smtClean="0">
                  <a:latin typeface="+mn-ea"/>
                </a:rPr>
                <a:t>home !</a:t>
              </a:r>
              <a:endParaRPr lang="en-US" altLang="ja-JP" sz="1400" b="1" u="sng" dirty="0">
                <a:latin typeface="+mn-ea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2446198" y="3588266"/>
              <a:ext cx="21130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 u="sng" dirty="0">
                  <a:latin typeface="+mn-ea"/>
                  <a:cs typeface="ヒラギノ角ゴ Pro W3"/>
                </a:rPr>
                <a:t>It will be over in one </a:t>
              </a:r>
              <a:r>
                <a:rPr lang="en-US" altLang="ja-JP" sz="1400" b="1" u="sng" dirty="0" smtClean="0">
                  <a:latin typeface="+mn-ea"/>
                  <a:cs typeface="ヒラギノ角ゴ Pro W3"/>
                </a:rPr>
                <a:t>day !</a:t>
              </a:r>
              <a:endParaRPr lang="en-US" altLang="ja-JP" sz="1400" b="1" u="sng" dirty="0">
                <a:latin typeface="+mn-ea"/>
                <a:cs typeface="ヒラギノ角ゴ Pro W3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603547" y="3578877"/>
              <a:ext cx="23008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u="sng" dirty="0">
                  <a:latin typeface="+mn-ea"/>
                </a:rPr>
                <a:t>There is almost no limit </a:t>
              </a:r>
              <a:r>
                <a:rPr lang="en-US" altLang="ja-JP" sz="1400" b="1" u="sng" baseline="30000" dirty="0">
                  <a:solidFill>
                    <a:srgbClr val="FF0000"/>
                  </a:solidFill>
                  <a:latin typeface="+mn-ea"/>
                </a:rPr>
                <a:t>*</a:t>
              </a:r>
              <a:r>
                <a:rPr lang="en-US" altLang="ja-JP" sz="1400" b="1" u="sng" dirty="0">
                  <a:latin typeface="+mn-ea"/>
                </a:rPr>
                <a:t> !</a:t>
              </a:r>
              <a:endParaRPr lang="en-US" altLang="ja-JP" sz="1400" b="1" u="sng" dirty="0" smtClean="0">
                <a:latin typeface="+mn-ea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143639" y="3832260"/>
              <a:ext cx="1980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b="1" dirty="0">
                  <a:latin typeface="+mn-ea"/>
                </a:rPr>
                <a:t>We will send a "test kit" to the address you applied.</a:t>
              </a:r>
              <a:endParaRPr lang="en-US" altLang="ja-JP" sz="1200" b="1" dirty="0" smtClean="0">
                <a:latin typeface="+mn-ea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453804" y="3832260"/>
              <a:ext cx="199623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b="1" dirty="0">
                  <a:latin typeface="+mn-ea"/>
                  <a:cs typeface="ヒラギノ角ゴ Pro W3"/>
                </a:rPr>
                <a:t>The exam ends in about 9 hours. When the kit arrives at hand, please do it at your favorite date.</a:t>
              </a:r>
              <a:endParaRPr lang="en-US" altLang="ja-JP" sz="1200" b="1" dirty="0">
                <a:latin typeface="+mn-ea"/>
                <a:cs typeface="ヒラギノ角ゴ Pro W3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763970" y="3832260"/>
              <a:ext cx="198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+mn-ea"/>
                </a:rPr>
                <a:t>Drinks used for testing are foods, so there are no restrictions on medicine or meals.</a:t>
              </a:r>
              <a:endParaRPr lang="en-US" altLang="ja-JP" sz="1200" b="1" dirty="0" smtClean="0"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47397" y="5669290"/>
              <a:ext cx="6677866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ja-JP" sz="1100" b="1" dirty="0">
                  <a:solidFill>
                    <a:srgbClr val="FF0000"/>
                  </a:solidFill>
                  <a:latin typeface="+mn-ea"/>
                </a:rPr>
                <a:t>※Do not consume alcohol, seaweeds (including </a:t>
              </a:r>
              <a:r>
                <a:rPr lang="en-US" altLang="ja-JP" sz="1100" b="1" dirty="0" err="1">
                  <a:solidFill>
                    <a:srgbClr val="FF0000"/>
                  </a:solidFill>
                  <a:latin typeface="+mn-ea"/>
                </a:rPr>
                <a:t>fucoidan</a:t>
              </a:r>
              <a:r>
                <a:rPr lang="en-US" altLang="ja-JP" sz="1100" b="1" dirty="0">
                  <a:solidFill>
                    <a:srgbClr val="FF0000"/>
                  </a:solidFill>
                  <a:latin typeface="+mn-ea"/>
                </a:rPr>
                <a:t> supplements) during the test.</a:t>
              </a:r>
              <a:endParaRPr lang="en-US" altLang="ja-JP" sz="1100" b="1" dirty="0" smtClean="0">
                <a:solidFill>
                  <a:srgbClr val="FF0000"/>
                </a:solidFill>
                <a:latin typeface="+mn-ea"/>
              </a:endParaRPr>
            </a:p>
          </p:txBody>
        </p:sp>
        <p:grpSp>
          <p:nvGrpSpPr>
            <p:cNvPr id="38" name="図形グループ 37"/>
            <p:cNvGrpSpPr/>
            <p:nvPr/>
          </p:nvGrpSpPr>
          <p:grpSpPr>
            <a:xfrm>
              <a:off x="357020" y="4342576"/>
              <a:ext cx="1513360" cy="899997"/>
              <a:chOff x="357020" y="4408792"/>
              <a:chExt cx="1513360" cy="899997"/>
            </a:xfrm>
          </p:grpSpPr>
          <p:pic>
            <p:nvPicPr>
              <p:cNvPr id="35" name="図 34"/>
              <p:cNvPicPr>
                <a:picLocks noChangeAspect="1"/>
              </p:cNvPicPr>
              <p:nvPr/>
            </p:nvPicPr>
            <p:blipFill rotWithShape="1">
              <a:blip r:embed="rId7"/>
              <a:srcRect l="19930" r="29673" b="45784"/>
              <a:stretch/>
            </p:blipFill>
            <p:spPr>
              <a:xfrm flipH="1">
                <a:off x="1033762" y="4408792"/>
                <a:ext cx="836618" cy="899997"/>
              </a:xfrm>
              <a:prstGeom prst="rect">
                <a:avLst/>
              </a:prstGeom>
            </p:spPr>
          </p:pic>
          <p:pic>
            <p:nvPicPr>
              <p:cNvPr id="36" name="図 35"/>
              <p:cNvPicPr>
                <a:picLocks noChangeAspect="1"/>
              </p:cNvPicPr>
              <p:nvPr/>
            </p:nvPicPr>
            <p:blipFill rotWithShape="1">
              <a:blip r:embed="rId8"/>
              <a:srcRect l="22049" r="16529" b="45784"/>
              <a:stretch/>
            </p:blipFill>
            <p:spPr>
              <a:xfrm>
                <a:off x="357020" y="4408792"/>
                <a:ext cx="1019623" cy="899997"/>
              </a:xfrm>
              <a:prstGeom prst="rect">
                <a:avLst/>
              </a:prstGeom>
            </p:spPr>
          </p:pic>
          <p:grpSp>
            <p:nvGrpSpPr>
              <p:cNvPr id="34" name="図形グループ 33"/>
              <p:cNvGrpSpPr>
                <a:grpSpLocks noChangeAspect="1"/>
              </p:cNvGrpSpPr>
              <p:nvPr/>
            </p:nvGrpSpPr>
            <p:grpSpPr>
              <a:xfrm>
                <a:off x="975860" y="4548938"/>
                <a:ext cx="323996" cy="298361"/>
                <a:chOff x="-1721656" y="864344"/>
                <a:chExt cx="438687" cy="364666"/>
              </a:xfrm>
            </p:grpSpPr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-1721656" y="864344"/>
                  <a:ext cx="43868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200" dirty="0" smtClean="0">
                      <a:solidFill>
                        <a:srgbClr val="FF0000"/>
                      </a:solidFill>
                      <a:latin typeface="ＤＦＰ太丸ゴシック体"/>
                      <a:ea typeface="ＤＦＰ太丸ゴシック体"/>
                      <a:cs typeface="ＤＦＰ太丸ゴシック体"/>
                    </a:rPr>
                    <a:t>印</a:t>
                  </a:r>
                  <a:endParaRPr kumimoji="1" lang="ja-JP" altLang="en-US" sz="1200" dirty="0">
                    <a:solidFill>
                      <a:srgbClr val="FF0000"/>
                    </a:solidFill>
                    <a:latin typeface="ＤＦＰ太丸ゴシック体"/>
                    <a:ea typeface="ＤＦＰ太丸ゴシック体"/>
                    <a:cs typeface="ＤＦＰ太丸ゴシック体"/>
                  </a:endParaRPr>
                </a:p>
              </p:txBody>
            </p:sp>
            <p:sp>
              <p:nvSpPr>
                <p:cNvPr id="33" name="円/楕円 32"/>
                <p:cNvSpPr>
                  <a:spLocks noChangeAspect="1"/>
                </p:cNvSpPr>
                <p:nvPr/>
              </p:nvSpPr>
              <p:spPr>
                <a:xfrm>
                  <a:off x="-1682750" y="869010"/>
                  <a:ext cx="360875" cy="360000"/>
                </a:xfrm>
                <a:prstGeom prst="ellipse">
                  <a:avLst/>
                </a:prstGeom>
                <a:noFill/>
                <a:ln w="12700" cmpd="sng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テキスト ボックス 36"/>
            <p:cNvSpPr txBox="1"/>
            <p:nvPr/>
          </p:nvSpPr>
          <p:spPr>
            <a:xfrm>
              <a:off x="350518" y="5171267"/>
              <a:ext cx="1603869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altLang="ja-JP" sz="1100" b="1" dirty="0"/>
                <a:t>Shipped in letter </a:t>
              </a:r>
              <a:r>
                <a:rPr lang="it-IT" altLang="ja-JP" sz="1100" b="1" dirty="0" smtClean="0"/>
                <a:t>pack</a:t>
              </a:r>
            </a:p>
            <a:p>
              <a:pPr algn="ctr"/>
              <a:r>
                <a:rPr lang="it-IT" altLang="ja-JP" sz="1100" b="1" dirty="0"/>
                <a:t>Face-to-face reception</a:t>
              </a:r>
              <a:endParaRPr kumimoji="1" lang="ja-JP" altLang="en-US" sz="1100" b="1" dirty="0"/>
            </a:p>
          </p:txBody>
        </p:sp>
        <p:grpSp>
          <p:nvGrpSpPr>
            <p:cNvPr id="42" name="図形グループ 41"/>
            <p:cNvGrpSpPr/>
            <p:nvPr/>
          </p:nvGrpSpPr>
          <p:grpSpPr>
            <a:xfrm>
              <a:off x="2985416" y="4410878"/>
              <a:ext cx="1063625" cy="1063625"/>
              <a:chOff x="2913699" y="4477094"/>
              <a:chExt cx="1063625" cy="1063625"/>
            </a:xfrm>
          </p:grpSpPr>
          <p:pic>
            <p:nvPicPr>
              <p:cNvPr id="39" name="図 3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13699" y="4477094"/>
                <a:ext cx="1063625" cy="1063625"/>
              </a:xfrm>
              <a:prstGeom prst="rect">
                <a:avLst/>
              </a:prstGeom>
            </p:spPr>
          </p:pic>
          <p:pic>
            <p:nvPicPr>
              <p:cNvPr id="41" name="図 40" descr="時計のアイコン 5.jpe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98438" l="391" r="100000">
                            <a14:foregroundMark x1="56250" y1="14844" x2="42969" y2="86719"/>
                            <a14:foregroundMark x1="25781" y1="21484" x2="84766" y2="39844"/>
                            <a14:foregroundMark x1="74219" y1="24219" x2="60156" y2="13672"/>
                            <a14:foregroundMark x1="49609" y1="11719" x2="39453" y2="13672"/>
                            <a14:foregroundMark x1="19531" y1="24609" x2="33203" y2="50781"/>
                            <a14:foregroundMark x1="15234" y1="38281" x2="15234" y2="59375"/>
                            <a14:foregroundMark x1="41797" y1="49609" x2="21484" y2="73438"/>
                            <a14:foregroundMark x1="19141" y1="47266" x2="19141" y2="47266"/>
                            <a14:foregroundMark x1="87891" y1="47656" x2="52344" y2="87109"/>
                            <a14:foregroundMark x1="50391" y1="83984" x2="50391" y2="8398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73637" y="4675017"/>
                <a:ext cx="298450" cy="298450"/>
              </a:xfrm>
              <a:prstGeom prst="rect">
                <a:avLst/>
              </a:prstGeom>
            </p:spPr>
          </p:pic>
        </p:grpSp>
        <p:sp>
          <p:nvSpPr>
            <p:cNvPr id="43" name="テキスト ボックス 42"/>
            <p:cNvSpPr txBox="1"/>
            <p:nvPr/>
          </p:nvSpPr>
          <p:spPr>
            <a:xfrm>
              <a:off x="2723758" y="5181470"/>
              <a:ext cx="1586941" cy="43088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/>
                <a:t>A total of 4 urine samples a day</a:t>
              </a:r>
              <a:endParaRPr kumimoji="1" lang="ja-JP" altLang="en-US" sz="1100" b="1" dirty="0"/>
            </a:p>
          </p:txBody>
        </p:sp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65131" y="4156266"/>
              <a:ext cx="1428750" cy="1428750"/>
            </a:xfrm>
            <a:prstGeom prst="rect">
              <a:avLst/>
            </a:prstGeom>
          </p:spPr>
        </p:pic>
        <p:sp>
          <p:nvSpPr>
            <p:cNvPr id="45" name="テキスト ボックス 44"/>
            <p:cNvSpPr txBox="1"/>
            <p:nvPr/>
          </p:nvSpPr>
          <p:spPr>
            <a:xfrm>
              <a:off x="4986036" y="5238767"/>
              <a:ext cx="1586941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1" dirty="0"/>
                <a:t>You can eat as </a:t>
              </a:r>
              <a:r>
                <a:rPr lang="en-US" altLang="ja-JP" sz="1100" b="1" dirty="0" smtClean="0"/>
                <a:t>usual♪</a:t>
              </a:r>
              <a:endParaRPr kumimoji="1" lang="ja-JP" altLang="en-US" sz="1100" b="1" dirty="0"/>
            </a:p>
          </p:txBody>
        </p:sp>
      </p:grpSp>
      <p:pic>
        <p:nvPicPr>
          <p:cNvPr id="53" name="Picture 2" descr="C:\Documents and Settings\大岩\デスクトップ\もずくスープ\もずくスープ画像のコピー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767907">
            <a:off x="5981614" y="6337352"/>
            <a:ext cx="425047" cy="671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2" descr="C:\Documents and Settings\大岩\デスクトップ\もずくスープ\もずくスープ画像のコピー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767907">
            <a:off x="6285906" y="6400197"/>
            <a:ext cx="425047" cy="671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2" descr="C:\Documents and Settings\大岩\デスクトップ\もずくスープ\もずくスープ画像のコピー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767907">
            <a:off x="5731028" y="6274852"/>
            <a:ext cx="425047" cy="671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Picture 2" descr="C:\Documents and Settings\大岩\デスクトップ\もずくスープ\もずくスープ画像のコピー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767907">
            <a:off x="5911393" y="5920605"/>
            <a:ext cx="425047" cy="671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2" descr="C:\Documents and Settings\大岩\デスクトップ\もずくスープ\もずくスープ画像のコピー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767907">
            <a:off x="6174711" y="5950602"/>
            <a:ext cx="425047" cy="6711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6" name="正方形/長方形 55"/>
          <p:cNvSpPr/>
          <p:nvPr/>
        </p:nvSpPr>
        <p:spPr>
          <a:xfrm>
            <a:off x="23738" y="2257954"/>
            <a:ext cx="67719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300" b="1" dirty="0">
                <a:latin typeface="+mn-ea"/>
              </a:rPr>
              <a:t>〜 "</a:t>
            </a:r>
            <a:r>
              <a:rPr lang="en-US" altLang="ja-JP" sz="1300" b="1" dirty="0" err="1">
                <a:latin typeface="+mn-ea"/>
              </a:rPr>
              <a:t>Fucoidan</a:t>
            </a:r>
            <a:r>
              <a:rPr lang="en-US" altLang="ja-JP" sz="1300" b="1" dirty="0">
                <a:latin typeface="+mn-ea"/>
              </a:rPr>
              <a:t>" of functional ingredients extracted from </a:t>
            </a:r>
            <a:r>
              <a:rPr lang="en-US" altLang="ja-JP" sz="1300" b="1" dirty="0" err="1">
                <a:latin typeface="+mn-ea"/>
              </a:rPr>
              <a:t>mozuku</a:t>
            </a:r>
            <a:r>
              <a:rPr lang="en-US" altLang="ja-JP" sz="1300" b="1" dirty="0">
                <a:latin typeface="+mn-ea"/>
              </a:rPr>
              <a:t>. You will know your own </a:t>
            </a:r>
            <a:r>
              <a:rPr lang="en-US" altLang="ja-JP" sz="1300" b="1" dirty="0" err="1">
                <a:latin typeface="+mn-ea"/>
              </a:rPr>
              <a:t>fucoidan</a:t>
            </a:r>
            <a:r>
              <a:rPr lang="en-US" altLang="ja-JP" sz="1300" b="1" dirty="0">
                <a:latin typeface="+mn-ea"/>
              </a:rPr>
              <a:t> absorption </a:t>
            </a:r>
            <a:r>
              <a:rPr lang="en-US" altLang="ja-JP" sz="1300" b="1" dirty="0" smtClean="0">
                <a:latin typeface="+mn-ea"/>
              </a:rPr>
              <a:t>ability !</a:t>
            </a:r>
            <a:r>
              <a:rPr lang="en-US" altLang="ja-JP" sz="1300" b="1" dirty="0" smtClean="0">
                <a:latin typeface="+mn-ea"/>
              </a:rPr>
              <a:t>〜</a:t>
            </a:r>
            <a:endParaRPr lang="en-US" altLang="ja-JP" sz="13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3280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800803"/>
              </p:ext>
            </p:extLst>
          </p:nvPr>
        </p:nvGraphicFramePr>
        <p:xfrm>
          <a:off x="61958" y="2812193"/>
          <a:ext cx="6734085" cy="64567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4744"/>
                <a:gridCol w="1811143"/>
                <a:gridCol w="1242916"/>
                <a:gridCol w="2525282"/>
              </a:tblGrid>
              <a:tr h="5056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en-US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Phonetic</a:t>
                      </a:r>
                      <a:endParaRPr kumimoji="1" lang="en-US" altLang="en-US" dirty="0" smtClean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/>
                </a:tc>
              </a:tr>
              <a:tr h="1143440">
                <a:tc>
                  <a:txBody>
                    <a:bodyPr/>
                    <a:lstStyle/>
                    <a:p>
                      <a:pPr algn="ctr"/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Name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　　　　　　　　　　　　　　　　　　　　　　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/>
                </a:tc>
              </a:tr>
              <a:tr h="1849872">
                <a:tc>
                  <a:txBody>
                    <a:bodyPr/>
                    <a:lstStyle/>
                    <a:p>
                      <a:pPr algn="ctr"/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Address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〒</a:t>
                      </a:r>
                    </a:p>
                  </a:txBody>
                  <a:tcPr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/>
                </a:tc>
              </a:tr>
              <a:tr h="1068846">
                <a:tc>
                  <a:txBody>
                    <a:bodyPr/>
                    <a:lstStyle/>
                    <a:p>
                      <a:pPr algn="ctr"/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Phone number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en-US" altLang="ja-JP" sz="1200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Please enter the telephone number you can contact.</a:t>
                      </a:r>
                      <a:endParaRPr kumimoji="1" lang="ja-JP" altLang="en-US" sz="1200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b"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/>
                </a:tc>
              </a:tr>
              <a:tr h="1068846">
                <a:tc>
                  <a:txBody>
                    <a:bodyPr/>
                    <a:lstStyle/>
                    <a:p>
                      <a:pPr algn="ctr"/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Birthday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dist"/>
                      <a:r>
                        <a:rPr kumimoji="1" lang="it-IT" altLang="ja-JP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    / Date    / Year   </a:t>
                      </a:r>
                      <a:r>
                        <a:rPr kumimoji="1" lang="ja-JP" altLang="en-US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　</a:t>
                      </a:r>
                      <a:r>
                        <a:rPr kumimoji="1" lang="ja-JP" altLang="en-US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（   </a:t>
                      </a:r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Years</a:t>
                      </a:r>
                      <a:r>
                        <a:rPr kumimoji="1" lang="ja-JP" altLang="en-US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）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/>
                </a:tc>
              </a:tr>
              <a:tr h="820156">
                <a:tc>
                  <a:txBody>
                    <a:bodyPr/>
                    <a:lstStyle/>
                    <a:p>
                      <a:pPr algn="ctr"/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Gender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□</a:t>
                      </a:r>
                      <a:r>
                        <a:rPr kumimoji="1" lang="en-US" altLang="ja-JP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</a:t>
                      </a:r>
                      <a:r>
                        <a:rPr kumimoji="1" lang="ja-JP" altLang="en-US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　</a:t>
                      </a:r>
                      <a:r>
                        <a:rPr kumimoji="1" lang="en-US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□</a:t>
                      </a:r>
                      <a:r>
                        <a:rPr kumimoji="1" lang="en-US" altLang="ja-JP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Female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it-IT" altLang="ja-JP" dirty="0" smtClean="0">
                          <a:latin typeface="ヒラギノ角ゴ Pro W3"/>
                          <a:ea typeface="ヒラギノ角ゴ Pro W3"/>
                          <a:cs typeface="ヒラギノ角ゴ Pro W3"/>
                        </a:rPr>
                        <a:t>Birthplace</a:t>
                      </a:r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ヒラギノ角ゴ Pro W3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0" y="0"/>
            <a:ext cx="6858000" cy="46166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FAX application form </a:t>
            </a:r>
            <a:r>
              <a:rPr lang="ja-JP" altLang="en-US" sz="2400" dirty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　</a:t>
            </a:r>
            <a:r>
              <a:rPr lang="en-US" altLang="ja-JP" sz="2400" dirty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↑</a:t>
            </a:r>
            <a:r>
              <a:rPr lang="en-US" altLang="en-US" sz="2400" dirty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 FAX</a:t>
            </a:r>
            <a:r>
              <a:rPr lang="ja-JP" altLang="en-US" sz="2400" dirty="0" smtClean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：</a:t>
            </a:r>
            <a:r>
              <a:rPr lang="en-US" altLang="ja-JP" sz="2400" dirty="0">
                <a:solidFill>
                  <a:schemeClr val="bg1"/>
                </a:solidFill>
              </a:rPr>
              <a:t> +81-98-921-3038</a:t>
            </a:r>
            <a:r>
              <a:rPr lang="en-US" altLang="en-US" sz="2400" dirty="0" smtClean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 </a:t>
            </a:r>
            <a:r>
              <a:rPr lang="en-US" altLang="ja-JP" sz="2400" dirty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↑</a:t>
            </a:r>
            <a:r>
              <a:rPr lang="ja-JP" altLang="en-US" sz="2400" dirty="0">
                <a:solidFill>
                  <a:schemeClr val="bg1"/>
                </a:solidFill>
                <a:latin typeface="ヒラギノ角ゴ Pro W3"/>
                <a:ea typeface="ヒラギノ角ゴ Pro W3"/>
                <a:cs typeface="ヒラギノ角ゴ Pro W3"/>
              </a:rPr>
              <a:t>　</a:t>
            </a:r>
            <a:endParaRPr lang="en-US" altLang="en-US" sz="2400" dirty="0">
              <a:solidFill>
                <a:schemeClr val="bg1"/>
              </a:solidFill>
              <a:latin typeface="ヒラギノ角ゴ Pro W3"/>
              <a:ea typeface="ヒラギノ角ゴ Pro W3"/>
              <a:cs typeface="ヒラギノ角ゴ Pro W3"/>
            </a:endParaRPr>
          </a:p>
        </p:txBody>
      </p:sp>
      <p:grpSp>
        <p:nvGrpSpPr>
          <p:cNvPr id="13" name="図形グループ 12"/>
          <p:cNvGrpSpPr/>
          <p:nvPr/>
        </p:nvGrpSpPr>
        <p:grpSpPr>
          <a:xfrm>
            <a:off x="121980" y="2231623"/>
            <a:ext cx="6614040" cy="464616"/>
            <a:chOff x="60415" y="2376763"/>
            <a:chExt cx="6614040" cy="464616"/>
          </a:xfrm>
        </p:grpSpPr>
        <p:sp>
          <p:nvSpPr>
            <p:cNvPr id="7" name="角丸四角形 6"/>
            <p:cNvSpPr/>
            <p:nvPr/>
          </p:nvSpPr>
          <p:spPr>
            <a:xfrm>
              <a:off x="1702308" y="2376763"/>
              <a:ext cx="4972147" cy="4646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altLang="ja-JP" b="1" dirty="0">
                  <a:solidFill>
                    <a:schemeClr val="tx1"/>
                  </a:solidFill>
                  <a:latin typeface="ヒラギノ角ゴ Pro W3"/>
                  <a:ea typeface="ヒラギノ角ゴ Pro W3"/>
                  <a:cs typeface="ヒラギノ角ゴ Pro W3"/>
                </a:rPr>
                <a:t>Fucoidan absorption test monitor</a:t>
              </a:r>
              <a:endParaRPr lang="ja-JP" altLang="en-US" b="1" dirty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endParaRPr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60415" y="2376763"/>
              <a:ext cx="2106580" cy="46461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altLang="ja-JP" b="1" dirty="0">
                  <a:latin typeface="ヒラギノ角ゴ Pro W3"/>
                  <a:ea typeface="ヒラギノ角ゴ Pro W3"/>
                  <a:cs typeface="ヒラギノ角ゴ Pro W3"/>
                </a:rPr>
                <a:t>Application form</a:t>
              </a:r>
              <a:endParaRPr lang="ja-JP" altLang="en-US" b="1" dirty="0">
                <a:latin typeface="ヒラギノ角ゴ Pro W3"/>
                <a:ea typeface="ヒラギノ角ゴ Pro W3"/>
                <a:cs typeface="ヒラギノ角ゴ Pro W3"/>
              </a:endParaRPr>
            </a:p>
          </p:txBody>
        </p:sp>
      </p:grpSp>
      <p:sp>
        <p:nvSpPr>
          <p:cNvPr id="12" name="角丸四角形 11"/>
          <p:cNvSpPr/>
          <p:nvPr/>
        </p:nvSpPr>
        <p:spPr>
          <a:xfrm>
            <a:off x="3941113" y="9368927"/>
            <a:ext cx="2854930" cy="464616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err="1">
                <a:latin typeface="ヒラギノ角ゴ Pro W3"/>
                <a:ea typeface="ヒラギノ角ゴ Pro W3"/>
                <a:cs typeface="ヒラギノ角ゴ Pro W3"/>
              </a:rPr>
              <a:t>south-product@nifty.com</a:t>
            </a:r>
            <a:endParaRPr lang="ja-JP" altLang="en-US" b="1" dirty="0"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9410351"/>
            <a:ext cx="3295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In the case of applying by E-mail, please fill in the necessary information on the right address and send it.</a:t>
            </a:r>
            <a:endParaRPr kumimoji="1" lang="ja-JP" altLang="en-US" sz="11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966" y="9418044"/>
            <a:ext cx="525540" cy="415499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0" y="579912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　</a:t>
            </a:r>
            <a:r>
              <a:rPr lang="en-US" altLang="ja-JP" sz="2000" dirty="0"/>
              <a:t>If you wish to participate in the monitor, please contact us </a:t>
            </a:r>
            <a:r>
              <a:rPr lang="en-US" altLang="ja-JP" sz="2000" b="1" u="sng" dirty="0" smtClean="0">
                <a:solidFill>
                  <a:srgbClr val="0000FF"/>
                </a:solidFill>
              </a:rPr>
              <a:t>"South </a:t>
            </a:r>
            <a:r>
              <a:rPr lang="en-US" altLang="ja-JP" sz="2000" b="1" u="sng" dirty="0">
                <a:solidFill>
                  <a:srgbClr val="0000FF"/>
                </a:solidFill>
              </a:rPr>
              <a:t>Product Co., Ltd</a:t>
            </a:r>
            <a:r>
              <a:rPr lang="en-US" altLang="ja-JP" sz="2000" b="1" u="sng" dirty="0" smtClean="0">
                <a:solidFill>
                  <a:srgbClr val="0000FF"/>
                </a:solidFill>
              </a:rPr>
              <a:t>."</a:t>
            </a:r>
            <a:r>
              <a:rPr lang="en-US" altLang="ja-JP" sz="2000" dirty="0" smtClean="0">
                <a:solidFill>
                  <a:schemeClr val="tx2"/>
                </a:solidFill>
              </a:rPr>
              <a:t> </a:t>
            </a:r>
            <a:r>
              <a:rPr lang="en-US" altLang="ja-JP" sz="2000" dirty="0"/>
              <a:t>by telephone, fax or e-mail.</a:t>
            </a:r>
            <a:endParaRPr lang="en-US" altLang="ja-JP" sz="2000" dirty="0" smtClean="0"/>
          </a:p>
          <a:p>
            <a:r>
              <a:rPr lang="ja-JP" altLang="en-US" sz="2000" dirty="0" smtClean="0"/>
              <a:t>　</a:t>
            </a:r>
            <a:r>
              <a:rPr lang="en-US" altLang="ja-JP" sz="2000" dirty="0"/>
              <a:t>In addition, if you apply by FAX, fill in all the bold frames below and send it to </a:t>
            </a:r>
            <a:r>
              <a:rPr lang="en-US" altLang="ja-JP" sz="2000" b="1" u="sng" dirty="0" smtClean="0">
                <a:solidFill>
                  <a:srgbClr val="0000FF"/>
                </a:solidFill>
              </a:rPr>
              <a:t>fax </a:t>
            </a:r>
            <a:r>
              <a:rPr lang="en-US" altLang="ja-JP" sz="2000" b="1" u="sng" dirty="0">
                <a:solidFill>
                  <a:srgbClr val="0000FF"/>
                </a:solidFill>
              </a:rPr>
              <a:t>number +81-98-921-3038.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787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232</Words>
  <Application>Microsoft Office PowerPoint</Application>
  <PresentationFormat>A4 210 x 297 mm</PresentationFormat>
  <Paragraphs>50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ＤＦＰ太丸ゴシック体</vt:lpstr>
      <vt:lpstr>HG創英角ｺﾞｼｯｸUB</vt:lpstr>
      <vt:lpstr>ＭＳ Ｐゴシック</vt:lpstr>
      <vt:lpstr>ヒラギノ角ゴ Pro W3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 Hitomi</dc:creator>
  <cp:lastModifiedBy>sp</cp:lastModifiedBy>
  <cp:revision>31</cp:revision>
  <cp:lastPrinted>2016-11-15T23:59:53Z</cp:lastPrinted>
  <dcterms:created xsi:type="dcterms:W3CDTF">2015-08-19T02:13:49Z</dcterms:created>
  <dcterms:modified xsi:type="dcterms:W3CDTF">2018-06-25T14:23:27Z</dcterms:modified>
</cp:coreProperties>
</file>